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76" r:id="rId2"/>
    <p:sldId id="377" r:id="rId3"/>
    <p:sldId id="378" r:id="rId4"/>
    <p:sldId id="379" r:id="rId5"/>
    <p:sldId id="380" r:id="rId6"/>
    <p:sldId id="381" r:id="rId7"/>
    <p:sldId id="382" r:id="rId8"/>
    <p:sldId id="268" r:id="rId9"/>
    <p:sldId id="260" r:id="rId10"/>
    <p:sldId id="264" r:id="rId11"/>
    <p:sldId id="368" r:id="rId12"/>
    <p:sldId id="295" r:id="rId13"/>
    <p:sldId id="369" r:id="rId14"/>
    <p:sldId id="269" r:id="rId15"/>
    <p:sldId id="370" r:id="rId16"/>
    <p:sldId id="371" r:id="rId17"/>
    <p:sldId id="373" r:id="rId18"/>
    <p:sldId id="374" r:id="rId19"/>
    <p:sldId id="270" r:id="rId20"/>
    <p:sldId id="271" r:id="rId21"/>
    <p:sldId id="272" r:id="rId22"/>
    <p:sldId id="274" r:id="rId23"/>
    <p:sldId id="273" r:id="rId24"/>
    <p:sldId id="277" r:id="rId25"/>
    <p:sldId id="281" r:id="rId26"/>
    <p:sldId id="282" r:id="rId27"/>
    <p:sldId id="278" r:id="rId28"/>
    <p:sldId id="283" r:id="rId29"/>
    <p:sldId id="284" r:id="rId30"/>
    <p:sldId id="285" r:id="rId31"/>
    <p:sldId id="280" r:id="rId32"/>
    <p:sldId id="286" r:id="rId3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 autoAdjust="0"/>
    <p:restoredTop sz="60682" autoAdjust="0"/>
  </p:normalViewPr>
  <p:slideViewPr>
    <p:cSldViewPr snapToGrid="0">
      <p:cViewPr varScale="1">
        <p:scale>
          <a:sx n="53" d="100"/>
          <a:sy n="53" d="100"/>
        </p:scale>
        <p:origin x="161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4650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4605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4696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2462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8930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7230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4123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0262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7708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9752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1605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2C601-7B1E-4154-BA7F-92FA504BDF00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4047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3665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12758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5675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52993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2295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8955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6725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6836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78614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05830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76748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1673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9284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034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94616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6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883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272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1665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044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683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921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3904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732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3" Type="http://schemas.microsoft.com/office/2007/relationships/media" Target="../media/media10.m4a"/><Relationship Id="rId7" Type="http://schemas.microsoft.com/office/2007/relationships/media" Target="../media/media12.m4a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openxmlformats.org/officeDocument/2006/relationships/image" Target="../media/image2.png"/><Relationship Id="rId5" Type="http://schemas.microsoft.com/office/2007/relationships/media" Target="../media/media11.m4a"/><Relationship Id="rId10" Type="http://schemas.openxmlformats.org/officeDocument/2006/relationships/notesSlide" Target="../notesSlides/notesSlide18.xml"/><Relationship Id="rId4" Type="http://schemas.openxmlformats.org/officeDocument/2006/relationships/audio" Target="../media/media10.m4a"/><Relationship Id="rId9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microsoft.com/office/2007/relationships/media" Target="../media/media18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jpeg"/><Relationship Id="rId5" Type="http://schemas.microsoft.com/office/2007/relationships/media" Target="../media/media19.m4a"/><Relationship Id="rId10" Type="http://schemas.openxmlformats.org/officeDocument/2006/relationships/image" Target="../media/image27.png"/><Relationship Id="rId4" Type="http://schemas.openxmlformats.org/officeDocument/2006/relationships/audio" Target="../media/media18.m4a"/><Relationship Id="rId9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4349" y="1402033"/>
            <a:ext cx="9144000" cy="2387600"/>
          </a:xfrm>
        </p:spPr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2530929" y="4018233"/>
            <a:ext cx="759278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>
                <a:solidFill>
                  <a:srgbClr val="FF0000"/>
                </a:solidFill>
              </a:rPr>
              <a:t>Úvod do forenzní </a:t>
            </a:r>
            <a:r>
              <a:rPr lang="cs-CZ" sz="3600" b="1" dirty="0" smtClean="0">
                <a:solidFill>
                  <a:srgbClr val="FF0000"/>
                </a:solidFill>
              </a:rPr>
              <a:t>antropologie</a:t>
            </a:r>
          </a:p>
          <a:p>
            <a:pPr algn="ctr"/>
            <a:r>
              <a:rPr lang="cs-CZ" sz="2800" b="1" dirty="0"/>
              <a:t>Anna Pankowská</a:t>
            </a:r>
          </a:p>
          <a:p>
            <a:pPr algn="ctr"/>
            <a:endParaRPr lang="cs-CZ" sz="3600" b="1" dirty="0">
              <a:solidFill>
                <a:srgbClr val="FF0000"/>
              </a:solidFill>
            </a:endParaRPr>
          </a:p>
        </p:txBody>
      </p:sp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2866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74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Forenzní antropologie (FA)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599" y="2171700"/>
            <a:ext cx="10025743" cy="404948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dirty="0" smtClean="0">
                <a:solidFill>
                  <a:srgbClr val="FF0000"/>
                </a:solidFill>
              </a:rPr>
              <a:t>Aplikace</a:t>
            </a:r>
            <a:r>
              <a:rPr lang="cs-CZ" dirty="0" smtClean="0"/>
              <a:t> metod kosterní antropologie a terénní antropologie v prokuratuře.</a:t>
            </a:r>
          </a:p>
          <a:p>
            <a:pPr>
              <a:lnSpc>
                <a:spcPct val="110000"/>
              </a:lnSpc>
            </a:pPr>
            <a:r>
              <a:rPr lang="cs-CZ" dirty="0" smtClean="0"/>
              <a:t>Subdisciplína biologické antropologie, právních věd a medicínských věd.</a:t>
            </a:r>
          </a:p>
          <a:p>
            <a:pPr>
              <a:lnSpc>
                <a:spcPct val="110000"/>
              </a:lnSpc>
            </a:pPr>
            <a:r>
              <a:rPr lang="cs-CZ" dirty="0" smtClean="0"/>
              <a:t>Zabývá se „nedávnou“ minulostí.</a:t>
            </a:r>
          </a:p>
          <a:p>
            <a:pPr>
              <a:lnSpc>
                <a:spcPct val="110000"/>
              </a:lnSpc>
            </a:pPr>
            <a:endParaRPr lang="cs-CZ" dirty="0" smtClean="0"/>
          </a:p>
          <a:p>
            <a:pPr>
              <a:lnSpc>
                <a:spcPct val="110000"/>
              </a:lnSpc>
            </a:pPr>
            <a:r>
              <a:rPr lang="cs-CZ" dirty="0" smtClean="0"/>
              <a:t>Kriminální čin.</a:t>
            </a:r>
          </a:p>
          <a:p>
            <a:pPr>
              <a:lnSpc>
                <a:spcPct val="110000"/>
              </a:lnSpc>
            </a:pPr>
            <a:r>
              <a:rPr lang="cs-CZ" dirty="0" smtClean="0"/>
              <a:t>Válečné oběti a oběti genocidy.</a:t>
            </a:r>
          </a:p>
          <a:p>
            <a:pPr>
              <a:lnSpc>
                <a:spcPct val="110000"/>
              </a:lnSpc>
            </a:pPr>
            <a:r>
              <a:rPr lang="cs-CZ" dirty="0" smtClean="0"/>
              <a:t>Hromadná neštěstí (živelné a dopravní katastrofy).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258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40971" y="1126671"/>
            <a:ext cx="10499272" cy="4441371"/>
          </a:xfrm>
        </p:spPr>
        <p:txBody>
          <a:bodyPr>
            <a:normAutofit/>
          </a:bodyPr>
          <a:lstStyle/>
          <a:p>
            <a:r>
              <a:rPr lang="cs-CZ" dirty="0" smtClean="0"/>
              <a:t>Forenzní antropolog </a:t>
            </a:r>
            <a:r>
              <a:rPr lang="cs-CZ" b="1" dirty="0" smtClean="0">
                <a:solidFill>
                  <a:srgbClr val="FF0000"/>
                </a:solidFill>
              </a:rPr>
              <a:t>odkrývá</a:t>
            </a:r>
            <a:r>
              <a:rPr lang="cs-CZ" dirty="0" smtClean="0"/>
              <a:t> a </a:t>
            </a:r>
            <a:r>
              <a:rPr lang="cs-CZ" b="1" dirty="0" smtClean="0">
                <a:solidFill>
                  <a:srgbClr val="FF0000"/>
                </a:solidFill>
              </a:rPr>
              <a:t>analyzuje</a:t>
            </a:r>
            <a:r>
              <a:rPr lang="cs-CZ" dirty="0" smtClean="0"/>
              <a:t> lidskou kostru pro účely policie a koronera (soudního lékaře).</a:t>
            </a:r>
          </a:p>
          <a:p>
            <a:endParaRPr lang="cs-CZ" dirty="0" smtClean="0"/>
          </a:p>
          <a:p>
            <a:r>
              <a:rPr lang="cs-CZ" dirty="0" smtClean="0"/>
              <a:t>FA </a:t>
            </a:r>
            <a:r>
              <a:rPr lang="cs-CZ" u="sng" dirty="0" smtClean="0"/>
              <a:t>pomáhá</a:t>
            </a:r>
            <a:r>
              <a:rPr lang="cs-CZ" dirty="0" smtClean="0"/>
              <a:t> kriminalistům v případě nálezů skeletalizovaného těla identifikovat jedince.</a:t>
            </a:r>
          </a:p>
          <a:p>
            <a:endParaRPr lang="cs-CZ" dirty="0"/>
          </a:p>
          <a:p>
            <a:r>
              <a:rPr lang="cs-CZ" dirty="0" smtClean="0"/>
              <a:t>Velký důraz na </a:t>
            </a:r>
            <a:r>
              <a:rPr lang="cs-CZ" b="1" dirty="0" smtClean="0">
                <a:solidFill>
                  <a:srgbClr val="FF0000"/>
                </a:solidFill>
              </a:rPr>
              <a:t>spolehlivost </a:t>
            </a:r>
            <a:r>
              <a:rPr lang="cs-CZ" dirty="0" smtClean="0"/>
              <a:t>analýzy!</a:t>
            </a:r>
          </a:p>
          <a:p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5443" y="190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8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077" y="680735"/>
            <a:ext cx="2363837" cy="363000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861" y="680736"/>
            <a:ext cx="2340239" cy="3630007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5144" y="680735"/>
            <a:ext cx="2250676" cy="365502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047" y="680735"/>
            <a:ext cx="3018150" cy="363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65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894113"/>
            <a:ext cx="10384971" cy="4049485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cs-CZ" b="1" dirty="0" smtClean="0"/>
              <a:t>18., 19. století: </a:t>
            </a:r>
            <a:r>
              <a:rPr lang="cs-CZ" dirty="0" smtClean="0"/>
              <a:t>např. Paul Topinard, Etienne Rollet, Leonce Manouvrier</a:t>
            </a:r>
            <a:r>
              <a:rPr lang="cs-CZ" dirty="0"/>
              <a:t>, Jeffries </a:t>
            </a:r>
            <a:r>
              <a:rPr lang="cs-CZ" dirty="0" smtClean="0"/>
              <a:t>Wyman.</a:t>
            </a:r>
          </a:p>
          <a:p>
            <a:pPr algn="just">
              <a:lnSpc>
                <a:spcPct val="100000"/>
              </a:lnSpc>
            </a:pPr>
            <a:r>
              <a:rPr lang="cs-CZ" dirty="0" smtClean="0"/>
              <a:t>Jeffries </a:t>
            </a:r>
            <a:r>
              <a:rPr lang="cs-CZ" dirty="0"/>
              <a:t>Wyman (</a:t>
            </a:r>
            <a:r>
              <a:rPr lang="cs-CZ" dirty="0" smtClean="0"/>
              <a:t>1814-1874</a:t>
            </a:r>
            <a:r>
              <a:rPr lang="cs-CZ" dirty="0"/>
              <a:t>) – </a:t>
            </a:r>
            <a:r>
              <a:rPr lang="cs-CZ" b="1" dirty="0"/>
              <a:t>1. </a:t>
            </a:r>
            <a:r>
              <a:rPr lang="cs-CZ" b="1" dirty="0" smtClean="0"/>
              <a:t>forenzní antropologická expertiza </a:t>
            </a:r>
            <a:r>
              <a:rPr lang="cs-CZ" dirty="0"/>
              <a:t>v případu identifikace 150 fragmentů spálených kostí zavražděného </a:t>
            </a:r>
            <a:r>
              <a:rPr lang="cs-CZ" dirty="0" smtClean="0"/>
              <a:t>profesora G. Parkmana </a:t>
            </a:r>
            <a:r>
              <a:rPr lang="cs-CZ" dirty="0"/>
              <a:t>lékařské fakulty Harvardské univerzity (1849) – identifikace podle tvaru a složení zubní </a:t>
            </a:r>
            <a:r>
              <a:rPr lang="cs-CZ" dirty="0" smtClean="0"/>
              <a:t>protézy.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cs-CZ" dirty="0" smtClean="0"/>
          </a:p>
          <a:p>
            <a:pPr algn="just">
              <a:lnSpc>
                <a:spcPct val="100000"/>
              </a:lnSpc>
            </a:pPr>
            <a:r>
              <a:rPr lang="cs-CZ" b="1" dirty="0" smtClean="0"/>
              <a:t>19</a:t>
            </a:r>
            <a:r>
              <a:rPr lang="cs-CZ" b="1" dirty="0"/>
              <a:t>., 20. století</a:t>
            </a:r>
            <a:r>
              <a:rPr lang="cs-CZ" dirty="0"/>
              <a:t>: </a:t>
            </a:r>
            <a:r>
              <a:rPr lang="cs-CZ" dirty="0" smtClean="0"/>
              <a:t>např. Georg </a:t>
            </a:r>
            <a:r>
              <a:rPr lang="cs-CZ" dirty="0"/>
              <a:t>A. Dorsey</a:t>
            </a:r>
            <a:r>
              <a:rPr lang="cs-CZ" dirty="0" smtClean="0"/>
              <a:t>.</a:t>
            </a:r>
          </a:p>
          <a:p>
            <a:pPr lvl="1" algn="just">
              <a:lnSpc>
                <a:spcPct val="100000"/>
              </a:lnSpc>
            </a:pPr>
            <a:r>
              <a:rPr lang="cs-CZ" i="0" dirty="0" smtClean="0"/>
              <a:t>Expertiza </a:t>
            </a:r>
            <a:r>
              <a:rPr lang="cs-CZ" i="0" dirty="0"/>
              <a:t>v Luetgertově případu (1897</a:t>
            </a:r>
            <a:r>
              <a:rPr lang="cs-CZ" i="0" dirty="0" smtClean="0"/>
              <a:t>).</a:t>
            </a:r>
            <a:endParaRPr lang="cs-CZ" i="0" dirty="0"/>
          </a:p>
        </p:txBody>
      </p:sp>
      <p:sp>
        <p:nvSpPr>
          <p:cNvPr id="4" name="Obdélník 3"/>
          <p:cNvSpPr/>
          <p:nvPr/>
        </p:nvSpPr>
        <p:spPr>
          <a:xfrm>
            <a:off x="5543774" y="548193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https://www.forbes.com/sites/kristinakillgrove/2016/08/26/how-a-harvard-doctors-sordid-murder-launched-modern-forensic-anthropology/?sh=6a65d03be9f8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1871831" y="5481933"/>
            <a:ext cx="235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Úkol: přečtěte si příběh (můžete použít i jiný populární zdroj)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Šipka doprava 5"/>
          <p:cNvSpPr/>
          <p:nvPr/>
        </p:nvSpPr>
        <p:spPr>
          <a:xfrm>
            <a:off x="4561242" y="5712766"/>
            <a:ext cx="753036" cy="4190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40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02105" y="646530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Adolph Luetgert, </a:t>
            </a:r>
            <a:r>
              <a:rPr lang="cs-CZ" dirty="0"/>
              <a:t>52 let, německý imigrant největší továrna na klobásy v Chicagu (</a:t>
            </a:r>
            <a:r>
              <a:rPr lang="cs-CZ" dirty="0" smtClean="0"/>
              <a:t>Luetgert </a:t>
            </a:r>
            <a:r>
              <a:rPr lang="cs-CZ" dirty="0"/>
              <a:t>Sausage &amp; Packing company</a:t>
            </a:r>
            <a:r>
              <a:rPr lang="cs-CZ" dirty="0" smtClean="0"/>
              <a:t>).</a:t>
            </a:r>
            <a:endParaRPr lang="cs-CZ" dirty="0"/>
          </a:p>
          <a:p>
            <a:endParaRPr lang="cs-CZ" dirty="0"/>
          </a:p>
        </p:txBody>
      </p:sp>
      <p:pic>
        <p:nvPicPr>
          <p:cNvPr id="1026" name="Picture 2" descr="VÃ½sledek obrÃ¡zku pro Adolph Luetgert head of ri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905" y="2673386"/>
            <a:ext cx="5246937" cy="299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85" y="2346594"/>
            <a:ext cx="5276498" cy="365183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495" y="1690337"/>
            <a:ext cx="1328009" cy="2906443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5635373" y="605160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https://strangeremains.com/2014/08/31/the-case-of-the-sausage-vat-murder-and-the-dissolved-wife/</a:t>
            </a:r>
          </a:p>
        </p:txBody>
      </p:sp>
      <p:sp>
        <p:nvSpPr>
          <p:cNvPr id="6" name="Šipka doprava 5"/>
          <p:cNvSpPr/>
          <p:nvPr/>
        </p:nvSpPr>
        <p:spPr>
          <a:xfrm>
            <a:off x="4421392" y="6161654"/>
            <a:ext cx="957431" cy="4262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2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0705" y="733328"/>
            <a:ext cx="10515600" cy="57783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dirty="0" smtClean="0"/>
              <a:t>Aleš Hrdlička (1869—1943), Smithsonian Institution, „forenzní servis“ pro federální úřad vlády.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Wilton M. Krogman (</a:t>
            </a:r>
            <a:r>
              <a:rPr lang="cs-CZ" dirty="0"/>
              <a:t>1903—1987</a:t>
            </a:r>
            <a:r>
              <a:rPr lang="cs-CZ" dirty="0" smtClean="0"/>
              <a:t>): „</a:t>
            </a:r>
            <a:r>
              <a:rPr lang="cs-CZ" i="1" dirty="0" smtClean="0"/>
              <a:t>Guide to the identification of human skeletal material</a:t>
            </a:r>
            <a:r>
              <a:rPr lang="cs-CZ" dirty="0" smtClean="0"/>
              <a:t>“ (1939), po dlouhou dobu považován za autoritu ve forenzní antropologii.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Mildred Trotter (</a:t>
            </a:r>
            <a:r>
              <a:rPr lang="cs-CZ" dirty="0"/>
              <a:t>1899—1991</a:t>
            </a:r>
            <a:r>
              <a:rPr lang="cs-CZ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Dale Stewart (</a:t>
            </a:r>
            <a:r>
              <a:rPr lang="cs-CZ" dirty="0"/>
              <a:t>1901—1997</a:t>
            </a:r>
            <a:r>
              <a:rPr lang="cs-CZ" dirty="0" smtClean="0"/>
              <a:t>)</a:t>
            </a:r>
          </a:p>
          <a:p>
            <a:pPr>
              <a:lnSpc>
                <a:spcPct val="100000"/>
              </a:lnSpc>
            </a:pPr>
            <a:endParaRPr lang="cs-CZ" dirty="0"/>
          </a:p>
          <a:p>
            <a:pPr>
              <a:lnSpc>
                <a:spcPct val="100000"/>
              </a:lnSpc>
            </a:pPr>
            <a:r>
              <a:rPr lang="cs-CZ" dirty="0" smtClean="0"/>
              <a:t>1972: vznik American Academy of Forensic Science (dnes 340 členů).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V Evropě pomalejší rozvoj (stále doménou soudních lékařů).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Časopis: </a:t>
            </a:r>
            <a:r>
              <a:rPr lang="cs-CZ" i="1" dirty="0" smtClean="0"/>
              <a:t>Journal of Forensic Science </a:t>
            </a:r>
            <a:r>
              <a:rPr lang="cs-CZ" dirty="0" smtClean="0"/>
              <a:t>aj.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354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Základní otázky FA:</a:t>
            </a:r>
            <a:endParaRPr lang="cs-CZ" sz="40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2067" y="2171700"/>
            <a:ext cx="6219825" cy="31623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672067" y="5467494"/>
            <a:ext cx="2911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Peggy Thomas (2003)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4655271" y="4327072"/>
            <a:ext cx="2318657" cy="212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61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75633" y="1337487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Identifikace </a:t>
            </a:r>
          </a:p>
          <a:p>
            <a:endParaRPr lang="cs-CZ" dirty="0" smtClean="0"/>
          </a:p>
          <a:p>
            <a:r>
              <a:rPr lang="cs-CZ" dirty="0" smtClean="0"/>
              <a:t>Odhad doby od smrti</a:t>
            </a:r>
          </a:p>
          <a:p>
            <a:endParaRPr lang="cs-CZ" dirty="0" smtClean="0"/>
          </a:p>
          <a:p>
            <a:r>
              <a:rPr lang="cs-CZ" dirty="0" smtClean="0"/>
              <a:t>Biologický profil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Trauma</a:t>
            </a:r>
          </a:p>
          <a:p>
            <a:endParaRPr lang="cs-CZ" dirty="0" smtClean="0"/>
          </a:p>
          <a:p>
            <a:r>
              <a:rPr lang="cs-CZ" dirty="0" smtClean="0"/>
              <a:t>Identifikace jedince (rekonstrukce podoby)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196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Identifikace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Jedná se o kost nebo zub?</a:t>
            </a:r>
          </a:p>
          <a:p>
            <a:r>
              <a:rPr lang="cs-CZ" dirty="0" smtClean="0"/>
              <a:t>Lidské nebo zvířecí?</a:t>
            </a:r>
          </a:p>
          <a:p>
            <a:pPr lvl="1"/>
            <a:r>
              <a:rPr lang="cs-CZ" i="0" dirty="0" smtClean="0"/>
              <a:t>Záleží na stupni alterace a fragmentace (spálené, ohlodané, s abrazí).</a:t>
            </a:r>
          </a:p>
          <a:p>
            <a:r>
              <a:rPr lang="cs-CZ" i="0" dirty="0" smtClean="0"/>
              <a:t>Více druhů, více jedinců.</a:t>
            </a:r>
            <a:endParaRPr lang="cs-CZ" i="0" dirty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94841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421" y="1440290"/>
            <a:ext cx="5138993" cy="392894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150" y="1440290"/>
            <a:ext cx="5375253" cy="392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9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SC_008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0175" y="909854"/>
            <a:ext cx="7557515" cy="503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75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Odlišení zvířecích a lidských kostí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Makroskopické metody (komparativní metody)</a:t>
            </a:r>
          </a:p>
          <a:p>
            <a:r>
              <a:rPr lang="cs-CZ" dirty="0" smtClean="0"/>
              <a:t>Histomorfometrické metody</a:t>
            </a:r>
          </a:p>
          <a:p>
            <a:r>
              <a:rPr lang="cs-CZ" dirty="0" smtClean="0"/>
              <a:t>Molekulárně biologické metody</a:t>
            </a:r>
          </a:p>
          <a:p>
            <a:pPr lvl="1"/>
            <a:r>
              <a:rPr lang="cs-CZ" i="0" dirty="0" smtClean="0"/>
              <a:t>Imunochemické metody</a:t>
            </a:r>
          </a:p>
          <a:p>
            <a:pPr lvl="1"/>
            <a:r>
              <a:rPr lang="cs-CZ" i="0" dirty="0" smtClean="0"/>
              <a:t>Analýza DNA</a:t>
            </a:r>
          </a:p>
          <a:p>
            <a:r>
              <a:rPr lang="cs-CZ" dirty="0" smtClean="0"/>
              <a:t>Chemické metody</a:t>
            </a:r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5021" y="1123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9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3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82241"/>
            <a:ext cx="10515600" cy="1325563"/>
          </a:xfrm>
        </p:spPr>
        <p:txBody>
          <a:bodyPr>
            <a:normAutofit/>
          </a:bodyPr>
          <a:lstStyle/>
          <a:p>
            <a:r>
              <a:rPr lang="cs-CZ" dirty="0" smtClean="0"/>
              <a:t>Odlišení </a:t>
            </a:r>
            <a:r>
              <a:rPr lang="cs-CZ" b="1" dirty="0" smtClean="0"/>
              <a:t>druhů</a:t>
            </a:r>
            <a:r>
              <a:rPr lang="cs-CZ" dirty="0" smtClean="0"/>
              <a:t> zvířat a </a:t>
            </a:r>
            <a:r>
              <a:rPr lang="cs-CZ" b="1" dirty="0" smtClean="0"/>
              <a:t>jedinců jednoho druhu </a:t>
            </a:r>
            <a:r>
              <a:rPr lang="cs-CZ" dirty="0" smtClean="0"/>
              <a:t>pomocí chemické 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71550" y="2106612"/>
            <a:ext cx="10515600" cy="4351338"/>
          </a:xfrm>
        </p:spPr>
        <p:txBody>
          <a:bodyPr/>
          <a:lstStyle/>
          <a:p>
            <a:r>
              <a:rPr lang="cs-CZ" sz="2400" dirty="0"/>
              <a:t>Každý </a:t>
            </a:r>
            <a:r>
              <a:rPr lang="cs-CZ" sz="2400" dirty="0" smtClean="0"/>
              <a:t>druh i jedinec </a:t>
            </a:r>
            <a:r>
              <a:rPr lang="cs-CZ" sz="2400" dirty="0"/>
              <a:t>se liší svým chemickým složením.</a:t>
            </a:r>
          </a:p>
          <a:p>
            <a:endParaRPr lang="cs-CZ" sz="2400" dirty="0" smtClean="0"/>
          </a:p>
          <a:p>
            <a:r>
              <a:rPr lang="cs-CZ" sz="2400" dirty="0" smtClean="0"/>
              <a:t>Chemické </a:t>
            </a:r>
            <a:r>
              <a:rPr lang="cs-CZ" sz="2400" dirty="0"/>
              <a:t>složení kosti je ovlivněno:</a:t>
            </a:r>
          </a:p>
          <a:p>
            <a:pPr lvl="1"/>
            <a:r>
              <a:rPr lang="cs-CZ" dirty="0"/>
              <a:t>individuálním metabolismem;</a:t>
            </a:r>
          </a:p>
          <a:p>
            <a:pPr lvl="1"/>
            <a:r>
              <a:rPr lang="cs-CZ" dirty="0"/>
              <a:t>specifickou stravou;</a:t>
            </a:r>
          </a:p>
          <a:p>
            <a:pPr lvl="1"/>
            <a:r>
              <a:rPr lang="cs-CZ" dirty="0"/>
              <a:t>geografickým podložím (vodou);</a:t>
            </a:r>
          </a:p>
          <a:p>
            <a:pPr lvl="1"/>
            <a:r>
              <a:rPr lang="cs-CZ" dirty="0"/>
              <a:t>věkem, pohlavím.</a:t>
            </a:r>
          </a:p>
          <a:p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44200" y="12476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2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864499" y="1239140"/>
            <a:ext cx="3676650" cy="241935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89" y="1100677"/>
            <a:ext cx="4008120" cy="255781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8696" y="4423448"/>
            <a:ext cx="9897379" cy="1133919"/>
          </a:xfrm>
          <a:prstGeom prst="rect">
            <a:avLst/>
          </a:prstGeom>
        </p:spPr>
      </p:pic>
      <p:pic>
        <p:nvPicPr>
          <p:cNvPr id="7" name="Zástupný symbol pro obsah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61742" y="431653"/>
            <a:ext cx="2471285" cy="3226837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5326574" y="3671637"/>
            <a:ext cx="1941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Perone et al. 2014 </a:t>
            </a: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46075" y="1693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2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8750" y="1562100"/>
            <a:ext cx="9601200" cy="3581400"/>
          </a:xfrm>
        </p:spPr>
        <p:txBody>
          <a:bodyPr/>
          <a:lstStyle/>
          <a:p>
            <a:r>
              <a:rPr lang="cs-CZ" dirty="0" smtClean="0"/>
              <a:t>Odlišení paroží</a:t>
            </a:r>
            <a:r>
              <a:rPr lang="cs-CZ" dirty="0"/>
              <a:t>, </a:t>
            </a:r>
            <a:r>
              <a:rPr lang="cs-CZ" dirty="0" smtClean="0"/>
              <a:t>měkkýšů, zobáků, korálů </a:t>
            </a:r>
            <a:r>
              <a:rPr lang="cs-CZ" dirty="0"/>
              <a:t>a </a:t>
            </a:r>
            <a:r>
              <a:rPr lang="cs-CZ" dirty="0" smtClean="0"/>
              <a:t>nebiologických materiálů </a:t>
            </a:r>
            <a:r>
              <a:rPr lang="cs-CZ" dirty="0"/>
              <a:t>(sklo, </a:t>
            </a:r>
            <a:r>
              <a:rPr lang="cs-CZ" dirty="0" smtClean="0"/>
              <a:t>keramika, </a:t>
            </a:r>
            <a:r>
              <a:rPr lang="cs-CZ" dirty="0"/>
              <a:t>dřevo a jiné minerály apod</a:t>
            </a:r>
            <a:r>
              <a:rPr lang="cs-CZ" dirty="0" smtClean="0"/>
              <a:t>.): 100 % (Christensen </a:t>
            </a:r>
            <a:r>
              <a:rPr lang="cs-CZ" dirty="0"/>
              <a:t>et </a:t>
            </a:r>
            <a:r>
              <a:rPr lang="cs-CZ" dirty="0" smtClean="0"/>
              <a:t>al., 2012).</a:t>
            </a:r>
          </a:p>
          <a:p>
            <a:endParaRPr lang="cs-CZ" dirty="0" smtClean="0"/>
          </a:p>
          <a:p>
            <a:r>
              <a:rPr lang="cs-CZ" dirty="0" smtClean="0"/>
              <a:t>Odlišení druhů zvířat: čtyři druhy čerstvých kostí: 100% (</a:t>
            </a:r>
            <a:r>
              <a:rPr lang="cs-CZ" dirty="0"/>
              <a:t>McLaughlin and Lednev, </a:t>
            </a:r>
            <a:r>
              <a:rPr lang="cs-CZ" dirty="0" smtClean="0"/>
              <a:t>2012).</a:t>
            </a:r>
          </a:p>
          <a:p>
            <a:endParaRPr lang="cs-CZ" dirty="0"/>
          </a:p>
          <a:p>
            <a:r>
              <a:rPr lang="cs-CZ" dirty="0" smtClean="0"/>
              <a:t>Odlišení jedinců v rámci druhu: </a:t>
            </a:r>
            <a:r>
              <a:rPr lang="cs-CZ" b="1" dirty="0" smtClean="0"/>
              <a:t>výsledky velmi různé!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94756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35611" y="487736"/>
            <a:ext cx="10058400" cy="1450757"/>
          </a:xfrm>
        </p:spPr>
        <p:txBody>
          <a:bodyPr>
            <a:normAutofit/>
          </a:bodyPr>
          <a:lstStyle/>
          <a:p>
            <a:r>
              <a:rPr lang="cs-CZ" sz="4000" dirty="0"/>
              <a:t>Gonzalez-Rodriguez and </a:t>
            </a:r>
            <a:r>
              <a:rPr lang="cs-CZ" sz="4000" dirty="0" smtClean="0"/>
              <a:t>Fowler (2013)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51313" y="2310581"/>
            <a:ext cx="5383436" cy="422165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/>
              <a:t>Pět</a:t>
            </a:r>
            <a:r>
              <a:rPr lang="cs-CZ" dirty="0" smtClean="0"/>
              <a:t> jedinců ze středověkého pohřebiště.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Z každého jedince změřili obsah prvků z 26 kostí.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Každou kost měřili 3x.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Ca</a:t>
            </a:r>
            <a:r>
              <a:rPr lang="cs-CZ" dirty="0"/>
              <a:t>, Fe, K, Pb, Sr </a:t>
            </a:r>
            <a:r>
              <a:rPr lang="cs-CZ" dirty="0" smtClean="0"/>
              <a:t>a Zn.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Diskriminační analýza.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/>
              <a:t>96–100 % </a:t>
            </a:r>
            <a:r>
              <a:rPr lang="cs-CZ" dirty="0" smtClean="0"/>
              <a:t>diskriminace u </a:t>
            </a:r>
            <a:r>
              <a:rPr lang="cs-CZ" b="1" dirty="0" smtClean="0"/>
              <a:t>tří jedinců.</a:t>
            </a:r>
          </a:p>
          <a:p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784901" y="2310581"/>
            <a:ext cx="5084370" cy="40722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V dalším kroku: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Pb/Ca</a:t>
            </a:r>
            <a:r>
              <a:rPr lang="cs-CZ" dirty="0"/>
              <a:t>, </a:t>
            </a:r>
            <a:r>
              <a:rPr lang="cs-CZ" dirty="0" smtClean="0"/>
              <a:t>Zn/Fe, Sr/Pb, Sr/Ca a K/Fe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b="1" dirty="0" smtClean="0"/>
              <a:t>83–96 % </a:t>
            </a:r>
            <a:r>
              <a:rPr lang="cs-CZ" dirty="0" smtClean="0"/>
              <a:t>diskriminace u </a:t>
            </a:r>
            <a:r>
              <a:rPr lang="cs-CZ" b="1" dirty="0" smtClean="0">
                <a:solidFill>
                  <a:schemeClr val="tx1"/>
                </a:solidFill>
              </a:rPr>
              <a:t>čtyř jedinců.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„Jen“ </a:t>
            </a:r>
            <a:r>
              <a:rPr lang="cs-CZ" b="1" dirty="0" smtClean="0"/>
              <a:t>53–96 </a:t>
            </a:r>
            <a:r>
              <a:rPr lang="cs-CZ" dirty="0" smtClean="0"/>
              <a:t>% u všech </a:t>
            </a:r>
            <a:r>
              <a:rPr lang="cs-CZ" b="1" dirty="0" smtClean="0"/>
              <a:t>pěti</a:t>
            </a:r>
            <a:r>
              <a:rPr lang="cs-CZ" dirty="0" smtClean="0"/>
              <a:t> jedinců.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6504779" y="6162906"/>
            <a:ext cx="4668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https://pubmed.ncbi.nlm.nih.gov/23725985/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3454863" y="6162906"/>
            <a:ext cx="3055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Úkol: přečtěte si článek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Šipka doprava 6"/>
          <p:cNvSpPr/>
          <p:nvPr/>
        </p:nvSpPr>
        <p:spPr>
          <a:xfrm>
            <a:off x="5998121" y="6198205"/>
            <a:ext cx="485770" cy="3340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68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1100" y="381000"/>
            <a:ext cx="10668000" cy="1485900"/>
          </a:xfrm>
        </p:spPr>
        <p:txBody>
          <a:bodyPr>
            <a:normAutofit/>
          </a:bodyPr>
          <a:lstStyle/>
          <a:p>
            <a:r>
              <a:rPr lang="cs-CZ" sz="4000" dirty="0"/>
              <a:t>Gonzalez-Rodriguez and Fowler (2013)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8347" y="2066925"/>
            <a:ext cx="3448050" cy="3314700"/>
          </a:xfrm>
          <a:prstGeom prst="rect">
            <a:avLst/>
          </a:prstGeo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18238" y="2517196"/>
            <a:ext cx="4937125" cy="268085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5594" y="2066925"/>
            <a:ext cx="6125424" cy="347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4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9663110" y="4706503"/>
            <a:ext cx="2658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Vodičková (2017)</a:t>
            </a:r>
            <a:endParaRPr lang="cs-CZ" dirty="0"/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956050"/>
            <a:ext cx="5281252" cy="2768350"/>
          </a:xfrm>
        </p:spPr>
      </p:pic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72250" y="1956050"/>
            <a:ext cx="4781550" cy="276835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842683" y="5790375"/>
            <a:ext cx="8301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rgbClr val="FF0000"/>
                </a:solidFill>
              </a:rPr>
              <a:t>Vodičková</a:t>
            </a:r>
            <a:r>
              <a:rPr lang="en-GB" dirty="0">
                <a:solidFill>
                  <a:srgbClr val="FF0000"/>
                </a:solidFill>
              </a:rPr>
              <a:t> N. (2017) </a:t>
            </a:r>
            <a:r>
              <a:rPr lang="en-GB" dirty="0" err="1">
                <a:solidFill>
                  <a:srgbClr val="FF0000"/>
                </a:solidFill>
              </a:rPr>
              <a:t>Druhové</a:t>
            </a:r>
            <a:r>
              <a:rPr lang="en-GB" dirty="0">
                <a:solidFill>
                  <a:srgbClr val="FF0000"/>
                </a:solidFill>
              </a:rPr>
              <a:t> a </a:t>
            </a:r>
            <a:r>
              <a:rPr lang="en-GB" dirty="0" err="1">
                <a:solidFill>
                  <a:srgbClr val="FF0000"/>
                </a:solidFill>
              </a:rPr>
              <a:t>individuální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rozlišení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spálených</a:t>
            </a:r>
            <a:r>
              <a:rPr lang="en-GB" dirty="0">
                <a:solidFill>
                  <a:srgbClr val="FF0000"/>
                </a:solidFill>
              </a:rPr>
              <a:t> a </a:t>
            </a:r>
            <a:r>
              <a:rPr lang="en-GB" dirty="0" err="1">
                <a:solidFill>
                  <a:srgbClr val="FF0000"/>
                </a:solidFill>
              </a:rPr>
              <a:t>nespálených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kostí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pomocí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aplikace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rentgenové</a:t>
            </a:r>
            <a:r>
              <a:rPr lang="en-GB" dirty="0">
                <a:solidFill>
                  <a:srgbClr val="FF0000"/>
                </a:solidFill>
              </a:rPr>
              <a:t> fluorescence (XRF). </a:t>
            </a:r>
            <a:r>
              <a:rPr lang="en-GB" dirty="0" err="1">
                <a:solidFill>
                  <a:srgbClr val="FF0000"/>
                </a:solidFill>
              </a:rPr>
              <a:t>Diplomová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práce</a:t>
            </a:r>
            <a:r>
              <a:rPr lang="en-GB" dirty="0">
                <a:solidFill>
                  <a:srgbClr val="FF0000"/>
                </a:solidFill>
              </a:rPr>
              <a:t> (Master Thesis), </a:t>
            </a:r>
            <a:r>
              <a:rPr lang="en-GB" dirty="0" err="1">
                <a:solidFill>
                  <a:srgbClr val="FF0000"/>
                </a:solidFill>
              </a:rPr>
              <a:t>Plzeň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Západočeská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univerzita</a:t>
            </a:r>
            <a:r>
              <a:rPr lang="en-GB" dirty="0">
                <a:solidFill>
                  <a:srgbClr val="FF0000"/>
                </a:solidFill>
              </a:rPr>
              <a:t> v </a:t>
            </a:r>
            <a:r>
              <a:rPr lang="en-GB" dirty="0" err="1">
                <a:solidFill>
                  <a:srgbClr val="FF0000"/>
                </a:solidFill>
              </a:rPr>
              <a:t>Plzni</a:t>
            </a:r>
            <a:r>
              <a:rPr lang="en-GB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3" name="Šipka dolů 2"/>
          <p:cNvSpPr/>
          <p:nvPr/>
        </p:nvSpPr>
        <p:spPr>
          <a:xfrm>
            <a:off x="3765164" y="5131012"/>
            <a:ext cx="419549" cy="5544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ovéPole 3"/>
          <p:cNvSpPr txBox="1"/>
          <p:nvPr/>
        </p:nvSpPr>
        <p:spPr>
          <a:xfrm>
            <a:off x="5499902" y="4934222"/>
            <a:ext cx="416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Úkol: přečtěte si diplomovou práci (najdete ji na portále ZCU).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46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3976" y="397378"/>
            <a:ext cx="8229600" cy="1066800"/>
          </a:xfrm>
        </p:spPr>
        <p:txBody>
          <a:bodyPr/>
          <a:lstStyle/>
          <a:p>
            <a:r>
              <a:rPr lang="cs-CZ" dirty="0"/>
              <a:t>Smíšené, izolované kosti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493" y="1671972"/>
            <a:ext cx="5769604" cy="432435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527" y="2017648"/>
            <a:ext cx="2902098" cy="3632997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26993" y="2088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6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0494" y="385178"/>
            <a:ext cx="10515600" cy="1325563"/>
          </a:xfrm>
        </p:spPr>
        <p:txBody>
          <a:bodyPr/>
          <a:lstStyle/>
          <a:p>
            <a:r>
              <a:rPr lang="cs-CZ" dirty="0" smtClean="0"/>
              <a:t>Jak spočítat počet jedinců?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50494" y="1564608"/>
            <a:ext cx="10515600" cy="4351338"/>
          </a:xfrm>
        </p:spPr>
        <p:txBody>
          <a:bodyPr/>
          <a:lstStyle/>
          <a:p>
            <a:pPr marL="109728" indent="0">
              <a:buNone/>
            </a:pPr>
            <a:endParaRPr lang="cs-CZ" dirty="0" smtClean="0"/>
          </a:p>
          <a:p>
            <a:r>
              <a:rPr lang="cs-CZ" b="1" dirty="0" smtClean="0"/>
              <a:t>MNI</a:t>
            </a:r>
            <a:r>
              <a:rPr lang="cs-CZ" dirty="0" smtClean="0"/>
              <a:t> (</a:t>
            </a:r>
            <a:r>
              <a:rPr lang="cs-CZ" dirty="0"/>
              <a:t>M</a:t>
            </a:r>
            <a:r>
              <a:rPr lang="cs-CZ" dirty="0" smtClean="0"/>
              <a:t>inimal </a:t>
            </a:r>
            <a:r>
              <a:rPr lang="cs-CZ" dirty="0"/>
              <a:t>N</a:t>
            </a:r>
            <a:r>
              <a:rPr lang="cs-CZ" dirty="0" smtClean="0"/>
              <a:t>umber of </a:t>
            </a:r>
            <a:r>
              <a:rPr lang="cs-CZ" dirty="0"/>
              <a:t>I</a:t>
            </a:r>
            <a:r>
              <a:rPr lang="cs-CZ" dirty="0" smtClean="0"/>
              <a:t>ndividual)</a:t>
            </a:r>
          </a:p>
          <a:p>
            <a:r>
              <a:rPr lang="cs-CZ" b="1" dirty="0" smtClean="0"/>
              <a:t>LI</a:t>
            </a:r>
            <a:r>
              <a:rPr lang="cs-CZ" dirty="0" smtClean="0"/>
              <a:t> (Lincoln Index nebo Petersnova metoda)</a:t>
            </a:r>
          </a:p>
          <a:p>
            <a:r>
              <a:rPr lang="cs-CZ" b="1" dirty="0" smtClean="0"/>
              <a:t>MLNI</a:t>
            </a:r>
            <a:r>
              <a:rPr lang="cs-CZ" dirty="0" smtClean="0"/>
              <a:t> (Most </a:t>
            </a:r>
            <a:r>
              <a:rPr lang="cs-CZ" dirty="0"/>
              <a:t>L</a:t>
            </a:r>
            <a:r>
              <a:rPr lang="cs-CZ" dirty="0" smtClean="0"/>
              <a:t>ikely Number of </a:t>
            </a:r>
            <a:r>
              <a:rPr lang="cs-CZ" dirty="0"/>
              <a:t>I</a:t>
            </a:r>
            <a:r>
              <a:rPr lang="cs-CZ" dirty="0" smtClean="0"/>
              <a:t>ndividuals)</a:t>
            </a:r>
          </a:p>
          <a:p>
            <a:pPr marL="109728" indent="0">
              <a:buNone/>
            </a:pPr>
            <a:endParaRPr lang="cs-CZ" dirty="0"/>
          </a:p>
          <a:p>
            <a:pPr marL="109728" indent="0">
              <a:buNone/>
            </a:pP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950494" y="1905000"/>
            <a:ext cx="5621756" cy="5715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7600" y="3652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6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61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3089" y="492956"/>
            <a:ext cx="8229600" cy="1066800"/>
          </a:xfrm>
        </p:spPr>
        <p:txBody>
          <a:bodyPr/>
          <a:lstStyle/>
          <a:p>
            <a:r>
              <a:rPr lang="cs-CZ" dirty="0" smtClean="0"/>
              <a:t>Postup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27719" y="1685302"/>
            <a:ext cx="10779533" cy="4397120"/>
          </a:xfrm>
        </p:spPr>
        <p:txBody>
          <a:bodyPr>
            <a:normAutofit/>
          </a:bodyPr>
          <a:lstStyle/>
          <a:p>
            <a:r>
              <a:rPr lang="cs-CZ" dirty="0"/>
              <a:t>Vybereme kost (část kosti) s jasným anatomickým znakem.</a:t>
            </a:r>
          </a:p>
          <a:p>
            <a:r>
              <a:rPr lang="cs-CZ" dirty="0"/>
              <a:t>Rozdělení na levou a pravou stranu, ta co převažuje reprezentuje MNI.</a:t>
            </a:r>
          </a:p>
          <a:p>
            <a:r>
              <a:rPr lang="cs-CZ" dirty="0"/>
              <a:t>Čím více se blížíme 100 % původnímu množství, tím více se zpřesňuje údaj MNI.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889" y="4031338"/>
            <a:ext cx="4913561" cy="271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Přímá spojnice se šipkou 4"/>
          <p:cNvCxnSpPr/>
          <p:nvPr/>
        </p:nvCxnSpPr>
        <p:spPr>
          <a:xfrm flipH="1">
            <a:off x="6168008" y="4653136"/>
            <a:ext cx="2952328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1539" y="4167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9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3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MNI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/>
              <a:t>MNI: minimální množství jedinců </a:t>
            </a:r>
            <a:r>
              <a:rPr lang="cs-CZ" b="1" dirty="0"/>
              <a:t>odkrytých</a:t>
            </a:r>
            <a:r>
              <a:rPr lang="cs-CZ" dirty="0"/>
              <a:t> na lokalitě</a:t>
            </a:r>
            <a:r>
              <a:rPr lang="cs-CZ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Neudává skutečný počet jedinců.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Výrazně podhodnocuje skutečný počet.</a:t>
            </a:r>
          </a:p>
          <a:p>
            <a:pPr>
              <a:spcAft>
                <a:spcPts val="1200"/>
              </a:spcAft>
            </a:pPr>
            <a:endParaRPr lang="cs-CZ" dirty="0" smtClean="0">
              <a:solidFill>
                <a:srgbClr val="0070C0"/>
              </a:solidFill>
            </a:endParaRPr>
          </a:p>
          <a:p>
            <a:pPr>
              <a:spcAft>
                <a:spcPts val="1200"/>
              </a:spcAft>
            </a:pPr>
            <a:r>
              <a:rPr lang="cs-CZ" dirty="0" smtClean="0">
                <a:solidFill>
                  <a:srgbClr val="0070C0"/>
                </a:solidFill>
              </a:rPr>
              <a:t>Eliminuje však skutečnost, že dva zlomky patřící jednomu jedinci zařadíme ke dvěma jedincům.</a:t>
            </a:r>
          </a:p>
          <a:p>
            <a:pPr>
              <a:spcAft>
                <a:spcPts val="1200"/>
              </a:spcAft>
            </a:pPr>
            <a:r>
              <a:rPr lang="cs-CZ" dirty="0" smtClean="0">
                <a:solidFill>
                  <a:srgbClr val="0070C0"/>
                </a:solidFill>
              </a:rPr>
              <a:t>Pro svou jednoduchost velmi populární.</a:t>
            </a:r>
            <a:endParaRPr lang="cs-CZ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89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Odhad doby od smrti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 smtClean="0"/>
              <a:t>U kosterních nálezů velmi variabilní!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Na tělo působí: klima, složení půdy, roční období, hloubka pohřbu, velikost těla, úprava těla kolem smrti, vegetace atd.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U těl s měkkými tkáněmi lze se znalostí okolních podmínek čas smrti odvodit = čím delší doba, tím méně přesný odhad.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28744" y="5989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5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Časné změny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000250"/>
            <a:ext cx="10115550" cy="38671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 smtClean="0"/>
              <a:t>Autolýza.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i="1" dirty="0" smtClean="0"/>
              <a:t>Rigor mortis </a:t>
            </a:r>
            <a:r>
              <a:rPr lang="cs-CZ" dirty="0" smtClean="0"/>
              <a:t>(posmrtné </a:t>
            </a:r>
            <a:r>
              <a:rPr lang="cs-CZ" dirty="0"/>
              <a:t>z</a:t>
            </a:r>
            <a:r>
              <a:rPr lang="cs-CZ" dirty="0" smtClean="0"/>
              <a:t>tuhnutí): od 2h po smrti (až 72h)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i="1" dirty="0" smtClean="0"/>
              <a:t>Algor mortis </a:t>
            </a:r>
            <a:r>
              <a:rPr lang="cs-CZ" dirty="0" smtClean="0"/>
              <a:t>(posmrtné chladnutí): průměr = 1 stupeň za hodinu, ale velmi variabilní.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i="1" dirty="0" smtClean="0"/>
              <a:t>Palor mortis </a:t>
            </a:r>
            <a:r>
              <a:rPr lang="cs-CZ" dirty="0" smtClean="0"/>
              <a:t>(posmrtné blednutí): vlivem gravitace dochází k přesunu krve (30 min až 2 hodiny).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i="1" dirty="0" smtClean="0"/>
              <a:t>Livores mortis </a:t>
            </a:r>
            <a:r>
              <a:rPr lang="cs-CZ" dirty="0" smtClean="0"/>
              <a:t>(posmrtné </a:t>
            </a:r>
            <a:r>
              <a:rPr lang="cs-CZ" dirty="0"/>
              <a:t>skvrny): působení gravitace a reflexního stažení malých cév dojde k přeplnění nejníže položených oblastí na těle odkysličenou </a:t>
            </a:r>
            <a:r>
              <a:rPr lang="cs-CZ" dirty="0" smtClean="0"/>
              <a:t>krví. Mizí do 6 až 12h (hemolýza). 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82350" y="428625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96527" y="1503621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82350" y="2609850"/>
            <a:ext cx="609600" cy="609600"/>
          </a:xfrm>
          <a:prstGeom prst="rect">
            <a:avLst/>
          </a:prstGeom>
        </p:spPr>
      </p:pic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82350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94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4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4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87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75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400050"/>
            <a:ext cx="9601200" cy="1485900"/>
          </a:xfrm>
        </p:spPr>
        <p:txBody>
          <a:bodyPr/>
          <a:lstStyle/>
          <a:p>
            <a:r>
              <a:rPr lang="cs-CZ" dirty="0" smtClean="0"/>
              <a:t>Pozdní změny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6800" y="1690688"/>
            <a:ext cx="10687050" cy="47863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 smtClean="0">
                <a:solidFill>
                  <a:srgbClr val="0070C0"/>
                </a:solidFill>
              </a:rPr>
              <a:t>Hniloba</a:t>
            </a:r>
            <a:r>
              <a:rPr lang="cs-CZ" dirty="0" smtClean="0"/>
              <a:t> a </a:t>
            </a:r>
            <a:r>
              <a:rPr lang="cs-CZ" dirty="0" smtClean="0">
                <a:solidFill>
                  <a:srgbClr val="FF0000"/>
                </a:solidFill>
              </a:rPr>
              <a:t>tlení</a:t>
            </a:r>
            <a:r>
              <a:rPr lang="cs-CZ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 smtClean="0">
                <a:solidFill>
                  <a:srgbClr val="0070C0"/>
                </a:solidFill>
              </a:rPr>
              <a:t>Hniloba</a:t>
            </a:r>
            <a:r>
              <a:rPr lang="cs-CZ" dirty="0" smtClean="0"/>
              <a:t>: </a:t>
            </a:r>
            <a:r>
              <a:rPr lang="cs-CZ" dirty="0"/>
              <a:t>po 48 až 96 </a:t>
            </a:r>
            <a:r>
              <a:rPr lang="cs-CZ" dirty="0" smtClean="0"/>
              <a:t>h (v oblasti břicha). Anaerobní bakterie. Sedmý den po celém těle.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 smtClean="0"/>
              <a:t>Rychlost hniloby: </a:t>
            </a:r>
            <a:r>
              <a:rPr lang="cs-CZ" dirty="0"/>
              <a:t>tzv. Casperovo pravidlo 8 (vzduch) : 2 (voda) : 1 (země</a:t>
            </a:r>
            <a:r>
              <a:rPr lang="cs-CZ" dirty="0" smtClean="0"/>
              <a:t>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/>
              <a:t>Zhruba po 14 až 21 dnech od smrti přechází hniloba do své druhé fáze, ve které dochází k uvolnění kožních adnexí (vlasů a nehtů</a:t>
            </a:r>
            <a:r>
              <a:rPr lang="cs-CZ" dirty="0" smtClean="0"/>
              <a:t>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 smtClean="0">
                <a:solidFill>
                  <a:srgbClr val="FF0000"/>
                </a:solidFill>
              </a:rPr>
              <a:t>Tlení</a:t>
            </a:r>
            <a:r>
              <a:rPr lang="cs-CZ" dirty="0" smtClean="0"/>
              <a:t>: po </a:t>
            </a:r>
            <a:r>
              <a:rPr lang="cs-CZ" dirty="0"/>
              <a:t>3 </a:t>
            </a:r>
            <a:r>
              <a:rPr lang="cs-CZ" dirty="0" smtClean="0"/>
              <a:t>měsících. Především </a:t>
            </a:r>
            <a:r>
              <a:rPr lang="cs-CZ" dirty="0"/>
              <a:t>aerobní bakterie a plísně</a:t>
            </a:r>
            <a:r>
              <a:rPr lang="cs-CZ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cs-CZ" dirty="0" smtClean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dirty="0" smtClean="0"/>
              <a:t>Po šesti až 12 měsících: skeletizace</a:t>
            </a:r>
            <a:r>
              <a:rPr lang="cs-CZ" dirty="0"/>
              <a:t>.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4250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7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Nekrofágní fauna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Hmyz (forenzní entomologie).</a:t>
            </a:r>
          </a:p>
          <a:p>
            <a:r>
              <a:rPr lang="cs-CZ" dirty="0" smtClean="0"/>
              <a:t>Identifikace </a:t>
            </a:r>
            <a:r>
              <a:rPr lang="cs-CZ" dirty="0"/>
              <a:t>konkrétního druhu </a:t>
            </a:r>
            <a:r>
              <a:rPr lang="cs-CZ" dirty="0" smtClean="0"/>
              <a:t>hmyzu a jeho životního cyklu.</a:t>
            </a:r>
          </a:p>
          <a:p>
            <a:r>
              <a:rPr lang="cs-CZ" dirty="0" smtClean="0"/>
              <a:t>Sledují se vajíčka hmyzu a pupária. </a:t>
            </a:r>
          </a:p>
          <a:p>
            <a:endParaRPr lang="cs-CZ" dirty="0"/>
          </a:p>
          <a:p>
            <a:r>
              <a:rPr lang="cs-CZ" dirty="0"/>
              <a:t>Odhad doby </a:t>
            </a:r>
            <a:r>
              <a:rPr lang="cs-CZ" dirty="0" smtClean="0"/>
              <a:t>smrti.</a:t>
            </a:r>
          </a:p>
          <a:p>
            <a:r>
              <a:rPr lang="cs-CZ" dirty="0" smtClean="0"/>
              <a:t>Místo smrti.</a:t>
            </a:r>
            <a:endParaRPr lang="cs-CZ" dirty="0"/>
          </a:p>
          <a:p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3507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0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1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Určení doby smrti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43050" y="2171700"/>
            <a:ext cx="9601200" cy="358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 smtClean="0"/>
              <a:t>Měkké tkáně: </a:t>
            </a:r>
            <a:r>
              <a:rPr lang="nn-NO" dirty="0"/>
              <a:t>tzv. </a:t>
            </a:r>
            <a:r>
              <a:rPr lang="nn-NO" i="1" dirty="0"/>
              <a:t>post mortem interval</a:t>
            </a:r>
            <a:r>
              <a:rPr lang="nn-NO" dirty="0"/>
              <a:t> (PMI</a:t>
            </a:r>
            <a:r>
              <a:rPr lang="nn-NO" dirty="0" smtClean="0"/>
              <a:t>)</a:t>
            </a:r>
            <a:r>
              <a:rPr lang="cs-CZ" dirty="0" smtClean="0"/>
              <a:t>, provádí soudní lékař (</a:t>
            </a:r>
            <a:r>
              <a:rPr lang="cs-CZ" b="1" dirty="0" smtClean="0"/>
              <a:t>teplota</a:t>
            </a:r>
            <a:r>
              <a:rPr lang="cs-CZ" dirty="0" smtClean="0"/>
              <a:t>, ztuhlost, skvrny, entomologie, tlení atd.).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Doba </a:t>
            </a:r>
            <a:r>
              <a:rPr lang="cs-CZ" dirty="0"/>
              <a:t>smrti v hodinách = 36,9 °C – rektální teplota °C/1,5.</a:t>
            </a: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72800" y="514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01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Kostra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6000"/>
            <a:ext cx="10039350" cy="3752850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V případě nalezení plně skeletizovaných ostatků je přesné určení doby smrti prakticky nemožné</a:t>
            </a:r>
            <a:r>
              <a:rPr lang="cs-CZ" dirty="0" smtClean="0"/>
              <a:t>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Vzduch </a:t>
            </a:r>
            <a:r>
              <a:rPr lang="cs-CZ" dirty="0"/>
              <a:t>a </a:t>
            </a:r>
            <a:r>
              <a:rPr lang="cs-CZ" dirty="0" smtClean="0"/>
              <a:t>21 </a:t>
            </a:r>
            <a:r>
              <a:rPr lang="cs-CZ" dirty="0"/>
              <a:t>°</a:t>
            </a:r>
            <a:r>
              <a:rPr lang="cs-CZ" dirty="0" smtClean="0"/>
              <a:t>C = kostra 12 </a:t>
            </a:r>
            <a:r>
              <a:rPr lang="cs-CZ" dirty="0"/>
              <a:t>měsíců po </a:t>
            </a:r>
            <a:r>
              <a:rPr lang="cs-CZ" dirty="0" smtClean="0"/>
              <a:t>smrti.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V případě pohřbu do země = velká variabilita.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0950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6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47541"/>
            <a:ext cx="10515600" cy="1325563"/>
          </a:xfrm>
        </p:spPr>
        <p:txBody>
          <a:bodyPr/>
          <a:lstStyle/>
          <a:p>
            <a:r>
              <a:rPr lang="cs-CZ" dirty="0" smtClean="0"/>
              <a:t>Radiometrická metoda </a:t>
            </a:r>
            <a:r>
              <a:rPr lang="cs-CZ" baseline="30000" dirty="0" smtClean="0"/>
              <a:t>14</a:t>
            </a:r>
            <a:r>
              <a:rPr lang="cs-CZ" dirty="0" smtClean="0"/>
              <a:t>C ve forenzní praxi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970576" y="1904224"/>
            <a:ext cx="4947138" cy="218021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9721" y="2126080"/>
            <a:ext cx="5084519" cy="4223927"/>
          </a:xfrm>
          <a:prstGeom prst="rect">
            <a:avLst/>
          </a:prstGeom>
        </p:spPr>
      </p:pic>
      <p:pic>
        <p:nvPicPr>
          <p:cNvPr id="5122" name="Picture 2" descr="http://www.osel.cz/_popisky/129_/129672565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930" y="4262007"/>
            <a:ext cx="3151011" cy="252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24616" y="2384732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81323" y="3565218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524616" y="47457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0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8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6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1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5850" y="323850"/>
            <a:ext cx="10458450" cy="12573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Antropologické farmy (</a:t>
            </a:r>
            <a:r>
              <a:rPr lang="cs-CZ" i="1" dirty="0" smtClean="0"/>
              <a:t>body farms</a:t>
            </a:r>
            <a:r>
              <a:rPr lang="cs-CZ" dirty="0" smtClean="0"/>
              <a:t>), forenzní centra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85850" y="2105512"/>
            <a:ext cx="10687050" cy="4409587"/>
          </a:xfrm>
        </p:spPr>
        <p:txBody>
          <a:bodyPr>
            <a:normAutofit/>
          </a:bodyPr>
          <a:lstStyle/>
          <a:p>
            <a:r>
              <a:rPr lang="cs-CZ" dirty="0" smtClean="0"/>
              <a:t>Vědecká zařízení zabývající se procesy dekompozice lidských tkání.</a:t>
            </a:r>
          </a:p>
          <a:p>
            <a:endParaRPr lang="cs-CZ" dirty="0" smtClean="0"/>
          </a:p>
          <a:p>
            <a:r>
              <a:rPr lang="cs-CZ" dirty="0" smtClean="0"/>
              <a:t>V USA: sedm center v různých klimatických oblastech. </a:t>
            </a:r>
          </a:p>
          <a:p>
            <a:pPr lvl="1"/>
            <a:r>
              <a:rPr lang="en-US" dirty="0"/>
              <a:t>University of Tennessee at Knoxville</a:t>
            </a:r>
          </a:p>
          <a:p>
            <a:pPr lvl="1"/>
            <a:r>
              <a:rPr lang="cs-CZ" dirty="0"/>
              <a:t>Western Carolina University</a:t>
            </a:r>
          </a:p>
          <a:p>
            <a:pPr lvl="1"/>
            <a:r>
              <a:rPr lang="cs-CZ" dirty="0"/>
              <a:t>Texas State University</a:t>
            </a:r>
          </a:p>
          <a:p>
            <a:pPr lvl="1"/>
            <a:r>
              <a:rPr lang="cs-CZ" dirty="0"/>
              <a:t>Sam Houston State University</a:t>
            </a:r>
          </a:p>
          <a:p>
            <a:pPr lvl="1"/>
            <a:r>
              <a:rPr lang="cs-CZ" dirty="0"/>
              <a:t>Colorado Mesa </a:t>
            </a:r>
            <a:r>
              <a:rPr lang="cs-CZ" dirty="0" smtClean="0"/>
              <a:t>University</a:t>
            </a:r>
          </a:p>
          <a:p>
            <a:endParaRPr lang="cs-CZ" dirty="0" smtClean="0"/>
          </a:p>
          <a:p>
            <a:r>
              <a:rPr lang="cs-CZ" dirty="0" smtClean="0"/>
              <a:t>V Austrálii: </a:t>
            </a:r>
            <a:r>
              <a:rPr lang="en-US" dirty="0"/>
              <a:t>The Australian Facility for Taphonomic Experimental Research (AFTER</a:t>
            </a:r>
            <a:r>
              <a:rPr lang="en-US" dirty="0" smtClean="0"/>
              <a:t>)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39500" y="15811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0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8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Biologický profil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Věk dožití</a:t>
            </a:r>
          </a:p>
          <a:p>
            <a:r>
              <a:rPr lang="cs-CZ" dirty="0" smtClean="0"/>
              <a:t>Pohlaví</a:t>
            </a:r>
          </a:p>
          <a:p>
            <a:r>
              <a:rPr lang="cs-CZ" dirty="0"/>
              <a:t>Výška postavy</a:t>
            </a:r>
          </a:p>
          <a:p>
            <a:endParaRPr lang="cs-CZ" dirty="0" smtClean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72800" y="571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4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12911</TotalTime>
  <Words>1194</Words>
  <Application>Microsoft Office PowerPoint</Application>
  <PresentationFormat>Širokoúhlá obrazovka</PresentationFormat>
  <Paragraphs>186</Paragraphs>
  <Slides>32</Slides>
  <Notes>24</Notes>
  <HiddenSlides>0</HiddenSlides>
  <MMClips>21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32</vt:i4>
      </vt:variant>
    </vt:vector>
  </HeadingPairs>
  <TitlesOfParts>
    <vt:vector size="37" baseType="lpstr">
      <vt:lpstr>Arial</vt:lpstr>
      <vt:lpstr>Calibri</vt:lpstr>
      <vt:lpstr>Franklin Gothic Book</vt:lpstr>
      <vt:lpstr>Wingdings</vt:lpstr>
      <vt:lpstr>Crop</vt:lpstr>
      <vt:lpstr>Retrospektivní antropologie</vt:lpstr>
      <vt:lpstr>Forenzní antropologie (FA)</vt:lpstr>
      <vt:lpstr>Prezentace aplikace PowerPoint</vt:lpstr>
      <vt:lpstr>Prezentace aplikace PowerPoint</vt:lpstr>
      <vt:lpstr>Historie</vt:lpstr>
      <vt:lpstr>Prezentace aplikace PowerPoint</vt:lpstr>
      <vt:lpstr>Prezentace aplikace PowerPoint</vt:lpstr>
      <vt:lpstr>Základní otázky FA:</vt:lpstr>
      <vt:lpstr>Prezentace aplikace PowerPoint</vt:lpstr>
      <vt:lpstr>Identifikace</vt:lpstr>
      <vt:lpstr>Prezentace aplikace PowerPoint</vt:lpstr>
      <vt:lpstr>Prezentace aplikace PowerPoint</vt:lpstr>
      <vt:lpstr>Odlišení zvířecích a lidských kostí</vt:lpstr>
      <vt:lpstr>Odlišení druhů zvířat a jedinců jednoho druhu pomocí chemické metody</vt:lpstr>
      <vt:lpstr>Prezentace aplikace PowerPoint</vt:lpstr>
      <vt:lpstr>Prezentace aplikace PowerPoint</vt:lpstr>
      <vt:lpstr>Gonzalez-Rodriguez and Fowler (2013)</vt:lpstr>
      <vt:lpstr>Gonzalez-Rodriguez and Fowler (2013)</vt:lpstr>
      <vt:lpstr>Prezentace aplikace PowerPoint</vt:lpstr>
      <vt:lpstr>Smíšené, izolované kosti</vt:lpstr>
      <vt:lpstr>Jak spočítat počet jedinců?</vt:lpstr>
      <vt:lpstr>Postup</vt:lpstr>
      <vt:lpstr>MNI</vt:lpstr>
      <vt:lpstr>Odhad doby od smrti</vt:lpstr>
      <vt:lpstr>Časné změny</vt:lpstr>
      <vt:lpstr>Pozdní změny</vt:lpstr>
      <vt:lpstr>Nekrofágní fauna</vt:lpstr>
      <vt:lpstr>Určení doby smrti</vt:lpstr>
      <vt:lpstr>Kostra</vt:lpstr>
      <vt:lpstr>Radiometrická metoda 14C ve forenzní praxi</vt:lpstr>
      <vt:lpstr>Antropologické farmy (body farms), forenzní centra</vt:lpstr>
      <vt:lpstr>Biologický profil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189</cp:revision>
  <dcterms:created xsi:type="dcterms:W3CDTF">2016-06-14T10:55:37Z</dcterms:created>
  <dcterms:modified xsi:type="dcterms:W3CDTF">2023-02-16T14:40:47Z</dcterms:modified>
</cp:coreProperties>
</file>