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6" r:id="rId3"/>
  </p:sldMasterIdLst>
  <p:notesMasterIdLst>
    <p:notesMasterId r:id="rId15"/>
  </p:notesMasterIdLst>
  <p:sldIdLst>
    <p:sldId id="401" r:id="rId4"/>
    <p:sldId id="256" r:id="rId5"/>
    <p:sldId id="368" r:id="rId6"/>
    <p:sldId id="309" r:id="rId7"/>
    <p:sldId id="310" r:id="rId8"/>
    <p:sldId id="311" r:id="rId9"/>
    <p:sldId id="312" r:id="rId10"/>
    <p:sldId id="313" r:id="rId11"/>
    <p:sldId id="314" r:id="rId12"/>
    <p:sldId id="315" r:id="rId13"/>
    <p:sldId id="404" r:id="rId1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4284D-0645-4BA1-B20A-638C28059C9A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90C2C-183B-4BF7-BAA4-2C2160B95C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109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9">
            <a:extLst>
              <a:ext uri="{FF2B5EF4-FFF2-40B4-BE49-F238E27FC236}">
                <a16:creationId xmlns:a16="http://schemas.microsoft.com/office/drawing/2014/main" id="{A37DA78C-0059-4EFA-B095-1773EF45D5D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fld id="{28A2C029-D2D6-4348-B852-CF8DE92C21D6}" type="slidenum">
              <a:rPr lang="en-GB" altLang="cs-CZ" sz="1400" smtClean="0">
                <a:ea typeface="Arial Unicode MS"/>
                <a:cs typeface="Arial Unicode MS"/>
              </a:rPr>
              <a:pPr>
                <a:spcBef>
                  <a:spcPct val="0"/>
                </a:spcBef>
                <a:buSzPct val="45000"/>
                <a:buFont typeface="Wingdings" panose="05000000000000000000" pitchFamily="2" charset="2"/>
                <a:buNone/>
              </a:pPr>
              <a:t>2</a:t>
            </a:fld>
            <a:endParaRPr lang="en-GB" altLang="cs-CZ" sz="1400">
              <a:ea typeface="Arial Unicode MS"/>
              <a:cs typeface="Arial Unicode MS"/>
            </a:endParaRPr>
          </a:p>
        </p:txBody>
      </p:sp>
      <p:sp>
        <p:nvSpPr>
          <p:cNvPr id="4099" name="Text Box 1">
            <a:extLst>
              <a:ext uri="{FF2B5EF4-FFF2-40B4-BE49-F238E27FC236}">
                <a16:creationId xmlns:a16="http://schemas.microsoft.com/office/drawing/2014/main" id="{E3D5FA69-0BD3-4C3D-80D0-1ADBEE618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812800"/>
            <a:ext cx="5345113" cy="4008438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eaLnBrk="1">
              <a:lnSpc>
                <a:spcPct val="76000"/>
              </a:lnSpc>
              <a:spcBef>
                <a:spcPct val="0"/>
              </a:spcBef>
              <a:buSzPct val="45000"/>
              <a:buFont typeface="Wingdings" panose="05000000000000000000" pitchFamily="2" charset="2"/>
              <a:buNone/>
            </a:pPr>
            <a:endParaRPr lang="cs-CZ" altLang="cs-CZ" sz="18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2E77F975-6F98-467C-B2B3-08D3CAA02D73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755650" y="5078413"/>
            <a:ext cx="6040438" cy="4808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C59F81D-D772-4C8B-9A47-8BF50AFC7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C80C2CC-6F9D-4CAB-B29A-4CF28D21DA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84210AC-3D52-432A-B020-52324238B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89DD1C3-62BC-4C3E-86B2-86258A0A8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9B04453-0023-4712-AF2B-17E86A51E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453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05A713-C972-4041-B99E-B37D842C4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C75B4E-D182-4A7B-89A4-2391A249D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9D89A17-8921-4EE5-A39F-67F5621E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39FEAF-7289-4BD0-A704-37554B1A2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2DFB1D-3352-4C1D-8242-E8A44F48E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39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923098-37C8-42AE-8500-4DD174E1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52F1419-7DE2-4488-8F01-64A18A99C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792CBBF-8F3E-487B-92CA-BD55B4E96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F38273-208D-4338-8DFD-07C01425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4A7230-FD1E-43BC-8B78-C344CA058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506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C64764-7CB2-4589-A8D8-69584C77C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3E6E7E9-C94D-405E-8CF9-77A51D300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07899FA-E231-4920-8B86-A980A7F4E8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ECFC716-F6E2-43A4-90E0-EC1D4F70F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DAC08CCA-64C0-4539-89E2-C0C3D4CAA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8F92791-0994-43E1-B373-DD212E7B8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7246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86B339-F649-410D-ABFD-4E0B6EC20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B24A7E0-D324-4FDF-B9D9-AC3654A03C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8DB5DB8-328E-449B-B9AD-0CC3EEC53D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DC68EF02-C855-423F-9FA1-20D84D8161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61C70FF0-B219-4D97-A464-9E0D3F350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076A51D2-39FF-4E4A-BA2D-DF754CA03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8E28AF28-B007-40A1-B759-5BA8BFAA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FB9B1522-870E-4D47-A621-387168C3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579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08C84A-DE35-482B-A7D0-1C5C87AED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53CAF37A-B6E6-4E8C-99E0-38256A113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0E8AA03-FE01-49D0-9BA9-BF001FF2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C1BF588-A9A4-4734-A72E-A3D8D8616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2110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02E0ABE-57F8-47CD-AE00-E7E472B73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FB107080-70E6-496D-ACCC-0C096F5F5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1AD9574-2CCE-43F2-92FC-076EAF737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0589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2B7FAB-A501-466E-BA62-5D4EC1B99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91D30A1-A660-4C8E-B17D-0CBA22165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CD6F2AE-3E31-4D1C-AA92-6851E8DB32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46A35D6-40E5-49DB-8411-F46677386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5C50391-4D30-4331-95B6-82B6F929F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8876E58-8225-47AA-AAA2-D9EFCAAF5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4291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B7266F-3162-4518-8699-2949DFDCF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733F3765-0D5A-46F5-B019-AA5ABB3C5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087B53-D3E9-4556-AA0A-805AF13B1B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E21FF81-7A02-4FEF-9A78-9CD44FB56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3DDD2F8-04CB-4761-B1CB-0418E9688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74C7D02-81AE-4D5E-B052-F02846F5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5608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E7FF028-B9AA-43E2-8019-5D73C161E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05779E8-5909-4722-A702-81E57AA810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4385EB7-8A86-4CD3-BF24-D7CC573F7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C96EE5C-97D3-438F-BC12-A12985738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D5DAB1E-7636-4178-8BCE-1EE10181D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798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AA05E052-54C3-4744-B425-8F4F15155D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0D968D9-4E44-4E4A-BD4A-7C5A93E470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C389DD-31CF-4C2E-98E9-1934FCE7F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EDA9B26-3505-4DA7-8EDC-091A0568D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5E683B9-8673-4ECC-BECE-18B8B787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07450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1"/>
            <a:ext cx="103632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2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14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089213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8449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0"/>
            <a:ext cx="10579151" cy="366382"/>
          </a:xfrm>
        </p:spPr>
        <p:txBody>
          <a:bodyPr lIns="0" tIns="0" rIns="0" bIns="0"/>
          <a:lstStyle>
            <a:lvl1pPr>
              <a:defRPr sz="2381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64597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88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A2CCD5-349D-4C66-B677-709D2E6BC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3819DDCE-84DE-4E51-B2ED-014178E3C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EEB495-4F5A-4E29-867A-AA6653F81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2D78A9C-CD84-4EA2-B7ED-7C47A03CE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F0FAA48-C3BD-4171-AC54-9622B178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81537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D66997-4DCA-4FE8-8C73-07E63A77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B6AACD-1907-4D93-9F48-962E3606A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A3A63FD-A318-4300-A7A4-04A0665FD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1BD0213-752F-45F9-8C1C-D415D8C83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332FA3A-2007-4A5D-9EDF-DC2550F71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8616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576A444-8A4E-49D7-880E-39E910EC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FC50354-2181-48F5-B96B-A9189460E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0CB69F-38A1-476A-8946-B968EEB6C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5573F37-F601-4BEE-9E61-38F063407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649B0D6-40AC-4948-9F84-216B94FB9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482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737932-68E1-4B91-9AD2-32380298C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AC92DF-086B-4E8F-AE25-0A6A6C49F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13B93D7-F8A9-4825-8FAC-F2C1ECAC9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DEC0BFE-0EA2-4820-A860-867C92D96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886D32B-4812-4350-BA98-68AAF5E45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A3D2C31-981B-4D5D-BDF9-28F50BBD4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501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722F23-669D-459F-90CD-9FBCD9A23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B81B5E4-AFA9-430D-99DA-0B376EEA0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A79DECC-4B94-4FCB-9E46-871533701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E6188E2-8FE6-4546-97D3-BEFC7FE656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68412CF-F9A1-4557-A24A-EEE5E5E2A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E72ECB4C-23CF-4BCB-9D9C-B23EF5487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4A67D89-5C33-4CA2-B9E8-B1E30F323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38E702A-3C9B-4DAC-90C3-DE3B83575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3011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B94982-DC1E-4E6A-9D02-03783D99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F2BCB280-1C6B-4E09-A3E5-480C2EE72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240B061-29CE-40D3-A2D9-A9A909DD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6E4228A-D13D-4310-8803-7C06BDCB8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332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57B4A8A-3B63-4863-B69F-257856F6E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701D990-24DE-4363-AD74-3264B014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37B2C0A-4762-465D-8693-B537AD4A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121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F905EB-58B1-4393-80D3-90D5439FD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B0EBA00-6668-4ADF-A8F8-7937582DF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C319A4-CDE2-45F5-9481-0A5A51179C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376706B-3089-4869-898F-2835D9E62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0F6DB36-BBE5-4CD4-A8F4-C34588DD57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2C58509-435E-417F-9E15-D4CB0B637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4069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FCF15D-46BC-4DC7-945E-00BEED0D8B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3D36BF7-BEF3-4981-9E66-0FF5B7C37C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DD5D50-55E2-459B-B359-CC21A2B0D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29C63E4-5400-4872-B886-63DFA5A99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36320C9-EA2F-4937-8E53-5B513E739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6B316835-B01F-42E6-AD44-CB88B83DE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07210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A056A4-3FC4-4632-8444-D2719FAC4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D3B51C51-ECC8-4374-BA79-62E0C4073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8E7463E-68F8-449B-995A-224A8103E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9DCF64-1431-4FDA-BB0E-83B7E9785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28EFD98-0421-47B1-B88C-B0849957B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9634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194CC8B-78F7-4B0D-97C6-4258AAA3A8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62AEBAD-1E22-4E46-85B0-60DCB5F58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28C270A-F6F3-4084-93B5-8EDAFB2E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AF88802-1088-41F6-B939-D3C0449B7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E88202-EFAC-4CBE-B0D4-801627FD4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3314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499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ADE2F9C-E1E2-4202-B9F1-EADDFE554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23152A5-4A8A-4E60-8DDE-895C404D8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50B2DD-D2A1-44AA-9A1A-4698D47DC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4983-F8DE-46DB-815D-C29E12E91179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E96ED0-0DE5-4A5B-A312-986CF852A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A4DF1D-BAFD-4DC7-A6DB-24B5C6CC05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E23E8-C8F8-4071-A035-A47DF7BFA62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2825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1"/>
            <a:ext cx="12190407" cy="5876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7" name="bk object 17"/>
          <p:cNvSpPr/>
          <p:nvPr/>
        </p:nvSpPr>
        <p:spPr>
          <a:xfrm>
            <a:off x="7620818" y="6120915"/>
            <a:ext cx="1273991" cy="48967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8" name="bk object 18"/>
          <p:cNvSpPr/>
          <p:nvPr/>
        </p:nvSpPr>
        <p:spPr>
          <a:xfrm>
            <a:off x="4316644" y="6192162"/>
            <a:ext cx="2369981" cy="35000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19" name="bk object 19"/>
          <p:cNvSpPr/>
          <p:nvPr/>
        </p:nvSpPr>
        <p:spPr>
          <a:xfrm>
            <a:off x="3295606" y="6120918"/>
            <a:ext cx="923812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0" name="bk object 20"/>
          <p:cNvSpPr/>
          <p:nvPr/>
        </p:nvSpPr>
        <p:spPr>
          <a:xfrm>
            <a:off x="3724823" y="61753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1" name="bk object 21"/>
          <p:cNvSpPr/>
          <p:nvPr/>
        </p:nvSpPr>
        <p:spPr>
          <a:xfrm>
            <a:off x="3622210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2" name="bk object 22"/>
          <p:cNvSpPr/>
          <p:nvPr/>
        </p:nvSpPr>
        <p:spPr>
          <a:xfrm>
            <a:off x="3547093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3" name="bk object 23"/>
          <p:cNvSpPr/>
          <p:nvPr/>
        </p:nvSpPr>
        <p:spPr>
          <a:xfrm>
            <a:off x="3519598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4" name="bk object 24"/>
          <p:cNvSpPr/>
          <p:nvPr/>
        </p:nvSpPr>
        <p:spPr>
          <a:xfrm>
            <a:off x="3930049" y="6338550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5" name="bk object 25"/>
          <p:cNvSpPr/>
          <p:nvPr/>
        </p:nvSpPr>
        <p:spPr>
          <a:xfrm>
            <a:off x="3902554" y="6256925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6" name="bk object 26"/>
          <p:cNvSpPr/>
          <p:nvPr/>
        </p:nvSpPr>
        <p:spPr>
          <a:xfrm>
            <a:off x="3827437" y="619719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7" name="bk object 27"/>
          <p:cNvSpPr/>
          <p:nvPr/>
        </p:nvSpPr>
        <p:spPr>
          <a:xfrm>
            <a:off x="3902554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8" name="bk object 28"/>
          <p:cNvSpPr/>
          <p:nvPr/>
        </p:nvSpPr>
        <p:spPr>
          <a:xfrm>
            <a:off x="3827437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9" name="bk object 29"/>
          <p:cNvSpPr/>
          <p:nvPr/>
        </p:nvSpPr>
        <p:spPr>
          <a:xfrm>
            <a:off x="3724823" y="6501763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0" name="bk object 30"/>
          <p:cNvSpPr/>
          <p:nvPr/>
        </p:nvSpPr>
        <p:spPr>
          <a:xfrm>
            <a:off x="3622210" y="6479894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31" name="bk object 31"/>
          <p:cNvSpPr/>
          <p:nvPr/>
        </p:nvSpPr>
        <p:spPr>
          <a:xfrm>
            <a:off x="3547093" y="6420152"/>
            <a:ext cx="65159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224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06426" y="1205031"/>
            <a:ext cx="10579151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6426" y="1876956"/>
            <a:ext cx="105791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6/25/2022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0369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310942">
        <a:defRPr>
          <a:latin typeface="+mn-lt"/>
          <a:ea typeface="+mn-ea"/>
          <a:cs typeface="+mn-cs"/>
        </a:defRPr>
      </a:lvl2pPr>
      <a:lvl3pPr marL="621884">
        <a:defRPr>
          <a:latin typeface="+mn-lt"/>
          <a:ea typeface="+mn-ea"/>
          <a:cs typeface="+mn-cs"/>
        </a:defRPr>
      </a:lvl3pPr>
      <a:lvl4pPr marL="932825">
        <a:defRPr>
          <a:latin typeface="+mn-lt"/>
          <a:ea typeface="+mn-ea"/>
          <a:cs typeface="+mn-cs"/>
        </a:defRPr>
      </a:lvl4pPr>
      <a:lvl5pPr marL="1243767">
        <a:defRPr>
          <a:latin typeface="+mn-lt"/>
          <a:ea typeface="+mn-ea"/>
          <a:cs typeface="+mn-cs"/>
        </a:defRPr>
      </a:lvl5pPr>
      <a:lvl6pPr marL="1554709">
        <a:defRPr>
          <a:latin typeface="+mn-lt"/>
          <a:ea typeface="+mn-ea"/>
          <a:cs typeface="+mn-cs"/>
        </a:defRPr>
      </a:lvl6pPr>
      <a:lvl7pPr marL="1865651">
        <a:defRPr>
          <a:latin typeface="+mn-lt"/>
          <a:ea typeface="+mn-ea"/>
          <a:cs typeface="+mn-cs"/>
        </a:defRPr>
      </a:lvl7pPr>
      <a:lvl8pPr marL="2176592">
        <a:defRPr>
          <a:latin typeface="+mn-lt"/>
          <a:ea typeface="+mn-ea"/>
          <a:cs typeface="+mn-cs"/>
        </a:defRPr>
      </a:lvl8pPr>
      <a:lvl9pPr marL="2487534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5FB1040-6E62-47DD-8C46-5CCFB0073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750CE2-AEE4-477E-96A0-8ACA6992A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95664E5-C249-4EDE-B28C-16C31B5F3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0E3F81-9FE5-424C-9F5B-585C7CB791EF}" type="datetimeFigureOut">
              <a:rPr lang="cs-CZ" smtClean="0"/>
              <a:t>25.06.2022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26B67E4-771C-41BB-921A-36169FB6A5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BE37037-E513-47F7-850B-6389D63842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0D26FF-4EA4-4761-8130-78F37E6657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595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1" y="195478"/>
            <a:ext cx="9142804" cy="55410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39613" y="5967459"/>
            <a:ext cx="955492" cy="4617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761483" y="6034640"/>
            <a:ext cx="1777486" cy="330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995705" y="5967461"/>
            <a:ext cx="692859" cy="462087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317617" y="601876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240658" y="6039387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84319" y="609571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63699" y="617268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71537" y="617268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450917" y="609571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394577" y="6039387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450917" y="624963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394577" y="6305972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317617" y="6326593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40658" y="6305972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84319" y="6249635"/>
            <a:ext cx="48869" cy="46698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pPr marL="0" marR="0" lvl="0" indent="0" algn="l" defTabSz="407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63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Arial Unicode MS" panose="020B0604020202020204" pitchFamily="34" charset="-128"/>
              <a:cs typeface="+mn-cs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289787" y="2178688"/>
            <a:ext cx="7612217" cy="953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407526" rtl="0" eaLnBrk="1" fontAlgn="auto" latinLnBrk="0" hangingPunct="1">
              <a:lnSpc>
                <a:spcPts val="4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737" b="1" i="0" u="none" strike="noStrike" kern="1200" cap="none" spc="-17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ESF II projekt Západočeské univerzity v Plzni</a:t>
            </a:r>
          </a:p>
          <a:p>
            <a:pPr marL="0" marR="0" lvl="0" indent="0" algn="ctr" defTabSz="407526" rtl="0" eaLnBrk="1" fontAlgn="auto" latinLnBrk="0" hangingPunct="1">
              <a:lnSpc>
                <a:spcPts val="40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10" b="1" i="0" u="none" strike="noStrike" kern="1200" cap="none" spc="-17" normalizeH="0" baseline="0" noProof="0" dirty="0" err="1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reg</a:t>
            </a:r>
            <a:r>
              <a:rPr kumimoji="0" lang="cs-CZ" sz="1710" b="1" i="0" u="none" strike="noStrike" kern="1200" cap="none" spc="-17" normalizeH="0" baseline="0" noProof="0" dirty="0">
                <a:ln>
                  <a:noFill/>
                </a:ln>
                <a:solidFill>
                  <a:srgbClr val="428F9B"/>
                </a:solidFill>
                <a:effectLst/>
                <a:uLnTx/>
                <a:uFillTx/>
                <a:latin typeface="Calibri" panose="020F0502020204030204"/>
                <a:ea typeface="Arial Unicode MS" panose="020B0604020202020204" pitchFamily="34" charset="-128"/>
                <a:cs typeface="Calibri"/>
              </a:rPr>
              <a:t>. č. CZ.02.2.69/0.0/0.0/18_056/0013239</a:t>
            </a:r>
            <a:endParaRPr kumimoji="0" sz="3421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Arial Unicode MS" panose="020B0604020202020204" pitchFamily="34" charset="-128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7">
            <a:extLst>
              <a:ext uri="{FF2B5EF4-FFF2-40B4-BE49-F238E27FC236}">
                <a16:creationId xmlns:a16="http://schemas.microsoft.com/office/drawing/2014/main" id="{0F35C780-D5B9-4947-B17F-5DF994ED13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8198" y="3689668"/>
            <a:ext cx="6914166" cy="48320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cs-CZ" altLang="cs-CZ" sz="254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Dr. Ing. Antonín Kříž, IWE</a:t>
            </a:r>
          </a:p>
        </p:txBody>
      </p:sp>
      <p:sp>
        <p:nvSpPr>
          <p:cNvPr id="3076" name="Text Box 1">
            <a:extLst>
              <a:ext uri="{FF2B5EF4-FFF2-40B4-BE49-F238E27FC236}">
                <a16:creationId xmlns:a16="http://schemas.microsoft.com/office/drawing/2014/main" id="{616EF8E0-348F-451B-824D-C798225C4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96" y="70569"/>
            <a:ext cx="5630991" cy="568346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46" tIns="40823" rIns="81646" bIns="40823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742950" indent="-28575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marL="11430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marL="16002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marL="2057400" indent="-22860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</a:pPr>
            <a:r>
              <a:rPr lang="en-GB" altLang="cs-CZ" sz="3629">
                <a:solidFill>
                  <a:srgbClr val="FF0000"/>
                </a:solidFill>
                <a:ea typeface="Arial Unicode MS"/>
                <a:cs typeface="Arial Unicode MS"/>
              </a:rPr>
              <a:t>Strojírenské materiály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5B1A03F-D98E-4329-AE2E-4CF64EACFB5C}"/>
              </a:ext>
            </a:extLst>
          </p:cNvPr>
          <p:cNvSpPr txBox="1"/>
          <p:nvPr/>
        </p:nvSpPr>
        <p:spPr>
          <a:xfrm>
            <a:off x="2521546" y="4965642"/>
            <a:ext cx="6974652" cy="433388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 eaLnBrk="1">
              <a:lnSpc>
                <a:spcPct val="87000"/>
              </a:lnSpc>
              <a:buClr>
                <a:srgbClr val="000000"/>
              </a:buClr>
              <a:buSzPct val="45000"/>
              <a:buFont typeface="Wingdings" panose="05000000000000000000" pitchFamily="2" charset="2"/>
              <a:buNone/>
              <a:defRPr/>
            </a:pPr>
            <a:r>
              <a:rPr lang="cs-CZ" altLang="cs-CZ" sz="2540" b="1" dirty="0">
                <a:solidFill>
                  <a:srgbClr val="0000FF"/>
                </a:solidFill>
                <a:latin typeface="+mj-lt"/>
              </a:rPr>
              <a:t>Řešené příklady</a:t>
            </a:r>
            <a:endParaRPr lang="en-GB" altLang="cs-CZ" sz="254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3552C60-9F5D-437E-A025-A1590700F719}"/>
              </a:ext>
            </a:extLst>
          </p:cNvPr>
          <p:cNvSpPr txBox="1">
            <a:spLocks noChangeArrowheads="1"/>
          </p:cNvSpPr>
          <p:nvPr/>
        </p:nvSpPr>
        <p:spPr>
          <a:xfrm>
            <a:off x="2208313" y="1142647"/>
            <a:ext cx="7773936" cy="4392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cs-CZ" altLang="cs-CZ" sz="3266" b="1" kern="0" dirty="0">
                <a:solidFill>
                  <a:srgbClr val="3B08F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NÁSTROJOVÁ  OCEL</a:t>
            </a:r>
          </a:p>
        </p:txBody>
      </p:sp>
      <p:sp>
        <p:nvSpPr>
          <p:cNvPr id="8" name="Obdélník 3">
            <a:extLst>
              <a:ext uri="{FF2B5EF4-FFF2-40B4-BE49-F238E27FC236}">
                <a16:creationId xmlns:a16="http://schemas.microsoft.com/office/drawing/2014/main" id="{E3658F9D-0367-4C89-81DC-47CEF0B636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536D7BAD-85C3-4F5E-9E20-65119C665F5B}"/>
              </a:ext>
            </a:extLst>
          </p:cNvPr>
          <p:cNvSpPr txBox="1"/>
          <p:nvPr/>
        </p:nvSpPr>
        <p:spPr>
          <a:xfrm>
            <a:off x="1719269" y="162782"/>
            <a:ext cx="7120354" cy="3436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cs-CZ" altLang="cs-CZ" sz="1633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Značení nástrojových ocelí dle původní normy ČSN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3F8B412C-E8AD-4E8C-85B0-F8B1DFE6FD7F}"/>
              </a:ext>
            </a:extLst>
          </p:cNvPr>
          <p:cNvSpPr txBox="1"/>
          <p:nvPr/>
        </p:nvSpPr>
        <p:spPr>
          <a:xfrm>
            <a:off x="1849917" y="750702"/>
            <a:ext cx="6388819" cy="2605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Doplňte uvedené značení dle ČSN</a:t>
            </a:r>
          </a:p>
          <a:p>
            <a:pPr>
              <a:spcBef>
                <a:spcPct val="0"/>
              </a:spcBef>
            </a:pPr>
            <a:endParaRPr lang="cs-CZ" altLang="cs-CZ" sz="1633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 1, 2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  — 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 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 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 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 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  —</a:t>
            </a:r>
          </a:p>
          <a:p>
            <a:pPr>
              <a:spcBef>
                <a:spcPct val="0"/>
              </a:spcBef>
            </a:pPr>
            <a:r>
              <a:rPr lang="cs-CZ" altLang="cs-CZ" sz="16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  — </a:t>
            </a:r>
          </a:p>
        </p:txBody>
      </p:sp>
      <p:sp>
        <p:nvSpPr>
          <p:cNvPr id="7" name="TextovéPole 4">
            <a:extLst>
              <a:ext uri="{FF2B5EF4-FFF2-40B4-BE49-F238E27FC236}">
                <a16:creationId xmlns:a16="http://schemas.microsoft.com/office/drawing/2014/main" id="{E0C94CB0-371B-4FEB-88E7-90B11D388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2372" y="3501443"/>
            <a:ext cx="7559845" cy="650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14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Druhy uhlíkových nástrojových ocelí – popište jednotlivé skupiny ocelí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14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19 015; 19083; 19103; 19132; 19133; 19191; 19192; 19221; 19222; 19255;  </a:t>
            </a:r>
          </a:p>
        </p:txBody>
      </p:sp>
      <p:sp>
        <p:nvSpPr>
          <p:cNvPr id="8" name="TextovéPole 4">
            <a:extLst>
              <a:ext uri="{FF2B5EF4-FFF2-40B4-BE49-F238E27FC236}">
                <a16:creationId xmlns:a16="http://schemas.microsoft.com/office/drawing/2014/main" id="{3B8590B8-E02E-46FF-B70E-7051D1485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4679" y="4297720"/>
            <a:ext cx="4147635" cy="1209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14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Legované nástrojové oceli</a:t>
            </a:r>
          </a:p>
          <a:p>
            <a:pPr>
              <a:spcBef>
                <a:spcPct val="0"/>
              </a:spcBef>
              <a:buNone/>
            </a:pPr>
            <a:endParaRPr lang="cs-CZ" altLang="cs-CZ" sz="1814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None/>
            </a:pPr>
            <a:r>
              <a:rPr lang="cs-CZ" altLang="cs-CZ" sz="1814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Rychlořezné oceli (HSS)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14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délník 3">
            <a:extLst>
              <a:ext uri="{FF2B5EF4-FFF2-40B4-BE49-F238E27FC236}">
                <a16:creationId xmlns:a16="http://schemas.microsoft.com/office/drawing/2014/main" id="{20A73EE9-0DDD-490E-A9F0-AEFA62EF9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3">
            <a:extLst>
              <a:ext uri="{FF2B5EF4-FFF2-40B4-BE49-F238E27FC236}">
                <a16:creationId xmlns:a16="http://schemas.microsoft.com/office/drawing/2014/main" id="{5D5B3816-AC9C-43B0-A215-427ECD282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8194" name="TextovéPole 2">
            <a:extLst>
              <a:ext uri="{FF2B5EF4-FFF2-40B4-BE49-F238E27FC236}">
                <a16:creationId xmlns:a16="http://schemas.microsoft.com/office/drawing/2014/main" id="{D4E78A63-C881-4D23-88D4-724D81C33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69" y="44451"/>
            <a:ext cx="11836866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Značení nástrojových ocelí dle původní normy ČSN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Nástrojové oceli třídy 19 jsou bud uhlíkové, nebo slitinové.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Třetí číslice vyjadřuje přísadovou skupinu, kombinaci přísadových prvků: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0, 1, 2 — nástrojové oceli uhlíkové,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  — nástrojové oceli manganové, křemíkové, vanadové,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  — nástrojové oceli chromové,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  — nástrojové oceli chrom-molybdenové,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  — nástrojové oceli niklové,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  — nástrojové oceli wolframové,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  — nástrojové oceli rychlořezné,</a:t>
            </a:r>
          </a:p>
          <a:p>
            <a:pPr>
              <a:spcBef>
                <a:spcPct val="0"/>
              </a:spcBef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  — nástrojové oceli lité.</a:t>
            </a:r>
          </a:p>
        </p:txBody>
      </p:sp>
      <p:sp>
        <p:nvSpPr>
          <p:cNvPr id="8195" name="TextovéPole 4">
            <a:extLst>
              <a:ext uri="{FF2B5EF4-FFF2-40B4-BE49-F238E27FC236}">
                <a16:creationId xmlns:a16="http://schemas.microsoft.com/office/drawing/2014/main" id="{F861F4C9-BFD5-41A7-BE3E-32ADBADD7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517675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Druhy uhlíkových nástrojových ocelí</a:t>
            </a:r>
          </a:p>
        </p:txBody>
      </p:sp>
      <p:sp>
        <p:nvSpPr>
          <p:cNvPr id="8196" name="TextovéPole 6">
            <a:extLst>
              <a:ext uri="{FF2B5EF4-FFF2-40B4-BE49-F238E27FC236}">
                <a16:creationId xmlns:a16="http://schemas.microsoft.com/office/drawing/2014/main" id="{4DAF4B74-5219-49C7-BF07-E91C823DB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055" y="3850824"/>
            <a:ext cx="1190398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nástroje jsou většinou vhodné méně prokalitelné oceli, aby nástroj byl houževnatější. Na řezné nástroje se volí oceli s větším obsahem uhlíku, asi 0,7 až 1,4 %, na nástroje ke stříhání oceli s 0,5 až 1,2 % C. Na pilníky se používají hlavně uhlíkové oceli a jen výjimečně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nizkolegované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oceli. U nástrojů na obrábění dřeva bývá obsah uhlíku obvykle nižší než u ná­strojů na obrábění kovů. Nástroje pracující rázem (kladiva, pneumatické nářadí) musí být sice tvrdé, ale také dostatečně houževnaté a mívají nejvýše 1 % C.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Nástrojové ocelí vyhovují při menších nárocích na nástroj. Jejich nevý­hodou je poměrně rychlý pokles tvrdosti vlivem popouštění při ohřevu. Vý­hodnější je ocel s větším obsahem uhlíku, např. ocel 19252 asi s 1,3 % C.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ovéPole 4">
            <a:extLst>
              <a:ext uri="{FF2B5EF4-FFF2-40B4-BE49-F238E27FC236}">
                <a16:creationId xmlns:a16="http://schemas.microsoft.com/office/drawing/2014/main" id="{294D1AD5-8F0C-44E7-97B7-30BD9B0B9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13" y="58738"/>
            <a:ext cx="1188720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19 015 (W8, T8) </a:t>
            </a:r>
            <a:r>
              <a:rPr lang="cs-CZ" altLang="cs-CZ" sz="1800" dirty="0">
                <a:solidFill>
                  <a:srgbClr val="FF0000"/>
                </a:solidFill>
              </a:rPr>
              <a:t>Ušlechtilá uhlíková k cementování</a:t>
            </a:r>
            <a:r>
              <a:rPr lang="cs-CZ" altLang="cs-CZ" sz="1800" dirty="0"/>
              <a:t>. Cementované kalibry, cementované formy s hlubokými a členitými tvary vyráběné vtlačováním zastudena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19 083 (T 6 H Extra)</a:t>
            </a:r>
            <a:r>
              <a:rPr lang="cs-CZ" altLang="cs-CZ" sz="1800" dirty="0"/>
              <a:t> Nářadí pro zámečníky, zedníky, kameníky, vrtáky na dřevo, redukční vložky pro vrtáky, stopky rotačních ná­strojů s navařeným nebo mechanicky připevněným ostřím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19 103 (T 5 W Extra)</a:t>
            </a:r>
            <a:r>
              <a:rPr lang="cs-CZ" altLang="cs-CZ" sz="1800" dirty="0"/>
              <a:t> Kladiva, kleště, šroubováky, montážní nářadí, ruční se­káče na měkkou ocel, svěrákové a upínací čelisti, průbojníky na kůži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/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19 132 (6)</a:t>
            </a:r>
            <a:r>
              <a:rPr lang="cs-CZ" altLang="cs-CZ" sz="1800" dirty="0"/>
              <a:t> Nože k nůžkám, ostřihovací řezy, lisovnice, zápustky pro malý počet výkovků, kovářské nářadí, nářadí na dřevo, nýtování, upínací čelisti, svorky, šroubováky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19 133 (T 5 Extra)</a:t>
            </a:r>
            <a:r>
              <a:rPr lang="cs-CZ" altLang="cs-CZ" sz="1800" dirty="0"/>
              <a:t> Nářadí pro zámečníky, kováře, </a:t>
            </a:r>
            <a:r>
              <a:rPr lang="cs-CZ" altLang="cs-CZ" sz="1800" dirty="0" err="1"/>
              <a:t>harmoníky</a:t>
            </a:r>
            <a:r>
              <a:rPr lang="cs-CZ" altLang="cs-CZ" sz="1800" dirty="0"/>
              <a:t> (měkký a střed­ně tvrdý kámen), obyčejné pilníky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19 191 (EZH) </a:t>
            </a:r>
            <a:r>
              <a:rPr lang="cs-CZ" altLang="cs-CZ" sz="1800" dirty="0"/>
              <a:t>Závitnice, závitové čelisti, velké závitníky, malé a střední frézy, razníky pro duté ražení, lisovnice, kolečka na řezání trubek, rýsovací jehly, zubolékařské nástroje</a:t>
            </a:r>
          </a:p>
        </p:txBody>
      </p:sp>
      <p:sp>
        <p:nvSpPr>
          <p:cNvPr id="3" name="Obdélník 3">
            <a:extLst>
              <a:ext uri="{FF2B5EF4-FFF2-40B4-BE49-F238E27FC236}">
                <a16:creationId xmlns:a16="http://schemas.microsoft.com/office/drawing/2014/main" id="{EAF3508B-6F26-4F88-86EE-24AD07325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2">
            <a:extLst>
              <a:ext uri="{FF2B5EF4-FFF2-40B4-BE49-F238E27FC236}">
                <a16:creationId xmlns:a16="http://schemas.microsoft.com/office/drawing/2014/main" id="{465B2C75-4180-4C01-BAD4-4FF4C208D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0" y="260350"/>
            <a:ext cx="11954312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19 192 (4) </a:t>
            </a:r>
            <a:r>
              <a:rPr lang="cs-CZ" altLang="cs-CZ" sz="1800" dirty="0"/>
              <a:t>Tenké a středně tlusté okružní pily na kov, ruční sekáče, dláta, kladiva, lisovadla, hlavičkáře, průbojníky, ruční závitořezné nástroje, měřidla, pravítka, dřevoobráběcí ná­stroje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19 221 (FS 148) </a:t>
            </a:r>
            <a:r>
              <a:rPr lang="cs-CZ" altLang="cs-CZ" sz="1800" dirty="0"/>
              <a:t>Frézy, vrtáky, výstružníky, záhlubníky, vrtací a frézova­cí nože, závitníky, závitnice, závitové hřebínky, čelisti k válcování závitů, pásové, rámové a ruční pily, sekáče pilníků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19 222 (3) </a:t>
            </a:r>
            <a:r>
              <a:rPr lang="cs-CZ" altLang="cs-CZ" sz="1800" dirty="0"/>
              <a:t>Nástroje na obrábění, pilníky, pásové, rámové a ruční pily na kov, tažné trny, ocílky, hodinová pera, kamenické ná­stroje, ruční a pneumatické sekáče na tvrdé materiály, kalené průvlaky</a:t>
            </a:r>
          </a:p>
          <a:p>
            <a:pPr>
              <a:spcBef>
                <a:spcPct val="0"/>
              </a:spcBef>
              <a:buFontTx/>
              <a:buNone/>
            </a:pPr>
            <a:endParaRPr lang="cs-CZ" altLang="cs-CZ" sz="180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CC"/>
                </a:solidFill>
              </a:rPr>
              <a:t>19 255 (K1) </a:t>
            </a:r>
            <a:r>
              <a:rPr lang="cs-CZ" altLang="cs-CZ" sz="1800" dirty="0"/>
              <a:t>Malé a střední tvrdé pilníky s jemným a středním sekem, pilníky k ostření pil na dřevo, pilníky frézované a rotační</a:t>
            </a:r>
          </a:p>
        </p:txBody>
      </p:sp>
      <p:sp>
        <p:nvSpPr>
          <p:cNvPr id="3" name="Obdélník 3">
            <a:extLst>
              <a:ext uri="{FF2B5EF4-FFF2-40B4-BE49-F238E27FC236}">
                <a16:creationId xmlns:a16="http://schemas.microsoft.com/office/drawing/2014/main" id="{605506D0-235B-4A4D-866F-953DEF3EEF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4" name="TextovéPole 8">
            <a:extLst>
              <a:ext uri="{FF2B5EF4-FFF2-40B4-BE49-F238E27FC236}">
                <a16:creationId xmlns:a16="http://schemas.microsoft.com/office/drawing/2014/main" id="{82AEBC71-4D9A-E4C8-4552-9A387F402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330" y="3622821"/>
            <a:ext cx="756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FF"/>
                </a:solidFill>
              </a:rPr>
              <a:t>ZDROJ: http://www.tumlikovo.cz/druhy-legovanych-nastrojovych-oceli/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7E63136-0B94-3E13-ECE0-5192EE40E8B5}"/>
              </a:ext>
            </a:extLst>
          </p:cNvPr>
          <p:cNvSpPr txBox="1"/>
          <p:nvPr/>
        </p:nvSpPr>
        <p:spPr>
          <a:xfrm>
            <a:off x="3114413" y="3926091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000FF"/>
                </a:solidFill>
              </a:rPr>
              <a:t>https://www.opi.zcu.cz/download_sma.html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ovéPole 4">
            <a:extLst>
              <a:ext uri="{FF2B5EF4-FFF2-40B4-BE49-F238E27FC236}">
                <a16:creationId xmlns:a16="http://schemas.microsoft.com/office/drawing/2014/main" id="{E753CEC0-3F63-4746-97F0-230E38FB3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2700"/>
            <a:ext cx="4572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Legované nástrojové oceli</a:t>
            </a:r>
          </a:p>
        </p:txBody>
      </p:sp>
      <p:sp>
        <p:nvSpPr>
          <p:cNvPr id="11267" name="TextovéPole 6">
            <a:extLst>
              <a:ext uri="{FF2B5EF4-FFF2-40B4-BE49-F238E27FC236}">
                <a16:creationId xmlns:a16="http://schemas.microsoft.com/office/drawing/2014/main" id="{187564E1-86D6-4E5E-880A-5882CC540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169" y="407989"/>
            <a:ext cx="1180331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Používají se pro méně tepelně namáhané řezné nástroje při nižších řezných rychlostech (oproti rychlořezným ocelím), k obrábění materiálů o nízkých pevnostech a všude tam, kde by bylo použití rychlořezných ocelí zbytečné.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Legované nástrojové oceli jsou oceli slitinové. Hlavními přísadovými prvky v nástrojových ocelích pro řezné nástroje jsou </a:t>
            </a:r>
            <a:r>
              <a:rPr lang="cs-CZ" altLang="cs-CZ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chróm, wolfram, vanad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altLang="cs-CZ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molybden 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cs-CZ" altLang="cs-CZ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mangan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Tyto prvky patří mezi </a:t>
            </a:r>
            <a:r>
              <a:rPr lang="cs-CZ" altLang="cs-CZ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karbidotvorné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Z přísadových prvků se vyskytuje prakticky ve všech ocelích chróm od 2,0 až do 12 %. Při dosažení dobrých řezných vlastností jsou obsahy uhlíku vysoké, u většiny ocelí bývají od 1,0 do 1,5 %. Chrómové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ledeburitické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oceli mají obsah uhlíku od 1,5 do 2 %.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Přísadovými prvky se kromě jiného zlepšuje prokalitelnost. Snížením kritické rychlosti ochlazování vlivem přísadových prvků je umožněno u většiny ocelí kalení do oleje nebo dokonce i na vzduchu, jako např. u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ledeburitických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chromových ocelí s vyso­kým obsahem chrómu. Zvýšenou tvrdostí vlivem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karbidotvorných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přísadových prvků se zvětšuje také odolnost proti opotřebení, a tím i trvanlivost řezných nástrojů. Vysokou odolností proti opotřebení so vyznačují zejména oceli vysoce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nadeutektoidní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nebo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ledeburi­tické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 vysokým obsahem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karbidotvorných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prvků. Další důležitou vlastností </a:t>
            </a:r>
            <a:r>
              <a:rPr lang="cs-CZ" altLang="cs-CZ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ledeburitických</a:t>
            </a:r>
            <a:r>
              <a:rPr lang="cs-CZ" alt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ocelí je i větší odolnost proti popouštění v porovnání s  ostatními druhy legovaných ocelí.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/>
              <a:t> </a:t>
            </a:r>
          </a:p>
        </p:txBody>
      </p:sp>
      <p:sp>
        <p:nvSpPr>
          <p:cNvPr id="11268" name="TextovéPole 8">
            <a:extLst>
              <a:ext uri="{FF2B5EF4-FFF2-40B4-BE49-F238E27FC236}">
                <a16:creationId xmlns:a16="http://schemas.microsoft.com/office/drawing/2014/main" id="{50769F3A-66B6-457C-BA54-169F4DCFB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0719" y="4100994"/>
            <a:ext cx="756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FF"/>
                </a:solidFill>
              </a:rPr>
              <a:t>ZDROJ: http://www.tumlikovo.cz/druhy-legovanych-nastrojovych-oceli/</a:t>
            </a:r>
          </a:p>
        </p:txBody>
      </p:sp>
      <p:sp>
        <p:nvSpPr>
          <p:cNvPr id="5" name="Obdélník 3">
            <a:extLst>
              <a:ext uri="{FF2B5EF4-FFF2-40B4-BE49-F238E27FC236}">
                <a16:creationId xmlns:a16="http://schemas.microsoft.com/office/drawing/2014/main" id="{119CB91E-BA43-45FB-9B30-DCB84640FC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1A3A2CF6-608F-E1BC-845F-232E8C01D837}"/>
              </a:ext>
            </a:extLst>
          </p:cNvPr>
          <p:cNvSpPr txBox="1"/>
          <p:nvPr/>
        </p:nvSpPr>
        <p:spPr>
          <a:xfrm>
            <a:off x="3122802" y="4404264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000FF"/>
                </a:solidFill>
              </a:rPr>
              <a:t>https://www.opi.zcu.cz/download_sma.html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ovéPole 2">
            <a:extLst>
              <a:ext uri="{FF2B5EF4-FFF2-40B4-BE49-F238E27FC236}">
                <a16:creationId xmlns:a16="http://schemas.microsoft.com/office/drawing/2014/main" id="{3B537528-0A33-46FD-A9C4-F1A4BEDD9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613" y="1"/>
            <a:ext cx="11820088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Rozdělení legovaných ocelí pro řezné nástroje podle stupně legování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Nízkolegované  oceli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(do 2% přísadových prvků)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19 312 (</a:t>
            </a:r>
            <a:r>
              <a:rPr lang="cs-CZ" altLang="cs-CZ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</a:t>
            </a: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19 313 (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Stabil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19 416 - ocel chrómová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19 420 (1 Extra) - ocel chrómová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19 421 (DS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19 422 (EK)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19 428 (CRK)- ocel chrómová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19 710 (SPS) - legující prvky W-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cs-CZ" altLang="cs-CZ" sz="20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Střednělegované</a:t>
            </a:r>
            <a:r>
              <a:rPr lang="cs-CZ" altLang="cs-CZ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oceli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(2% až 5% přísadových prvků)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19 712 (Solar)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-W-V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19713 (Solar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legující prvky V-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2D88D352-AF4C-45C7-BC49-7795A683D49E}"/>
              </a:ext>
            </a:extLst>
          </p:cNvPr>
          <p:cNvSpPr txBox="1"/>
          <p:nvPr/>
        </p:nvSpPr>
        <p:spPr>
          <a:xfrm>
            <a:off x="5519956" y="766916"/>
            <a:ext cx="652943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Vysokolegované oceli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nad 5% přísadových prvků)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19 436 (2002 T200) 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chrómová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ledeburitická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19 437 (2002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T200W)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-V-W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ledeburitická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19 438 (2002 S)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ledeburitická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19 571 (RAZ 1)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subledeburitická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19 572 (2002 R)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legující prvky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ledeburitická</a:t>
            </a: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19 714 (0 Extra) - legující prvky W-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</a:t>
            </a:r>
            <a:endParaRPr lang="cs-CZ" sz="2000" dirty="0"/>
          </a:p>
        </p:txBody>
      </p:sp>
      <p:sp>
        <p:nvSpPr>
          <p:cNvPr id="5" name="Obdélník 3">
            <a:extLst>
              <a:ext uri="{FF2B5EF4-FFF2-40B4-BE49-F238E27FC236}">
                <a16:creationId xmlns:a16="http://schemas.microsoft.com/office/drawing/2014/main" id="{63ACF976-95C2-4F4B-8367-467689C13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  <p:sp>
        <p:nvSpPr>
          <p:cNvPr id="6" name="TextovéPole 8">
            <a:extLst>
              <a:ext uri="{FF2B5EF4-FFF2-40B4-BE49-F238E27FC236}">
                <a16:creationId xmlns:a16="http://schemas.microsoft.com/office/drawing/2014/main" id="{333A4014-153D-512E-BBB5-C8F0608D4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20" y="4500318"/>
            <a:ext cx="75612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0000FF"/>
                </a:solidFill>
              </a:rPr>
              <a:t>ZDROJ: http://www.tumlikovo.cz/druhy-legovanych-nastrojovych-oceli/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D1CA791A-1C42-1970-CE27-6C2CD9CE5782}"/>
              </a:ext>
            </a:extLst>
          </p:cNvPr>
          <p:cNvSpPr txBox="1"/>
          <p:nvPr/>
        </p:nvSpPr>
        <p:spPr>
          <a:xfrm>
            <a:off x="1369503" y="4803588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dirty="0">
                <a:solidFill>
                  <a:srgbClr val="0000FF"/>
                </a:solidFill>
              </a:rPr>
              <a:t>https://www.opi.zcu.cz/download_sma.html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ovéPole 2">
            <a:extLst>
              <a:ext uri="{FF2B5EF4-FFF2-40B4-BE49-F238E27FC236}">
                <a16:creationId xmlns:a16="http://schemas.microsoft.com/office/drawing/2014/main" id="{557D2556-B2BA-45C4-A84C-6186F17D0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0" y="44451"/>
            <a:ext cx="12038201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Rychlořezné oceli (HSS)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Rychlořezné oceli jsou v podstatě nástrojové oceli slitinové s vyššími přísadami legujících prvků, které podstatně zlepšují jejich řezné vlastnosti.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Hlavní přísadové prvky jsou :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Wolfram W (zvětšuje řezivost nástroje), jeho obsah bývá u HSS 5 až 20 % a ve struktuře oceli vytváří s uhlíkem sloučeninu tzv. karbid wolframu, který je velmi tvrdý a odolný proti otěru. 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Chrom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(zlepšuje kalitelnost) obsah u HSS bývá asi 4% a vanad 1 až 4 %V, který zvětšuje odolnost proti popouštění a opotře­bení. U některých druhů rychlořezných ocelí může být wolfram částečně nebo úplně nahrazen Molybdenem.</a:t>
            </a:r>
          </a:p>
          <a:p>
            <a:pPr algn="just">
              <a:spcBef>
                <a:spcPct val="0"/>
              </a:spcBef>
              <a:buFontTx/>
              <a:buNone/>
            </a:pPr>
            <a:endParaRPr lang="cs-CZ" altLang="cs-CZ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Nejvýkonnější oceli obsahují jako přísadu kobalt Co 5 až 10 %. Přiměřené množství uhlíku slouží k vytvoření správného množství karbidů, aby ocel byla dobře kalitelná a dostatečně tvrdá.</a:t>
            </a:r>
          </a:p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Kromě dobré řezivosti má HSS i příznivé mechanické vlastnosti, tvrdost, pevnost, houževnatost, které se dobře uplatňují při namáhání nástrojů v řezu. HSS si udržuje tvrdost získanou kalením i při vysokých teplotách obrábění. Nejmarkantnější trvanlivost za vysokých teplot je u </a:t>
            </a:r>
            <a:r>
              <a:rPr lang="cs-CZ" altLang="cs-CZ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vysokowolframových</a:t>
            </a:r>
            <a:r>
              <a:rPr lang="cs-CZ" altLang="cs-C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ocelí legovaných kobaltem.</a:t>
            </a:r>
          </a:p>
        </p:txBody>
      </p:sp>
      <p:sp>
        <p:nvSpPr>
          <p:cNvPr id="3" name="Obdélník 3">
            <a:extLst>
              <a:ext uri="{FF2B5EF4-FFF2-40B4-BE49-F238E27FC236}">
                <a16:creationId xmlns:a16="http://schemas.microsoft.com/office/drawing/2014/main" id="{6E638052-EBF9-4BD5-B9A1-8D61B8A35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2">
            <a:extLst>
              <a:ext uri="{FF2B5EF4-FFF2-40B4-BE49-F238E27FC236}">
                <a16:creationId xmlns:a16="http://schemas.microsoft.com/office/drawing/2014/main" id="{2C096B01-6B17-475E-87B9-54A8299B7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925" y="115889"/>
            <a:ext cx="9036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cs-CZ" altLang="cs-CZ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Nejznámějším zástupcem rychlořezných ocelí je ocel 109830 dle ČSN.</a:t>
            </a:r>
            <a:endParaRPr lang="cs-CZ" altLang="cs-CZ" sz="1800" dirty="0">
              <a:solidFill>
                <a:srgbClr val="FF0000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C47DC8B-51F0-4B21-BD0D-0D06193513D4}"/>
              </a:ext>
            </a:extLst>
          </p:cNvPr>
          <p:cNvSpPr txBox="1"/>
          <p:nvPr/>
        </p:nvSpPr>
        <p:spPr>
          <a:xfrm>
            <a:off x="83891" y="485775"/>
            <a:ext cx="119794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Rychlořezné oceli zařazené v ČSN (obecně 19 8xx) se rozdělují do tří skupin podle výkonu: </a:t>
            </a:r>
          </a:p>
          <a:p>
            <a:pPr marL="285750" indent="-285750" algn="just">
              <a:buFontTx/>
              <a:buChar char="-"/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oceli s vysokým výkonem (značky 19 850, 19 851, 19 852, 19 855, 19 856, 19 857, 19 858, 19 859, 19 860, 19 861) </a:t>
            </a:r>
          </a:p>
          <a:p>
            <a:pPr marL="285750" indent="-285750" algn="just">
              <a:buFontTx/>
              <a:buChar char="-"/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oceli výkonné (značky 19 802, 19 810, 19 829, 19 830) </a:t>
            </a:r>
          </a:p>
          <a:p>
            <a:pPr marL="285750" indent="-285750" algn="just">
              <a:buFontTx/>
              <a:buChar char="-"/>
              <a:defRPr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oceli pro běžné použití (značky 19 800, 19 813, 19 820, 19 824). </a:t>
            </a:r>
          </a:p>
          <a:p>
            <a:pPr marL="285750" indent="-285750" algn="just">
              <a:buFontTx/>
              <a:buChar char="-"/>
              <a:defRPr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Rychlořezné oceli s vysokým výkonem mají koeficient řezivosti 1,3. Kromě základních legovacích prvků obsahují navíc (5 až 10) % kobaltu. Takovéto RO jsou vhodné pro nástroje, kde se břit zahřívá na teplotu 640 – 650°C, a také pro obrábění materiálů o vysoké pevnosti nebo houževnatosti, popř. na běžný materiál při použití velkých rychlostí. </a:t>
            </a:r>
          </a:p>
          <a:p>
            <a:pPr algn="just">
              <a:defRPr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Výkonné RO mají koeficient řezivosti 1 až 1,3. Oceli s 10 % W a 2 % V (19 802), ocel se zvýšeným obsahem V a C (19 810) a W-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-V oceli 19 829 a 19 830. Vhodné pro obrábění materiálů do pevnosti 900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MPa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Mezi běžné RO dnes patří ocel 19 824, která započala vývoj RO. </a:t>
            </a:r>
          </a:p>
          <a:p>
            <a:pPr algn="just">
              <a:defRPr/>
            </a:pPr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TextovéPole 6">
            <a:extLst>
              <a:ext uri="{FF2B5EF4-FFF2-40B4-BE49-F238E27FC236}">
                <a16:creationId xmlns:a16="http://schemas.microsoft.com/office/drawing/2014/main" id="{BF8033B3-4AFD-49F2-83F1-138EBD549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4919" y="3867141"/>
            <a:ext cx="4595813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Příklady: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ČSN 19 820  HS 3-3-2,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ČSN 19 824  HS 18-0-1,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ČSN 19 830  HS 6-5-2,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ČSN 19 852  HS 6-5-2-5,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ČSN 19 861  HS 10-4-3-10</a:t>
            </a: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ED3185D8-1E69-401F-ADC2-0E2D56AF7F47}"/>
              </a:ext>
            </a:extLst>
          </p:cNvPr>
          <p:cNvSpPr txBox="1"/>
          <p:nvPr/>
        </p:nvSpPr>
        <p:spPr>
          <a:xfrm>
            <a:off x="5853725" y="4006840"/>
            <a:ext cx="4595812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dirty="0"/>
              <a:t>Pořadí: </a:t>
            </a:r>
          </a:p>
          <a:p>
            <a:pPr>
              <a:defRPr/>
            </a:pPr>
            <a:r>
              <a:rPr lang="cs-CZ" dirty="0"/>
              <a:t>-   wolfram (W), </a:t>
            </a:r>
          </a:p>
          <a:p>
            <a:pPr marL="285750" indent="-285750">
              <a:buFontTx/>
              <a:buChar char="-"/>
              <a:defRPr/>
            </a:pPr>
            <a:r>
              <a:rPr lang="cs-CZ" dirty="0"/>
              <a:t>molybden (</a:t>
            </a:r>
            <a:r>
              <a:rPr lang="cs-CZ" dirty="0" err="1"/>
              <a:t>Mo</a:t>
            </a:r>
            <a:r>
              <a:rPr lang="cs-CZ" dirty="0"/>
              <a:t>), </a:t>
            </a:r>
          </a:p>
          <a:p>
            <a:pPr marL="285750" indent="-285750">
              <a:buFontTx/>
              <a:buChar char="-"/>
              <a:defRPr/>
            </a:pPr>
            <a:r>
              <a:rPr lang="cs-CZ" dirty="0"/>
              <a:t>vanad (V), </a:t>
            </a:r>
          </a:p>
          <a:p>
            <a:pPr marL="285750" indent="-285750">
              <a:buFontTx/>
              <a:buChar char="-"/>
              <a:defRPr/>
            </a:pPr>
            <a:r>
              <a:rPr lang="cs-CZ" dirty="0"/>
              <a:t>kobalt (Co). </a:t>
            </a:r>
          </a:p>
        </p:txBody>
      </p:sp>
      <p:sp>
        <p:nvSpPr>
          <p:cNvPr id="6" name="Obdélník 3">
            <a:extLst>
              <a:ext uri="{FF2B5EF4-FFF2-40B4-BE49-F238E27FC236}">
                <a16:creationId xmlns:a16="http://schemas.microsoft.com/office/drawing/2014/main" id="{86F928D6-775D-4988-9B7D-2F1C9FA1B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106" y="5580063"/>
            <a:ext cx="5759450" cy="1277937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cs-CZ" altLang="cs-CZ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1650</Words>
  <Application>Microsoft Office PowerPoint</Application>
  <PresentationFormat>Širokoúhlá obrazovka</PresentationFormat>
  <Paragraphs>118</Paragraphs>
  <Slides>11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Motiv Office</vt:lpstr>
      <vt:lpstr>Office Theme</vt:lpstr>
      <vt:lpstr>1_Motiv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Antonin Kriz</dc:creator>
  <cp:lastModifiedBy>Antonin Kriz</cp:lastModifiedBy>
  <cp:revision>3</cp:revision>
  <dcterms:created xsi:type="dcterms:W3CDTF">2022-04-16T10:10:18Z</dcterms:created>
  <dcterms:modified xsi:type="dcterms:W3CDTF">2022-06-25T17:59:35Z</dcterms:modified>
</cp:coreProperties>
</file>