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sldIdLst>
    <p:sldId id="256" r:id="rId2"/>
    <p:sldId id="332" r:id="rId3"/>
    <p:sldId id="298" r:id="rId4"/>
    <p:sldId id="300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03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94660"/>
  </p:normalViewPr>
  <p:slideViewPr>
    <p:cSldViewPr>
      <p:cViewPr varScale="1">
        <p:scale>
          <a:sx n="92" d="100"/>
          <a:sy n="92" d="100"/>
        </p:scale>
        <p:origin x="9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952AB-2D3A-4B96-BBDF-E5793434A2C0}" type="datetimeFigureOut">
              <a:rPr lang="cs-CZ" smtClean="0"/>
              <a:t>23.05.2020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F2F64-89F2-43DB-9A24-43D9B24029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8342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901" y="-9338"/>
            <a:ext cx="10725345" cy="7581526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169" y="2651667"/>
            <a:ext cx="6814024" cy="1815505"/>
          </a:xfrm>
        </p:spPr>
        <p:txBody>
          <a:bodyPr anchor="b">
            <a:noAutofit/>
          </a:bodyPr>
          <a:lstStyle>
            <a:lvl1pPr algn="r">
              <a:defRPr sz="5955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169" y="4467170"/>
            <a:ext cx="6814024" cy="12096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1312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7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2894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978458"/>
            <a:ext cx="7423300" cy="2014313"/>
          </a:xfrm>
        </p:spPr>
        <p:txBody>
          <a:bodyPr anchor="b"/>
          <a:lstStyle>
            <a:lvl1pPr algn="l">
              <a:defRPr sz="4411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948830"/>
          </a:xfrm>
        </p:spPr>
        <p:txBody>
          <a:bodyPr anchor="t"/>
          <a:lstStyle>
            <a:lvl1pPr marL="0" indent="0" algn="l">
              <a:buNone/>
              <a:defRPr sz="220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6351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894" y="2382650"/>
            <a:ext cx="3611372" cy="4279629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819" y="2382651"/>
            <a:ext cx="3611373" cy="4279630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244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92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1821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1821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5068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2151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7557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1652627"/>
            <a:ext cx="3262963" cy="1409864"/>
          </a:xfrm>
        </p:spPr>
        <p:txBody>
          <a:bodyPr anchor="b">
            <a:normAutofit/>
          </a:bodyPr>
          <a:lstStyle>
            <a:lvl1pPr>
              <a:defRPr sz="2206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408" y="567848"/>
            <a:ext cx="3959782" cy="609443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3062490"/>
            <a:ext cx="3262963" cy="2850073"/>
          </a:xfrm>
        </p:spPr>
        <p:txBody>
          <a:bodyPr>
            <a:normAutofit/>
          </a:bodyPr>
          <a:lstStyle>
            <a:lvl1pPr marL="0" indent="0">
              <a:buNone/>
              <a:defRPr sz="1544"/>
            </a:lvl1pPr>
            <a:lvl2pPr marL="378150" indent="0">
              <a:buNone/>
              <a:defRPr sz="1158"/>
            </a:lvl2pPr>
            <a:lvl3pPr marL="756300" indent="0">
              <a:buNone/>
              <a:defRPr sz="993"/>
            </a:lvl3pPr>
            <a:lvl4pPr marL="1134450" indent="0">
              <a:buNone/>
              <a:defRPr sz="827"/>
            </a:lvl4pPr>
            <a:lvl5pPr marL="1512600" indent="0">
              <a:buNone/>
              <a:defRPr sz="827"/>
            </a:lvl5pPr>
            <a:lvl6pPr marL="1890751" indent="0">
              <a:buNone/>
              <a:defRPr sz="827"/>
            </a:lvl6pPr>
            <a:lvl7pPr marL="2268901" indent="0">
              <a:buNone/>
              <a:defRPr sz="827"/>
            </a:lvl7pPr>
            <a:lvl8pPr marL="2647051" indent="0">
              <a:buNone/>
              <a:defRPr sz="827"/>
            </a:lvl8pPr>
            <a:lvl9pPr marL="3025201" indent="0">
              <a:buNone/>
              <a:defRPr sz="827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5204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5293995"/>
            <a:ext cx="7423299" cy="624986"/>
          </a:xfrm>
        </p:spPr>
        <p:txBody>
          <a:bodyPr anchor="b">
            <a:normAutofit/>
          </a:bodyPr>
          <a:lstStyle>
            <a:lvl1pPr algn="l">
              <a:defRPr sz="2647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892" y="672254"/>
            <a:ext cx="7423299" cy="424097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5918981"/>
            <a:ext cx="7423299" cy="743299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9225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4"/>
            <a:ext cx="7423299" cy="3753414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3" y="4929858"/>
            <a:ext cx="7423299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6362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87645" y="4005510"/>
            <a:ext cx="6338160" cy="42015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29858"/>
            <a:ext cx="7423300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7310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130553"/>
            <a:ext cx="7423300" cy="2862216"/>
          </a:xfrm>
        </p:spPr>
        <p:txBody>
          <a:bodyPr anchor="b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0825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74523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201" y="672253"/>
            <a:ext cx="7415991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accent1"/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5282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1351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0134" y="672254"/>
            <a:ext cx="1144666" cy="5791183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892" y="672254"/>
            <a:ext cx="6075294" cy="5791183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4258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72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901" y="-9338"/>
            <a:ext cx="10725346" cy="758152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2651"/>
            <a:ext cx="7423299" cy="4279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1149" y="6662281"/>
            <a:ext cx="80005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2893" y="6662281"/>
            <a:ext cx="5406310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690" y="6662281"/>
            <a:ext cx="59950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6551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504200" rtl="0" eaLnBrk="1" latinLnBrk="0" hangingPunct="1">
        <a:spcBef>
          <a:spcPct val="0"/>
        </a:spcBef>
        <a:buNone/>
        <a:defRPr sz="397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150" indent="-37815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0500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4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89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53" y="0"/>
            <a:ext cx="10909300" cy="7667625"/>
          </a:xfrm>
        </p:spPr>
      </p:pic>
      <p:sp>
        <p:nvSpPr>
          <p:cNvPr id="5" name="Obdélník 4"/>
          <p:cNvSpPr/>
          <p:nvPr/>
        </p:nvSpPr>
        <p:spPr>
          <a:xfrm>
            <a:off x="6412001" y="1038225"/>
            <a:ext cx="344838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36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C0349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 12</a:t>
            </a:r>
          </a:p>
          <a:p>
            <a:pPr algn="ctr"/>
            <a:r>
              <a:rPr lang="cs-CZ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1C0349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Jana Šturcová</a:t>
            </a:r>
            <a:endParaRPr lang="cs-CZ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1C0349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85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sz="48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cs-CZ" sz="4800" b="1" dirty="0" smtClean="0">
                <a:solidFill>
                  <a:srgbClr val="00B0F0"/>
                </a:solidFill>
              </a:rPr>
              <a:t>Burzovní trh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923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sz="2400" dirty="0" smtClean="0">
              <a:cs typeface="Tahoma" pitchFamily="34" charset="0"/>
            </a:endParaRPr>
          </a:p>
          <a:p>
            <a:pPr>
              <a:buNone/>
            </a:pPr>
            <a:endParaRPr lang="cs-CZ" sz="2400" dirty="0">
              <a:cs typeface="Tahoma" pitchFamily="34" charset="0"/>
            </a:endParaRPr>
          </a:p>
          <a:p>
            <a:pPr>
              <a:buNone/>
            </a:pPr>
            <a:r>
              <a:rPr lang="cs-CZ" sz="2000" dirty="0" smtClean="0">
                <a:cs typeface="Tahoma" pitchFamily="34" charset="0"/>
              </a:rPr>
              <a:t>Lochmanová</a:t>
            </a:r>
            <a:r>
              <a:rPr lang="cs-CZ" sz="2000" dirty="0">
                <a:cs typeface="Tahoma" pitchFamily="34" charset="0"/>
              </a:rPr>
              <a:t>, Alena: </a:t>
            </a:r>
            <a:r>
              <a:rPr lang="cs-CZ" sz="2000" i="1" dirty="0">
                <a:cs typeface="Tahoma" pitchFamily="34" charset="0"/>
              </a:rPr>
              <a:t>Bankovnictví. Základy </a:t>
            </a:r>
            <a:r>
              <a:rPr lang="cs-CZ" sz="2000" i="1" dirty="0" smtClean="0">
                <a:cs typeface="Tahoma" pitchFamily="34" charset="0"/>
              </a:rPr>
              <a:t>bankovnictví</a:t>
            </a:r>
            <a:r>
              <a:rPr lang="cs-CZ" sz="2000" i="1" dirty="0">
                <a:cs typeface="Tahoma" pitchFamily="34" charset="0"/>
              </a:rPr>
              <a:t>. </a:t>
            </a:r>
            <a:endParaRPr lang="cs-CZ" sz="2000" i="1" dirty="0" smtClean="0">
              <a:cs typeface="Tahoma" pitchFamily="34" charset="0"/>
            </a:endParaRPr>
          </a:p>
          <a:p>
            <a:pPr>
              <a:buNone/>
            </a:pPr>
            <a:r>
              <a:rPr lang="cs-CZ" sz="2000" dirty="0" smtClean="0">
                <a:cs typeface="Tahoma" pitchFamily="34" charset="0"/>
              </a:rPr>
              <a:t>1</a:t>
            </a:r>
            <a:r>
              <a:rPr lang="cs-CZ" sz="2000" dirty="0">
                <a:cs typeface="Tahoma" pitchFamily="34" charset="0"/>
              </a:rPr>
              <a:t>. vydání. 2018. </a:t>
            </a:r>
            <a:r>
              <a:rPr lang="cs-CZ" sz="2000" dirty="0" smtClean="0">
                <a:cs typeface="Tahoma" pitchFamily="34" charset="0"/>
              </a:rPr>
              <a:t>ISBN </a:t>
            </a:r>
            <a:r>
              <a:rPr lang="cs-CZ" sz="2000" dirty="0">
                <a:cs typeface="Tahoma" pitchFamily="34" charset="0"/>
              </a:rPr>
              <a:t>978-80-7402-305-7.</a:t>
            </a:r>
          </a:p>
          <a:p>
            <a:pPr marL="457200" indent="-457200">
              <a:buAutoNum type="arabicPeriod"/>
            </a:pPr>
            <a:endParaRPr lang="cs-CZ" sz="2400" dirty="0">
              <a:cs typeface="Tahoma" pitchFamily="34" charset="0"/>
            </a:endParaRPr>
          </a:p>
          <a:p>
            <a:pPr>
              <a:buNone/>
            </a:pPr>
            <a:endParaRPr lang="cs-CZ" sz="2400" dirty="0">
              <a:cs typeface="Tahoma" pitchFamily="34" charset="0"/>
            </a:endParaRPr>
          </a:p>
          <a:p>
            <a:pPr marL="0" indent="0">
              <a:buNone/>
              <a:defRPr/>
            </a:pPr>
            <a:endParaRPr lang="cs-CZ" sz="2400" dirty="0">
              <a:solidFill>
                <a:srgbClr val="FFFF00"/>
              </a:solidFill>
            </a:endParaRPr>
          </a:p>
          <a:p>
            <a:pPr marL="0" indent="0">
              <a:buNone/>
              <a:defRPr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952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>
                <a:latin typeface="+mn-lt"/>
              </a:rPr>
              <a:t>Pojem burza</a:t>
            </a:r>
            <a:endParaRPr lang="cs-CZ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V minulosti se obchodníci scházeli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před domem belgické rodiny </a:t>
            </a:r>
            <a:r>
              <a:rPr lang="cs-CZ" sz="3088" dirty="0">
                <a:solidFill>
                  <a:srgbClr val="00B0F0"/>
                </a:solidFill>
              </a:rPr>
              <a:t>Van der </a:t>
            </a:r>
            <a:r>
              <a:rPr lang="cs-CZ" sz="3088" dirty="0" err="1">
                <a:solidFill>
                  <a:srgbClr val="00B0F0"/>
                </a:solidFill>
              </a:rPr>
              <a:t>Beurse</a:t>
            </a:r>
            <a:r>
              <a:rPr lang="cs-CZ" sz="3088" dirty="0">
                <a:solidFill>
                  <a:srgbClr val="00B0F0"/>
                </a:solidFill>
              </a:rPr>
              <a:t> </a:t>
            </a:r>
            <a:r>
              <a:rPr lang="cs-CZ" sz="3088" dirty="0"/>
              <a:t>–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ta měla v erbu váček s penězi.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Obchodníci vyložili své PL a na tabulku napsali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požadovanou cenu. Pokud byla cena příliš vysoká –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nenašel se žádný kupec. V opačném případě zaplatil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zájemce obchodníkovi požadovanou částku a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na oplátku získal CP.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Velká poptávka – hodnota CP stoupala, malý zájem –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cena klesala.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003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První akcie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Pravděpodobně </a:t>
            </a:r>
            <a:r>
              <a:rPr lang="cs-CZ" sz="2647" dirty="0">
                <a:solidFill>
                  <a:srgbClr val="00B0F0"/>
                </a:solidFill>
              </a:rPr>
              <a:t>20. březen 1602 </a:t>
            </a:r>
            <a:r>
              <a:rPr lang="cs-CZ" sz="2647" dirty="0"/>
              <a:t>– několik menších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obchodních společností na území dnešního Nizozemí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a Belgie </a:t>
            </a:r>
            <a:r>
              <a:rPr lang="cs-CZ" sz="2647" dirty="0"/>
              <a:t>sdružilo do společnosti </a:t>
            </a:r>
            <a:r>
              <a:rPr lang="cs-CZ" sz="2647" dirty="0">
                <a:solidFill>
                  <a:srgbClr val="00B0F0"/>
                </a:solidFill>
              </a:rPr>
              <a:t>VOC</a:t>
            </a:r>
            <a:r>
              <a:rPr lang="cs-CZ" sz="2647" dirty="0"/>
              <a:t>. Je to první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společnost, která </a:t>
            </a:r>
            <a:r>
              <a:rPr lang="cs-CZ" sz="2647" dirty="0">
                <a:solidFill>
                  <a:srgbClr val="00B0F0"/>
                </a:solidFill>
              </a:rPr>
              <a:t>vykazuje všechny základní znaky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moderní akciové spol. </a:t>
            </a:r>
            <a:r>
              <a:rPr lang="cs-CZ" sz="2647" dirty="0"/>
              <a:t>Její akcie byly volně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obchodovatelné. Její amsterodamská centrála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Sloužila jako </a:t>
            </a:r>
            <a:r>
              <a:rPr lang="cs-CZ" sz="2647" dirty="0"/>
              <a:t>první akciová burza světa.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259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Fungování burzy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Mechanismus jednoduchý.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Burza = trh, na kterém se určují ceny CP nebo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komodit podle N a P.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Obchodování probíhá prostřednictvím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obchodníků</a:t>
            </a:r>
            <a:r>
              <a:rPr lang="cs-CZ" sz="2647" dirty="0"/>
              <a:t>, </a:t>
            </a:r>
            <a:r>
              <a:rPr lang="cs-CZ" sz="2647" dirty="0" smtClean="0"/>
              <a:t>tzv. členů </a:t>
            </a:r>
            <a:r>
              <a:rPr lang="cs-CZ" sz="2647" dirty="0"/>
              <a:t>burzy.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578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Fungování burzy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Význam pro investory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Tx/>
              <a:buChar char="-"/>
              <a:defRPr/>
            </a:pPr>
            <a:r>
              <a:rPr lang="cs-CZ" sz="2647" dirty="0"/>
              <a:t>na burze CP mohou kdykoli nakupovat a prodávat CP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Tx/>
              <a:buChar char="-"/>
              <a:defRPr/>
            </a:pPr>
            <a:r>
              <a:rPr lang="cs-CZ" sz="2647" dirty="0"/>
              <a:t>obchodování probíhá podle určitých pravidel – pro všechny účastníky trhu stejná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Tx/>
              <a:buChar char="-"/>
              <a:defRPr/>
            </a:pPr>
            <a:r>
              <a:rPr lang="cs-CZ" sz="2647" dirty="0"/>
              <a:t>prostřednictvím burzy zajištěn rychlý nákup nebo prodej CP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278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Fungování burzy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Význam pro firmy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Vstup na burzu přináší firmám dostatečný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kapitál</a:t>
            </a:r>
            <a:r>
              <a:rPr lang="cs-CZ" sz="2647" dirty="0"/>
              <a:t>, lze </a:t>
            </a:r>
            <a:r>
              <a:rPr lang="cs-CZ" sz="2647" dirty="0" smtClean="0"/>
              <a:t>tak </a:t>
            </a:r>
            <a:r>
              <a:rPr lang="cs-CZ" sz="2647" dirty="0"/>
              <a:t>financovat investice, výzkumy </a:t>
            </a:r>
            <a:r>
              <a:rPr lang="cs-CZ" sz="2647" dirty="0" smtClean="0"/>
              <a:t>a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pronikání </a:t>
            </a:r>
            <a:r>
              <a:rPr lang="cs-CZ" sz="2647" dirty="0"/>
              <a:t>na další </a:t>
            </a:r>
            <a:r>
              <a:rPr lang="cs-CZ" sz="2647" dirty="0" smtClean="0"/>
              <a:t>trhy</a:t>
            </a:r>
            <a:r>
              <a:rPr lang="cs-CZ" sz="2647" dirty="0"/>
              <a:t>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Firmy si tak zajistí udržitelnou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konkurenceschopnost</a:t>
            </a:r>
            <a:r>
              <a:rPr lang="cs-CZ" sz="2647" dirty="0"/>
              <a:t>.</a:t>
            </a:r>
          </a:p>
          <a:p>
            <a:pPr>
              <a:buFontTx/>
              <a:buChar char="-"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085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Fungování burzy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Hlavní úkol burzy – dát dohromady investory (chtějí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zhodnotit svůj kapitál) a firmy (potřebují kapitál).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Plní tak významnou funkci pro ekonomiku daného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státu.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Další úkoly: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zajištění transparentnosti cen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přijetí nových emisí pro obchodování na burze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výpočet indexů (odrážejí stav na burze a ekonomice)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206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/>
              <a:t>Účastníci kapitálového trhu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Subjekty poptávající kapitál </a:t>
            </a:r>
            <a:r>
              <a:rPr lang="cs-CZ" sz="2647" dirty="0"/>
              <a:t>– jejich záměrem je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financovat investiční projekty a emitovat CP.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Poskytovatelé kapitálu </a:t>
            </a:r>
            <a:r>
              <a:rPr lang="cs-CZ" sz="2647" dirty="0"/>
              <a:t>(investoři) – chtějí investovat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své peníze se ziskem , proto kupují tyto CP.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Burza</a:t>
            </a:r>
            <a:r>
              <a:rPr lang="cs-CZ" sz="2647" dirty="0">
                <a:solidFill>
                  <a:srgbClr val="FFFF00"/>
                </a:solidFill>
              </a:rPr>
              <a:t> </a:t>
            </a:r>
            <a:r>
              <a:rPr lang="cs-CZ" sz="2647" dirty="0"/>
              <a:t>organizuje trh pod zákonným dohledem.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Zprostředkovatelé (členové burzy) </a:t>
            </a:r>
            <a:r>
              <a:rPr lang="cs-CZ" sz="2647" dirty="0"/>
              <a:t>– např. banky,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finanční poradci, investiční instituce.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Zákonodárné a dozorové instituce: </a:t>
            </a:r>
            <a:r>
              <a:rPr lang="cs-CZ" sz="2647" dirty="0"/>
              <a:t>MF, ČNB</a:t>
            </a:r>
            <a:endParaRPr lang="cs-CZ" sz="2647" dirty="0">
              <a:solidFill>
                <a:srgbClr val="FFFF0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 smtClean="0"/>
              <a:t>Jana Šturcová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854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Princip obchodování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Cenu CP určuje nabídka a poptávka.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Obchod se uzavírá prostřednictvím oprávněných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makléřů, obchodníků, resp. členů burzy.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Investoři pověřují obchodníka s CP, aby koupil nebo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prodal určitý počet CP. Mohou tak učinit také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elektronicky.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984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Princip obchodování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Anglický výraz </a:t>
            </a:r>
            <a:r>
              <a:rPr lang="cs-CZ" sz="2647" dirty="0" err="1">
                <a:solidFill>
                  <a:srgbClr val="00B0F0"/>
                </a:solidFill>
              </a:rPr>
              <a:t>floor</a:t>
            </a:r>
            <a:r>
              <a:rPr lang="cs-CZ" sz="2647" dirty="0"/>
              <a:t>: česky = burzovní parket.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Burzovní parket </a:t>
            </a:r>
            <a:r>
              <a:rPr lang="cs-CZ" sz="2647" dirty="0"/>
              <a:t>= místo, kde probíhá obchodování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                           v budově burzy (dnes minulostí)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Opakem tradiční parketové burzy je </a:t>
            </a:r>
            <a:r>
              <a:rPr lang="cs-CZ" sz="2647" dirty="0">
                <a:solidFill>
                  <a:srgbClr val="00B0F0"/>
                </a:solidFill>
              </a:rPr>
              <a:t>elektronická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burza, </a:t>
            </a:r>
            <a:r>
              <a:rPr lang="cs-CZ" sz="2647" dirty="0"/>
              <a:t>kde obchodníci zadávají své objednávky, resp.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příkazy prostřednictvím propojených obchodních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systémů.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Dnes – světové elektron. burzy.</a:t>
            </a:r>
            <a:endParaRPr lang="cs-CZ" sz="2647" dirty="0">
              <a:solidFill>
                <a:srgbClr val="FFFF0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585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Obchod s očekáváním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Na burze se </a:t>
            </a:r>
            <a:r>
              <a:rPr lang="cs-CZ" sz="2647" dirty="0">
                <a:solidFill>
                  <a:srgbClr val="00B0F0"/>
                </a:solidFill>
              </a:rPr>
              <a:t>obchoduje s očekáváním.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Předvídá se budoucí vývoj akcií.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Obecně také burzy velmi citlivě reagují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na ekonomické a </a:t>
            </a:r>
            <a:r>
              <a:rPr lang="cs-CZ" sz="2647" dirty="0"/>
              <a:t>politické změny.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763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Kniha objednávek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Objednávka, resp. příkaz (</a:t>
            </a:r>
            <a:r>
              <a:rPr lang="cs-CZ" sz="2647" dirty="0" err="1"/>
              <a:t>order</a:t>
            </a:r>
            <a:r>
              <a:rPr lang="cs-CZ" sz="2647" dirty="0"/>
              <a:t>), je výrazem vůle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investora koupit nebo prodat CP.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Objednávky zadané investory shromažďovány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v </a:t>
            </a:r>
            <a:r>
              <a:rPr lang="cs-CZ" sz="2647" dirty="0">
                <a:solidFill>
                  <a:srgbClr val="00B0F0"/>
                </a:solidFill>
              </a:rPr>
              <a:t>„</a:t>
            </a:r>
            <a:r>
              <a:rPr lang="cs-CZ" sz="2647" dirty="0" smtClean="0">
                <a:solidFill>
                  <a:srgbClr val="00B0F0"/>
                </a:solidFill>
              </a:rPr>
              <a:t>knize objednávek</a:t>
            </a:r>
            <a:r>
              <a:rPr lang="cs-CZ" sz="2647" dirty="0">
                <a:solidFill>
                  <a:srgbClr val="00B0F0"/>
                </a:solidFill>
              </a:rPr>
              <a:t>“ </a:t>
            </a:r>
            <a:r>
              <a:rPr lang="cs-CZ" sz="2647" dirty="0"/>
              <a:t>a seřazovány podle limitu a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okamžiku zadání</a:t>
            </a:r>
            <a:r>
              <a:rPr lang="cs-CZ" sz="2647" dirty="0"/>
              <a:t>. Jakmile se vyskytnou dvě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vzájemně </a:t>
            </a:r>
            <a:r>
              <a:rPr lang="cs-CZ" sz="2647" dirty="0"/>
              <a:t>si </a:t>
            </a:r>
            <a:r>
              <a:rPr lang="cs-CZ" sz="2647" dirty="0" smtClean="0"/>
              <a:t>odpovídající </a:t>
            </a:r>
            <a:r>
              <a:rPr lang="cs-CZ" sz="2647" dirty="0"/>
              <a:t>objednávky nákupu a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prodeje</a:t>
            </a:r>
            <a:r>
              <a:rPr lang="cs-CZ" sz="2647" dirty="0"/>
              <a:t>, jsou </a:t>
            </a:r>
            <a:r>
              <a:rPr lang="cs-CZ" sz="2647" dirty="0" smtClean="0"/>
              <a:t>automaticky </a:t>
            </a:r>
            <a:r>
              <a:rPr lang="cs-CZ" sz="2647" dirty="0"/>
              <a:t>spojeny (</a:t>
            </a:r>
            <a:r>
              <a:rPr lang="cs-CZ" sz="2647" dirty="0">
                <a:solidFill>
                  <a:srgbClr val="00B0F0"/>
                </a:solidFill>
              </a:rPr>
              <a:t>spárovány</a:t>
            </a:r>
            <a:r>
              <a:rPr lang="cs-CZ" sz="2647" dirty="0"/>
              <a:t>).</a:t>
            </a:r>
            <a:endParaRPr lang="cs-CZ" sz="2647" dirty="0">
              <a:solidFill>
                <a:srgbClr val="FFFF0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239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Stanovení ceny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endParaRPr lang="cs-CZ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200" dirty="0" smtClean="0"/>
              <a:t>Investor se může zadáním různých typů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200" dirty="0" smtClean="0"/>
              <a:t>objednávek ujistit, že bude nakupovat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200" dirty="0" smtClean="0"/>
              <a:t>(maximální cena) nebo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200" dirty="0" smtClean="0"/>
              <a:t>prodávat (minimální cena) za určitou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200" dirty="0" smtClean="0"/>
              <a:t>cenu.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449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Stanovení ceny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2893" y="1952625"/>
            <a:ext cx="7423299" cy="427963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          b</a:t>
            </a:r>
            <a:r>
              <a:rPr lang="cs-CZ" sz="2647" dirty="0"/>
              <a:t>) </a:t>
            </a:r>
            <a:r>
              <a:rPr lang="cs-CZ" sz="2206" dirty="0">
                <a:solidFill>
                  <a:srgbClr val="00B0F0"/>
                </a:solidFill>
              </a:rPr>
              <a:t>Limit </a:t>
            </a:r>
            <a:r>
              <a:rPr lang="cs-CZ" sz="2206" dirty="0" err="1">
                <a:solidFill>
                  <a:srgbClr val="00B0F0"/>
                </a:solidFill>
              </a:rPr>
              <a:t>Order</a:t>
            </a:r>
            <a:r>
              <a:rPr lang="cs-CZ" sz="2206" dirty="0">
                <a:solidFill>
                  <a:srgbClr val="00B0F0"/>
                </a:solidFill>
              </a:rPr>
              <a:t> </a:t>
            </a:r>
            <a:r>
              <a:rPr lang="cs-CZ" sz="2206" dirty="0"/>
              <a:t>(limitní příkaz)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 </a:t>
            </a:r>
            <a:r>
              <a:rPr lang="cs-CZ" sz="2206" dirty="0" smtClean="0"/>
              <a:t>   </a:t>
            </a:r>
            <a:r>
              <a:rPr lang="cs-CZ" sz="2206" dirty="0"/>
              <a:t>= omezené objednávky nákupu/prodeje, mají být provedeny  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       za stanovený limit nebo za lepší cenu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1486497" y="2127052"/>
            <a:ext cx="6459934" cy="419967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s-CZ" sz="2647" u="sng" dirty="0"/>
              <a:t>Formy objednávek:</a:t>
            </a:r>
          </a:p>
          <a:p>
            <a:pPr>
              <a:defRPr/>
            </a:pPr>
            <a:endParaRPr lang="cs-CZ" sz="1985" u="sng" dirty="0"/>
          </a:p>
          <a:p>
            <a:pPr marL="504200" indent="-504200">
              <a:defRPr/>
            </a:pPr>
            <a:r>
              <a:rPr lang="cs-CZ" sz="1985" dirty="0"/>
              <a:t>a</a:t>
            </a:r>
            <a:r>
              <a:rPr lang="cs-CZ" sz="2206" dirty="0"/>
              <a:t>) </a:t>
            </a:r>
            <a:r>
              <a:rPr lang="cs-CZ" sz="2206" dirty="0">
                <a:solidFill>
                  <a:srgbClr val="00B0F0"/>
                </a:solidFill>
              </a:rPr>
              <a:t>Market </a:t>
            </a:r>
            <a:r>
              <a:rPr lang="cs-CZ" sz="2206" dirty="0" err="1">
                <a:solidFill>
                  <a:srgbClr val="00B0F0"/>
                </a:solidFill>
              </a:rPr>
              <a:t>Order</a:t>
            </a:r>
            <a:r>
              <a:rPr lang="cs-CZ" sz="2206" dirty="0">
                <a:solidFill>
                  <a:srgbClr val="00B0F0"/>
                </a:solidFill>
              </a:rPr>
              <a:t> </a:t>
            </a:r>
            <a:r>
              <a:rPr lang="cs-CZ" sz="2206" dirty="0"/>
              <a:t>(obchodní příkaz za tržní cenu)</a:t>
            </a:r>
          </a:p>
          <a:p>
            <a:pPr marL="504200" indent="-504200">
              <a:defRPr/>
            </a:pPr>
            <a:r>
              <a:rPr lang="cs-CZ" sz="2206" dirty="0"/>
              <a:t>    = neomezené objednávky nákupu/prodeje (za nejlepší možnou cenu) bez uvedení cenového limitu</a:t>
            </a:r>
          </a:p>
          <a:p>
            <a:pPr marL="504200" indent="-504200">
              <a:defRPr/>
            </a:pPr>
            <a:r>
              <a:rPr lang="cs-CZ" sz="2206" dirty="0"/>
              <a:t>   - </a:t>
            </a:r>
            <a:r>
              <a:rPr lang="cs-CZ" sz="2206" dirty="0">
                <a:solidFill>
                  <a:srgbClr val="00B0F0"/>
                </a:solidFill>
              </a:rPr>
              <a:t>objednávka vyřízena co možná nejrychleji </a:t>
            </a:r>
          </a:p>
          <a:p>
            <a:pPr marL="504200" indent="-504200">
              <a:defRPr/>
            </a:pPr>
            <a:r>
              <a:rPr lang="cs-CZ" sz="2206" dirty="0">
                <a:solidFill>
                  <a:srgbClr val="00B0F0"/>
                </a:solidFill>
              </a:rPr>
              <a:t>     za nejlepší možnou cenu </a:t>
            </a:r>
            <a:endParaRPr lang="cs-CZ" sz="2206" dirty="0" smtClean="0">
              <a:solidFill>
                <a:srgbClr val="00B0F0"/>
              </a:solidFill>
            </a:endParaRPr>
          </a:p>
          <a:p>
            <a:pPr marL="504200" indent="-504200">
              <a:defRPr/>
            </a:pPr>
            <a:endParaRPr lang="cs-CZ" sz="2206" dirty="0">
              <a:solidFill>
                <a:srgbClr val="00B0F0"/>
              </a:solidFill>
            </a:endParaRPr>
          </a:p>
          <a:p>
            <a:pPr marL="504200" indent="-504200">
              <a:defRPr/>
            </a:pPr>
            <a:endParaRPr lang="cs-CZ" sz="2206" dirty="0" smtClean="0">
              <a:solidFill>
                <a:srgbClr val="00B0F0"/>
              </a:solidFill>
            </a:endParaRPr>
          </a:p>
          <a:p>
            <a:pPr marL="504200" indent="-504200">
              <a:defRPr/>
            </a:pPr>
            <a:endParaRPr lang="cs-CZ" sz="2206" dirty="0">
              <a:solidFill>
                <a:srgbClr val="00B0F0"/>
              </a:solidFill>
            </a:endParaRPr>
          </a:p>
          <a:p>
            <a:pPr marL="504200" indent="-504200">
              <a:defRPr/>
            </a:pPr>
            <a:endParaRPr lang="cs-CZ" sz="2206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27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Stanovení ceny - příklad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Makléř obdrží požadavky na nákup a prodej CP,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ze kterých si sestaví následující tabulku (viz dále).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Co nejlevněji a co nejlépe znamená za kterýkoli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kurz</a:t>
            </a:r>
            <a:r>
              <a:rPr lang="cs-CZ" sz="2647" dirty="0"/>
              <a:t>, </a:t>
            </a:r>
            <a:r>
              <a:rPr lang="cs-CZ" sz="2647" dirty="0" smtClean="0"/>
              <a:t>resp</a:t>
            </a:r>
            <a:r>
              <a:rPr lang="cs-CZ" sz="2647" dirty="0"/>
              <a:t>. cenu.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Makléř je povinen splnit tyto podmínky:</a:t>
            </a:r>
          </a:p>
          <a:p>
            <a:pPr marL="504200" indent="-504200">
              <a:buFont typeface="Wingdings" panose="05000000000000000000" pitchFamily="2" charset="2"/>
              <a:buAutoNum type="alphaLcParenR"/>
              <a:defRPr/>
            </a:pPr>
            <a:r>
              <a:rPr lang="cs-CZ" sz="2647" dirty="0"/>
              <a:t>maximalizaci obratu,</a:t>
            </a:r>
          </a:p>
          <a:p>
            <a:pPr marL="504200" indent="-504200">
              <a:buFont typeface="Wingdings" panose="05000000000000000000" pitchFamily="2" charset="2"/>
              <a:buAutoNum type="alphaLcParenR"/>
              <a:defRPr/>
            </a:pPr>
            <a:r>
              <a:rPr lang="cs-CZ" sz="2647" dirty="0"/>
              <a:t>akceptování cenových požadavků klienta.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622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Světové burzy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New York </a:t>
            </a:r>
            <a:r>
              <a:rPr lang="cs-CZ" sz="2647" dirty="0" err="1">
                <a:solidFill>
                  <a:srgbClr val="00B0F0"/>
                </a:solidFill>
              </a:rPr>
              <a:t>Stock</a:t>
            </a:r>
            <a:r>
              <a:rPr lang="cs-CZ" sz="2647" dirty="0">
                <a:solidFill>
                  <a:srgbClr val="00B0F0"/>
                </a:solidFill>
              </a:rPr>
              <a:t> Exchange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Její historie sahá do r. 1792 – několik obchodníků  z Manhattanu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se sešlo na ulici </a:t>
            </a:r>
            <a:r>
              <a:rPr lang="cs-CZ" sz="2206" dirty="0" err="1"/>
              <a:t>Wall</a:t>
            </a:r>
            <a:r>
              <a:rPr lang="cs-CZ" sz="2206" dirty="0"/>
              <a:t> </a:t>
            </a:r>
            <a:r>
              <a:rPr lang="cs-CZ" sz="2206" dirty="0" err="1"/>
              <a:t>Street</a:t>
            </a:r>
            <a:r>
              <a:rPr lang="cs-CZ" sz="2206" dirty="0"/>
              <a:t> a sepsalo tzv. </a:t>
            </a:r>
            <a:r>
              <a:rPr lang="cs-CZ" sz="2206" dirty="0" err="1"/>
              <a:t>Buttonwoodskou</a:t>
            </a:r>
            <a:r>
              <a:rPr lang="cs-CZ" sz="2206" dirty="0"/>
              <a:t>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dohodu. V ní se zavázali pravidelně se scházet a směňovat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mezi sebou CP.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Na základě této dohody později založili burzu CP </a:t>
            </a:r>
            <a:r>
              <a:rPr lang="cs-CZ" sz="2206" dirty="0">
                <a:solidFill>
                  <a:srgbClr val="00B0F0"/>
                </a:solidFill>
              </a:rPr>
              <a:t>New York </a:t>
            </a:r>
            <a:r>
              <a:rPr lang="cs-CZ" sz="2206" dirty="0" err="1">
                <a:solidFill>
                  <a:srgbClr val="00B0F0"/>
                </a:solidFill>
              </a:rPr>
              <a:t>Stock</a:t>
            </a:r>
            <a:r>
              <a:rPr lang="cs-CZ" sz="2206" dirty="0">
                <a:solidFill>
                  <a:srgbClr val="00B0F0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>
                <a:solidFill>
                  <a:srgbClr val="00B0F0"/>
                </a:solidFill>
              </a:rPr>
              <a:t>&amp; Exchange </a:t>
            </a:r>
            <a:r>
              <a:rPr lang="cs-CZ" sz="2206" dirty="0" err="1">
                <a:solidFill>
                  <a:srgbClr val="00B0F0"/>
                </a:solidFill>
              </a:rPr>
              <a:t>Board</a:t>
            </a:r>
            <a:r>
              <a:rPr lang="cs-CZ" sz="2206" dirty="0">
                <a:solidFill>
                  <a:srgbClr val="00B0F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R. 1863 se přejmenovala na </a:t>
            </a:r>
            <a:r>
              <a:rPr lang="cs-CZ" sz="2206" dirty="0">
                <a:solidFill>
                  <a:srgbClr val="00B0F0"/>
                </a:solidFill>
              </a:rPr>
              <a:t>New York </a:t>
            </a:r>
            <a:r>
              <a:rPr lang="cs-CZ" sz="2206" dirty="0" err="1">
                <a:solidFill>
                  <a:srgbClr val="00B0F0"/>
                </a:solidFill>
              </a:rPr>
              <a:t>Stock</a:t>
            </a:r>
            <a:r>
              <a:rPr lang="cs-CZ" sz="2206" dirty="0">
                <a:solidFill>
                  <a:srgbClr val="00B0F0"/>
                </a:solidFill>
              </a:rPr>
              <a:t> Exchange.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206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Nejdříve byly obchodovány akcie bank a pojišťoven a také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dluhopisy vydané  městem pro financování veřejných staveb.</a:t>
            </a:r>
            <a:endParaRPr lang="cs-CZ" sz="2206" dirty="0">
              <a:solidFill>
                <a:srgbClr val="FFFF0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 smtClean="0"/>
              <a:t>Jana </a:t>
            </a:r>
            <a:r>
              <a:rPr lang="cs-CZ" dirty="0" err="1" smtClean="0"/>
              <a:t>Šturcová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931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NYSE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Obchodují se zde akcie společností GE,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err="1"/>
              <a:t>McDonaldś</a:t>
            </a:r>
            <a:r>
              <a:rPr lang="cs-CZ" sz="3088" dirty="0"/>
              <a:t>, </a:t>
            </a:r>
            <a:r>
              <a:rPr lang="cs-CZ" sz="3088" dirty="0" err="1"/>
              <a:t>Citigroup</a:t>
            </a:r>
            <a:r>
              <a:rPr lang="cs-CZ" sz="3088" dirty="0"/>
              <a:t>, Coca-Cola, </a:t>
            </a:r>
            <a:endParaRPr lang="cs-CZ" sz="3088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err="1" smtClean="0"/>
              <a:t>Gillette</a:t>
            </a:r>
            <a:r>
              <a:rPr lang="cs-CZ" sz="3088" dirty="0" smtClean="0"/>
              <a:t> apod</a:t>
            </a:r>
            <a:r>
              <a:rPr lang="cs-CZ" sz="3088" dirty="0"/>
              <a:t>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Reprezentativním indexem je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err="1">
                <a:solidFill>
                  <a:srgbClr val="00B0F0"/>
                </a:solidFill>
              </a:rPr>
              <a:t>Dow</a:t>
            </a:r>
            <a:r>
              <a:rPr lang="cs-CZ" sz="3088" dirty="0">
                <a:solidFill>
                  <a:srgbClr val="00B0F0"/>
                </a:solidFill>
              </a:rPr>
              <a:t> </a:t>
            </a:r>
            <a:r>
              <a:rPr lang="cs-CZ" sz="3088" dirty="0" err="1">
                <a:solidFill>
                  <a:srgbClr val="00B0F0"/>
                </a:solidFill>
              </a:rPr>
              <a:t>Jones</a:t>
            </a:r>
            <a:r>
              <a:rPr lang="cs-CZ" sz="3088" dirty="0">
                <a:solidFill>
                  <a:srgbClr val="00B0F0"/>
                </a:solidFill>
              </a:rPr>
              <a:t> </a:t>
            </a:r>
            <a:r>
              <a:rPr lang="cs-CZ" sz="3088" dirty="0" err="1">
                <a:solidFill>
                  <a:srgbClr val="00B0F0"/>
                </a:solidFill>
              </a:rPr>
              <a:t>Industrial</a:t>
            </a:r>
            <a:r>
              <a:rPr lang="cs-CZ" sz="3088" dirty="0">
                <a:solidFill>
                  <a:srgbClr val="00B0F0"/>
                </a:solidFill>
              </a:rPr>
              <a:t> </a:t>
            </a:r>
            <a:r>
              <a:rPr lang="cs-CZ" sz="3088" dirty="0" err="1">
                <a:solidFill>
                  <a:srgbClr val="00B0F0"/>
                </a:solidFill>
              </a:rPr>
              <a:t>Average</a:t>
            </a:r>
            <a:r>
              <a:rPr lang="cs-CZ" sz="3088" dirty="0">
                <a:solidFill>
                  <a:srgbClr val="00B0F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633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Frankfurtská burza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Druhá největší burza na světě.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Založená r. 1585.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Reprezentativní indexy </a:t>
            </a:r>
            <a:r>
              <a:rPr lang="cs-CZ" sz="2647" dirty="0">
                <a:solidFill>
                  <a:srgbClr val="00B0F0"/>
                </a:solidFill>
              </a:rPr>
              <a:t>DAX</a:t>
            </a:r>
            <a:r>
              <a:rPr lang="cs-CZ" sz="2647" dirty="0"/>
              <a:t> (zahrnuje 30 největších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společností) a </a:t>
            </a:r>
            <a:r>
              <a:rPr lang="cs-CZ" sz="2647" dirty="0">
                <a:solidFill>
                  <a:srgbClr val="00B0F0"/>
                </a:solidFill>
              </a:rPr>
              <a:t>NEMAX 50 </a:t>
            </a:r>
            <a:r>
              <a:rPr lang="cs-CZ" sz="2647" dirty="0"/>
              <a:t>(sleduje vývoj cen akcií 50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růstově orientovaných společností).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57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Tokijská burza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Třetí největší burza na světě.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Založená r. 1878.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Do roku 1999 burza používala  burzovní parket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pro obchod s akciemi, nyní veškeré obchody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elektronicky.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Reprezentativní index </a:t>
            </a:r>
            <a:r>
              <a:rPr lang="cs-CZ" sz="2647" dirty="0">
                <a:solidFill>
                  <a:srgbClr val="00B0F0"/>
                </a:solidFill>
              </a:rPr>
              <a:t>NIKKEI 225.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182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Londýnská burza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Čtvrtá největší burza na světě </a:t>
            </a:r>
            <a:r>
              <a:rPr lang="cs-CZ" sz="3088" dirty="0">
                <a:solidFill>
                  <a:srgbClr val="00B0F0"/>
                </a:solidFill>
              </a:rPr>
              <a:t>London </a:t>
            </a:r>
            <a:r>
              <a:rPr lang="cs-CZ" sz="3088" dirty="0" err="1">
                <a:solidFill>
                  <a:srgbClr val="00B0F0"/>
                </a:solidFill>
              </a:rPr>
              <a:t>Stock</a:t>
            </a:r>
            <a:r>
              <a:rPr lang="cs-CZ" sz="3088" dirty="0">
                <a:solidFill>
                  <a:srgbClr val="00B0F0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>
                <a:solidFill>
                  <a:srgbClr val="00B0F0"/>
                </a:solidFill>
              </a:rPr>
              <a:t>Exchange.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3088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Založená r. 1745.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Reprezentativní index </a:t>
            </a:r>
            <a:r>
              <a:rPr lang="cs-CZ" sz="3088" dirty="0">
                <a:solidFill>
                  <a:srgbClr val="00B0F0"/>
                </a:solidFill>
              </a:rPr>
              <a:t>FT-SE 100. </a:t>
            </a:r>
            <a:r>
              <a:rPr lang="cs-CZ" sz="3088" dirty="0"/>
              <a:t>Zahrnuje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akcie společností </a:t>
            </a:r>
            <a:r>
              <a:rPr lang="cs-CZ" sz="3088" dirty="0" err="1"/>
              <a:t>British</a:t>
            </a:r>
            <a:r>
              <a:rPr lang="cs-CZ" sz="3088" dirty="0"/>
              <a:t> </a:t>
            </a:r>
            <a:r>
              <a:rPr lang="cs-CZ" sz="3088" dirty="0" err="1"/>
              <a:t>Airways</a:t>
            </a:r>
            <a:r>
              <a:rPr lang="cs-CZ" sz="3088" dirty="0"/>
              <a:t>, </a:t>
            </a:r>
            <a:r>
              <a:rPr lang="cs-CZ" sz="3088" dirty="0" err="1"/>
              <a:t>Hilton</a:t>
            </a:r>
            <a:r>
              <a:rPr lang="cs-CZ" sz="3088" dirty="0"/>
              <a:t> </a:t>
            </a:r>
            <a:r>
              <a:rPr lang="cs-CZ" sz="3088" dirty="0" err="1"/>
              <a:t>Group</a:t>
            </a:r>
            <a:r>
              <a:rPr lang="cs-CZ" sz="3088" dirty="0"/>
              <a:t>,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err="1"/>
              <a:t>Marks</a:t>
            </a:r>
            <a:r>
              <a:rPr lang="cs-CZ" sz="3088" dirty="0"/>
              <a:t>&amp;</a:t>
            </a:r>
            <a:r>
              <a:rPr lang="cs-CZ" sz="3088" dirty="0" err="1"/>
              <a:t>Spencer</a:t>
            </a:r>
            <a:r>
              <a:rPr lang="cs-CZ" sz="3088" dirty="0"/>
              <a:t>, </a:t>
            </a:r>
            <a:r>
              <a:rPr lang="cs-CZ" sz="3088" dirty="0" err="1"/>
              <a:t>Reuters</a:t>
            </a:r>
            <a:r>
              <a:rPr lang="cs-CZ" sz="3088" dirty="0"/>
              <a:t>. 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697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BCPP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= největší a nejstarší organizátor trhu s CP v ČR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Jde o plně elektronickou burzu.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Obchodování probíhá prostřednictvím </a:t>
            </a:r>
            <a:r>
              <a:rPr lang="cs-CZ" sz="2647" dirty="0">
                <a:solidFill>
                  <a:srgbClr val="00B0F0"/>
                </a:solidFill>
              </a:rPr>
              <a:t>licencovaných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obchodníků s CP </a:t>
            </a:r>
            <a:r>
              <a:rPr lang="cs-CZ" sz="2647" dirty="0"/>
              <a:t>– jsou zároveň členy burzy. Jedná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se zejména </a:t>
            </a:r>
            <a:r>
              <a:rPr lang="cs-CZ" sz="2647" dirty="0"/>
              <a:t>o významné banky a makléřské firmy.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Pokud běžný investor chce na burze investovat, je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třeba se obrátit na některého ze členů burzy.</a:t>
            </a:r>
          </a:p>
          <a:p>
            <a:pPr>
              <a:buFontTx/>
              <a:buChar char="-"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442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BCPP - historie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Snahy o založení burzy – již od dob Marie  Terezie, ale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úspěchu dosaženo až v </a:t>
            </a:r>
            <a:r>
              <a:rPr lang="cs-CZ" sz="2647" dirty="0">
                <a:solidFill>
                  <a:srgbClr val="00B0F0"/>
                </a:solidFill>
              </a:rPr>
              <a:t>r. 1871.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Zpočátku se obchodovalo jak s CP, tak i komoditami. Velmi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úspěšná se stala pražská burza v obchodu s cukrem, pro který se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stala klíčovým trhem pro celé R-U.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206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Po 1. sv. válce tento druh obchodů ustoupil a obchodovalo se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výlučně s CP.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231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BCPP - historie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Meziválečné období – </a:t>
            </a:r>
            <a:r>
              <a:rPr lang="cs-CZ" sz="2647" dirty="0" err="1"/>
              <a:t>období</a:t>
            </a:r>
            <a:r>
              <a:rPr lang="cs-CZ" sz="2647" dirty="0"/>
              <a:t> největšího rozmachu.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Svým významem překonala burzu vídeňskou.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2. sv. válka přerušila toto období prosperity.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2. sv. válka znamenala pro pražskou burzu konec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obchodování na více než 60 let.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6. 4. 1993 </a:t>
            </a:r>
            <a:r>
              <a:rPr lang="cs-CZ" sz="2647" dirty="0"/>
              <a:t>první obchody na parketu burzy a začíná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novodobá historie pražské burzy.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462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BCPP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endParaRPr lang="cs-CZ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 smtClean="0"/>
              <a:t>Oficiálním cenovým indexem BCPP je </a:t>
            </a:r>
            <a:r>
              <a:rPr lang="cs-CZ" dirty="0" smtClean="0">
                <a:solidFill>
                  <a:srgbClr val="00B0F0"/>
                </a:solidFill>
              </a:rPr>
              <a:t>PX.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 smtClean="0"/>
              <a:t>Jedná se o cenový index s váženým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 smtClean="0"/>
              <a:t>poměrem nejlikvidnějších akcií.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896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</TotalTime>
  <Words>1181</Words>
  <Application>Microsoft Office PowerPoint</Application>
  <PresentationFormat>Vlastní</PresentationFormat>
  <Paragraphs>257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4" baseType="lpstr">
      <vt:lpstr>Arial</vt:lpstr>
      <vt:lpstr>Calibri</vt:lpstr>
      <vt:lpstr>Tahoma</vt:lpstr>
      <vt:lpstr>Trebuchet MS</vt:lpstr>
      <vt:lpstr>Wingdings</vt:lpstr>
      <vt:lpstr>Wingdings 3</vt:lpstr>
      <vt:lpstr>Fazeta</vt:lpstr>
      <vt:lpstr>Prezentace aplikace PowerPoint</vt:lpstr>
      <vt:lpstr>Prezentace aplikace PowerPoint</vt:lpstr>
      <vt:lpstr>Prezentace aplikace PowerPoint</vt:lpstr>
      <vt:lpstr>Literatura</vt:lpstr>
      <vt:lpstr>Pojem burza</vt:lpstr>
      <vt:lpstr>První akcie</vt:lpstr>
      <vt:lpstr>Fungování burzy</vt:lpstr>
      <vt:lpstr>Fungování burzy</vt:lpstr>
      <vt:lpstr>Fungování burzy</vt:lpstr>
      <vt:lpstr>Fungování burzy</vt:lpstr>
      <vt:lpstr>Účastníci kapitálového trhu</vt:lpstr>
      <vt:lpstr>Princip obchodování</vt:lpstr>
      <vt:lpstr>Princip obchodování</vt:lpstr>
      <vt:lpstr>Obchod s očekáváním</vt:lpstr>
      <vt:lpstr>Kniha objednávek</vt:lpstr>
      <vt:lpstr>Stanovení ceny</vt:lpstr>
      <vt:lpstr>Stanovení ceny</vt:lpstr>
      <vt:lpstr>Stanovení ceny - příklad</vt:lpstr>
      <vt:lpstr>Světové burzy</vt:lpstr>
      <vt:lpstr>NYSE</vt:lpstr>
      <vt:lpstr>Frankfurtská burza</vt:lpstr>
      <vt:lpstr>Tokijská burza</vt:lpstr>
      <vt:lpstr>Londýnská burza</vt:lpstr>
      <vt:lpstr>BCPP</vt:lpstr>
      <vt:lpstr>BCPP - historie</vt:lpstr>
      <vt:lpstr>BCPP - historie</vt:lpstr>
      <vt:lpstr>BCPP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Uživatel systému Windows</cp:lastModifiedBy>
  <cp:revision>15</cp:revision>
  <dcterms:created xsi:type="dcterms:W3CDTF">2017-03-15T11:07:40Z</dcterms:created>
  <dcterms:modified xsi:type="dcterms:W3CDTF">2020-05-23T15:13:54Z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