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08" r:id="rId1"/>
  </p:sldMasterIdLst>
  <p:notesMasterIdLst>
    <p:notesMasterId r:id="rId13"/>
  </p:notesMasterIdLst>
  <p:sldIdLst>
    <p:sldId id="288" r:id="rId2"/>
    <p:sldId id="287" r:id="rId3"/>
    <p:sldId id="271" r:id="rId4"/>
    <p:sldId id="272" r:id="rId5"/>
    <p:sldId id="274" r:id="rId6"/>
    <p:sldId id="275" r:id="rId7"/>
    <p:sldId id="276" r:id="rId8"/>
    <p:sldId id="285" r:id="rId9"/>
    <p:sldId id="273" r:id="rId10"/>
    <p:sldId id="277" r:id="rId11"/>
    <p:sldId id="28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3875" autoAdjust="0"/>
  </p:normalViewPr>
  <p:slideViewPr>
    <p:cSldViewPr snapToGrid="0">
      <p:cViewPr varScale="1">
        <p:scale>
          <a:sx n="94" d="100"/>
          <a:sy n="94" d="100"/>
        </p:scale>
        <p:origin x="312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08F5F-A1E6-40E7-BE40-95C8A9C944D4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C24BBF-92B6-4A43-AD5E-F44E800D2547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688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C24BBF-92B6-4A43-AD5E-F44E800D2547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24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7297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5218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8085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0957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3492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4428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4786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8874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9370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7147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71257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3418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72227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6488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8938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5867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893F9-8DF2-4A9D-8DC5-EF82D4808195}" type="datetimeFigureOut">
              <a:rPr lang="cs-CZ" smtClean="0"/>
              <a:pPr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4D0AC24-F045-43DD-A5CB-2971DC83C9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3644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9" r:id="rId1"/>
    <p:sldLayoutId id="2147484210" r:id="rId2"/>
    <p:sldLayoutId id="2147484211" r:id="rId3"/>
    <p:sldLayoutId id="2147484212" r:id="rId4"/>
    <p:sldLayoutId id="2147484213" r:id="rId5"/>
    <p:sldLayoutId id="2147484214" r:id="rId6"/>
    <p:sldLayoutId id="2147484215" r:id="rId7"/>
    <p:sldLayoutId id="2147484216" r:id="rId8"/>
    <p:sldLayoutId id="2147484217" r:id="rId9"/>
    <p:sldLayoutId id="2147484218" r:id="rId10"/>
    <p:sldLayoutId id="2147484219" r:id="rId11"/>
    <p:sldLayoutId id="2147484220" r:id="rId12"/>
    <p:sldLayoutId id="2147484221" r:id="rId13"/>
    <p:sldLayoutId id="2147484222" r:id="rId14"/>
    <p:sldLayoutId id="2147484223" r:id="rId15"/>
    <p:sldLayoutId id="21474842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 descr="Obsah obrázku text, snímek obrazovky, Písmo">
            <a:extLst>
              <a:ext uri="{FF2B5EF4-FFF2-40B4-BE49-F238E27FC236}">
                <a16:creationId xmlns:a16="http://schemas.microsoft.com/office/drawing/2014/main" id="{6C504C62-D033-6934-C752-C613A99B9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479" y="197941"/>
            <a:ext cx="8845858" cy="6462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08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72BB8A-1893-4AA6-9329-0A48301E8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Psychodidaktika – hlubší porozumění didaktickým otázkám   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F81F67F-B979-4AE1-860B-574DE4829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6348" y="2043953"/>
            <a:ext cx="10118265" cy="44895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Psychodidaktika je </a:t>
            </a: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eorie propojující přístupy a poznatky obecné didaktiky, psychologie učení, kognitivní psychologie. Podstatou psychodidaktiky je pak poznání, že vzdělávací procesy (nejen ve školním prostředí) je nutno vysvětlovat také z psychologických zřetelů. </a:t>
            </a:r>
          </a:p>
          <a:p>
            <a:pPr marL="0" indent="0">
              <a:buNone/>
            </a:pPr>
            <a:r>
              <a:rPr lang="cs-CZ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Štech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tanislav </a:t>
            </a:r>
            <a:r>
              <a:rPr lang="cs-CZ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co psychodidaktika není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vědy (Zdroj: </a:t>
            </a:r>
            <a:r>
              <a:rPr lang="cs-CZ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Štech,Stanislav</a:t>
            </a:r>
            <a:r>
              <a:rPr lang="cs-CZ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1995, s. 307-308, 2004, s. 58-63):</a:t>
            </a:r>
          </a:p>
          <a:p>
            <a:pPr>
              <a:buFont typeface="Wingdings 3" panose="05040102010807070707" pitchFamily="18" charset="2"/>
              <a:buChar char=""/>
            </a:pPr>
            <a:r>
              <a:rPr lang="cs-CZ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Jen prostý součet psychologie a pedagogiky. </a:t>
            </a:r>
          </a:p>
          <a:p>
            <a:pPr>
              <a:buFont typeface="Wingdings 3" panose="05040102010807070707" pitchFamily="18" charset="2"/>
              <a:buChar char=""/>
            </a:pPr>
            <a:r>
              <a:rPr lang="cs-CZ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Jen nesourodý soubor „alternativních“ technik reformní pedagogiky.</a:t>
            </a:r>
          </a:p>
          <a:p>
            <a:pPr>
              <a:buFont typeface="Wingdings 3" panose="05040102010807070707" pitchFamily="18" charset="2"/>
              <a:buChar char=""/>
            </a:pPr>
            <a:r>
              <a:rPr lang="cs-CZ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Jen projektové i konstruktivistické postupy.</a:t>
            </a:r>
          </a:p>
          <a:p>
            <a:pPr>
              <a:buFont typeface="Wingdings 3" panose="05040102010807070707" pitchFamily="18" charset="2"/>
              <a:buChar char=""/>
            </a:pPr>
            <a:r>
              <a:rPr lang="cs-CZ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Jen každé vyučování, které bere v potaz potřeby žáka a jeho představy.</a:t>
            </a:r>
            <a:endParaRPr lang="cs-CZ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134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612810-4E49-4A15-9BDE-A1340E334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Co psychodidaktika je: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C7DB9D3-E8D2-486D-BC6C-DBC477FB5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6348" y="1559859"/>
            <a:ext cx="10355996" cy="4933016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9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Psychodidaktický</a:t>
            </a:r>
            <a:r>
              <a:rPr lang="cs-CZ" sz="9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přístup navádí sestoupit do hlubší úrovně vztahu mezi vyučováním a učením. Nejde jen o požadavek brát v úvahu hledisko dítěte při projektování vyučování, ale také o to „</a:t>
            </a:r>
            <a:r>
              <a:rPr lang="cs-CZ" sz="9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skloubit hledisko pojmotvorného procesu s hlediskem sociální konstrukce pojmu</a:t>
            </a:r>
            <a:r>
              <a:rPr lang="cs-CZ" sz="9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 Psychodidaktika představuje hledání závazného modelu poznání, nalezení takového způsobu poznávací práce, který nejlépe zavede žáka k pochopení podstaty příslušné vědy (srovnej </a:t>
            </a:r>
            <a:r>
              <a:rPr lang="cs-CZ" sz="9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Štech</a:t>
            </a:r>
            <a:r>
              <a:rPr lang="cs-CZ" sz="9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1995, s. 307-308, 2004, s. 58-63, 2009. s. 112)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96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„</a:t>
            </a:r>
            <a:r>
              <a:rPr lang="cs-CZ" sz="9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Psychologie není schopna vyhovět požadavku na obecně platný model učení a</a:t>
            </a:r>
            <a:r>
              <a:rPr 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9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vyučování, který by se dal jednoduše aplikovat v kterémkoli předmětu</a:t>
            </a:r>
            <a:r>
              <a:rPr lang="cs-CZ" sz="9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na kteréhokoli jedince. Znemožňuje to nejen neúplnost poznání o všech zákonitostech učení a poznávání, ale sama mnohotvárnost těchto procesů samých, odehrávajících se navíc na složitém a individuálně diferencovaném pozadí osobnosti i obsahu a</a:t>
            </a:r>
            <a:r>
              <a:rPr 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cs-CZ" sz="9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konkrétních vnějších podmínek.“ (Kulič, 1992, in Čáp, Mareš, 2001)</a:t>
            </a:r>
            <a:endParaRPr lang="cs-CZ" sz="9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65890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355E28-6B18-420B-8500-73F18BC25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22302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Psychodidaktika</a:t>
            </a:r>
            <a:r>
              <a:rPr lang="cs-CZ" dirty="0"/>
              <a:t> v 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praxi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6482E08-8458-46BD-A927-EC4165D36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852" y="1680882"/>
            <a:ext cx="10147760" cy="4553008"/>
          </a:xfrm>
        </p:spPr>
        <p:txBody>
          <a:bodyPr>
            <a:normAutofit/>
          </a:bodyPr>
          <a:lstStyle/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 procesu učení jde především o to, </a:t>
            </a:r>
            <a:r>
              <a:rPr lang="cs-CZ" sz="2400" b="1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podávat nové obsahy tak, aby odpovídaly úrovni mentálních struktur dítěte,</a:t>
            </a:r>
            <a:r>
              <a:rPr lang="cs-CZ" sz="24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 stimulovat kvalitativní vývoj těchto struktur. 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Takto dochází </a:t>
            </a:r>
            <a:r>
              <a:rPr lang="cs-CZ" sz="2400" b="1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 neustálé konstrukci významů</a:t>
            </a:r>
            <a:r>
              <a:rPr lang="cs-CZ" sz="24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v aplikaci do pedagogické praxe hovoříme o didaktickém konstruktivismu. Odpovídající obsahy je pak nutno přizpůsobit vzdělávacímu předmětu a jazyku žáků.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b="1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Učení založené na smysluplném chápání toho, co se žák učí</a:t>
            </a:r>
            <a:r>
              <a:rPr lang="cs-CZ" sz="24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Prostřednictvím učení se uskutečňuje jeho rozvoj, jeho růst, žák získává sociální zkušenost a učí se odpovědnosti za sebe i za druhé. Důraz je kladen na </a:t>
            </a:r>
            <a:r>
              <a:rPr lang="cs-CZ" sz="2400" b="1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nalézání vlastní identity</a:t>
            </a:r>
            <a:r>
              <a:rPr lang="cs-CZ" sz="24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(srovnej Dvořák, 1996, s. 56-60, </a:t>
            </a:r>
            <a:r>
              <a:rPr lang="cs-CZ" sz="2400" dirty="0" err="1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Štech</a:t>
            </a:r>
            <a:r>
              <a:rPr lang="cs-CZ" sz="24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2004, s. 58-63, 2009, s. 112)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217333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9C3B2B-B1B0-491F-A578-376BF5537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5282" y="516533"/>
            <a:ext cx="8653836" cy="1280890"/>
          </a:xfrm>
        </p:spPr>
        <p:txBody>
          <a:bodyPr>
            <a:normAutofit/>
          </a:bodyPr>
          <a:lstStyle/>
          <a:p>
            <a:r>
              <a:rPr lang="cs-CZ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Psychodidaktický</a:t>
            </a:r>
            <a:r>
              <a:rPr lang="cs-CZ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přístup řeší výběr a uspořádání učiva, a to vzhledem: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8E88EB5-501D-4D27-A43C-B0084CA47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205" y="1797423"/>
            <a:ext cx="10200247" cy="45451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 K věkovým a individuálním zvláštnostem žáků.</a:t>
            </a:r>
          </a:p>
          <a:p>
            <a:pPr marL="0" indent="0" algn="just">
              <a:buNone/>
            </a:pPr>
            <a:r>
              <a:rPr lang="cs-CZ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Učivo musí najít vhodné vyjádření:</a:t>
            </a:r>
          </a:p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Aby bylo s jedinci </a:t>
            </a:r>
            <a:r>
              <a:rPr lang="cs-CZ" sz="2400" dirty="0" err="1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osvojitelně</a:t>
            </a:r>
            <a:r>
              <a:rPr lang="cs-CZ" sz="24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komunikováno, sdělováno.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Aby on sám je mohl vnitřně pochopit tak, že se stane jeho individualizovanou, osobní zkušeností, aniž tím ztrácí svou sociální, nadindividuálně platnou významnost.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dirty="0">
                <a:solidFill>
                  <a:srgbClr val="495057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cs-CZ" sz="24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by s ním mohl žák dále vnitřně pracovat jako s činitelem svého myšlenkového, názorového, morálního rozvoje.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dirty="0">
                <a:solidFill>
                  <a:srgbClr val="495057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</a:t>
            </a:r>
            <a:r>
              <a:rPr lang="cs-CZ" sz="24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by je mohl dále sám sdělovat, komunikovat s druhými lidmi, a to obohacené o jeho vlastní, individuální domýšlení, tvořivé variování apod. </a:t>
            </a:r>
          </a:p>
          <a:p>
            <a:pPr marL="0" lvl="0" indent="0">
              <a:buNone/>
              <a:tabLst>
                <a:tab pos="457200" algn="l"/>
              </a:tabLst>
            </a:pPr>
            <a:r>
              <a:rPr lang="cs-CZ" sz="16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(Zdroj: </a:t>
            </a:r>
            <a:r>
              <a:rPr lang="cs-CZ" sz="1600" dirty="0" err="1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Helus</a:t>
            </a:r>
            <a:r>
              <a:rPr lang="cs-CZ" sz="16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1990, in Kosíková, 2011, s. )</a:t>
            </a:r>
            <a:endParaRPr lang="cs-CZ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2400" b="1" dirty="0">
                <a:effectLst/>
                <a:ea typeface="Times New Roman" panose="02020603050405020304" pitchFamily="18" charset="0"/>
              </a:rPr>
              <a:t> </a:t>
            </a:r>
            <a:endParaRPr lang="cs-CZ" sz="2400" dirty="0">
              <a:effectLst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cs-CZ" sz="2400" dirty="0">
              <a:effectLst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cs-CZ" sz="2400" dirty="0">
                <a:effectLst/>
                <a:ea typeface="Times New Roman" panose="02020603050405020304" pitchFamily="18" charset="0"/>
              </a:rPr>
              <a:t> </a:t>
            </a: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49007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3129E2-4F7E-45DA-9118-CA0A4835B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                  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BC83A8C-15B0-421A-BFE9-D47B75429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8494" y="1371600"/>
            <a:ext cx="10106118" cy="45396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b="1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 K žákově pojetí učiva.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24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Žákovo pojetí učiva znamená: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cs-CZ" sz="24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„Souhrn žákových subjektivních poznatků, představ, přesvědčení, emocí a očekávání týkající se učiva. Znamená to vybírat učivo tak, aby si žáci dokázali správně osvojit, rozvíjet a zdokonalovat pojmy, oddělit podstatné a nepodstatné znaky a </a:t>
            </a:r>
            <a:r>
              <a:rPr lang="cs-CZ" sz="2400" b="1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vytvářet soustavy pojmů na základě vlastní myšlenkové činnosti</a:t>
            </a:r>
            <a:r>
              <a:rPr lang="cs-CZ" sz="24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.“ 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18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(Zdroj: </a:t>
            </a:r>
            <a:r>
              <a:rPr lang="cs-CZ" sz="1800" dirty="0" err="1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Štefanovič</a:t>
            </a:r>
            <a:r>
              <a:rPr lang="cs-CZ" sz="18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1977, s. 374-375, in Kosíková, 2011, s. 74)</a:t>
            </a:r>
          </a:p>
          <a:p>
            <a:pPr marL="0" indent="0">
              <a:buNone/>
            </a:pPr>
            <a:endParaRPr lang="cs-C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cs-CZ" sz="24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Učitel by měl znát nejběžnější obtíže s učivem, které se mají jeho žáci naučit.“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18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(Zdroj: Čáp, Mareš, 2001, s. 440)</a:t>
            </a:r>
            <a:endParaRPr lang="cs-CZ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256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77D895-073D-4B97-B488-25CA735DD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1" y="624110"/>
            <a:ext cx="8761412" cy="653361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Vzhledem: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5F740FE-2F7E-4C58-BA41-A9A6D9F58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6070" y="1627094"/>
            <a:ext cx="9998541" cy="4894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b="1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 K „jazyku“, resp. převodu mezi jazykem vědního oboru, jazykem vzdělávacího předmětu a jazykem žáků: 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22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Vzhledem k psychologickému vhledu do myšlení žáků, zároveň schopnost „iniciace do metody myšlení oboru“ </a:t>
            </a:r>
            <a:endParaRPr lang="cs-CZ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22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Může být učitel jak „vlastníkem“ expertních znalostí, tak jejich mediátorem – zprostředkovatelem?“. Učitel není „vědec“, ale je tím, kdo žákům zprostředkovává „vědění“. Je prostředníkem mezi „</a:t>
            </a:r>
            <a:r>
              <a:rPr lang="cs-CZ" sz="2200" dirty="0" err="1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ontodidaktikou</a:t>
            </a:r>
            <a:r>
              <a:rPr lang="cs-CZ" sz="22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“ a „psychodidaktikou“, mezi „významem oboru a subjektivitou žáka“. </a:t>
            </a:r>
            <a:endParaRPr lang="cs-CZ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22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Problematika o vzdělávací transformaci či rekonstrukci oboru, o didaktické znalosti obsahu, o zprostředkování obsahu prostřednictvím (re)konstruování významů při interakcích a komunikaci se žáky ve výuce. Porovnej </a:t>
            </a:r>
            <a:r>
              <a:rPr lang="cs-CZ" sz="2200" dirty="0" err="1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Štech</a:t>
            </a:r>
            <a:r>
              <a:rPr lang="cs-CZ" sz="22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1995, s. 307-308, </a:t>
            </a:r>
            <a:r>
              <a:rPr lang="cs-CZ" sz="2200" dirty="0" err="1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Štech</a:t>
            </a:r>
            <a:r>
              <a:rPr lang="cs-CZ" sz="220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2009. s. 112, Dvořák, 2009, s. 146-147, Janík, Slavík, 2009, s. 116-131.</a:t>
            </a:r>
            <a:endParaRPr lang="cs-CZ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89255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C95274-0A9E-46F9-AFEE-72F4E196F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4384"/>
          </a:xfrm>
        </p:spPr>
        <p:txBody>
          <a:bodyPr/>
          <a:lstStyle/>
          <a:p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Psychodidaktická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transformace obsahu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6DCE142-46F2-4EA9-8518-FED9D14F8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9518" y="1748118"/>
            <a:ext cx="9985094" cy="4163104"/>
          </a:xfrm>
        </p:spPr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cs-CZ" sz="2400" kern="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Přetváří obsah z kurikulárních dokumentů do obsahu výuky – hlavním aktérem učitel (na základě </a:t>
            </a:r>
            <a:r>
              <a:rPr lang="cs-CZ" sz="2400" kern="0" dirty="0" err="1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psychodidaktické</a:t>
            </a:r>
            <a:r>
              <a:rPr lang="cs-CZ" sz="2400" kern="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diagnostiky):</a:t>
            </a:r>
            <a:endParaRPr lang="cs-CZ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Konceptuální znalosti – výsledek procesů poznávání skutečností.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Procedurální znalosti – dovednosti ve smyslu dispozic k provádění činností.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Postoje – hodnoty – vztah žáka ke skutečnosti.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0" dirty="0">
                <a:solidFill>
                  <a:srgbClr val="495057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Kompetence – komplexní struktury – skutečně využitelné znalosti, dovednosti, postoje, hodnoty a další.</a:t>
            </a: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257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EE209D-D010-40BC-A357-23EA6B092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1765"/>
          </a:xfrm>
        </p:spPr>
        <p:txBody>
          <a:bodyPr/>
          <a:lstStyle/>
          <a:p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Bloomova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taxonomie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0CBA951-B4F7-4C64-B0A2-C3BC02587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0175" y="1685925"/>
            <a:ext cx="10104437" cy="4225297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1000"/>
              </a:spcBef>
              <a:buNone/>
              <a:tabLst>
                <a:tab pos="457200" algn="l"/>
              </a:tabLst>
            </a:pPr>
            <a:r>
              <a:rPr lang="cs-CZ" sz="28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Kognitivní úroveň I</a:t>
            </a:r>
            <a:r>
              <a:rPr lang="cs-CZ" sz="28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jde o kognitivní činnost nižší úrovně, vázanou na kontext a v něm obsažené informace, na jejich příjem, zpracování a další zacházení s nimi.</a:t>
            </a:r>
          </a:p>
          <a:p>
            <a:pPr marL="0" indent="0">
              <a:spcBef>
                <a:spcPts val="1000"/>
              </a:spcBef>
              <a:buNone/>
              <a:tabLst>
                <a:tab pos="457200" algn="l"/>
              </a:tabLst>
            </a:pPr>
            <a:endParaRPr lang="cs-CZ" sz="15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spcBef>
                <a:spcPts val="1000"/>
              </a:spcBef>
              <a:buNone/>
              <a:tabLst>
                <a:tab pos="457200" algn="l"/>
              </a:tabLst>
            </a:pPr>
            <a:r>
              <a:rPr lang="cs-CZ" sz="28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učení s porozuměním – znalost, </a:t>
            </a:r>
            <a:endParaRPr lang="cs-CZ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spcBef>
                <a:spcPts val="1000"/>
              </a:spcBef>
              <a:buNone/>
              <a:tabLst>
                <a:tab pos="457200" algn="l"/>
              </a:tabLst>
            </a:pPr>
            <a:r>
              <a:rPr lang="cs-CZ" sz="28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porozumění – interpretace, aplikace</a:t>
            </a:r>
          </a:p>
          <a:p>
            <a:pPr marL="0" indent="0">
              <a:spcBef>
                <a:spcPts val="1000"/>
              </a:spcBef>
              <a:buNone/>
              <a:tabLst>
                <a:tab pos="457200" algn="l"/>
              </a:tabLst>
            </a:pP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spcBef>
                <a:spcPts val="1000"/>
              </a:spcBef>
              <a:buNone/>
            </a:pPr>
            <a:r>
              <a:rPr lang="cs-CZ" sz="28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Kognitivní úroveň II</a:t>
            </a:r>
            <a:r>
              <a:rPr lang="cs-CZ" sz="28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jde o kognitivní činnost vyšší úrovně, vázanou na vlastní myšlenkové obsahy, na jejich utváření a zacházení s nimi, rozvíjení </a:t>
            </a:r>
            <a:r>
              <a:rPr lang="cs-CZ" sz="2800" kern="1200" dirty="0" err="1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metakognice</a:t>
            </a:r>
            <a:r>
              <a:rPr lang="cs-CZ" sz="2800" dirty="0">
                <a:solidFill>
                  <a:srgbClr val="40404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cs-CZ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spcBef>
                <a:spcPts val="1000"/>
              </a:spcBef>
              <a:buNone/>
            </a:pP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tvoření, řešení problému, hodnocení </a:t>
            </a:r>
          </a:p>
          <a:p>
            <a:pPr marL="0" indent="0">
              <a:spcBef>
                <a:spcPts val="1000"/>
              </a:spcBef>
              <a:buNone/>
            </a:pPr>
            <a:endParaRPr lang="cs-CZ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spcBef>
                <a:spcPts val="1000"/>
              </a:spcBef>
              <a:buNone/>
            </a:pPr>
            <a:r>
              <a:rPr lang="cs-CZ" sz="21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(Zdroj: </a:t>
            </a:r>
            <a:r>
              <a:rPr lang="cs-CZ" sz="2100" kern="1200" dirty="0" err="1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Krykorková</a:t>
            </a:r>
            <a:r>
              <a:rPr lang="cs-CZ" sz="21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2008, s. 131-140)</a:t>
            </a:r>
            <a:endParaRPr lang="cs-CZ" sz="2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cs-CZ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85072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D66080E-939A-46D3-9D13-C44253B9E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7312" y="1371599"/>
            <a:ext cx="9996487" cy="5300663"/>
          </a:xfrm>
        </p:spPr>
        <p:txBody>
          <a:bodyPr>
            <a:no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cs-CZ" sz="2400" b="1" kern="1200" dirty="0" err="1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Psychodidaktické</a:t>
            </a: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aspekty </a:t>
            </a: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zohledňují, jak může učitel (psycho)didakticky zpracovat učivo, jak má řídit vyučovací proces – zaměřit se na psychologické aspekty výběru a uspořádání učiva, na možnosti osvojování kognitivních a </a:t>
            </a:r>
            <a:r>
              <a:rPr lang="cs-CZ" sz="2400" kern="1200" dirty="0" err="1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metakognitivních</a:t>
            </a: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procesů žáky a jejich aplikace do praxe, na vyučovací strategie i na hodnotící aktivity, které mohou významně přispět k rozvíjení všech osobnostních i kognitivních charakteristik žáka, na autoregulaci žáka.</a:t>
            </a:r>
            <a:endParaRPr lang="cs-CZ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Rozvíjení autoregulace učení žáka:</a:t>
            </a:r>
            <a:endParaRPr lang="cs-CZ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2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„Kompetence k autoregulaci učení uložena jako možnost, </a:t>
            </a:r>
            <a:r>
              <a:rPr lang="cs-CZ" sz="2200" kern="1200" dirty="0" err="1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potencionalita</a:t>
            </a:r>
            <a:r>
              <a:rPr lang="cs-CZ" sz="22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bez vnějších podnětů se nemůže kvalitně rozvinout.“ </a:t>
            </a:r>
            <a:r>
              <a:rPr lang="cs-CZ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(Zdroj: Mareš, 1992, s. 83-94)</a:t>
            </a:r>
            <a:endParaRPr lang="cs-CZ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cs-CZ" sz="22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„Vnější řízení učení a další intervenční zásahy by měly být koncipovány tak, aby otevíraly prostor pro žákovu autoregulaci, </a:t>
            </a:r>
            <a:r>
              <a:rPr lang="cs-CZ" sz="22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aby postupně „likvidovaly samy sebe.“ </a:t>
            </a:r>
            <a:r>
              <a:rPr lang="cs-CZ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(Zdroj: Kulič, 1971, in Čáp, Mareš,2001)</a:t>
            </a:r>
            <a:endParaRPr lang="cs-CZ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2912378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C9453AE6-865E-0BA6-5E8E-5B99ADAD0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565" y="188462"/>
            <a:ext cx="9263688" cy="695459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Literatura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F218C66-6529-4508-F710-4A0238DB4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39" y="883921"/>
            <a:ext cx="10515601" cy="5862319"/>
          </a:xfrm>
        </p:spPr>
        <p:txBody>
          <a:bodyPr>
            <a:noAutofit/>
          </a:bodyPr>
          <a:lstStyle/>
          <a:p>
            <a:r>
              <a:rPr lang="cs-CZ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Štech</a:t>
            </a: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Stanislav. </a:t>
            </a:r>
            <a:r>
              <a:rPr lang="cs-CZ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Psycho-didaktika?</a:t>
            </a: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Čas. Pedagogika, 1995, roč. XLV, s. 307-308, ISSN 3330-3815</a:t>
            </a:r>
          </a:p>
          <a:p>
            <a:r>
              <a:rPr lang="cs-CZ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Štech</a:t>
            </a: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Stanislav. </a:t>
            </a:r>
            <a:r>
              <a:rPr lang="cs-CZ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Zřetel k učivu a problém dvou modelů kurikula,</a:t>
            </a: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Čas. Pedagogika, 2009, roč. LIX, č. 2. s.</a:t>
            </a:r>
            <a:r>
              <a:rPr lang="cs-CZ" sz="20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105-115,</a:t>
            </a: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ISSN 3330-3815</a:t>
            </a:r>
          </a:p>
          <a:p>
            <a:r>
              <a:rPr lang="cs-CZ" sz="20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ČÁP, Jan. </a:t>
            </a:r>
            <a:r>
              <a:rPr lang="cs-CZ" sz="20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Psychologie pro učitele</a:t>
            </a:r>
            <a:r>
              <a:rPr lang="cs-CZ" sz="20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Praha: Portál, 2001. ISBN 80-7178-463-x.</a:t>
            </a:r>
          </a:p>
          <a:p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Dvořák, Dominik. </a:t>
            </a:r>
            <a:r>
              <a:rPr lang="cs-CZ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Psychologická paradigmata učení a diagnostika znalostí žáka,</a:t>
            </a: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s. 56–60. In </a:t>
            </a:r>
            <a:r>
              <a:rPr lang="cs-CZ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Sborník z 6. konference o současných celosvětových otázkách alternativního školství: Olomouc 17.-19.10.1996</a:t>
            </a: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[Olomouc?]: Vydavatelství Univerzity Palackého, 1996, </a:t>
            </a:r>
            <a:r>
              <a:rPr lang="cs-CZ" sz="20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ISBN 80-7067-679-5.</a:t>
            </a:r>
            <a:endParaRPr lang="cs-CZ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Štech</a:t>
            </a: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Stanislav. </a:t>
            </a:r>
            <a:r>
              <a:rPr lang="cs-CZ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Psychodidaktika jako obrat k tématu účinného vyučování: Komentář na okraj </a:t>
            </a:r>
            <a:r>
              <a:rPr lang="cs-CZ" sz="2000" i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Kansanenovy</a:t>
            </a:r>
            <a:r>
              <a:rPr lang="cs-CZ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úvahy Didaktika a její vztah k pedagogické psychologii.</a:t>
            </a: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Pedagogika, 2004, roč. LIV. č. 1, s. 58 – 63, ISSN 0031-3815</a:t>
            </a:r>
          </a:p>
          <a:p>
            <a:r>
              <a:rPr lang="cs-CZ" sz="20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KOSÍKOVÁ, Věra. </a:t>
            </a:r>
            <a:r>
              <a:rPr lang="cs-CZ" sz="20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Psychologie ve vzdělávání a její </a:t>
            </a:r>
            <a:r>
              <a:rPr lang="cs-CZ" sz="2000" b="0" i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psychodidaktické</a:t>
            </a:r>
            <a:r>
              <a:rPr lang="cs-CZ" sz="2000" b="0" i="1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aspekty</a:t>
            </a:r>
            <a:r>
              <a:rPr lang="cs-CZ" sz="20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Praha: Grada, 2011. Pedagogika (Grada). ISBN :978-80-247-2433-1. </a:t>
            </a:r>
          </a:p>
          <a:p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Dvořák, Dominik. </a:t>
            </a:r>
            <a:r>
              <a:rPr lang="cs-CZ" sz="20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Řazení učiva v soudobých teoriích kurikula, </a:t>
            </a: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Čas. Pedagogika 2009, roč. LIX. Č. 2, s. 136 – 152 ISSN 0031-3815</a:t>
            </a:r>
          </a:p>
          <a:p>
            <a:r>
              <a:rPr lang="cs-CZ" sz="20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Krykorková</a:t>
            </a: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Hana. </a:t>
            </a:r>
            <a:r>
              <a:rPr lang="cs-CZ" sz="20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Kognitivní svébytnost, teoretická východiska a okolnosti jejího rozvíjení.</a:t>
            </a: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Čas. </a:t>
            </a:r>
            <a:r>
              <a:rPr lang="cs-CZ" sz="20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Pedagogika</a:t>
            </a:r>
            <a:r>
              <a:rPr lang="cs-CZ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2008. s. 131-140, </a:t>
            </a:r>
            <a:r>
              <a:rPr lang="cs-CZ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ISSN 3330-3815</a:t>
            </a:r>
            <a:endParaRPr lang="cs-CZ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85334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1161</TotalTime>
  <Words>1344</Words>
  <Application>Microsoft Office PowerPoint</Application>
  <PresentationFormat>Širokoúhlá obrazovka</PresentationFormat>
  <Paragraphs>69</Paragraphs>
  <Slides>11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 3</vt:lpstr>
      <vt:lpstr>Stébla</vt:lpstr>
      <vt:lpstr>Prezentace aplikace PowerPoint</vt:lpstr>
      <vt:lpstr>Psychodidaktika – hlubší porozumění didaktickým otázkám    </vt:lpstr>
      <vt:lpstr>Co psychodidaktika je:</vt:lpstr>
      <vt:lpstr>Psychodidaktika v praxi</vt:lpstr>
      <vt:lpstr>Psychodidaktický přístup řeší výběr a uspořádání učiva, a to vzhledem:</vt:lpstr>
      <vt:lpstr>                   </vt:lpstr>
      <vt:lpstr>Vzhledem:</vt:lpstr>
      <vt:lpstr>Psychodidaktická transformace obsahu</vt:lpstr>
      <vt:lpstr>Bloomova taxonomie</vt:lpstr>
      <vt:lpstr>Prezentace aplikace PowerPoint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Věra Kosíková</dc:creator>
  <cp:lastModifiedBy>Jan Topinka</cp:lastModifiedBy>
  <cp:revision>83</cp:revision>
  <dcterms:created xsi:type="dcterms:W3CDTF">2021-03-14T15:16:43Z</dcterms:created>
  <dcterms:modified xsi:type="dcterms:W3CDTF">2023-08-29T08:01:18Z</dcterms:modified>
</cp:coreProperties>
</file>