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38"/>
  </p:handoutMasterIdLst>
  <p:sldIdLst>
    <p:sldId id="381" r:id="rId2"/>
    <p:sldId id="256" r:id="rId3"/>
    <p:sldId id="316" r:id="rId4"/>
    <p:sldId id="369" r:id="rId5"/>
    <p:sldId id="343" r:id="rId6"/>
    <p:sldId id="345" r:id="rId7"/>
    <p:sldId id="346" r:id="rId8"/>
    <p:sldId id="347" r:id="rId9"/>
    <p:sldId id="349" r:id="rId10"/>
    <p:sldId id="370" r:id="rId11"/>
    <p:sldId id="350" r:id="rId12"/>
    <p:sldId id="351" r:id="rId13"/>
    <p:sldId id="380" r:id="rId14"/>
    <p:sldId id="352" r:id="rId15"/>
    <p:sldId id="353" r:id="rId16"/>
    <p:sldId id="354" r:id="rId17"/>
    <p:sldId id="371" r:id="rId18"/>
    <p:sldId id="355" r:id="rId19"/>
    <p:sldId id="378" r:id="rId20"/>
    <p:sldId id="356" r:id="rId21"/>
    <p:sldId id="358" r:id="rId22"/>
    <p:sldId id="359" r:id="rId23"/>
    <p:sldId id="372" r:id="rId24"/>
    <p:sldId id="373" r:id="rId25"/>
    <p:sldId id="374" r:id="rId26"/>
    <p:sldId id="375" r:id="rId27"/>
    <p:sldId id="379" r:id="rId28"/>
    <p:sldId id="360" r:id="rId29"/>
    <p:sldId id="361" r:id="rId30"/>
    <p:sldId id="362" r:id="rId31"/>
    <p:sldId id="363" r:id="rId32"/>
    <p:sldId id="366" r:id="rId33"/>
    <p:sldId id="367" r:id="rId34"/>
    <p:sldId id="376" r:id="rId35"/>
    <p:sldId id="368" r:id="rId36"/>
    <p:sldId id="377" r:id="rId37"/>
  </p:sldIdLst>
  <p:sldSz cx="12192000" cy="6858000"/>
  <p:notesSz cx="6811963" cy="994568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20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28" autoAdjust="0"/>
    <p:restoredTop sz="94628"/>
  </p:normalViewPr>
  <p:slideViewPr>
    <p:cSldViewPr snapToGrid="0">
      <p:cViewPr varScale="1">
        <p:scale>
          <a:sx n="119" d="100"/>
          <a:sy n="119" d="100"/>
        </p:scale>
        <p:origin x="28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851" cy="4990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58536" y="0"/>
            <a:ext cx="2951851" cy="4990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6738CD-4199-42C1-AF9F-AA914CADB78F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446678"/>
            <a:ext cx="2951851" cy="4990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58536" y="9446678"/>
            <a:ext cx="2951851" cy="4990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E869EC-E7B7-4314-A28C-44C601D0C1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02236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lze upravit styl předlohy.</a:t>
            </a:r>
            <a:endParaRPr lang="en-GB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8817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10624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91713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70500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23928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3950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1359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8677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6623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67477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45478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87341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GB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GB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5E33A4-3B7C-4341-8B9B-95EB0DF85834}" type="datetimeFigureOut">
              <a:rPr lang="en-GB" smtClean="0"/>
              <a:t>21/03/2022</a:t>
            </a:fld>
            <a:endParaRPr lang="en-GB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532533-51D7-4F45-8BE3-66D0CDF8D44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199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emf"/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47607" y="0"/>
            <a:ext cx="9695518" cy="58760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3" name="object 3"/>
          <p:cNvSpPr/>
          <p:nvPr/>
        </p:nvSpPr>
        <p:spPr>
          <a:xfrm>
            <a:off x="7308749" y="6120915"/>
            <a:ext cx="1013255" cy="48967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4" name="object 4"/>
          <p:cNvSpPr/>
          <p:nvPr/>
        </p:nvSpPr>
        <p:spPr>
          <a:xfrm>
            <a:off x="4680806" y="6192160"/>
            <a:ext cx="1884941" cy="35000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5" name="object 5"/>
          <p:cNvSpPr/>
          <p:nvPr/>
        </p:nvSpPr>
        <p:spPr>
          <a:xfrm>
            <a:off x="3868733" y="6120918"/>
            <a:ext cx="734745" cy="490022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6" name="object 6"/>
          <p:cNvSpPr/>
          <p:nvPr/>
        </p:nvSpPr>
        <p:spPr>
          <a:xfrm>
            <a:off x="4210107" y="6175325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7" name="object 7"/>
          <p:cNvSpPr/>
          <p:nvPr/>
        </p:nvSpPr>
        <p:spPr>
          <a:xfrm>
            <a:off x="4128495" y="6197193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8" name="object 8"/>
          <p:cNvSpPr/>
          <p:nvPr/>
        </p:nvSpPr>
        <p:spPr>
          <a:xfrm>
            <a:off x="4068750" y="6256925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9" name="object 9"/>
          <p:cNvSpPr/>
          <p:nvPr/>
        </p:nvSpPr>
        <p:spPr>
          <a:xfrm>
            <a:off x="4046883" y="6338550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0" name="object 10"/>
          <p:cNvSpPr/>
          <p:nvPr/>
        </p:nvSpPr>
        <p:spPr>
          <a:xfrm>
            <a:off x="4373331" y="6338550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1" name="object 11"/>
          <p:cNvSpPr/>
          <p:nvPr/>
        </p:nvSpPr>
        <p:spPr>
          <a:xfrm>
            <a:off x="4351463" y="6256925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2" name="object 12"/>
          <p:cNvSpPr/>
          <p:nvPr/>
        </p:nvSpPr>
        <p:spPr>
          <a:xfrm>
            <a:off x="4291719" y="6197193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3" name="object 13"/>
          <p:cNvSpPr/>
          <p:nvPr/>
        </p:nvSpPr>
        <p:spPr>
          <a:xfrm>
            <a:off x="4351463" y="6420152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4" name="object 14"/>
          <p:cNvSpPr/>
          <p:nvPr/>
        </p:nvSpPr>
        <p:spPr>
          <a:xfrm>
            <a:off x="4291719" y="6479894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5" name="object 15"/>
          <p:cNvSpPr/>
          <p:nvPr/>
        </p:nvSpPr>
        <p:spPr>
          <a:xfrm>
            <a:off x="4210107" y="6501763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6" name="object 16"/>
          <p:cNvSpPr/>
          <p:nvPr/>
        </p:nvSpPr>
        <p:spPr>
          <a:xfrm>
            <a:off x="4128495" y="6479894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7" name="object 17"/>
          <p:cNvSpPr/>
          <p:nvPr/>
        </p:nvSpPr>
        <p:spPr>
          <a:xfrm>
            <a:off x="4068750" y="6420152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8" name="object 18"/>
          <p:cNvSpPr txBox="1"/>
          <p:nvPr/>
        </p:nvSpPr>
        <p:spPr>
          <a:xfrm>
            <a:off x="2059687" y="2103102"/>
            <a:ext cx="8072402" cy="10264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262"/>
              </a:lnSpc>
            </a:pPr>
            <a:r>
              <a:rPr lang="cs-CZ" sz="2902" b="1" spc="-18" dirty="0">
                <a:solidFill>
                  <a:srgbClr val="428F9B"/>
                </a:solidFill>
                <a:cs typeface="Calibri"/>
              </a:rPr>
              <a:t>ESF II projekt Západočeské univerzity v Plzni</a:t>
            </a:r>
          </a:p>
          <a:p>
            <a:pPr algn="ctr">
              <a:lnSpc>
                <a:spcPts val="4262"/>
              </a:lnSpc>
            </a:pPr>
            <a:r>
              <a:rPr lang="cs-CZ" sz="1814" b="1" spc="-18" dirty="0" err="1">
                <a:solidFill>
                  <a:srgbClr val="428F9B"/>
                </a:solidFill>
                <a:cs typeface="Calibri"/>
              </a:rPr>
              <a:t>reg</a:t>
            </a:r>
            <a:r>
              <a:rPr lang="cs-CZ" sz="1814" b="1" spc="-18" dirty="0">
                <a:solidFill>
                  <a:srgbClr val="428F9B"/>
                </a:solidFill>
                <a:cs typeface="Calibri"/>
              </a:rPr>
              <a:t>. č. CZ.02.2.69/0.0/0.0/18_056/0013239</a:t>
            </a:r>
            <a:endParaRPr sz="3627" dirty="0">
              <a:latin typeface="Calibri"/>
              <a:cs typeface="Calibri"/>
            </a:endParaRPr>
          </a:p>
        </p:txBody>
      </p:sp>
    </p:spTree>
  </p:cSld>
  <p:clrMapOvr>
    <a:masterClrMapping/>
  </p:clrMapOvr>
  <p:transition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589934" y="540774"/>
            <a:ext cx="10962969" cy="2643762"/>
          </a:xfrm>
          <a:solidFill>
            <a:schemeClr val="accent6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cs-CZ" sz="4500" b="1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Klíčoví aktéři v ekonomice: Role státu, firem a pracovní síly; klastry; </a:t>
            </a:r>
            <a:r>
              <a:rPr lang="cs-CZ" sz="4500" b="1" dirty="0">
                <a:solidFill>
                  <a:schemeClr val="bg1"/>
                </a:solidFill>
                <a:latin typeface="+mn-lt"/>
                <a:ea typeface="Calibri" panose="020F0502020204030204" pitchFamily="34" charset="0"/>
              </a:rPr>
              <a:t>t</a:t>
            </a:r>
            <a:r>
              <a:rPr lang="cs-CZ" sz="4500" b="1" dirty="0">
                <a:solidFill>
                  <a:schemeClr val="bg1"/>
                </a:solidFill>
                <a:effectLst/>
                <a:latin typeface="+mn-lt"/>
                <a:ea typeface="Calibri" panose="020F0502020204030204" pitchFamily="34" charset="0"/>
              </a:rPr>
              <a:t>rendy v environmentální ekonomii a geografii</a:t>
            </a:r>
            <a:endParaRPr lang="en-GB" sz="4500" b="1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Nadpis 1">
            <a:extLst>
              <a:ext uri="{FF2B5EF4-FFF2-40B4-BE49-F238E27FC236}">
                <a16:creationId xmlns:a16="http://schemas.microsoft.com/office/drawing/2014/main" id="{AE80711D-1C5F-4615-A12A-FAFB40D6CCFC}"/>
              </a:ext>
            </a:extLst>
          </p:cNvPr>
          <p:cNvSpPr txBox="1">
            <a:spLocks/>
          </p:cNvSpPr>
          <p:nvPr/>
        </p:nvSpPr>
        <p:spPr>
          <a:xfrm>
            <a:off x="2304757" y="4800264"/>
            <a:ext cx="7582486" cy="1122447"/>
          </a:xfrm>
          <a:prstGeom prst="rect">
            <a:avLst/>
          </a:prstGeo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35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KGE EGA1/EG1</a:t>
            </a:r>
            <a:endParaRPr lang="en-GB" sz="3500" b="1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7" name="Picture 3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5096965" y="3429000"/>
            <a:ext cx="1948905" cy="1116796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792209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Klíčoví aktéři v ekonomice (1)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5064"/>
            <a:ext cx="10515600" cy="5252936"/>
          </a:xfrm>
        </p:spPr>
        <p:txBody>
          <a:bodyPr>
            <a:noAutofit/>
          </a:bodyPr>
          <a:lstStyle/>
          <a:p>
            <a:pPr marL="342900" indent="-3429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 panose="020B0604020202020204" pitchFamily="34" charset="0"/>
              </a:rPr>
              <a:t>1) Pracovní síla (+ zákazníci)</a:t>
            </a:r>
          </a:p>
          <a:p>
            <a:pPr marL="342900" indent="-3429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 panose="020B0604020202020204" pitchFamily="34" charset="0"/>
              </a:rPr>
              <a:t>2) Firmy (producenti)</a:t>
            </a:r>
          </a:p>
          <a:p>
            <a:pPr marL="342900" indent="-3429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 panose="020B0604020202020204" pitchFamily="34" charset="0"/>
              </a:rPr>
              <a:t>3) Stát (resp. politické subjekty)</a:t>
            </a:r>
          </a:p>
          <a:p>
            <a:pPr marL="342900" indent="-342900">
              <a:lnSpc>
                <a:spcPct val="100000"/>
              </a:lnSpc>
              <a:spcBef>
                <a:spcPts val="2400"/>
              </a:spcBef>
            </a:pPr>
            <a:endParaRPr lang="cs-CZ" sz="2400" dirty="0">
              <a:effectLst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ea typeface="Calibri" panose="020F0502020204030204" pitchFamily="34" charset="0"/>
                <a:cs typeface="Arial" panose="020B0604020202020204" pitchFamily="34" charset="0"/>
              </a:rPr>
              <a:t>Dále např. organizace </a:t>
            </a:r>
            <a:br>
              <a:rPr lang="cs-CZ" sz="2400" dirty="0"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cs-CZ" sz="2400" dirty="0">
                <a:ea typeface="Calibri" panose="020F0502020204030204" pitchFamily="34" charset="0"/>
                <a:cs typeface="Arial" panose="020B0604020202020204" pitchFamily="34" charset="0"/>
              </a:rPr>
              <a:t>občanské společnosti, </a:t>
            </a:r>
            <a:br>
              <a:rPr lang="cs-CZ" sz="2400" dirty="0"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cs-CZ" sz="2400" dirty="0">
                <a:ea typeface="Calibri" panose="020F0502020204030204" pitchFamily="34" charset="0"/>
                <a:cs typeface="Arial" panose="020B0604020202020204" pitchFamily="34" charset="0"/>
              </a:rPr>
              <a:t>NGOs, atd.</a:t>
            </a:r>
            <a:endParaRPr lang="cs-CZ" sz="2400" dirty="0">
              <a:effectLst/>
              <a:ea typeface="Calibri" panose="020F0502020204030204" pitchFamily="34" charset="0"/>
            </a:endParaRP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97F08BB3-AFA3-4F5B-A619-38F84CD1B6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1027" y="1419638"/>
            <a:ext cx="6176237" cy="5035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3173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Klíčoví aktéři v ekonomice (2)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938869DA-4702-462E-9AD4-6F99F8524E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6931" y="1047114"/>
            <a:ext cx="4839834" cy="5810886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0B7FA0F7-AAE7-4B3D-874B-48B125F666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235" y="2052536"/>
            <a:ext cx="6453223" cy="3938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310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1) Pracovní síla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 panose="020B0604020202020204" pitchFamily="34" charset="0"/>
              </a:rPr>
              <a:t>Klíčová role pracovní síly v produkci (výrobě).</a:t>
            </a:r>
          </a:p>
          <a:p>
            <a:pPr marL="230400" marR="47117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 panose="020B0604020202020204" pitchFamily="34" charset="0"/>
              </a:rPr>
              <a:t>Klasický pohled na aktéra – nediferenciovaná vstupní jednotka do výrobního procesu spolu s </a:t>
            </a:r>
            <a:r>
              <a:rPr lang="cs-CZ" sz="2400" b="1" dirty="0">
                <a:cs typeface="Arial" panose="020B0604020202020204" pitchFamily="34" charset="0"/>
              </a:rPr>
              <a:t>půdou</a:t>
            </a:r>
            <a:r>
              <a:rPr lang="cs-CZ" sz="2400" dirty="0">
                <a:cs typeface="Arial" panose="020B0604020202020204" pitchFamily="34" charset="0"/>
              </a:rPr>
              <a:t> a </a:t>
            </a:r>
            <a:r>
              <a:rPr lang="cs-CZ" sz="2400" b="1" dirty="0">
                <a:cs typeface="Arial" panose="020B0604020202020204" pitchFamily="34" charset="0"/>
              </a:rPr>
              <a:t>kapitálem</a:t>
            </a:r>
            <a:r>
              <a:rPr lang="cs-CZ" sz="2400" dirty="0">
                <a:cs typeface="Arial" panose="020B0604020202020204" pitchFamily="34" charset="0"/>
              </a:rPr>
              <a:t>.</a:t>
            </a:r>
          </a:p>
          <a:p>
            <a:pPr marL="230400" marR="32766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 panose="020B0604020202020204" pitchFamily="34" charset="0"/>
              </a:rPr>
              <a:t>Klasičtí ekonomové A. Smith a D.  Ricardo; vs. kritika K. Marxe.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Arial" panose="020B0604020202020204" pitchFamily="34" charset="0"/>
              </a:rPr>
              <a:t>Teorie pracovní hodnoty</a:t>
            </a:r>
            <a:r>
              <a:rPr lang="cs-CZ" sz="2400" dirty="0">
                <a:cs typeface="Arial" panose="020B0604020202020204" pitchFamily="34" charset="0"/>
              </a:rPr>
              <a:t> </a:t>
            </a:r>
            <a:r>
              <a:rPr lang="cs-CZ" sz="2400" dirty="0"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cs-CZ" sz="2400" dirty="0">
                <a:cs typeface="Arial" panose="020B0604020202020204" pitchFamily="34" charset="0"/>
              </a:rPr>
              <a:t>čím vyšší účast lidské práce, tím větší hodnota zboží.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ea typeface="Calibri" panose="020F0502020204030204" pitchFamily="34" charset="0"/>
                <a:cs typeface="Arial" panose="020B0604020202020204" pitchFamily="34" charset="0"/>
              </a:rPr>
              <a:t>Důležitá role v sociálních </a:t>
            </a:r>
            <a:br>
              <a:rPr lang="cs-CZ" sz="2400" dirty="0"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cs-CZ" sz="2400" dirty="0">
                <a:ea typeface="Calibri" panose="020F0502020204030204" pitchFamily="34" charset="0"/>
                <a:cs typeface="Arial" panose="020B0604020202020204" pitchFamily="34" charset="0"/>
              </a:rPr>
              <a:t>a politických hnutích (viz </a:t>
            </a:r>
            <a:br>
              <a:rPr lang="cs-CZ" sz="2400" dirty="0"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cs-CZ" sz="2400" dirty="0">
                <a:ea typeface="Calibri" panose="020F0502020204030204" pitchFamily="34" charset="0"/>
                <a:cs typeface="Arial" panose="020B0604020202020204" pitchFamily="34" charset="0"/>
              </a:rPr>
              <a:t>např. polská </a:t>
            </a:r>
            <a:r>
              <a:rPr lang="cs-CZ" sz="2400" i="1" dirty="0">
                <a:ea typeface="Calibri" panose="020F0502020204030204" pitchFamily="34" charset="0"/>
                <a:cs typeface="Arial" panose="020B0604020202020204" pitchFamily="34" charset="0"/>
              </a:rPr>
              <a:t>Solidarnosc</a:t>
            </a:r>
            <a:r>
              <a:rPr lang="cs-CZ" sz="2400" dirty="0">
                <a:ea typeface="Calibri" panose="020F0502020204030204" pitchFamily="34" charset="0"/>
                <a:cs typeface="Arial" panose="020B0604020202020204" pitchFamily="34" charset="0"/>
              </a:rPr>
              <a:t>) </a:t>
            </a:r>
            <a:r>
              <a:rPr lang="cs-CZ" sz="2400" dirty="0"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</a:t>
            </a:r>
            <a:endParaRPr lang="cs-CZ" sz="2400" dirty="0">
              <a:ea typeface="Calibri" panose="020F0502020204030204" pitchFamily="34" charset="0"/>
            </a:endParaRPr>
          </a:p>
        </p:txBody>
      </p:sp>
      <p:sp>
        <p:nvSpPr>
          <p:cNvPr id="4" name="object 22">
            <a:extLst>
              <a:ext uri="{FF2B5EF4-FFF2-40B4-BE49-F238E27FC236}">
                <a16:creationId xmlns:a16="http://schemas.microsoft.com/office/drawing/2014/main" id="{CC4FB075-8106-4C06-9885-894F01F226C0}"/>
              </a:ext>
            </a:extLst>
          </p:cNvPr>
          <p:cNvSpPr/>
          <p:nvPr/>
        </p:nvSpPr>
        <p:spPr>
          <a:xfrm>
            <a:off x="5998722" y="4182895"/>
            <a:ext cx="5078987" cy="25097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18019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Klasické paradigma – Adam Smith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Arial" panose="020B0604020202020204" pitchFamily="34" charset="0"/>
              </a:rPr>
              <a:t>Adam Smith</a:t>
            </a:r>
            <a:r>
              <a:rPr lang="cs-CZ" sz="2400" dirty="0">
                <a:cs typeface="Arial" panose="020B0604020202020204" pitchFamily="34" charset="0"/>
              </a:rPr>
              <a:t> – skotský ekonom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 panose="020B0604020202020204" pitchFamily="34" charset="0"/>
              </a:rPr>
              <a:t>Ve své knize „</a:t>
            </a:r>
            <a:r>
              <a:rPr lang="cs-CZ" sz="2400" b="1" i="1" dirty="0">
                <a:cs typeface="Arial" panose="020B0604020202020204" pitchFamily="34" charset="0"/>
              </a:rPr>
              <a:t>Bohatství národů</a:t>
            </a:r>
            <a:r>
              <a:rPr lang="cs-CZ" sz="2400" dirty="0">
                <a:cs typeface="Arial" panose="020B0604020202020204" pitchFamily="34" charset="0"/>
              </a:rPr>
              <a:t>“ (1776) uvádí příklad dělby </a:t>
            </a:r>
            <a:br>
              <a:rPr lang="cs-CZ" sz="2400" dirty="0">
                <a:cs typeface="Arial" panose="020B0604020202020204" pitchFamily="34" charset="0"/>
              </a:rPr>
            </a:br>
            <a:r>
              <a:rPr lang="cs-CZ" sz="2400" dirty="0">
                <a:cs typeface="Arial" panose="020B0604020202020204" pitchFamily="34" charset="0"/>
              </a:rPr>
              <a:t>práce v továrně na jehly.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 panose="020B0604020202020204" pitchFamily="34" charset="0"/>
              </a:rPr>
              <a:t>„Neviditelná ruka“ </a:t>
            </a:r>
            <a:r>
              <a:rPr lang="cs-CZ" sz="2400" dirty="0"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cs-CZ" sz="2400" dirty="0">
                <a:cs typeface="Arial" panose="020B0604020202020204" pitchFamily="34" charset="0"/>
              </a:rPr>
              <a:t>při hledání vlastního obohacení a výhod </a:t>
            </a:r>
            <a:br>
              <a:rPr lang="cs-CZ" sz="2400" dirty="0">
                <a:cs typeface="Arial" panose="020B0604020202020204" pitchFamily="34" charset="0"/>
              </a:rPr>
            </a:br>
            <a:r>
              <a:rPr lang="cs-CZ" sz="2400" dirty="0">
                <a:cs typeface="Arial" panose="020B0604020202020204" pitchFamily="34" charset="0"/>
              </a:rPr>
              <a:t>přinášejí jedinci prospěch celé společnosti.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 panose="020B0604020202020204" pitchFamily="34" charset="0"/>
              </a:rPr>
              <a:t>Ekonomika </a:t>
            </a:r>
            <a:r>
              <a:rPr lang="cs-CZ" sz="2400" dirty="0"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cs-CZ" sz="2400" dirty="0">
                <a:cs typeface="Arial" panose="020B0604020202020204" pitchFamily="34" charset="0"/>
              </a:rPr>
              <a:t>„pěstoun“ bohatství národů.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 panose="020B0604020202020204" pitchFamily="34" charset="0"/>
              </a:rPr>
              <a:t>Politická ekonomie = analýza národní produkce a spotřeby.</a:t>
            </a:r>
            <a:endParaRPr lang="cs-CZ" sz="2400" dirty="0">
              <a:ea typeface="Calibri" panose="020F0502020204030204" pitchFamily="34" charset="0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9536896" y="1458549"/>
            <a:ext cx="1816904" cy="22963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207228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Kritické paradigma – marxistická geografie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355600" indent="-342900"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Arial" panose="020B0604020202020204" pitchFamily="34" charset="0"/>
              </a:rPr>
              <a:t>David Harvey</a:t>
            </a:r>
            <a:r>
              <a:rPr lang="cs-CZ" sz="2400" dirty="0">
                <a:cs typeface="Arial" panose="020B0604020202020204" pitchFamily="34" charset="0"/>
              </a:rPr>
              <a:t> – britský geograf</a:t>
            </a:r>
          </a:p>
          <a:p>
            <a:pPr marL="355600" indent="-342900">
              <a:lnSpc>
                <a:spcPct val="100000"/>
              </a:lnSpc>
              <a:spcBef>
                <a:spcPts val="2400"/>
              </a:spcBef>
            </a:pPr>
            <a:r>
              <a:rPr lang="cs-CZ" sz="2400" i="1" dirty="0">
                <a:cs typeface="Arial" panose="020B0604020202020204" pitchFamily="34" charset="0"/>
              </a:rPr>
              <a:t>Social Justice and the City</a:t>
            </a:r>
            <a:endParaRPr lang="cs-CZ" sz="2400" dirty="0">
              <a:cs typeface="Arial" panose="020B0604020202020204" pitchFamily="34" charset="0"/>
            </a:endParaRPr>
          </a:p>
          <a:p>
            <a:pPr marL="355600" marR="5080" indent="-3429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 panose="020B0604020202020204" pitchFamily="34" charset="0"/>
              </a:rPr>
              <a:t>Hledání nového uspořádání bez sociální nerovnosti.</a:t>
            </a:r>
          </a:p>
          <a:p>
            <a:pPr marL="355600" indent="-342900">
              <a:lnSpc>
                <a:spcPct val="100000"/>
              </a:lnSpc>
              <a:spcBef>
                <a:spcPts val="2400"/>
              </a:spcBef>
            </a:pPr>
            <a:endParaRPr lang="cs-CZ" sz="2400" dirty="0">
              <a:cs typeface="Arial" panose="020B0604020202020204" pitchFamily="34" charset="0"/>
            </a:endParaRPr>
          </a:p>
          <a:p>
            <a:pPr marL="355600" indent="-342900">
              <a:lnSpc>
                <a:spcPct val="100000"/>
              </a:lnSpc>
              <a:spcBef>
                <a:spcPts val="2400"/>
              </a:spcBef>
            </a:pPr>
            <a:r>
              <a:rPr lang="en-US" sz="2400" b="1" dirty="0">
                <a:cs typeface="Arial" panose="020B0604020202020204" pitchFamily="34" charset="0"/>
              </a:rPr>
              <a:t>Doreen Massey</a:t>
            </a:r>
            <a:r>
              <a:rPr lang="cs-CZ" sz="2400" dirty="0">
                <a:cs typeface="Arial" panose="020B0604020202020204" pitchFamily="34" charset="0"/>
              </a:rPr>
              <a:t> – britská geografka</a:t>
            </a:r>
            <a:endParaRPr lang="en-US" sz="2400" dirty="0">
              <a:cs typeface="Arial" panose="020B0604020202020204" pitchFamily="34" charset="0"/>
            </a:endParaRPr>
          </a:p>
          <a:p>
            <a:pPr marL="355600" indent="-3429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 panose="020B0604020202020204" pitchFamily="34" charset="0"/>
              </a:rPr>
              <a:t>Zaměření na prostorovou dělbu práce.</a:t>
            </a:r>
          </a:p>
          <a:p>
            <a:pPr marL="355600" indent="-342900">
              <a:lnSpc>
                <a:spcPct val="100000"/>
              </a:lnSpc>
              <a:spcBef>
                <a:spcPts val="2400"/>
              </a:spcBef>
            </a:pPr>
            <a:r>
              <a:rPr lang="en-US" sz="2400" i="1" dirty="0">
                <a:cs typeface="Arial" panose="020B0604020202020204" pitchFamily="34" charset="0"/>
              </a:rPr>
              <a:t>Spatial </a:t>
            </a:r>
            <a:r>
              <a:rPr lang="cs-CZ" sz="2400" i="1" dirty="0">
                <a:cs typeface="Arial" panose="020B0604020202020204" pitchFamily="34" charset="0"/>
              </a:rPr>
              <a:t>D</a:t>
            </a:r>
            <a:r>
              <a:rPr lang="en-US" sz="2400" i="1" dirty="0" err="1">
                <a:cs typeface="Arial" panose="020B0604020202020204" pitchFamily="34" charset="0"/>
              </a:rPr>
              <a:t>ivisions</a:t>
            </a:r>
            <a:r>
              <a:rPr lang="en-US" sz="2400" i="1" dirty="0">
                <a:cs typeface="Arial" panose="020B0604020202020204" pitchFamily="34" charset="0"/>
              </a:rPr>
              <a:t> of </a:t>
            </a:r>
            <a:r>
              <a:rPr lang="cs-CZ" sz="2400" i="1" dirty="0">
                <a:cs typeface="Arial" panose="020B0604020202020204" pitchFamily="34" charset="0"/>
              </a:rPr>
              <a:t>L</a:t>
            </a:r>
            <a:r>
              <a:rPr lang="en-US" sz="2400" i="1" dirty="0" err="1">
                <a:cs typeface="Arial" panose="020B0604020202020204" pitchFamily="34" charset="0"/>
              </a:rPr>
              <a:t>abour</a:t>
            </a:r>
            <a:r>
              <a:rPr lang="en-US" sz="2400" i="1" dirty="0">
                <a:cs typeface="Arial" panose="020B0604020202020204" pitchFamily="34" charset="0"/>
              </a:rPr>
              <a:t>:</a:t>
            </a:r>
            <a:r>
              <a:rPr lang="en-US" sz="2400" dirty="0">
                <a:cs typeface="Arial" panose="020B0604020202020204" pitchFamily="34" charset="0"/>
              </a:rPr>
              <a:t> </a:t>
            </a:r>
            <a:r>
              <a:rPr lang="en-US" sz="2400" i="1" dirty="0">
                <a:cs typeface="Arial" panose="020B0604020202020204" pitchFamily="34" charset="0"/>
              </a:rPr>
              <a:t>Social </a:t>
            </a:r>
            <a:r>
              <a:rPr lang="cs-CZ" sz="2400" i="1" dirty="0">
                <a:cs typeface="Arial" panose="020B0604020202020204" pitchFamily="34" charset="0"/>
              </a:rPr>
              <a:t>S</a:t>
            </a:r>
            <a:r>
              <a:rPr lang="en-US" sz="2400" i="1" dirty="0" err="1">
                <a:cs typeface="Arial" panose="020B0604020202020204" pitchFamily="34" charset="0"/>
              </a:rPr>
              <a:t>tructures</a:t>
            </a:r>
            <a:r>
              <a:rPr lang="en-US" sz="2400" i="1" dirty="0">
                <a:cs typeface="Arial" panose="020B0604020202020204" pitchFamily="34" charset="0"/>
              </a:rPr>
              <a:t> and the </a:t>
            </a:r>
            <a:r>
              <a:rPr lang="cs-CZ" sz="2400" i="1" dirty="0">
                <a:cs typeface="Arial" panose="020B0604020202020204" pitchFamily="34" charset="0"/>
              </a:rPr>
              <a:t>G</a:t>
            </a:r>
            <a:r>
              <a:rPr lang="en-US" sz="2400" i="1" dirty="0" err="1">
                <a:cs typeface="Arial" panose="020B0604020202020204" pitchFamily="34" charset="0"/>
              </a:rPr>
              <a:t>eography</a:t>
            </a:r>
            <a:r>
              <a:rPr lang="en-US" sz="2400" i="1" dirty="0">
                <a:cs typeface="Arial" panose="020B0604020202020204" pitchFamily="34" charset="0"/>
              </a:rPr>
              <a:t> </a:t>
            </a:r>
            <a:br>
              <a:rPr lang="cs-CZ" sz="2400" i="1" dirty="0">
                <a:cs typeface="Arial" panose="020B0604020202020204" pitchFamily="34" charset="0"/>
              </a:rPr>
            </a:br>
            <a:r>
              <a:rPr lang="en-US" sz="2400" i="1" dirty="0">
                <a:cs typeface="Arial" panose="020B0604020202020204" pitchFamily="34" charset="0"/>
              </a:rPr>
              <a:t>of </a:t>
            </a:r>
            <a:r>
              <a:rPr lang="cs-CZ" sz="2400" i="1" dirty="0">
                <a:cs typeface="Arial" panose="020B0604020202020204" pitchFamily="34" charset="0"/>
              </a:rPr>
              <a:t>P</a:t>
            </a:r>
            <a:r>
              <a:rPr lang="en-US" sz="2400" i="1" dirty="0" err="1">
                <a:cs typeface="Arial" panose="020B0604020202020204" pitchFamily="34" charset="0"/>
              </a:rPr>
              <a:t>roductio</a:t>
            </a:r>
            <a:r>
              <a:rPr lang="cs-CZ" sz="2400" i="1" dirty="0">
                <a:cs typeface="Arial" panose="020B0604020202020204" pitchFamily="34" charset="0"/>
              </a:rPr>
              <a:t>n</a:t>
            </a:r>
            <a:endParaRPr lang="cs-CZ" sz="2400" dirty="0">
              <a:ea typeface="Calibri" panose="020F0502020204030204" pitchFamily="34" charset="0"/>
            </a:endParaRPr>
          </a:p>
        </p:txBody>
      </p:sp>
      <p:sp>
        <p:nvSpPr>
          <p:cNvPr id="4" name="object 5"/>
          <p:cNvSpPr/>
          <p:nvPr/>
        </p:nvSpPr>
        <p:spPr>
          <a:xfrm>
            <a:off x="9688749" y="1322362"/>
            <a:ext cx="1665051" cy="22671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6"/>
          <p:cNvSpPr/>
          <p:nvPr/>
        </p:nvSpPr>
        <p:spPr>
          <a:xfrm>
            <a:off x="9688749" y="3864754"/>
            <a:ext cx="1665051" cy="237067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701695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Teorie pracovní síly dle Marxe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 panose="020B0604020202020204" pitchFamily="34" charset="0"/>
              </a:rPr>
              <a:t>Marx – </a:t>
            </a:r>
            <a:r>
              <a:rPr lang="cs-CZ" sz="2400" b="1" dirty="0">
                <a:cs typeface="Arial" panose="020B0604020202020204" pitchFamily="34" charset="0"/>
              </a:rPr>
              <a:t>nadhodnota zboží</a:t>
            </a:r>
            <a:r>
              <a:rPr lang="cs-CZ" sz="2400" dirty="0">
                <a:cs typeface="Arial" panose="020B0604020202020204" pitchFamily="34" charset="0"/>
              </a:rPr>
              <a:t> </a:t>
            </a:r>
            <a:r>
              <a:rPr lang="cs-CZ" sz="2400" dirty="0"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cs-CZ" sz="2400" dirty="0">
                <a:cs typeface="Arial" panose="020B0604020202020204" pitchFamily="34" charset="0"/>
              </a:rPr>
              <a:t>výnosy z produktů lidské práce převýší vyplácené mzdy.</a:t>
            </a:r>
          </a:p>
          <a:p>
            <a:pPr marL="230400" marR="80518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 panose="020B0604020202020204" pitchFamily="34" charset="0"/>
              </a:rPr>
              <a:t>Pracovní třída (proletariát) převádí </a:t>
            </a:r>
            <a:br>
              <a:rPr lang="cs-CZ" sz="2400" dirty="0">
                <a:cs typeface="Arial" panose="020B0604020202020204" pitchFamily="34" charset="0"/>
              </a:rPr>
            </a:br>
            <a:r>
              <a:rPr lang="cs-CZ" sz="2400" dirty="0">
                <a:cs typeface="Arial" panose="020B0604020202020204" pitchFamily="34" charset="0"/>
              </a:rPr>
              <a:t>nadhodnotu (zisk) kapitalistům.</a:t>
            </a:r>
          </a:p>
          <a:p>
            <a:pPr marL="230400" marR="508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 panose="020B0604020202020204" pitchFamily="34" charset="0"/>
              </a:rPr>
              <a:t>Pracovní síla dříve demonstrovala </a:t>
            </a:r>
            <a:br>
              <a:rPr lang="cs-CZ" sz="2400" dirty="0">
                <a:cs typeface="Arial" panose="020B0604020202020204" pitchFamily="34" charset="0"/>
              </a:rPr>
            </a:br>
            <a:r>
              <a:rPr lang="cs-CZ" sz="2400" b="1" dirty="0">
                <a:cs typeface="Arial" panose="020B0604020202020204" pitchFamily="34" charset="0"/>
              </a:rPr>
              <a:t>socio-ekonomickou třídu</a:t>
            </a:r>
            <a:r>
              <a:rPr lang="cs-CZ" sz="2400" dirty="0">
                <a:cs typeface="Arial" panose="020B0604020202020204" pitchFamily="34" charset="0"/>
              </a:rPr>
              <a:t>.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A9575839-6D5C-42F8-B2C5-1459AB3F9F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4715" y="2178278"/>
            <a:ext cx="5789085" cy="4572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3705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Pracovní síla v globalizovaném světě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3556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 panose="020B0604020202020204" pitchFamily="34" charset="0"/>
              </a:rPr>
              <a:t>Značně </a:t>
            </a:r>
            <a:r>
              <a:rPr lang="cs-CZ" sz="2400" b="1" dirty="0">
                <a:cs typeface="Arial" panose="020B0604020202020204" pitchFamily="34" charset="0"/>
              </a:rPr>
              <a:t>heterogenní skupina</a:t>
            </a:r>
            <a:r>
              <a:rPr lang="cs-CZ" sz="2400" dirty="0">
                <a:cs typeface="Arial" panose="020B0604020202020204" pitchFamily="34" charset="0"/>
              </a:rPr>
              <a:t>; není to homogenní organizovaná jednotka.</a:t>
            </a:r>
          </a:p>
          <a:p>
            <a:pPr marL="3556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Arial" panose="020B0604020202020204" pitchFamily="34" charset="0"/>
              </a:rPr>
              <a:t>Typy diferenciace</a:t>
            </a:r>
            <a:r>
              <a:rPr lang="cs-CZ" sz="2400" dirty="0">
                <a:cs typeface="Arial" panose="020B0604020202020204" pitchFamily="34" charset="0"/>
              </a:rPr>
              <a:t>:</a:t>
            </a:r>
          </a:p>
          <a:p>
            <a:pPr marL="65278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 panose="020B0604020202020204" pitchFamily="34" charset="0"/>
              </a:rPr>
              <a:t>Různé typy pracovního poměru </a:t>
            </a:r>
            <a:br>
              <a:rPr lang="cs-CZ" sz="2400" dirty="0">
                <a:cs typeface="Arial" panose="020B0604020202020204" pitchFamily="34" charset="0"/>
              </a:rPr>
            </a:br>
            <a:r>
              <a:rPr lang="cs-CZ" sz="2400" dirty="0">
                <a:cs typeface="Arial" panose="020B0604020202020204" pitchFamily="34" charset="0"/>
              </a:rPr>
              <a:t>(flexibilita).</a:t>
            </a:r>
          </a:p>
          <a:p>
            <a:pPr marL="65278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 panose="020B0604020202020204" pitchFamily="34" charset="0"/>
              </a:rPr>
              <a:t>Různé sektory hospodářství.</a:t>
            </a:r>
          </a:p>
          <a:p>
            <a:pPr marL="65278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 panose="020B0604020202020204" pitchFamily="34" charset="0"/>
              </a:rPr>
              <a:t>Různé nároky na kvalifikovanost.</a:t>
            </a:r>
          </a:p>
          <a:p>
            <a:pPr marL="65278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 panose="020B0604020202020204" pitchFamily="34" charset="0"/>
              </a:rPr>
              <a:t>Různé pracovní podmínky.</a:t>
            </a:r>
            <a:endParaRPr lang="cs-CZ" sz="2400" dirty="0">
              <a:ea typeface="Calibri" panose="020F0502020204030204" pitchFamily="34" charset="0"/>
            </a:endParaRPr>
          </a:p>
          <a:p>
            <a:pPr marL="765280" indent="-342900">
              <a:lnSpc>
                <a:spcPct val="100000"/>
              </a:lnSpc>
              <a:spcBef>
                <a:spcPts val="2400"/>
              </a:spcBef>
              <a:buFont typeface="Wingdings" panose="05000000000000000000" pitchFamily="2" charset="2"/>
              <a:buChar char="Ø"/>
            </a:pPr>
            <a:r>
              <a:rPr lang="cs-CZ" sz="2400" dirty="0">
                <a:ea typeface="Calibri" panose="020F0502020204030204" pitchFamily="34" charset="0"/>
              </a:rPr>
              <a:t>Sociální a prostorová </a:t>
            </a:r>
            <a:br>
              <a:rPr lang="cs-CZ" sz="2400" dirty="0">
                <a:ea typeface="Calibri" panose="020F0502020204030204" pitchFamily="34" charset="0"/>
              </a:rPr>
            </a:br>
            <a:r>
              <a:rPr lang="cs-CZ" sz="2400" dirty="0">
                <a:ea typeface="Calibri" panose="020F0502020204030204" pitchFamily="34" charset="0"/>
              </a:rPr>
              <a:t>diferenciace.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1951591A-523B-4D48-8B55-3325BF998D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4905" y="2206352"/>
            <a:ext cx="6377095" cy="406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9305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Heterogenita pracovní síly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ea typeface="Calibri" panose="020F0502020204030204" pitchFamily="34" charset="0"/>
              </a:rPr>
              <a:t>Variabilita </a:t>
            </a:r>
            <a:r>
              <a:rPr lang="cs-CZ" sz="2400" u="sng" dirty="0">
                <a:ea typeface="Calibri" panose="020F0502020204030204" pitchFamily="34" charset="0"/>
              </a:rPr>
              <a:t>mezi</a:t>
            </a:r>
            <a:r>
              <a:rPr lang="cs-CZ" sz="2400" dirty="0">
                <a:ea typeface="Calibri" panose="020F0502020204030204" pitchFamily="34" charset="0"/>
              </a:rPr>
              <a:t> i </a:t>
            </a:r>
            <a:r>
              <a:rPr lang="cs-CZ" sz="2400" u="sng" dirty="0">
                <a:ea typeface="Calibri" panose="020F0502020204030204" pitchFamily="34" charset="0"/>
              </a:rPr>
              <a:t>uvnitř</a:t>
            </a:r>
            <a:r>
              <a:rPr lang="cs-CZ" sz="2400" dirty="0">
                <a:ea typeface="Calibri" panose="020F0502020204030204" pitchFamily="34" charset="0"/>
              </a:rPr>
              <a:t> oblastí světového ekonomického </a:t>
            </a:r>
            <a:r>
              <a:rPr lang="cs-CZ" sz="2400" b="1" dirty="0">
                <a:ea typeface="Calibri" panose="020F0502020204030204" pitchFamily="34" charset="0"/>
              </a:rPr>
              <a:t>jádra</a:t>
            </a:r>
            <a:r>
              <a:rPr lang="cs-CZ" sz="2400" dirty="0">
                <a:ea typeface="Calibri" panose="020F0502020204030204" pitchFamily="34" charset="0"/>
              </a:rPr>
              <a:t> a </a:t>
            </a:r>
            <a:r>
              <a:rPr lang="cs-CZ" sz="2400" b="1" dirty="0">
                <a:ea typeface="Calibri" panose="020F0502020204030204" pitchFamily="34" charset="0"/>
              </a:rPr>
              <a:t>periferie</a:t>
            </a:r>
            <a:r>
              <a:rPr lang="cs-CZ" sz="2400" dirty="0">
                <a:ea typeface="Calibri" panose="020F0502020204030204" pitchFamily="34" charset="0"/>
              </a:rPr>
              <a:t>.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D52DF231-F5A2-49F8-A74D-DFDA2D67EC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1496" y="1874508"/>
            <a:ext cx="5210782" cy="4838399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BC7A22A6-BD55-49C1-A739-8A11E6B12C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954" y="2245524"/>
            <a:ext cx="5956542" cy="4096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49260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Pracovní síla - trendy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 panose="020B0604020202020204" pitchFamily="34" charset="0"/>
              </a:rPr>
              <a:t>Přesun výrobních procesů do rozvojových </a:t>
            </a:r>
            <a:br>
              <a:rPr lang="cs-CZ" sz="2400" dirty="0">
                <a:cs typeface="Arial" panose="020B0604020202020204" pitchFamily="34" charset="0"/>
              </a:rPr>
            </a:br>
            <a:r>
              <a:rPr lang="cs-CZ" sz="2400" dirty="0">
                <a:cs typeface="Arial" panose="020B0604020202020204" pitchFamily="34" charset="0"/>
              </a:rPr>
              <a:t>zemí, zaměření na terciér (+ kvartér, kvintér) </a:t>
            </a:r>
            <a:br>
              <a:rPr lang="cs-CZ" sz="2400" dirty="0">
                <a:cs typeface="Arial" panose="020B0604020202020204" pitchFamily="34" charset="0"/>
              </a:rPr>
            </a:br>
            <a:r>
              <a:rPr lang="cs-CZ" sz="2400" dirty="0">
                <a:cs typeface="Arial" panose="020B0604020202020204" pitchFamily="34" charset="0"/>
              </a:rPr>
              <a:t>v rozvinutých státech </a:t>
            </a:r>
            <a:r>
              <a:rPr lang="cs-CZ" sz="2400" dirty="0"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cs-CZ" sz="2400" dirty="0">
                <a:cs typeface="Arial" panose="020B0604020202020204" pitchFamily="34" charset="0"/>
              </a:rPr>
              <a:t>zásadní role </a:t>
            </a:r>
            <a:r>
              <a:rPr lang="cs-CZ" sz="2400" b="1" dirty="0">
                <a:cs typeface="Arial" panose="020B0604020202020204" pitchFamily="34" charset="0"/>
              </a:rPr>
              <a:t>NNS</a:t>
            </a:r>
            <a:r>
              <a:rPr lang="cs-CZ" sz="2400" dirty="0">
                <a:cs typeface="Arial" panose="020B0604020202020204" pitchFamily="34" charset="0"/>
              </a:rPr>
              <a:t> </a:t>
            </a:r>
            <a:br>
              <a:rPr lang="cs-CZ" sz="2400" dirty="0">
                <a:cs typeface="Arial" panose="020B0604020202020204" pitchFamily="34" charset="0"/>
              </a:rPr>
            </a:br>
            <a:r>
              <a:rPr lang="cs-CZ" sz="2400" dirty="0">
                <a:cs typeface="Arial" panose="020B0604020202020204" pitchFamily="34" charset="0"/>
              </a:rPr>
              <a:t>(TNC).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  <a:tabLst>
                <a:tab pos="6481445" algn="l"/>
              </a:tabLst>
            </a:pPr>
            <a:r>
              <a:rPr lang="cs-CZ" sz="2400" dirty="0">
                <a:cs typeface="Arial" panose="020B0604020202020204" pitchFamily="34" charset="0"/>
              </a:rPr>
              <a:t>Klíčová role kvalifikovaných pracovníků </a:t>
            </a:r>
            <a:br>
              <a:rPr lang="cs-CZ" sz="2400" dirty="0">
                <a:cs typeface="Arial" panose="020B0604020202020204" pitchFamily="34" charset="0"/>
              </a:rPr>
            </a:br>
            <a:r>
              <a:rPr lang="cs-CZ" sz="2400" dirty="0">
                <a:cs typeface="Arial" panose="020B0604020202020204" pitchFamily="34" charset="0"/>
              </a:rPr>
              <a:t>s </a:t>
            </a:r>
            <a:r>
              <a:rPr lang="cs-CZ" sz="2400" b="1" dirty="0">
                <a:cs typeface="Arial" panose="020B0604020202020204" pitchFamily="34" charset="0"/>
              </a:rPr>
              <a:t>know-how </a:t>
            </a:r>
            <a:r>
              <a:rPr lang="cs-CZ" sz="2400" dirty="0"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cs-CZ" sz="2400" dirty="0">
                <a:cs typeface="Arial" panose="020B0604020202020204" pitchFamily="34" charset="0"/>
              </a:rPr>
              <a:t>ovlivňují i lokalizaci firem.</a:t>
            </a:r>
          </a:p>
          <a:p>
            <a:pPr marL="230400" marR="5715" indent="-230400">
              <a:lnSpc>
                <a:spcPct val="100000"/>
              </a:lnSpc>
              <a:spcBef>
                <a:spcPts val="2400"/>
              </a:spcBef>
              <a:tabLst>
                <a:tab pos="772795" algn="l"/>
                <a:tab pos="2261870" algn="l"/>
                <a:tab pos="3380740" algn="l"/>
                <a:tab pos="3792220" algn="l"/>
                <a:tab pos="4655185" algn="l"/>
              </a:tabLst>
            </a:pPr>
            <a:r>
              <a:rPr lang="cs-CZ" sz="2400" dirty="0">
                <a:cs typeface="Arial" panose="020B0604020202020204" pitchFamily="34" charset="0"/>
              </a:rPr>
              <a:t>Ve vyspělých zemích volný čas, možnost </a:t>
            </a:r>
            <a:br>
              <a:rPr lang="cs-CZ" sz="2400" dirty="0">
                <a:cs typeface="Arial" panose="020B0604020202020204" pitchFamily="34" charset="0"/>
              </a:rPr>
            </a:br>
            <a:r>
              <a:rPr lang="cs-CZ" sz="2400" dirty="0">
                <a:cs typeface="Arial" panose="020B0604020202020204" pitchFamily="34" charset="0"/>
              </a:rPr>
              <a:t>využívat služeb.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Arial" panose="020B0604020202020204" pitchFamily="34" charset="0"/>
              </a:rPr>
              <a:t>Mobilita</a:t>
            </a:r>
            <a:r>
              <a:rPr lang="cs-CZ" sz="2400" dirty="0">
                <a:cs typeface="Arial" panose="020B0604020202020204" pitchFamily="34" charset="0"/>
              </a:rPr>
              <a:t> pracovní síly.</a:t>
            </a:r>
            <a:endParaRPr lang="cs-CZ" sz="2400" dirty="0">
              <a:ea typeface="Calibri" panose="020F0502020204030204" pitchFamily="34" charset="0"/>
            </a:endParaRP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131ED0D6-628A-4589-B624-23B1000124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0098" y="1047114"/>
            <a:ext cx="4659723" cy="5818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7812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Pracovní síla v semiperiferii - maquiladoras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>
              <a:spcBef>
                <a:spcPts val="2400"/>
              </a:spcBef>
            </a:pPr>
            <a:r>
              <a:rPr lang="cs-CZ" sz="2200" dirty="0">
                <a:ea typeface="Calibri" panose="020F0502020204030204" pitchFamily="34" charset="0"/>
              </a:rPr>
              <a:t>S</a:t>
            </a:r>
          </a:p>
        </p:txBody>
      </p:sp>
      <p:sp>
        <p:nvSpPr>
          <p:cNvPr id="4" name="object 5"/>
          <p:cNvSpPr/>
          <p:nvPr/>
        </p:nvSpPr>
        <p:spPr>
          <a:xfrm>
            <a:off x="3015119" y="6519138"/>
            <a:ext cx="1482090" cy="339090"/>
          </a:xfrm>
          <a:custGeom>
            <a:avLst/>
            <a:gdLst/>
            <a:ahLst/>
            <a:cxnLst/>
            <a:rect l="l" t="t" r="r" b="b"/>
            <a:pathLst>
              <a:path w="1482089" h="339090">
                <a:moveTo>
                  <a:pt x="0" y="338861"/>
                </a:moveTo>
                <a:lnTo>
                  <a:pt x="1482077" y="338861"/>
                </a:lnTo>
                <a:lnTo>
                  <a:pt x="1482077" y="0"/>
                </a:lnTo>
                <a:lnTo>
                  <a:pt x="0" y="0"/>
                </a:lnTo>
                <a:lnTo>
                  <a:pt x="0" y="338861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7"/>
          <p:cNvSpPr/>
          <p:nvPr/>
        </p:nvSpPr>
        <p:spPr>
          <a:xfrm>
            <a:off x="2024519" y="6519138"/>
            <a:ext cx="228600" cy="339090"/>
          </a:xfrm>
          <a:custGeom>
            <a:avLst/>
            <a:gdLst/>
            <a:ahLst/>
            <a:cxnLst/>
            <a:rect l="l" t="t" r="r" b="b"/>
            <a:pathLst>
              <a:path w="228600" h="339090">
                <a:moveTo>
                  <a:pt x="0" y="338861"/>
                </a:moveTo>
                <a:lnTo>
                  <a:pt x="228600" y="338861"/>
                </a:lnTo>
                <a:lnTo>
                  <a:pt x="228600" y="0"/>
                </a:lnTo>
                <a:lnTo>
                  <a:pt x="0" y="0"/>
                </a:lnTo>
                <a:lnTo>
                  <a:pt x="0" y="338861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9"/>
          <p:cNvSpPr/>
          <p:nvPr/>
        </p:nvSpPr>
        <p:spPr>
          <a:xfrm>
            <a:off x="2253119" y="6519138"/>
            <a:ext cx="762000" cy="339090"/>
          </a:xfrm>
          <a:custGeom>
            <a:avLst/>
            <a:gdLst/>
            <a:ahLst/>
            <a:cxnLst/>
            <a:rect l="l" t="t" r="r" b="b"/>
            <a:pathLst>
              <a:path w="762000" h="339090">
                <a:moveTo>
                  <a:pt x="0" y="338861"/>
                </a:moveTo>
                <a:lnTo>
                  <a:pt x="762000" y="338861"/>
                </a:lnTo>
                <a:lnTo>
                  <a:pt x="762000" y="0"/>
                </a:lnTo>
                <a:lnTo>
                  <a:pt x="0" y="0"/>
                </a:lnTo>
                <a:lnTo>
                  <a:pt x="0" y="338861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10"/>
          <p:cNvSpPr/>
          <p:nvPr/>
        </p:nvSpPr>
        <p:spPr>
          <a:xfrm>
            <a:off x="8230996" y="6519138"/>
            <a:ext cx="1524000" cy="339090"/>
          </a:xfrm>
          <a:custGeom>
            <a:avLst/>
            <a:gdLst/>
            <a:ahLst/>
            <a:cxnLst/>
            <a:rect l="l" t="t" r="r" b="b"/>
            <a:pathLst>
              <a:path w="1524000" h="339090">
                <a:moveTo>
                  <a:pt x="0" y="338861"/>
                </a:moveTo>
                <a:lnTo>
                  <a:pt x="1524000" y="338861"/>
                </a:lnTo>
                <a:lnTo>
                  <a:pt x="1524000" y="0"/>
                </a:lnTo>
                <a:lnTo>
                  <a:pt x="0" y="0"/>
                </a:lnTo>
                <a:lnTo>
                  <a:pt x="0" y="338861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14"/>
          <p:cNvSpPr/>
          <p:nvPr/>
        </p:nvSpPr>
        <p:spPr>
          <a:xfrm>
            <a:off x="5487796" y="6519138"/>
            <a:ext cx="2743200" cy="339090"/>
          </a:xfrm>
          <a:custGeom>
            <a:avLst/>
            <a:gdLst/>
            <a:ahLst/>
            <a:cxnLst/>
            <a:rect l="l" t="t" r="r" b="b"/>
            <a:pathLst>
              <a:path w="2743200" h="339090">
                <a:moveTo>
                  <a:pt x="0" y="338861"/>
                </a:moveTo>
                <a:lnTo>
                  <a:pt x="2743200" y="338861"/>
                </a:lnTo>
                <a:lnTo>
                  <a:pt x="2743200" y="0"/>
                </a:lnTo>
                <a:lnTo>
                  <a:pt x="0" y="0"/>
                </a:lnTo>
                <a:lnTo>
                  <a:pt x="0" y="338861"/>
                </a:lnTo>
                <a:close/>
              </a:path>
            </a:pathLst>
          </a:custGeom>
          <a:solidFill>
            <a:srgbClr val="FFFFFF">
              <a:alpha val="1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23"/>
          <p:cNvSpPr/>
          <p:nvPr/>
        </p:nvSpPr>
        <p:spPr>
          <a:xfrm>
            <a:off x="6346289" y="4008097"/>
            <a:ext cx="5007512" cy="285001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24"/>
          <p:cNvSpPr/>
          <p:nvPr/>
        </p:nvSpPr>
        <p:spPr>
          <a:xfrm>
            <a:off x="838199" y="1322134"/>
            <a:ext cx="5513173" cy="324013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25"/>
          <p:cNvSpPr/>
          <p:nvPr/>
        </p:nvSpPr>
        <p:spPr>
          <a:xfrm>
            <a:off x="1930943" y="3955191"/>
            <a:ext cx="4065706" cy="285001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26"/>
          <p:cNvSpPr/>
          <p:nvPr/>
        </p:nvSpPr>
        <p:spPr>
          <a:xfrm>
            <a:off x="6524063" y="1178828"/>
            <a:ext cx="4906139" cy="306243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550567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Pracovní síla – neplacená práce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B1A21075-D045-4BB3-9440-25333D2B91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16556"/>
            <a:ext cx="7246255" cy="5426484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2DFBDA59-AD31-46FA-B614-1604D32D3C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7327" y="1204537"/>
            <a:ext cx="5024673" cy="4815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6131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2) Firmy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 marR="508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 panose="020B0604020202020204" pitchFamily="34" charset="0"/>
              </a:rPr>
              <a:t>Lokalizace výroby, inovace, klastry, sítě.</a:t>
            </a:r>
          </a:p>
          <a:p>
            <a:pPr marL="230400" marR="40259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Arial" panose="020B0604020202020204" pitchFamily="34" charset="0"/>
              </a:rPr>
              <a:t>Diferenciace</a:t>
            </a:r>
            <a:r>
              <a:rPr lang="cs-CZ" sz="2400" dirty="0">
                <a:cs typeface="Arial" panose="020B0604020202020204" pitchFamily="34" charset="0"/>
              </a:rPr>
              <a:t> dle působnosti, velikosti, počtu zaměstnanců, vlastnictví (státní, soukromý, veřejný, družstevní), dle měřítka.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Arial" panose="020B0604020202020204" pitchFamily="34" charset="0"/>
              </a:rPr>
              <a:t>START-UP</a:t>
            </a:r>
            <a:r>
              <a:rPr lang="cs-CZ" sz="2400" dirty="0">
                <a:cs typeface="Arial" panose="020B0604020202020204" pitchFamily="34" charset="0"/>
              </a:rPr>
              <a:t> vs. </a:t>
            </a:r>
            <a:br>
              <a:rPr lang="cs-CZ" sz="2400" dirty="0">
                <a:cs typeface="Arial" panose="020B0604020202020204" pitchFamily="34" charset="0"/>
              </a:rPr>
            </a:br>
            <a:r>
              <a:rPr lang="cs-CZ" sz="2400" b="1" dirty="0">
                <a:cs typeface="Arial" panose="020B0604020202020204" pitchFamily="34" charset="0"/>
              </a:rPr>
              <a:t>nadnárodní </a:t>
            </a:r>
            <a:br>
              <a:rPr lang="cs-CZ" sz="2400" b="1" dirty="0">
                <a:cs typeface="Arial" panose="020B0604020202020204" pitchFamily="34" charset="0"/>
              </a:rPr>
            </a:br>
            <a:r>
              <a:rPr lang="cs-CZ" sz="2400" b="1" dirty="0">
                <a:cs typeface="Arial" panose="020B0604020202020204" pitchFamily="34" charset="0"/>
              </a:rPr>
              <a:t>společnosti</a:t>
            </a:r>
            <a:r>
              <a:rPr lang="cs-CZ" sz="2400" dirty="0">
                <a:cs typeface="Arial" panose="020B0604020202020204" pitchFamily="34" charset="0"/>
              </a:rPr>
              <a:t>.</a:t>
            </a:r>
            <a:endParaRPr lang="cs-CZ" sz="2400" dirty="0">
              <a:ea typeface="Calibri" panose="020F0502020204030204" pitchFamily="34" charset="0"/>
            </a:endParaRP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C4299B56-F360-4582-A653-3C7EF0C150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604" y="3050974"/>
            <a:ext cx="7773196" cy="3807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6163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Start-up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Verdana"/>
              </a:rPr>
              <a:t>Nízké počáteční náklady.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Verdana"/>
              </a:rPr>
              <a:t>Vyšší podnikatelské riziko.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Verdana"/>
              </a:rPr>
              <a:t>Potenciálně vyšší návratnost (některé se stanou TNC) </a:t>
            </a:r>
            <a:r>
              <a:rPr lang="cs-CZ" sz="2400" dirty="0">
                <a:cs typeface="Verdana"/>
                <a:sym typeface="Wingdings" panose="05000000000000000000" pitchFamily="2" charset="2"/>
              </a:rPr>
              <a:t> </a:t>
            </a:r>
            <a:endParaRPr lang="cs-CZ" sz="2400" dirty="0">
              <a:cs typeface="Verdana"/>
            </a:endParaRPr>
          </a:p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Verdana"/>
              </a:rPr>
              <a:t>Generování zisku </a:t>
            </a:r>
            <a:r>
              <a:rPr lang="cs-CZ" sz="2400" dirty="0">
                <a:cs typeface="Verdana"/>
                <a:sym typeface="Wingdings" panose="05000000000000000000" pitchFamily="2" charset="2"/>
              </a:rPr>
              <a:t></a:t>
            </a:r>
            <a:r>
              <a:rPr lang="cs-CZ" sz="2400" dirty="0">
                <a:cs typeface="Verdana"/>
              </a:rPr>
              <a:t> prodej.</a:t>
            </a:r>
            <a:endParaRPr lang="cs-CZ" sz="2400" dirty="0">
              <a:ea typeface="Calibri" panose="020F0502020204030204" pitchFamily="34" charset="0"/>
            </a:endParaRPr>
          </a:p>
        </p:txBody>
      </p:sp>
      <p:sp>
        <p:nvSpPr>
          <p:cNvPr id="4" name="object 5"/>
          <p:cNvSpPr/>
          <p:nvPr/>
        </p:nvSpPr>
        <p:spPr>
          <a:xfrm>
            <a:off x="9020938" y="1449528"/>
            <a:ext cx="2332862" cy="79584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6"/>
          <p:cNvSpPr/>
          <p:nvPr/>
        </p:nvSpPr>
        <p:spPr>
          <a:xfrm>
            <a:off x="9792716" y="2520621"/>
            <a:ext cx="1561084" cy="156108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7"/>
          <p:cNvSpPr/>
          <p:nvPr/>
        </p:nvSpPr>
        <p:spPr>
          <a:xfrm>
            <a:off x="1084263" y="4342003"/>
            <a:ext cx="4124325" cy="221932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8"/>
          <p:cNvSpPr txBox="1"/>
          <p:nvPr/>
        </p:nvSpPr>
        <p:spPr>
          <a:xfrm>
            <a:off x="5274236" y="6179172"/>
            <a:ext cx="3428374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spc="-55" dirty="0">
                <a:cs typeface="Verdana"/>
              </a:rPr>
              <a:t>Podnikatelský </a:t>
            </a:r>
            <a:r>
              <a:rPr sz="2400" spc="-45" dirty="0">
                <a:cs typeface="Verdana"/>
              </a:rPr>
              <a:t>inkubátor</a:t>
            </a:r>
            <a:r>
              <a:rPr sz="2400" spc="-254" dirty="0">
                <a:cs typeface="Verdana"/>
              </a:rPr>
              <a:t> </a:t>
            </a:r>
            <a:r>
              <a:rPr sz="2400" spc="-165" dirty="0">
                <a:cs typeface="Verdana"/>
              </a:rPr>
              <a:t>Zlín</a:t>
            </a:r>
            <a:endParaRPr sz="2400" dirty="0"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7957736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8787" y="1843187"/>
            <a:ext cx="5673213" cy="3973423"/>
          </a:xfrm>
          <a:prstGeom prst="rect">
            <a:avLst/>
          </a:prstGeom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Struktura NNS (TNC)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A0E12B06-4EDE-4571-9B20-F798CD60D1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058" y="1047114"/>
            <a:ext cx="6082390" cy="5565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6750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Role firem v ekonomice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 panose="020B0604020202020204" pitchFamily="34" charset="0"/>
              </a:rPr>
              <a:t>Klíčové firmy často </a:t>
            </a:r>
            <a:r>
              <a:rPr lang="cs-CZ" sz="2400" b="1" dirty="0">
                <a:cs typeface="Arial" panose="020B0604020202020204" pitchFamily="34" charset="0"/>
              </a:rPr>
              <a:t>ovlivňují vývoj</a:t>
            </a:r>
            <a:r>
              <a:rPr lang="cs-CZ" sz="2400" dirty="0">
                <a:cs typeface="Arial" panose="020B0604020202020204" pitchFamily="34" charset="0"/>
              </a:rPr>
              <a:t> na celém trhu.</a:t>
            </a:r>
          </a:p>
          <a:p>
            <a:pPr marL="230400" marR="53086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 panose="020B0604020202020204" pitchFamily="34" charset="0"/>
              </a:rPr>
              <a:t>Důležitý dopad na </a:t>
            </a:r>
            <a:r>
              <a:rPr lang="cs-CZ" sz="2400" b="1" dirty="0">
                <a:cs typeface="Arial" panose="020B0604020202020204" pitchFamily="34" charset="0"/>
              </a:rPr>
              <a:t>rozvoj regionů</a:t>
            </a:r>
            <a:r>
              <a:rPr lang="cs-CZ" sz="2400" dirty="0">
                <a:cs typeface="Arial" panose="020B0604020202020204" pitchFamily="34" charset="0"/>
              </a:rPr>
              <a:t> </a:t>
            </a:r>
            <a:r>
              <a:rPr lang="cs-CZ" sz="2400" dirty="0"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cs-CZ" sz="2400" dirty="0">
                <a:cs typeface="Arial" panose="020B0604020202020204" pitchFamily="34" charset="0"/>
              </a:rPr>
              <a:t>otázka lokalizace firemních aktivit.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 panose="020B0604020202020204" pitchFamily="34" charset="0"/>
              </a:rPr>
              <a:t>Klíčová role v </a:t>
            </a:r>
            <a:r>
              <a:rPr lang="cs-CZ" sz="2400" b="1" dirty="0">
                <a:cs typeface="Arial" panose="020B0604020202020204" pitchFamily="34" charset="0"/>
              </a:rPr>
              <a:t>zaměstnanosti</a:t>
            </a:r>
            <a:r>
              <a:rPr lang="cs-CZ" sz="2400" dirty="0">
                <a:cs typeface="Arial" panose="020B0604020202020204" pitchFamily="34" charset="0"/>
              </a:rPr>
              <a:t>, napojení lokální ekonomiky.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 panose="020B0604020202020204" pitchFamily="34" charset="0"/>
              </a:rPr>
              <a:t>Tvorba </a:t>
            </a:r>
            <a:r>
              <a:rPr lang="cs-CZ" sz="2400" b="1" dirty="0">
                <a:cs typeface="Arial" panose="020B0604020202020204" pitchFamily="34" charset="0"/>
              </a:rPr>
              <a:t>vertikálních a horizontálních sítí</a:t>
            </a:r>
            <a:r>
              <a:rPr lang="cs-CZ" sz="2400" dirty="0">
                <a:cs typeface="Arial" panose="020B0604020202020204" pitchFamily="34" charset="0"/>
              </a:rPr>
              <a:t>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 panose="020B0604020202020204" pitchFamily="34" charset="0"/>
              </a:rPr>
              <a:t>Dopady na </a:t>
            </a:r>
            <a:r>
              <a:rPr lang="cs-CZ" sz="2400" b="1" dirty="0">
                <a:cs typeface="Arial" panose="020B0604020202020204" pitchFamily="34" charset="0"/>
              </a:rPr>
              <a:t>životní prostředí</a:t>
            </a:r>
            <a:r>
              <a:rPr lang="cs-CZ" sz="2400" dirty="0">
                <a:cs typeface="Arial" panose="020B0604020202020204" pitchFamily="34" charset="0"/>
              </a:rPr>
              <a:t>.</a:t>
            </a:r>
          </a:p>
          <a:p>
            <a:pPr marL="230400" marR="508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 panose="020B0604020202020204" pitchFamily="34" charset="0"/>
              </a:rPr>
              <a:t>Důležitá role firem jako socio-kulturních entit (firemní kultura apod.).</a:t>
            </a:r>
            <a:endParaRPr lang="cs-CZ" sz="2400" dirty="0"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5862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Prostorové interakce firem – klastry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8B8DD9FF-FD5E-4066-95E7-CC9BD9C8B7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083" y="1242510"/>
            <a:ext cx="5616166" cy="5406909"/>
          </a:xfrm>
          <a:prstGeom prst="rect">
            <a:avLst/>
          </a:prstGeom>
        </p:spPr>
      </p:pic>
      <p:pic>
        <p:nvPicPr>
          <p:cNvPr id="4" name="Obrázek 3">
            <a:extLst>
              <a:ext uri="{FF2B5EF4-FFF2-40B4-BE49-F238E27FC236}">
                <a16:creationId xmlns:a16="http://schemas.microsoft.com/office/drawing/2014/main" id="{D91B61B0-DD78-4416-A750-6561BF4C70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7249" y="1179828"/>
            <a:ext cx="6120026" cy="5363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4012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Klastry vs. průmyslové zóny</a:t>
            </a:r>
          </a:p>
        </p:txBody>
      </p:sp>
      <p:sp>
        <p:nvSpPr>
          <p:cNvPr id="4" name="object 23"/>
          <p:cNvSpPr>
            <a:spLocks noChangeAspect="1"/>
          </p:cNvSpPr>
          <p:nvPr/>
        </p:nvSpPr>
        <p:spPr>
          <a:xfrm>
            <a:off x="5646745" y="1544703"/>
            <a:ext cx="6444162" cy="473821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D555FD2D-7831-4973-B9B0-4B3B5872C9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08901"/>
            <a:ext cx="5646745" cy="2746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3437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Prostorové přesuny firem – důsledky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>
              <a:spcBef>
                <a:spcPts val="2400"/>
              </a:spcBef>
            </a:pPr>
            <a:r>
              <a:rPr lang="cs-CZ" sz="2400" dirty="0">
                <a:ea typeface="Calibri" panose="020F0502020204030204" pitchFamily="34" charset="0"/>
              </a:rPr>
              <a:t>Detroit (MI, USA)</a:t>
            </a:r>
          </a:p>
        </p:txBody>
      </p:sp>
      <p:sp>
        <p:nvSpPr>
          <p:cNvPr id="4" name="object 22"/>
          <p:cNvSpPr/>
          <p:nvPr/>
        </p:nvSpPr>
        <p:spPr>
          <a:xfrm>
            <a:off x="838200" y="1880655"/>
            <a:ext cx="5867400" cy="33051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24"/>
          <p:cNvSpPr/>
          <p:nvPr/>
        </p:nvSpPr>
        <p:spPr>
          <a:xfrm>
            <a:off x="5353050" y="3699930"/>
            <a:ext cx="6000750" cy="29718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497190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3) Stát a jeho role v ekonomice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 panose="020B0604020202020204" pitchFamily="34" charset="0"/>
              </a:rPr>
              <a:t>Stát jako </a:t>
            </a:r>
            <a:r>
              <a:rPr lang="cs-CZ" sz="2400" b="1" dirty="0">
                <a:cs typeface="Arial" panose="020B0604020202020204" pitchFamily="34" charset="0"/>
              </a:rPr>
              <a:t>tvůrce strategie</a:t>
            </a:r>
            <a:r>
              <a:rPr lang="cs-CZ" sz="2400" dirty="0">
                <a:cs typeface="Arial" panose="020B0604020202020204" pitchFamily="34" charset="0"/>
              </a:rPr>
              <a:t> národní ekonomiky.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 panose="020B0604020202020204" pitchFamily="34" charset="0"/>
              </a:rPr>
              <a:t>Stát jako (poslední) garant.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 panose="020B0604020202020204" pitchFamily="34" charset="0"/>
              </a:rPr>
              <a:t>Stát jako </a:t>
            </a:r>
            <a:r>
              <a:rPr lang="cs-CZ" sz="2400" b="1" dirty="0">
                <a:cs typeface="Arial" panose="020B0604020202020204" pitchFamily="34" charset="0"/>
              </a:rPr>
              <a:t>regulátor</a:t>
            </a:r>
            <a:r>
              <a:rPr lang="cs-CZ" sz="2400" dirty="0">
                <a:cs typeface="Arial" panose="020B0604020202020204" pitchFamily="34" charset="0"/>
              </a:rPr>
              <a:t>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 panose="020B0604020202020204" pitchFamily="34" charset="0"/>
              </a:rPr>
              <a:t>Stát jako </a:t>
            </a:r>
            <a:r>
              <a:rPr lang="cs-CZ" sz="2400" b="1" dirty="0">
                <a:cs typeface="Arial" panose="020B0604020202020204" pitchFamily="34" charset="0"/>
              </a:rPr>
              <a:t>vlastník </a:t>
            </a:r>
            <a:r>
              <a:rPr lang="cs-CZ" sz="2400" dirty="0">
                <a:cs typeface="Arial" panose="020B0604020202020204" pitchFamily="34" charset="0"/>
              </a:rPr>
              <a:t>podniků.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 panose="020B0604020202020204" pitchFamily="34" charset="0"/>
              </a:rPr>
              <a:t>Stát jako </a:t>
            </a:r>
            <a:r>
              <a:rPr lang="cs-CZ" sz="2400" b="1" dirty="0">
                <a:cs typeface="Arial" panose="020B0604020202020204" pitchFamily="34" charset="0"/>
              </a:rPr>
              <a:t>investor </a:t>
            </a:r>
            <a:r>
              <a:rPr lang="cs-CZ" sz="2400" dirty="0">
                <a:cs typeface="Arial" panose="020B0604020202020204" pitchFamily="34" charset="0"/>
              </a:rPr>
              <a:t>(klíčové </a:t>
            </a:r>
            <a:br>
              <a:rPr lang="cs-CZ" sz="2400" dirty="0">
                <a:cs typeface="Arial" panose="020B0604020202020204" pitchFamily="34" charset="0"/>
              </a:rPr>
            </a:br>
            <a:r>
              <a:rPr lang="cs-CZ" sz="2400" dirty="0">
                <a:cs typeface="Arial" panose="020B0604020202020204" pitchFamily="34" charset="0"/>
              </a:rPr>
              <a:t>v době ekonomické </a:t>
            </a:r>
            <a:br>
              <a:rPr lang="cs-CZ" sz="2400" dirty="0">
                <a:cs typeface="Arial" panose="020B0604020202020204" pitchFamily="34" charset="0"/>
              </a:rPr>
            </a:br>
            <a:r>
              <a:rPr lang="cs-CZ" sz="2400" dirty="0">
                <a:cs typeface="Arial" panose="020B0604020202020204" pitchFamily="34" charset="0"/>
              </a:rPr>
              <a:t>stagnace).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 panose="020B0604020202020204" pitchFamily="34" charset="0"/>
              </a:rPr>
              <a:t>Stát jako poskytovatel </a:t>
            </a:r>
            <a:br>
              <a:rPr lang="cs-CZ" sz="2400" dirty="0">
                <a:cs typeface="Arial" panose="020B0604020202020204" pitchFamily="34" charset="0"/>
              </a:rPr>
            </a:br>
            <a:r>
              <a:rPr lang="cs-CZ" sz="2400" b="1" dirty="0">
                <a:cs typeface="Arial" panose="020B0604020202020204" pitchFamily="34" charset="0"/>
              </a:rPr>
              <a:t>veřejných služeb</a:t>
            </a:r>
            <a:endParaRPr lang="cs-CZ" sz="2400" dirty="0">
              <a:ea typeface="Calibri" panose="020F0502020204030204" pitchFamily="34" charset="0"/>
            </a:endParaRP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26F7E8A7-C62C-4B56-B4C6-18243264C9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8915" y="2198450"/>
            <a:ext cx="7278691" cy="4173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6863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Státy a ekonomická integrační uskupení (1)</a:t>
            </a:r>
          </a:p>
        </p:txBody>
      </p:sp>
      <p:sp>
        <p:nvSpPr>
          <p:cNvPr id="4" name="object 22"/>
          <p:cNvSpPr>
            <a:spLocks noChangeAspect="1"/>
          </p:cNvSpPr>
          <p:nvPr/>
        </p:nvSpPr>
        <p:spPr>
          <a:xfrm>
            <a:off x="5051834" y="1759213"/>
            <a:ext cx="7159773" cy="39801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8C4E4F68-D711-4159-AFD9-0894C11634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18671"/>
            <a:ext cx="5051834" cy="5730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0869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Státy a ekonomická integrační uskupení (2)</a:t>
            </a: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5675" y="2035278"/>
            <a:ext cx="8580649" cy="3510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9338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Státy a ekonomická integrační uskupení (3)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27355"/>
            <a:ext cx="5944558" cy="5201264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3258" y="1656735"/>
            <a:ext cx="6218742" cy="4542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72645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Regionální obchodní asociace (1)</a:t>
            </a: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0782" y="1052748"/>
            <a:ext cx="3756044" cy="5805252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6738" y="1049931"/>
            <a:ext cx="4937907" cy="5810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96257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Regionální obchodní asociace (2)</a:t>
            </a: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0530" y="1057657"/>
            <a:ext cx="7650940" cy="5800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3173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Interakce mezi NNS (TNC) a státy</a:t>
            </a: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6561" y="1429766"/>
            <a:ext cx="7495439" cy="5307663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23853"/>
            <a:ext cx="4831533" cy="2093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692265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Pojetí prostoru a globalizace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 indent="-230400">
              <a:lnSpc>
                <a:spcPct val="100000"/>
              </a:lnSpc>
              <a:spcBef>
                <a:spcPts val="1800"/>
              </a:spcBef>
            </a:pPr>
            <a:r>
              <a:rPr lang="cs-CZ" sz="2400" b="1" dirty="0">
                <a:cs typeface="Arial" panose="020B0604020202020204" pitchFamily="34" charset="0"/>
              </a:rPr>
              <a:t>MĚŘÍTKOVÉ ÚROVNĚ</a:t>
            </a:r>
          </a:p>
          <a:p>
            <a:pPr marL="230400" indent="-230400">
              <a:lnSpc>
                <a:spcPct val="100000"/>
              </a:lnSpc>
              <a:spcBef>
                <a:spcPts val="1800"/>
              </a:spcBef>
            </a:pPr>
            <a:r>
              <a:rPr lang="cs-CZ" sz="2400" dirty="0">
                <a:cs typeface="Arial" panose="020B0604020202020204" pitchFamily="34" charset="0"/>
              </a:rPr>
              <a:t>Nejen na mapě, ale také jako určitá úroveň, ze které nazíráme na dané jevy</a:t>
            </a:r>
            <a:endParaRPr lang="cs-CZ" sz="2400" dirty="0">
              <a:ea typeface="Calibri" panose="020F0502020204030204" pitchFamily="34" charset="0"/>
            </a:endParaRPr>
          </a:p>
        </p:txBody>
      </p:sp>
      <p:sp>
        <p:nvSpPr>
          <p:cNvPr id="4" name="object 5"/>
          <p:cNvSpPr txBox="1"/>
          <p:nvPr/>
        </p:nvSpPr>
        <p:spPr>
          <a:xfrm>
            <a:off x="2769669" y="2883208"/>
            <a:ext cx="5073396" cy="1749838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355600" indent="-342900">
              <a:spcBef>
                <a:spcPts val="625"/>
              </a:spcBef>
              <a:buFont typeface="Arial" panose="020B0604020202020204" pitchFamily="34" charset="0"/>
              <a:buChar char="•"/>
            </a:pPr>
            <a:r>
              <a:rPr sz="2400" dirty="0" err="1">
                <a:cs typeface="Arial" panose="020B0604020202020204" pitchFamily="34" charset="0"/>
              </a:rPr>
              <a:t>Globální</a:t>
            </a:r>
            <a:endParaRPr sz="2400" dirty="0">
              <a:cs typeface="Arial" panose="020B0604020202020204" pitchFamily="34" charset="0"/>
            </a:endParaRPr>
          </a:p>
          <a:p>
            <a:pPr marL="355600" indent="-342900">
              <a:spcBef>
                <a:spcPts val="530"/>
              </a:spcBef>
              <a:buFont typeface="Arial" panose="020B0604020202020204" pitchFamily="34" charset="0"/>
              <a:buChar char="•"/>
            </a:pPr>
            <a:r>
              <a:rPr sz="2400" dirty="0" err="1">
                <a:cs typeface="Arial" panose="020B0604020202020204" pitchFamily="34" charset="0"/>
              </a:rPr>
              <a:t>Makro-regionální</a:t>
            </a:r>
            <a:r>
              <a:rPr sz="2400" dirty="0">
                <a:cs typeface="Arial" panose="020B0604020202020204" pitchFamily="34" charset="0"/>
              </a:rPr>
              <a:t> (</a:t>
            </a:r>
            <a:r>
              <a:rPr sz="2400" dirty="0" err="1">
                <a:cs typeface="Arial" panose="020B0604020202020204" pitchFamily="34" charset="0"/>
              </a:rPr>
              <a:t>skupiny</a:t>
            </a:r>
            <a:r>
              <a:rPr sz="2400" dirty="0">
                <a:cs typeface="Arial" panose="020B0604020202020204" pitchFamily="34" charset="0"/>
              </a:rPr>
              <a:t> </a:t>
            </a:r>
            <a:r>
              <a:rPr sz="2400" dirty="0" err="1">
                <a:cs typeface="Arial" panose="020B0604020202020204" pitchFamily="34" charset="0"/>
              </a:rPr>
              <a:t>států</a:t>
            </a:r>
            <a:r>
              <a:rPr sz="2400" dirty="0">
                <a:cs typeface="Arial" panose="020B0604020202020204" pitchFamily="34" charset="0"/>
              </a:rPr>
              <a:t>)</a:t>
            </a:r>
          </a:p>
          <a:p>
            <a:pPr marL="355600" indent="-342900">
              <a:spcBef>
                <a:spcPts val="530"/>
              </a:spcBef>
              <a:buFont typeface="Arial" panose="020B0604020202020204" pitchFamily="34" charset="0"/>
              <a:buChar char="•"/>
            </a:pPr>
            <a:r>
              <a:rPr sz="2400" dirty="0" err="1">
                <a:cs typeface="Arial" panose="020B0604020202020204" pitchFamily="34" charset="0"/>
              </a:rPr>
              <a:t>Národní</a:t>
            </a:r>
            <a:r>
              <a:rPr sz="2400" dirty="0">
                <a:cs typeface="Arial" panose="020B0604020202020204" pitchFamily="34" charset="0"/>
              </a:rPr>
              <a:t> (</a:t>
            </a:r>
            <a:r>
              <a:rPr sz="2400" dirty="0" err="1">
                <a:cs typeface="Arial" panose="020B0604020202020204" pitchFamily="34" charset="0"/>
              </a:rPr>
              <a:t>státy</a:t>
            </a:r>
            <a:r>
              <a:rPr sz="2400" dirty="0">
                <a:cs typeface="Arial" panose="020B0604020202020204" pitchFamily="34" charset="0"/>
              </a:rPr>
              <a:t>)</a:t>
            </a:r>
          </a:p>
          <a:p>
            <a:pPr marL="355600" indent="-342900">
              <a:spcBef>
                <a:spcPts val="530"/>
              </a:spcBef>
              <a:buFont typeface="Arial" panose="020B0604020202020204" pitchFamily="34" charset="0"/>
              <a:buChar char="•"/>
            </a:pPr>
            <a:r>
              <a:rPr sz="2400" dirty="0" err="1">
                <a:cs typeface="Arial" panose="020B0604020202020204" pitchFamily="34" charset="0"/>
              </a:rPr>
              <a:t>Regionální</a:t>
            </a:r>
            <a:r>
              <a:rPr sz="2400" dirty="0">
                <a:cs typeface="Arial" panose="020B0604020202020204" pitchFamily="34" charset="0"/>
              </a:rPr>
              <a:t> (kraje, </a:t>
            </a:r>
            <a:r>
              <a:rPr sz="2400" dirty="0" err="1">
                <a:cs typeface="Arial" panose="020B0604020202020204" pitchFamily="34" charset="0"/>
              </a:rPr>
              <a:t>okresy</a:t>
            </a:r>
            <a:r>
              <a:rPr sz="2400" dirty="0">
                <a:cs typeface="Arial" panose="020B0604020202020204" pitchFamily="34" charset="0"/>
              </a:rPr>
              <a:t>)</a:t>
            </a:r>
          </a:p>
        </p:txBody>
      </p:sp>
      <p:sp>
        <p:nvSpPr>
          <p:cNvPr id="5" name="object 6"/>
          <p:cNvSpPr txBox="1"/>
          <p:nvPr/>
        </p:nvSpPr>
        <p:spPr>
          <a:xfrm>
            <a:off x="2769669" y="4633046"/>
            <a:ext cx="6546120" cy="1749838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355600" indent="-342900">
              <a:spcBef>
                <a:spcPts val="625"/>
              </a:spcBef>
              <a:buFont typeface="Arial" panose="020B0604020202020204" pitchFamily="34" charset="0"/>
              <a:buChar char="•"/>
            </a:pPr>
            <a:r>
              <a:rPr sz="2400" dirty="0" err="1">
                <a:cs typeface="Arial" panose="020B0604020202020204" pitchFamily="34" charset="0"/>
              </a:rPr>
              <a:t>Urbánní</a:t>
            </a:r>
            <a:r>
              <a:rPr sz="2400" dirty="0">
                <a:cs typeface="Arial" panose="020B0604020202020204" pitchFamily="34" charset="0"/>
              </a:rPr>
              <a:t> (sídla, centra ekonomické </a:t>
            </a:r>
            <a:r>
              <a:rPr sz="2400" dirty="0" err="1">
                <a:cs typeface="Arial" panose="020B0604020202020204" pitchFamily="34" charset="0"/>
              </a:rPr>
              <a:t>aktivity</a:t>
            </a:r>
            <a:r>
              <a:rPr sz="2400" dirty="0">
                <a:cs typeface="Arial" panose="020B0604020202020204" pitchFamily="34" charset="0"/>
              </a:rPr>
              <a:t>)</a:t>
            </a:r>
          </a:p>
          <a:p>
            <a:pPr marL="355600" indent="-342900">
              <a:spcBef>
                <a:spcPts val="530"/>
              </a:spcBef>
              <a:buFont typeface="Arial" panose="020B0604020202020204" pitchFamily="34" charset="0"/>
              <a:buChar char="•"/>
            </a:pPr>
            <a:r>
              <a:rPr sz="2400" dirty="0" err="1">
                <a:cs typeface="Arial" panose="020B0604020202020204" pitchFamily="34" charset="0"/>
              </a:rPr>
              <a:t>Lokální</a:t>
            </a:r>
            <a:r>
              <a:rPr sz="2400" dirty="0">
                <a:cs typeface="Arial" panose="020B0604020202020204" pitchFamily="34" charset="0"/>
              </a:rPr>
              <a:t> (městské části, </a:t>
            </a:r>
            <a:r>
              <a:rPr sz="2400" dirty="0" err="1">
                <a:cs typeface="Arial" panose="020B0604020202020204" pitchFamily="34" charset="0"/>
              </a:rPr>
              <a:t>sousedství</a:t>
            </a:r>
            <a:r>
              <a:rPr sz="2400" dirty="0">
                <a:cs typeface="Arial" panose="020B0604020202020204" pitchFamily="34" charset="0"/>
              </a:rPr>
              <a:t>)</a:t>
            </a:r>
          </a:p>
          <a:p>
            <a:pPr marL="355600" indent="-342900">
              <a:spcBef>
                <a:spcPts val="530"/>
              </a:spcBef>
              <a:buFont typeface="Arial" panose="020B0604020202020204" pitchFamily="34" charset="0"/>
              <a:buChar char="•"/>
            </a:pPr>
            <a:r>
              <a:rPr sz="2400" dirty="0" err="1">
                <a:cs typeface="Arial" panose="020B0604020202020204" pitchFamily="34" charset="0"/>
              </a:rPr>
              <a:t>Domov</a:t>
            </a:r>
            <a:r>
              <a:rPr sz="2400" dirty="0">
                <a:cs typeface="Arial" panose="020B0604020202020204" pitchFamily="34" charset="0"/>
              </a:rPr>
              <a:t>, </a:t>
            </a:r>
            <a:r>
              <a:rPr sz="2400" dirty="0" err="1">
                <a:cs typeface="Arial" panose="020B0604020202020204" pitchFamily="34" charset="0"/>
              </a:rPr>
              <a:t>pracovní</a:t>
            </a:r>
            <a:r>
              <a:rPr sz="2400" dirty="0">
                <a:cs typeface="Arial" panose="020B0604020202020204" pitchFamily="34" charset="0"/>
              </a:rPr>
              <a:t> </a:t>
            </a:r>
            <a:r>
              <a:rPr sz="2400" dirty="0" err="1">
                <a:cs typeface="Arial" panose="020B0604020202020204" pitchFamily="34" charset="0"/>
              </a:rPr>
              <a:t>místo</a:t>
            </a:r>
            <a:endParaRPr sz="2400" dirty="0">
              <a:cs typeface="Arial" panose="020B0604020202020204" pitchFamily="34" charset="0"/>
            </a:endParaRPr>
          </a:p>
          <a:p>
            <a:pPr marL="355600" indent="-342900">
              <a:spcBef>
                <a:spcPts val="530"/>
              </a:spcBef>
              <a:buFont typeface="Arial" panose="020B0604020202020204" pitchFamily="34" charset="0"/>
              <a:buChar char="•"/>
            </a:pPr>
            <a:r>
              <a:rPr sz="2400" dirty="0" err="1">
                <a:cs typeface="Arial" panose="020B0604020202020204" pitchFamily="34" charset="0"/>
              </a:rPr>
              <a:t>Osobní</a:t>
            </a:r>
            <a:r>
              <a:rPr sz="2400" dirty="0">
                <a:cs typeface="Arial" panose="020B0604020202020204" pitchFamily="34" charset="0"/>
              </a:rPr>
              <a:t> (osoby, </a:t>
            </a:r>
            <a:r>
              <a:rPr sz="2400" dirty="0" err="1">
                <a:cs typeface="Arial" panose="020B0604020202020204" pitchFamily="34" charset="0"/>
              </a:rPr>
              <a:t>skupina</a:t>
            </a:r>
            <a:r>
              <a:rPr lang="cs-CZ" sz="2400" dirty="0">
                <a:cs typeface="Arial" panose="020B0604020202020204" pitchFamily="34" charset="0"/>
              </a:rPr>
              <a:t> </a:t>
            </a:r>
            <a:r>
              <a:rPr sz="2400" dirty="0" err="1">
                <a:cs typeface="Arial" panose="020B0604020202020204" pitchFamily="34" charset="0"/>
              </a:rPr>
              <a:t>osob</a:t>
            </a:r>
            <a:r>
              <a:rPr sz="2400" dirty="0">
                <a:cs typeface="Arial" panose="020B0604020202020204" pitchFamily="34" charset="0"/>
              </a:rPr>
              <a:t>)</a:t>
            </a:r>
          </a:p>
        </p:txBody>
      </p:sp>
      <p:sp>
        <p:nvSpPr>
          <p:cNvPr id="6" name="object 8"/>
          <p:cNvSpPr/>
          <p:nvPr/>
        </p:nvSpPr>
        <p:spPr>
          <a:xfrm>
            <a:off x="7537758" y="3028904"/>
            <a:ext cx="100077" cy="1160527"/>
          </a:xfrm>
          <a:custGeom>
            <a:avLst/>
            <a:gdLst/>
            <a:ahLst/>
            <a:cxnLst/>
            <a:rect l="l" t="t" r="r" b="b"/>
            <a:pathLst>
              <a:path w="118109" h="792480">
                <a:moveTo>
                  <a:pt x="14097" y="676275"/>
                </a:moveTo>
                <a:lnTo>
                  <a:pt x="2031" y="683260"/>
                </a:lnTo>
                <a:lnTo>
                  <a:pt x="0" y="691134"/>
                </a:lnTo>
                <a:lnTo>
                  <a:pt x="3428" y="697102"/>
                </a:lnTo>
                <a:lnTo>
                  <a:pt x="58927" y="792099"/>
                </a:lnTo>
                <a:lnTo>
                  <a:pt x="73585" y="766952"/>
                </a:lnTo>
                <a:lnTo>
                  <a:pt x="46227" y="766952"/>
                </a:lnTo>
                <a:lnTo>
                  <a:pt x="46100" y="719890"/>
                </a:lnTo>
                <a:lnTo>
                  <a:pt x="21844" y="678306"/>
                </a:lnTo>
                <a:lnTo>
                  <a:pt x="14097" y="676275"/>
                </a:lnTo>
                <a:close/>
              </a:path>
              <a:path w="118109" h="792480">
                <a:moveTo>
                  <a:pt x="46227" y="720108"/>
                </a:moveTo>
                <a:lnTo>
                  <a:pt x="46227" y="766952"/>
                </a:lnTo>
                <a:lnTo>
                  <a:pt x="71627" y="766952"/>
                </a:lnTo>
                <a:lnTo>
                  <a:pt x="71627" y="760602"/>
                </a:lnTo>
                <a:lnTo>
                  <a:pt x="47878" y="760602"/>
                </a:lnTo>
                <a:lnTo>
                  <a:pt x="58864" y="741770"/>
                </a:lnTo>
                <a:lnTo>
                  <a:pt x="46227" y="720108"/>
                </a:lnTo>
                <a:close/>
              </a:path>
              <a:path w="118109" h="792480">
                <a:moveTo>
                  <a:pt x="103631" y="676275"/>
                </a:moveTo>
                <a:lnTo>
                  <a:pt x="95884" y="678306"/>
                </a:lnTo>
                <a:lnTo>
                  <a:pt x="71627" y="719890"/>
                </a:lnTo>
                <a:lnTo>
                  <a:pt x="71627" y="766952"/>
                </a:lnTo>
                <a:lnTo>
                  <a:pt x="73585" y="766952"/>
                </a:lnTo>
                <a:lnTo>
                  <a:pt x="114300" y="697102"/>
                </a:lnTo>
                <a:lnTo>
                  <a:pt x="117855" y="691134"/>
                </a:lnTo>
                <a:lnTo>
                  <a:pt x="115824" y="683260"/>
                </a:lnTo>
                <a:lnTo>
                  <a:pt x="109727" y="679830"/>
                </a:lnTo>
                <a:lnTo>
                  <a:pt x="103631" y="676275"/>
                </a:lnTo>
                <a:close/>
              </a:path>
              <a:path w="118109" h="792480">
                <a:moveTo>
                  <a:pt x="58864" y="741770"/>
                </a:moveTo>
                <a:lnTo>
                  <a:pt x="47878" y="760602"/>
                </a:lnTo>
                <a:lnTo>
                  <a:pt x="69850" y="760602"/>
                </a:lnTo>
                <a:lnTo>
                  <a:pt x="58864" y="741770"/>
                </a:lnTo>
                <a:close/>
              </a:path>
              <a:path w="118109" h="792480">
                <a:moveTo>
                  <a:pt x="71627" y="719890"/>
                </a:moveTo>
                <a:lnTo>
                  <a:pt x="58864" y="741770"/>
                </a:lnTo>
                <a:lnTo>
                  <a:pt x="69850" y="760602"/>
                </a:lnTo>
                <a:lnTo>
                  <a:pt x="71627" y="760602"/>
                </a:lnTo>
                <a:lnTo>
                  <a:pt x="71627" y="719890"/>
                </a:lnTo>
                <a:close/>
              </a:path>
              <a:path w="118109" h="792480">
                <a:moveTo>
                  <a:pt x="58864" y="50328"/>
                </a:moveTo>
                <a:lnTo>
                  <a:pt x="46227" y="71990"/>
                </a:lnTo>
                <a:lnTo>
                  <a:pt x="46227" y="720108"/>
                </a:lnTo>
                <a:lnTo>
                  <a:pt x="58864" y="741770"/>
                </a:lnTo>
                <a:lnTo>
                  <a:pt x="71500" y="720108"/>
                </a:lnTo>
                <a:lnTo>
                  <a:pt x="71500" y="71990"/>
                </a:lnTo>
                <a:lnTo>
                  <a:pt x="58864" y="50328"/>
                </a:lnTo>
                <a:close/>
              </a:path>
              <a:path w="118109" h="792480">
                <a:moveTo>
                  <a:pt x="58927" y="0"/>
                </a:moveTo>
                <a:lnTo>
                  <a:pt x="3428" y="94996"/>
                </a:lnTo>
                <a:lnTo>
                  <a:pt x="0" y="100964"/>
                </a:lnTo>
                <a:lnTo>
                  <a:pt x="2031" y="108838"/>
                </a:lnTo>
                <a:lnTo>
                  <a:pt x="14097" y="115824"/>
                </a:lnTo>
                <a:lnTo>
                  <a:pt x="21844" y="113791"/>
                </a:lnTo>
                <a:lnTo>
                  <a:pt x="46100" y="72208"/>
                </a:lnTo>
                <a:lnTo>
                  <a:pt x="46227" y="25146"/>
                </a:lnTo>
                <a:lnTo>
                  <a:pt x="73585" y="25146"/>
                </a:lnTo>
                <a:lnTo>
                  <a:pt x="58927" y="0"/>
                </a:lnTo>
                <a:close/>
              </a:path>
              <a:path w="118109" h="792480">
                <a:moveTo>
                  <a:pt x="73585" y="25146"/>
                </a:moveTo>
                <a:lnTo>
                  <a:pt x="71627" y="25146"/>
                </a:lnTo>
                <a:lnTo>
                  <a:pt x="71627" y="72208"/>
                </a:lnTo>
                <a:lnTo>
                  <a:pt x="95884" y="113791"/>
                </a:lnTo>
                <a:lnTo>
                  <a:pt x="103631" y="115824"/>
                </a:lnTo>
                <a:lnTo>
                  <a:pt x="109727" y="112267"/>
                </a:lnTo>
                <a:lnTo>
                  <a:pt x="115824" y="108838"/>
                </a:lnTo>
                <a:lnTo>
                  <a:pt x="117855" y="100964"/>
                </a:lnTo>
                <a:lnTo>
                  <a:pt x="114300" y="94996"/>
                </a:lnTo>
                <a:lnTo>
                  <a:pt x="73585" y="25146"/>
                </a:lnTo>
                <a:close/>
              </a:path>
              <a:path w="118109" h="792480">
                <a:moveTo>
                  <a:pt x="71627" y="31496"/>
                </a:moveTo>
                <a:lnTo>
                  <a:pt x="69850" y="31496"/>
                </a:lnTo>
                <a:lnTo>
                  <a:pt x="58864" y="50328"/>
                </a:lnTo>
                <a:lnTo>
                  <a:pt x="71627" y="72208"/>
                </a:lnTo>
                <a:lnTo>
                  <a:pt x="71627" y="31496"/>
                </a:lnTo>
                <a:close/>
              </a:path>
              <a:path w="118109" h="792480">
                <a:moveTo>
                  <a:pt x="71627" y="25146"/>
                </a:moveTo>
                <a:lnTo>
                  <a:pt x="46227" y="25146"/>
                </a:lnTo>
                <a:lnTo>
                  <a:pt x="46227" y="71990"/>
                </a:lnTo>
                <a:lnTo>
                  <a:pt x="58864" y="50328"/>
                </a:lnTo>
                <a:lnTo>
                  <a:pt x="47878" y="31496"/>
                </a:lnTo>
                <a:lnTo>
                  <a:pt x="71627" y="31496"/>
                </a:lnTo>
                <a:lnTo>
                  <a:pt x="71627" y="25146"/>
                </a:lnTo>
                <a:close/>
              </a:path>
              <a:path w="118109" h="792480">
                <a:moveTo>
                  <a:pt x="69850" y="31496"/>
                </a:moveTo>
                <a:lnTo>
                  <a:pt x="47878" y="31496"/>
                </a:lnTo>
                <a:lnTo>
                  <a:pt x="58864" y="50328"/>
                </a:lnTo>
                <a:lnTo>
                  <a:pt x="69850" y="31496"/>
                </a:lnTo>
                <a:close/>
              </a:path>
            </a:pathLst>
          </a:custGeom>
          <a:solidFill>
            <a:srgbClr val="93C5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9"/>
          <p:cNvSpPr/>
          <p:nvPr/>
        </p:nvSpPr>
        <p:spPr>
          <a:xfrm>
            <a:off x="2456235" y="4341831"/>
            <a:ext cx="126237" cy="1519171"/>
          </a:xfrm>
          <a:custGeom>
            <a:avLst/>
            <a:gdLst/>
            <a:ahLst/>
            <a:cxnLst/>
            <a:rect l="l" t="t" r="r" b="b"/>
            <a:pathLst>
              <a:path w="118109" h="2952750">
                <a:moveTo>
                  <a:pt x="14160" y="2836545"/>
                </a:moveTo>
                <a:lnTo>
                  <a:pt x="8102" y="2839974"/>
                </a:lnTo>
                <a:lnTo>
                  <a:pt x="2044" y="2843529"/>
                </a:lnTo>
                <a:lnTo>
                  <a:pt x="0" y="2851277"/>
                </a:lnTo>
                <a:lnTo>
                  <a:pt x="3530" y="2857373"/>
                </a:lnTo>
                <a:lnTo>
                  <a:pt x="58953" y="2952369"/>
                </a:lnTo>
                <a:lnTo>
                  <a:pt x="73630" y="2927223"/>
                </a:lnTo>
                <a:lnTo>
                  <a:pt x="46253" y="2927223"/>
                </a:lnTo>
                <a:lnTo>
                  <a:pt x="46253" y="2880155"/>
                </a:lnTo>
                <a:lnTo>
                  <a:pt x="25463" y="2844546"/>
                </a:lnTo>
                <a:lnTo>
                  <a:pt x="21932" y="2838577"/>
                </a:lnTo>
                <a:lnTo>
                  <a:pt x="14160" y="2836545"/>
                </a:lnTo>
                <a:close/>
              </a:path>
              <a:path w="118109" h="2952750">
                <a:moveTo>
                  <a:pt x="46253" y="2880155"/>
                </a:moveTo>
                <a:lnTo>
                  <a:pt x="46253" y="2927223"/>
                </a:lnTo>
                <a:lnTo>
                  <a:pt x="71602" y="2927223"/>
                </a:lnTo>
                <a:lnTo>
                  <a:pt x="71602" y="2920746"/>
                </a:lnTo>
                <a:lnTo>
                  <a:pt x="47980" y="2920746"/>
                </a:lnTo>
                <a:lnTo>
                  <a:pt x="58961" y="2901921"/>
                </a:lnTo>
                <a:lnTo>
                  <a:pt x="46253" y="2880155"/>
                </a:lnTo>
                <a:close/>
              </a:path>
              <a:path w="118109" h="2952750">
                <a:moveTo>
                  <a:pt x="103733" y="2836545"/>
                </a:moveTo>
                <a:lnTo>
                  <a:pt x="95986" y="2838577"/>
                </a:lnTo>
                <a:lnTo>
                  <a:pt x="92430" y="2844546"/>
                </a:lnTo>
                <a:lnTo>
                  <a:pt x="71658" y="2880155"/>
                </a:lnTo>
                <a:lnTo>
                  <a:pt x="71602" y="2927223"/>
                </a:lnTo>
                <a:lnTo>
                  <a:pt x="73630" y="2927223"/>
                </a:lnTo>
                <a:lnTo>
                  <a:pt x="117957" y="2851277"/>
                </a:lnTo>
                <a:lnTo>
                  <a:pt x="115798" y="2843529"/>
                </a:lnTo>
                <a:lnTo>
                  <a:pt x="109829" y="2839974"/>
                </a:lnTo>
                <a:lnTo>
                  <a:pt x="103733" y="2836545"/>
                </a:lnTo>
                <a:close/>
              </a:path>
              <a:path w="118109" h="2952750">
                <a:moveTo>
                  <a:pt x="58961" y="2901921"/>
                </a:moveTo>
                <a:lnTo>
                  <a:pt x="47980" y="2920746"/>
                </a:lnTo>
                <a:lnTo>
                  <a:pt x="69951" y="2920746"/>
                </a:lnTo>
                <a:lnTo>
                  <a:pt x="58961" y="2901921"/>
                </a:lnTo>
                <a:close/>
              </a:path>
              <a:path w="118109" h="2952750">
                <a:moveTo>
                  <a:pt x="71602" y="2880251"/>
                </a:moveTo>
                <a:lnTo>
                  <a:pt x="58961" y="2901921"/>
                </a:lnTo>
                <a:lnTo>
                  <a:pt x="69951" y="2920746"/>
                </a:lnTo>
                <a:lnTo>
                  <a:pt x="71602" y="2920746"/>
                </a:lnTo>
                <a:lnTo>
                  <a:pt x="71602" y="2880251"/>
                </a:lnTo>
                <a:close/>
              </a:path>
              <a:path w="118109" h="2952750">
                <a:moveTo>
                  <a:pt x="58961" y="50320"/>
                </a:moveTo>
                <a:lnTo>
                  <a:pt x="46309" y="71990"/>
                </a:lnTo>
                <a:lnTo>
                  <a:pt x="46309" y="2880251"/>
                </a:lnTo>
                <a:lnTo>
                  <a:pt x="58961" y="2901921"/>
                </a:lnTo>
                <a:lnTo>
                  <a:pt x="71602" y="2880251"/>
                </a:lnTo>
                <a:lnTo>
                  <a:pt x="71602" y="71990"/>
                </a:lnTo>
                <a:lnTo>
                  <a:pt x="58961" y="50320"/>
                </a:lnTo>
                <a:close/>
              </a:path>
              <a:path w="118109" h="2952750">
                <a:moveTo>
                  <a:pt x="58953" y="0"/>
                </a:moveTo>
                <a:lnTo>
                  <a:pt x="3530" y="94996"/>
                </a:lnTo>
                <a:lnTo>
                  <a:pt x="0" y="100964"/>
                </a:lnTo>
                <a:lnTo>
                  <a:pt x="2044" y="108838"/>
                </a:lnTo>
                <a:lnTo>
                  <a:pt x="8102" y="112267"/>
                </a:lnTo>
                <a:lnTo>
                  <a:pt x="14160" y="115824"/>
                </a:lnTo>
                <a:lnTo>
                  <a:pt x="21932" y="113791"/>
                </a:lnTo>
                <a:lnTo>
                  <a:pt x="25463" y="107696"/>
                </a:lnTo>
                <a:lnTo>
                  <a:pt x="46253" y="72086"/>
                </a:lnTo>
                <a:lnTo>
                  <a:pt x="46253" y="25146"/>
                </a:lnTo>
                <a:lnTo>
                  <a:pt x="73630" y="25146"/>
                </a:lnTo>
                <a:lnTo>
                  <a:pt x="58953" y="0"/>
                </a:lnTo>
                <a:close/>
              </a:path>
              <a:path w="118109" h="2952750">
                <a:moveTo>
                  <a:pt x="73630" y="25146"/>
                </a:moveTo>
                <a:lnTo>
                  <a:pt x="71602" y="25146"/>
                </a:lnTo>
                <a:lnTo>
                  <a:pt x="71658" y="72086"/>
                </a:lnTo>
                <a:lnTo>
                  <a:pt x="95986" y="113791"/>
                </a:lnTo>
                <a:lnTo>
                  <a:pt x="103733" y="115824"/>
                </a:lnTo>
                <a:lnTo>
                  <a:pt x="115798" y="108838"/>
                </a:lnTo>
                <a:lnTo>
                  <a:pt x="117957" y="100964"/>
                </a:lnTo>
                <a:lnTo>
                  <a:pt x="114401" y="94996"/>
                </a:lnTo>
                <a:lnTo>
                  <a:pt x="73630" y="25146"/>
                </a:lnTo>
                <a:close/>
              </a:path>
              <a:path w="118109" h="2952750">
                <a:moveTo>
                  <a:pt x="71602" y="25146"/>
                </a:moveTo>
                <a:lnTo>
                  <a:pt x="46253" y="25146"/>
                </a:lnTo>
                <a:lnTo>
                  <a:pt x="46253" y="72086"/>
                </a:lnTo>
                <a:lnTo>
                  <a:pt x="58961" y="50320"/>
                </a:lnTo>
                <a:lnTo>
                  <a:pt x="47980" y="31496"/>
                </a:lnTo>
                <a:lnTo>
                  <a:pt x="71602" y="31496"/>
                </a:lnTo>
                <a:lnTo>
                  <a:pt x="71602" y="25146"/>
                </a:lnTo>
                <a:close/>
              </a:path>
              <a:path w="118109" h="2952750">
                <a:moveTo>
                  <a:pt x="71602" y="31496"/>
                </a:moveTo>
                <a:lnTo>
                  <a:pt x="69951" y="31496"/>
                </a:lnTo>
                <a:lnTo>
                  <a:pt x="58961" y="50320"/>
                </a:lnTo>
                <a:lnTo>
                  <a:pt x="71602" y="71990"/>
                </a:lnTo>
                <a:lnTo>
                  <a:pt x="71602" y="31496"/>
                </a:lnTo>
                <a:close/>
              </a:path>
              <a:path w="118109" h="2952750">
                <a:moveTo>
                  <a:pt x="69951" y="31496"/>
                </a:moveTo>
                <a:lnTo>
                  <a:pt x="47980" y="31496"/>
                </a:lnTo>
                <a:lnTo>
                  <a:pt x="58961" y="50320"/>
                </a:lnTo>
                <a:lnTo>
                  <a:pt x="69951" y="31496"/>
                </a:lnTo>
                <a:close/>
              </a:path>
            </a:pathLst>
          </a:custGeom>
          <a:solidFill>
            <a:srgbClr val="93C5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10"/>
          <p:cNvSpPr txBox="1"/>
          <p:nvPr/>
        </p:nvSpPr>
        <p:spPr>
          <a:xfrm>
            <a:off x="7843067" y="3109374"/>
            <a:ext cx="1748928" cy="1120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dirty="0" err="1">
                <a:cs typeface="Verdana"/>
              </a:rPr>
              <a:t>Mezinárodní</a:t>
            </a:r>
            <a:r>
              <a:rPr sz="2400" dirty="0">
                <a:cs typeface="Verdana"/>
              </a:rPr>
              <a:t> </a:t>
            </a:r>
            <a:br>
              <a:rPr lang="cs-CZ" sz="2400" dirty="0">
                <a:cs typeface="Verdana"/>
              </a:rPr>
            </a:br>
            <a:r>
              <a:rPr sz="2400" dirty="0" err="1">
                <a:cs typeface="Verdana"/>
              </a:rPr>
              <a:t>vztahy</a:t>
            </a:r>
            <a:r>
              <a:rPr lang="cs-CZ" sz="2400" dirty="0">
                <a:cs typeface="Verdana"/>
              </a:rPr>
              <a:t> a </a:t>
            </a:r>
            <a:br>
              <a:rPr lang="cs-CZ" sz="2400" dirty="0">
                <a:cs typeface="Verdana"/>
              </a:rPr>
            </a:br>
            <a:r>
              <a:rPr lang="cs-CZ" sz="2400" dirty="0">
                <a:cs typeface="Verdana"/>
              </a:rPr>
              <a:t>propojení</a:t>
            </a:r>
          </a:p>
        </p:txBody>
      </p:sp>
      <p:sp>
        <p:nvSpPr>
          <p:cNvPr id="9" name="object 12"/>
          <p:cNvSpPr txBox="1"/>
          <p:nvPr/>
        </p:nvSpPr>
        <p:spPr>
          <a:xfrm>
            <a:off x="2056082" y="3449554"/>
            <a:ext cx="369332" cy="2695677"/>
          </a:xfrm>
          <a:prstGeom prst="rect">
            <a:avLst/>
          </a:prstGeom>
        </p:spPr>
        <p:txBody>
          <a:bodyPr vert="vert270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</a:pPr>
            <a:r>
              <a:rPr sz="2400" dirty="0">
                <a:cs typeface="Verdana"/>
              </a:rPr>
              <a:t>Translokální spojení</a:t>
            </a:r>
          </a:p>
        </p:txBody>
      </p:sp>
    </p:spTree>
    <p:extLst>
      <p:ext uri="{BB962C8B-B14F-4D97-AF65-F5344CB8AC3E}">
        <p14:creationId xmlns:p14="http://schemas.microsoft.com/office/powerpoint/2010/main" val="426492248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Měřítkové úrovně v ekonomické geografii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 marR="635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 panose="020B0604020202020204" pitchFamily="34" charset="0"/>
              </a:rPr>
              <a:t>Měřítko </a:t>
            </a:r>
            <a:r>
              <a:rPr lang="cs-CZ" sz="2400" b="1" dirty="0">
                <a:cs typeface="Arial" panose="020B0604020202020204" pitchFamily="34" charset="0"/>
              </a:rPr>
              <a:t>není hierarchické</a:t>
            </a:r>
            <a:r>
              <a:rPr lang="cs-CZ" sz="2400" dirty="0">
                <a:cs typeface="Arial" panose="020B0604020202020204" pitchFamily="34" charset="0"/>
              </a:rPr>
              <a:t> </a:t>
            </a:r>
            <a:r>
              <a:rPr lang="cs-CZ" sz="2400" dirty="0">
                <a:cs typeface="Arial" panose="020B0604020202020204" pitchFamily="34" charset="0"/>
                <a:sym typeface="Wingdings" panose="05000000000000000000" pitchFamily="2" charset="2"/>
              </a:rPr>
              <a:t></a:t>
            </a:r>
            <a:r>
              <a:rPr lang="cs-CZ" sz="2400" dirty="0">
                <a:cs typeface="Arial" panose="020B0604020202020204" pitchFamily="34" charset="0"/>
              </a:rPr>
              <a:t> nelze předpokládat, že větší měřítko vždy určuje, co se bude dít v menším měřítku.</a:t>
            </a:r>
          </a:p>
          <a:p>
            <a:pPr marL="230400" marR="635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 panose="020B0604020202020204" pitchFamily="34" charset="0"/>
              </a:rPr>
              <a:t>Ekonomické procesy fungují v různých měřítcích </a:t>
            </a:r>
            <a:r>
              <a:rPr lang="cs-CZ" sz="2400" b="1" dirty="0">
                <a:cs typeface="Arial" panose="020B0604020202020204" pitchFamily="34" charset="0"/>
              </a:rPr>
              <a:t>simultánně</a:t>
            </a:r>
            <a:r>
              <a:rPr lang="cs-CZ" sz="2400" dirty="0">
                <a:cs typeface="Arial" panose="020B0604020202020204" pitchFamily="34" charset="0"/>
              </a:rPr>
              <a:t>.</a:t>
            </a:r>
          </a:p>
          <a:p>
            <a:pPr marL="230400" marR="635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 panose="020B0604020202020204" pitchFamily="34" charset="0"/>
              </a:rPr>
              <a:t>Úkolem geografické analýzy není zaměřit se na jediné správné měřítko, ale pokusit se </a:t>
            </a:r>
            <a:r>
              <a:rPr lang="cs-CZ" sz="2400" b="1" dirty="0">
                <a:cs typeface="Arial" panose="020B0604020202020204" pitchFamily="34" charset="0"/>
              </a:rPr>
              <a:t>analyzovat všechna měřítka</a:t>
            </a:r>
            <a:r>
              <a:rPr lang="cs-CZ" sz="2400" dirty="0">
                <a:cs typeface="Arial" panose="020B0604020202020204" pitchFamily="34" charset="0"/>
              </a:rPr>
              <a:t> v konkrétním čase (intervalu).</a:t>
            </a:r>
          </a:p>
          <a:p>
            <a:pPr marL="230400" marR="508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 panose="020B0604020202020204" pitchFamily="34" charset="0"/>
              </a:rPr>
              <a:t>Měřítka podléhají </a:t>
            </a:r>
            <a:r>
              <a:rPr lang="cs-CZ" sz="2400" b="1" dirty="0">
                <a:cs typeface="Arial" panose="020B0604020202020204" pitchFamily="34" charset="0"/>
              </a:rPr>
              <a:t>změnám v čase</a:t>
            </a:r>
            <a:r>
              <a:rPr lang="cs-CZ" sz="2400" dirty="0">
                <a:cs typeface="Arial" panose="020B0604020202020204" pitchFamily="34" charset="0"/>
              </a:rPr>
              <a:t> </a:t>
            </a:r>
            <a:r>
              <a:rPr lang="cs-CZ" sz="2400" dirty="0"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cs-CZ" sz="2400" dirty="0">
                <a:cs typeface="Arial" panose="020B0604020202020204" pitchFamily="34" charset="0"/>
              </a:rPr>
              <a:t>tzv. produkce měřítka.</a:t>
            </a:r>
            <a:endParaRPr lang="cs-CZ" sz="2400" dirty="0"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821967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Ekonomická geografie vs. ekonomie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 panose="020B0604020202020204" pitchFamily="34" charset="0"/>
              </a:rPr>
              <a:t>Intelektuálně blízké disciplíny, ale nikdy dlouho nespolupracovaly.</a:t>
            </a:r>
          </a:p>
          <a:p>
            <a:pPr marL="230400" marR="508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 panose="020B0604020202020204" pitchFamily="34" charset="0"/>
              </a:rPr>
              <a:t>Ekonomická geografie </a:t>
            </a:r>
            <a:r>
              <a:rPr lang="cs-CZ" sz="2400" dirty="0"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cs-CZ" sz="2400" dirty="0">
                <a:cs typeface="Arial" panose="020B0604020202020204" pitchFamily="34" charset="0"/>
              </a:rPr>
              <a:t>založena více na empirickém výzkumu, sledující kontext, koncepčně otevřená, méně teoretická a abstraktní.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Arial" panose="020B0604020202020204" pitchFamily="34" charset="0"/>
              </a:rPr>
              <a:t>New Economic Geography</a:t>
            </a:r>
            <a:r>
              <a:rPr lang="cs-CZ" sz="2400" dirty="0">
                <a:cs typeface="Arial" panose="020B0604020202020204" pitchFamily="34" charset="0"/>
              </a:rPr>
              <a:t> </a:t>
            </a:r>
            <a:r>
              <a:rPr lang="cs-CZ" sz="2400" dirty="0">
                <a:cs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cs-CZ" sz="2400" dirty="0">
                <a:cs typeface="Arial" panose="020B0604020202020204" pitchFamily="34" charset="0"/>
              </a:rPr>
              <a:t>skupina ekonomů </a:t>
            </a:r>
            <a:br>
              <a:rPr lang="cs-CZ" sz="2400" dirty="0">
                <a:cs typeface="Arial" panose="020B0604020202020204" pitchFamily="34" charset="0"/>
              </a:rPr>
            </a:br>
            <a:r>
              <a:rPr lang="cs-CZ" sz="2400" dirty="0">
                <a:cs typeface="Arial" panose="020B0604020202020204" pitchFamily="34" charset="0"/>
              </a:rPr>
              <a:t>kolem Paula Krugmana.</a:t>
            </a:r>
            <a:endParaRPr lang="cs-CZ" sz="2400" dirty="0">
              <a:ea typeface="Calibri" panose="020F0502020204030204" pitchFamily="34" charset="0"/>
            </a:endParaRPr>
          </a:p>
        </p:txBody>
      </p:sp>
      <p:sp>
        <p:nvSpPr>
          <p:cNvPr id="4" name="object 14"/>
          <p:cNvSpPr/>
          <p:nvPr/>
        </p:nvSpPr>
        <p:spPr>
          <a:xfrm>
            <a:off x="9114979" y="2628120"/>
            <a:ext cx="2238821" cy="26150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8664792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Nová ekonomická geografie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10515600" cy="5535638"/>
          </a:xfrm>
        </p:spPr>
        <p:txBody>
          <a:bodyPr>
            <a:noAutofit/>
          </a:bodyPr>
          <a:lstStyle/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 panose="020B0604020202020204" pitchFamily="34" charset="0"/>
              </a:rPr>
              <a:t>Snaha aplikovat teoretická data a ekonometrické statistiky do prostorové ekonomie.</a:t>
            </a:r>
          </a:p>
          <a:p>
            <a:pPr marL="230400" marR="508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cs typeface="Arial" panose="020B0604020202020204" pitchFamily="34" charset="0"/>
              </a:rPr>
              <a:t>Vytvořit je intelektuálně životaschopné, tak, že je vysvětlí formálním slovníkem ekonomických modelů.</a:t>
            </a:r>
          </a:p>
          <a:p>
            <a:pPr marL="230400" indent="-230400">
              <a:lnSpc>
                <a:spcPct val="100000"/>
              </a:lnSpc>
              <a:spcBef>
                <a:spcPts val="2400"/>
              </a:spcBef>
            </a:pPr>
            <a:r>
              <a:rPr lang="cs-CZ" sz="2400" b="1" dirty="0">
                <a:cs typeface="Arial" panose="020B0604020202020204" pitchFamily="34" charset="0"/>
              </a:rPr>
              <a:t>Krugman:</a:t>
            </a:r>
            <a:r>
              <a:rPr lang="cs-CZ" sz="2400" dirty="0">
                <a:cs typeface="Arial" panose="020B0604020202020204" pitchFamily="34" charset="0"/>
              </a:rPr>
              <a:t> „</a:t>
            </a:r>
            <a:r>
              <a:rPr lang="cs-CZ" sz="2400" i="1" dirty="0">
                <a:cs typeface="Arial" panose="020B0604020202020204" pitchFamily="34" charset="0"/>
              </a:rPr>
              <a:t>Integrujeme prostorové problémy do</a:t>
            </a:r>
            <a:r>
              <a:rPr lang="cs-CZ" sz="2400" dirty="0">
                <a:cs typeface="Arial" panose="020B0604020202020204" pitchFamily="34" charset="0"/>
              </a:rPr>
              <a:t> </a:t>
            </a:r>
            <a:r>
              <a:rPr lang="cs-CZ" sz="2400" i="1" dirty="0">
                <a:cs typeface="Arial" panose="020B0604020202020204" pitchFamily="34" charset="0"/>
              </a:rPr>
              <a:t>ekonomie pomocí chybějících modelů</a:t>
            </a:r>
            <a:r>
              <a:rPr lang="cs-CZ" sz="2400" dirty="0">
                <a:cs typeface="Arial" panose="020B0604020202020204" pitchFamily="34" charset="0"/>
              </a:rPr>
              <a:t>“</a:t>
            </a:r>
            <a:endParaRPr lang="cs-CZ" sz="2400" dirty="0"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36284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Environmentální ekonomie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9749F1D-1ACE-4443-8D39-B90AF55219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22362"/>
            <a:ext cx="5729748" cy="553563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/>
              <a:t>Může být příroda komoditou?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ea typeface="Calibri" panose="020F0502020204030204" pitchFamily="34" charset="0"/>
              </a:rPr>
              <a:t>Paradigma trvale udržitelného rozvoje.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ea typeface="Calibri" panose="020F0502020204030204" pitchFamily="34" charset="0"/>
              </a:rPr>
              <a:t>Omezení exploatačních a znečišťujících externalit z ekonomické produkce.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ea typeface="Calibri" panose="020F0502020204030204" pitchFamily="34" charset="0"/>
              </a:rPr>
              <a:t>Environmentálně šetrná ekonomika vs. alokace environmentální degradace do nově se industrializujících zemí.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ea typeface="Calibri" panose="020F0502020204030204" pitchFamily="34" charset="0"/>
              </a:rPr>
              <a:t>Prostorová nerovnoměrnost v míře znečištění.</a:t>
            </a:r>
          </a:p>
          <a:p>
            <a:pPr>
              <a:lnSpc>
                <a:spcPct val="100000"/>
              </a:lnSpc>
              <a:spcBef>
                <a:spcPts val="2400"/>
              </a:spcBef>
            </a:pPr>
            <a:r>
              <a:rPr lang="cs-CZ" sz="2400" dirty="0">
                <a:ea typeface="Calibri" panose="020F0502020204030204" pitchFamily="34" charset="0"/>
              </a:rPr>
              <a:t>Může být ekonomie environmentální?</a:t>
            </a: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9958" y="1047114"/>
            <a:ext cx="4653842" cy="5818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16922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Recyklace a environmentální ekonomie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16AF9A9A-BF97-4FF5-BCF6-8956BAC340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6196" y="1140543"/>
            <a:ext cx="7679608" cy="5589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54029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Distribuce znečištění vzduchu</a:t>
            </a: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0353" y="2266306"/>
            <a:ext cx="4601647" cy="3307220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335866" y="181823"/>
            <a:ext cx="4804456" cy="7476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69034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Distribuce znečištění vody</a:t>
            </a: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569455" y="44668"/>
            <a:ext cx="4396096" cy="7535006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9012" y="2132635"/>
            <a:ext cx="4522988" cy="3359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62585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BB27E3B-83C2-41D2-8A4C-E2C492E5C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960"/>
            <a:ext cx="10515600" cy="732154"/>
          </a:xfrm>
          <a:solidFill>
            <a:schemeClr val="accent6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cs-CZ" sz="4300" b="1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Struktura zajištění vody ve městě</a:t>
            </a:r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7301F373-4C71-45E5-961D-B2D14BD83C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9826" y="1358567"/>
            <a:ext cx="8512348" cy="5499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604604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5745</TotalTime>
  <Words>987</Words>
  <Application>Microsoft Macintosh PowerPoint</Application>
  <PresentationFormat>Širokoúhlá obrazovka</PresentationFormat>
  <Paragraphs>125</Paragraphs>
  <Slides>36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36</vt:i4>
      </vt:variant>
    </vt:vector>
  </HeadingPairs>
  <TitlesOfParts>
    <vt:vector size="41" baseType="lpstr">
      <vt:lpstr>Arial</vt:lpstr>
      <vt:lpstr>Calibri</vt:lpstr>
      <vt:lpstr>Calibri Light</vt:lpstr>
      <vt:lpstr>Wingdings</vt:lpstr>
      <vt:lpstr>Motiv Office</vt:lpstr>
      <vt:lpstr>Prezentace aplikace PowerPoint</vt:lpstr>
      <vt:lpstr>Klíčoví aktéři v ekonomice: Role státu, firem a pracovní síly; klastry; trendy v environmentální ekonomii a geografii</vt:lpstr>
      <vt:lpstr>Klíčoví aktéři v ekonomice (1)</vt:lpstr>
      <vt:lpstr>Klíčoví aktéři v ekonomice (2)</vt:lpstr>
      <vt:lpstr>1) Pracovní síla</vt:lpstr>
      <vt:lpstr>Klasické paradigma – Adam Smith</vt:lpstr>
      <vt:lpstr>Kritické paradigma – marxistická geografie</vt:lpstr>
      <vt:lpstr>Teorie pracovní síly dle Marxe</vt:lpstr>
      <vt:lpstr>Pracovní síla v globalizovaném světě</vt:lpstr>
      <vt:lpstr>Heterogenita pracovní síly</vt:lpstr>
      <vt:lpstr>Pracovní síla - trendy</vt:lpstr>
      <vt:lpstr>Pracovní síla v semiperiferii - maquiladoras</vt:lpstr>
      <vt:lpstr>Pracovní síla – neplacená práce</vt:lpstr>
      <vt:lpstr>2) Firmy</vt:lpstr>
      <vt:lpstr>Start-up</vt:lpstr>
      <vt:lpstr>Struktura NNS (TNC)</vt:lpstr>
      <vt:lpstr>Role firem v ekonomice</vt:lpstr>
      <vt:lpstr>Prostorové interakce firem – klastry</vt:lpstr>
      <vt:lpstr>Klastry vs. průmyslové zóny</vt:lpstr>
      <vt:lpstr>Prostorové přesuny firem – důsledky</vt:lpstr>
      <vt:lpstr>3) Stát a jeho role v ekonomice</vt:lpstr>
      <vt:lpstr>Státy a ekonomická integrační uskupení (1)</vt:lpstr>
      <vt:lpstr>Státy a ekonomická integrační uskupení (2)</vt:lpstr>
      <vt:lpstr>Státy a ekonomická integrační uskupení (3)</vt:lpstr>
      <vt:lpstr>Regionální obchodní asociace (1)</vt:lpstr>
      <vt:lpstr>Regionální obchodní asociace (2)</vt:lpstr>
      <vt:lpstr>Interakce mezi NNS (TNC) a státy</vt:lpstr>
      <vt:lpstr>Pojetí prostoru a globalizace</vt:lpstr>
      <vt:lpstr>Měřítkové úrovně v ekonomické geografii</vt:lpstr>
      <vt:lpstr>Ekonomická geografie vs. ekonomie</vt:lpstr>
      <vt:lpstr>Nová ekonomická geografie</vt:lpstr>
      <vt:lpstr>Environmentální ekonomie</vt:lpstr>
      <vt:lpstr>Recyklace a environmentální ekonomie</vt:lpstr>
      <vt:lpstr>Distribuce znečištění vzduchu</vt:lpstr>
      <vt:lpstr>Distribuce znečištění vody</vt:lpstr>
      <vt:lpstr>Struktura zajištění vody ve městě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Geografie nacionalismu</dc:title>
  <dc:creator>Martin Lepič</dc:creator>
  <cp:lastModifiedBy>Jan Topinka</cp:lastModifiedBy>
  <cp:revision>590</cp:revision>
  <cp:lastPrinted>2018-05-03T10:32:36Z</cp:lastPrinted>
  <dcterms:created xsi:type="dcterms:W3CDTF">2018-02-21T15:06:23Z</dcterms:created>
  <dcterms:modified xsi:type="dcterms:W3CDTF">2022-03-21T14:39:22Z</dcterms:modified>
</cp:coreProperties>
</file>