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308" r:id="rId3"/>
    <p:sldId id="309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5" r:id="rId27"/>
    <p:sldId id="336" r:id="rId28"/>
    <p:sldId id="334" r:id="rId29"/>
    <p:sldId id="333" r:id="rId30"/>
    <p:sldId id="341" r:id="rId31"/>
    <p:sldId id="343" r:id="rId32"/>
    <p:sldId id="340" r:id="rId33"/>
    <p:sldId id="339" r:id="rId34"/>
    <p:sldId id="338" r:id="rId35"/>
    <p:sldId id="337" r:id="rId36"/>
    <p:sldId id="345" r:id="rId37"/>
    <p:sldId id="346" r:id="rId38"/>
    <p:sldId id="347" r:id="rId39"/>
    <p:sldId id="348" r:id="rId40"/>
    <p:sldId id="349" r:id="rId41"/>
    <p:sldId id="350" r:id="rId42"/>
    <p:sldId id="351" r:id="rId43"/>
    <p:sldId id="352" r:id="rId44"/>
    <p:sldId id="354" r:id="rId45"/>
    <p:sldId id="355" r:id="rId46"/>
    <p:sldId id="353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363" r:id="rId55"/>
    <p:sldId id="364" r:id="rId56"/>
    <p:sldId id="365" r:id="rId57"/>
    <p:sldId id="300" r:id="rId5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29.12.2021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google.cz/url?sa=i&amp;rct=j&amp;q=&amp;esrc=s&amp;frm=1&amp;source=images&amp;cd=&amp;cad=rja&amp;docid=-Ce5pJdZL9r4AM&amp;tbnid=DX8KnL77zKR0vM:&amp;ved=0CAUQjRw&amp;url=http://www.tk.de/rochelexikon/pics/p10630.001-1.html&amp;ei=XslLUuTmNseLtAa3uYHYBw&amp;bvm=bv.53371865,d.d2k&amp;psig=AFQjCNHw7gZX6CT0_kYyOVqPDQjCSg-akA&amp;ust=138078483991381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wikiskripta.eu/index.php/Soubor:Carlens.jpg" TargetMode="Externa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Zajištění dýchacích cest v prostředí ZZS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Zajištění dýchacích cest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585323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Proč?</a:t>
            </a:r>
          </a:p>
          <a:p>
            <a:pPr eaLnBrk="1" hangingPunct="1"/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Akutní vs. plánované zajištění DC</a:t>
            </a:r>
          </a:p>
          <a:p>
            <a:pPr eaLnBrk="1" hangingPunct="1"/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Jednotlivé techniky a pomůcky</a:t>
            </a:r>
          </a:p>
          <a:p>
            <a:pPr eaLnBrk="1" hangingPunct="1"/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Kompetence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zdravotnického záchranáře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ERC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11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Akutní zajištění DC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4308872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Obstrukce </a:t>
            </a:r>
            <a:r>
              <a:rPr lang="cs-CZ" altLang="cs-CZ" sz="2800" dirty="0" smtClean="0">
                <a:latin typeface="Arial" panose="020B0604020202020204" pitchFamily="34" charset="0"/>
              </a:rPr>
              <a:t>dýchacích cest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Otok, cizí těleso → aspirace, „zapadlý jazyk“, tumor, …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Plicní patologie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Bronchospasmus, plicní edém, …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Porucha plicní mechaniky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Pneumotorax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Chybějící stimulace CNS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Bezvědomí (GCS pod 8???)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8906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12668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Indikace pro zajištění DC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Ochrana </a:t>
            </a:r>
            <a:r>
              <a:rPr lang="cs-CZ" altLang="cs-CZ" sz="2800" dirty="0" smtClean="0">
                <a:latin typeface="Arial" panose="020B0604020202020204" pitchFamily="34" charset="0"/>
              </a:rPr>
              <a:t>dýchacích cest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Obstrukce dýchacích cest </a:t>
            </a:r>
            <a:endParaRPr lang="cs-CZ" altLang="cs-CZ" sz="2800" dirty="0" smtClean="0">
              <a:latin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Toaleta </a:t>
            </a:r>
            <a:r>
              <a:rPr lang="cs-CZ" altLang="cs-CZ" sz="2800" dirty="0">
                <a:latin typeface="Arial" panose="020B0604020202020204" pitchFamily="34" charset="0"/>
              </a:rPr>
              <a:t>dýchacích cest </a:t>
            </a:r>
            <a:endParaRPr lang="cs-CZ" altLang="cs-CZ" sz="2800" dirty="0" smtClean="0">
              <a:latin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</a:rPr>
              <a:t>Umělá plicní ventilace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41126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06667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Zajištění DC bez pomůcek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33937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  <a:cs typeface="Arial" charset="0"/>
              </a:rPr>
              <a:t>Trojitý manévr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err="1">
                <a:latin typeface="Arial" charset="0"/>
                <a:cs typeface="Arial" charset="0"/>
              </a:rPr>
              <a:t>Esmarchův</a:t>
            </a:r>
            <a:r>
              <a:rPr lang="cs-CZ" altLang="cs-CZ" sz="2400" dirty="0">
                <a:latin typeface="Arial" charset="0"/>
                <a:cs typeface="Arial" charset="0"/>
              </a:rPr>
              <a:t> hmat (záklon hlavy,</a:t>
            </a:r>
          </a:p>
          <a:p>
            <a:pPr marL="617538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latin typeface="Arial" charset="0"/>
                <a:cs typeface="Arial" charset="0"/>
              </a:rPr>
              <a:t>předsunutí </a:t>
            </a:r>
            <a:r>
              <a:rPr lang="cs-CZ" altLang="cs-CZ" sz="2400" dirty="0">
                <a:latin typeface="Arial" charset="0"/>
                <a:cs typeface="Arial" charset="0"/>
              </a:rPr>
              <a:t>dolní čelisti, otevření úst)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  <a:cs typeface="Arial" charset="0"/>
              </a:rPr>
              <a:t>Prostý záklon hlavy	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  <a:cs typeface="Arial" charset="0"/>
              </a:rPr>
              <a:t>Zotavovací poloha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latin typeface="Arial" charset="0"/>
                <a:cs typeface="Arial" charset="0"/>
              </a:rPr>
              <a:t>se záklonem hlavy!!!</a:t>
            </a:r>
          </a:p>
          <a:p>
            <a:pPr algn="ctr" eaLnBrk="1" hangingPunct="1">
              <a:defRPr/>
            </a:pPr>
            <a:r>
              <a:rPr lang="cs-CZ" altLang="cs-CZ" sz="3200" i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Cave</a:t>
            </a:r>
            <a:r>
              <a:rPr lang="cs-CZ" altLang="cs-CZ" sz="3200" i="1" dirty="0">
                <a:solidFill>
                  <a:srgbClr val="FF0000"/>
                </a:solidFill>
                <a:latin typeface="Arial" charset="0"/>
                <a:cs typeface="Arial" charset="0"/>
              </a:rPr>
              <a:t>! Podezření či poranění C páteře</a:t>
            </a:r>
          </a:p>
          <a:p>
            <a:endParaRPr lang="cs-CZ" sz="3200" dirty="0"/>
          </a:p>
        </p:txBody>
      </p:sp>
      <p:pic>
        <p:nvPicPr>
          <p:cNvPr id="4" name="Picture 6" descr="http://www.tk.de/rochelexikon/pics/a10630.001-1_bi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1724025"/>
            <a:ext cx="3810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4991493"/>
            <a:ext cx="5335588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37300" y="638016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119134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1190625"/>
            <a:ext cx="9278797" cy="533400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Záklon hlavy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2070099"/>
            <a:ext cx="4267200" cy="3768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32300" y="583882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365546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Zajištění DC s pomůckami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3933384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Obličejová maska + </a:t>
            </a:r>
            <a:r>
              <a:rPr lang="cs-CZ" altLang="cs-CZ" sz="2800" dirty="0" err="1">
                <a:latin typeface="Arial" panose="020B0604020202020204" pitchFamily="34" charset="0"/>
              </a:rPr>
              <a:t>ambuvak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</a:rPr>
              <a:t>Airway</a:t>
            </a:r>
            <a:r>
              <a:rPr lang="cs-CZ" altLang="cs-CZ" sz="2800" dirty="0">
                <a:latin typeface="Arial" panose="020B0604020202020204" pitchFamily="34" charset="0"/>
              </a:rPr>
              <a:t> (vzduchovody)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chemeClr val="accent1"/>
                </a:solidFill>
                <a:latin typeface="Arial" panose="020B0604020202020204" pitchFamily="34" charset="0"/>
              </a:rPr>
              <a:t>Supraglotické</a:t>
            </a: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</a:rPr>
              <a:t> pomůcky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panose="020B0604020202020204" pitchFamily="34" charset="0"/>
              </a:rPr>
              <a:t>Laryngeální</a:t>
            </a:r>
            <a:r>
              <a:rPr lang="cs-CZ" altLang="cs-CZ" sz="2400" dirty="0">
                <a:latin typeface="Arial" panose="020B0604020202020204" pitchFamily="34" charset="0"/>
              </a:rPr>
              <a:t> tubus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panose="020B0604020202020204" pitchFamily="34" charset="0"/>
              </a:rPr>
              <a:t>Laryngeální</a:t>
            </a:r>
            <a:r>
              <a:rPr lang="cs-CZ" altLang="cs-CZ" sz="2400" dirty="0">
                <a:latin typeface="Arial" panose="020B0604020202020204" pitchFamily="34" charset="0"/>
              </a:rPr>
              <a:t> maska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</a:rPr>
              <a:t>I-Gel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panose="020B0604020202020204" pitchFamily="34" charset="0"/>
              </a:rPr>
              <a:t>Kombitubus</a:t>
            </a:r>
            <a:endParaRPr lang="cs-CZ" altLang="cs-CZ" sz="24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Endotracheální intubace (</a:t>
            </a:r>
            <a:r>
              <a:rPr lang="cs-CZ" altLang="cs-CZ" sz="2800" dirty="0" err="1">
                <a:latin typeface="Arial" panose="020B0604020202020204" pitchFamily="34" charset="0"/>
              </a:rPr>
              <a:t>oro</a:t>
            </a:r>
            <a:r>
              <a:rPr lang="cs-CZ" altLang="cs-CZ" sz="2800" dirty="0">
                <a:latin typeface="Arial" panose="020B0604020202020204" pitchFamily="34" charset="0"/>
              </a:rPr>
              <a:t> -, </a:t>
            </a:r>
            <a:r>
              <a:rPr lang="cs-CZ" altLang="cs-CZ" sz="2800" dirty="0" err="1">
                <a:latin typeface="Arial" panose="020B0604020202020204" pitchFamily="34" charset="0"/>
              </a:rPr>
              <a:t>nazotracheální</a:t>
            </a:r>
            <a:r>
              <a:rPr lang="cs-CZ" altLang="cs-CZ" sz="2800" dirty="0">
                <a:latin typeface="Arial" panose="020B0604020202020204" pitchFamily="34" charset="0"/>
              </a:rPr>
              <a:t>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</a:rPr>
              <a:t>Koniotomie</a:t>
            </a:r>
            <a:r>
              <a:rPr lang="cs-CZ" altLang="cs-CZ" sz="2800" dirty="0">
                <a:latin typeface="Arial" panose="020B0604020202020204" pitchFamily="34" charset="0"/>
              </a:rPr>
              <a:t>, </a:t>
            </a:r>
            <a:r>
              <a:rPr lang="cs-CZ" altLang="cs-CZ" sz="2800" dirty="0" err="1">
                <a:latin typeface="Arial" panose="020B0604020202020204" pitchFamily="34" charset="0"/>
              </a:rPr>
              <a:t>koniopunkce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Tracheostomie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571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533400"/>
          </a:xfrm>
        </p:spPr>
        <p:txBody>
          <a:bodyPr/>
          <a:lstStyle/>
          <a:p>
            <a:pPr algn="ctr"/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Samorozpínací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vak</a:t>
            </a:r>
            <a:endParaRPr lang="cs-CZ" sz="4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300" y="1800225"/>
            <a:ext cx="6710363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élník 3"/>
          <p:cNvSpPr>
            <a:spLocks noChangeArrowheads="1"/>
          </p:cNvSpPr>
          <p:nvPr/>
        </p:nvSpPr>
        <p:spPr bwMode="auto">
          <a:xfrm>
            <a:off x="1734457" y="5475742"/>
            <a:ext cx="23844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cs-CZ" sz="1800" dirty="0">
                <a:latin typeface="Arial" panose="020B0604020202020204" pitchFamily="34" charset="0"/>
              </a:rPr>
              <a:t>1 = </a:t>
            </a:r>
            <a:r>
              <a:rPr lang="cs-CZ" altLang="cs-CZ" sz="1800" dirty="0">
                <a:latin typeface="Arial" panose="020B0604020202020204" pitchFamily="34" charset="0"/>
              </a:rPr>
              <a:t>obličejová </a:t>
            </a:r>
            <a:r>
              <a:rPr lang="sv-SE" altLang="cs-CZ" sz="1800" dirty="0">
                <a:latin typeface="Arial" panose="020B0604020202020204" pitchFamily="34" charset="0"/>
              </a:rPr>
              <a:t>maska</a:t>
            </a:r>
            <a:endParaRPr lang="cs-CZ" altLang="cs-CZ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cs-CZ" sz="1800" dirty="0">
                <a:latin typeface="Arial" panose="020B0604020202020204" pitchFamily="34" charset="0"/>
              </a:rPr>
              <a:t>2 = </a:t>
            </a:r>
            <a:r>
              <a:rPr lang="cs-CZ" altLang="cs-CZ" sz="1800" dirty="0">
                <a:latin typeface="Arial" panose="020B0604020202020204" pitchFamily="34" charset="0"/>
              </a:rPr>
              <a:t>antibakteriální </a:t>
            </a:r>
            <a:r>
              <a:rPr lang="sv-SE" altLang="cs-CZ" sz="1800" dirty="0">
                <a:latin typeface="Arial" panose="020B0604020202020204" pitchFamily="34" charset="0"/>
              </a:rPr>
              <a:t>filtr</a:t>
            </a:r>
            <a:endParaRPr lang="cs-CZ" altLang="cs-CZ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cs-CZ" sz="1800" dirty="0">
                <a:latin typeface="Arial" panose="020B0604020202020204" pitchFamily="34" charset="0"/>
              </a:rPr>
              <a:t>3 = vak</a:t>
            </a:r>
            <a:endParaRPr lang="cs-CZ" altLang="cs-CZ" sz="1800" dirty="0"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642100" y="639807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3746788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59463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„C hmat“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6" y="1811755"/>
            <a:ext cx="78581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84900" y="624904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dumy.cz</a:t>
            </a:r>
          </a:p>
        </p:txBody>
      </p:sp>
    </p:spTree>
    <p:extLst>
      <p:ext uri="{BB962C8B-B14F-4D97-AF65-F5344CB8AC3E}">
        <p14:creationId xmlns:p14="http://schemas.microsoft.com/office/powerpoint/2010/main" val="1496267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/>
              <a:t>Vzduchovody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76458" y="1600676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Ústní</a:t>
            </a:r>
            <a:r>
              <a:rPr lang="cs-CZ" altLang="cs-CZ" sz="2800" dirty="0">
                <a:latin typeface="Arial" panose="020B0604020202020204" pitchFamily="34" charset="0"/>
              </a:rPr>
              <a:t> X </a:t>
            </a:r>
            <a:r>
              <a:rPr lang="cs-CZ" altLang="cs-CZ" sz="2800" dirty="0">
                <a:solidFill>
                  <a:schemeClr val="accent2"/>
                </a:solidFill>
                <a:latin typeface="Arial" panose="020B0604020202020204" pitchFamily="34" charset="0"/>
              </a:rPr>
              <a:t>Nosní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Nosní </a:t>
            </a:r>
            <a:r>
              <a:rPr lang="cs-CZ" altLang="cs-CZ" sz="2800" dirty="0" err="1">
                <a:latin typeface="Arial" panose="020B0604020202020204" pitchFamily="34" charset="0"/>
              </a:rPr>
              <a:t>airway</a:t>
            </a:r>
            <a:r>
              <a:rPr lang="cs-CZ" altLang="cs-CZ" sz="2800" dirty="0">
                <a:latin typeface="Arial" panose="020B0604020202020204" pitchFamily="34" charset="0"/>
              </a:rPr>
              <a:t> (</a:t>
            </a:r>
            <a:r>
              <a:rPr lang="cs-CZ" altLang="cs-CZ" sz="2800" dirty="0" err="1">
                <a:latin typeface="Arial" panose="020B0604020202020204" pitchFamily="34" charset="0"/>
              </a:rPr>
              <a:t>Wendel</a:t>
            </a:r>
            <a:r>
              <a:rPr lang="cs-CZ" altLang="cs-CZ" sz="2800" dirty="0">
                <a:latin typeface="Arial" panose="020B0604020202020204" pitchFamily="34" charset="0"/>
              </a:rPr>
              <a:t>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Menší průměr, lepší tolerance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Riziko poškození nosu → krvácení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Ústní </a:t>
            </a:r>
            <a:r>
              <a:rPr lang="cs-CZ" altLang="cs-CZ" sz="2800" dirty="0" err="1">
                <a:latin typeface="Arial" panose="020B0604020202020204" pitchFamily="34" charset="0"/>
              </a:rPr>
              <a:t>airway</a:t>
            </a:r>
            <a:r>
              <a:rPr lang="cs-CZ" altLang="cs-CZ" sz="2800" dirty="0">
                <a:latin typeface="Arial" panose="020B0604020202020204" pitchFamily="34" charset="0"/>
              </a:rPr>
              <a:t> (</a:t>
            </a:r>
            <a:r>
              <a:rPr lang="cs-CZ" altLang="cs-CZ" sz="2800" dirty="0" err="1">
                <a:latin typeface="Arial" panose="020B0604020202020204" pitchFamily="34" charset="0"/>
              </a:rPr>
              <a:t>Guedel</a:t>
            </a:r>
            <a:r>
              <a:rPr lang="cs-CZ" altLang="cs-CZ" sz="2800" dirty="0">
                <a:latin typeface="Arial" panose="020B0604020202020204" pitchFamily="34" charset="0"/>
              </a:rPr>
              <a:t>)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Při vědomí či v mělkém </a:t>
            </a:r>
            <a:r>
              <a:rPr lang="cs-CZ" altLang="cs-CZ" sz="2800" dirty="0" smtClean="0">
                <a:latin typeface="Arial" panose="020B0604020202020204" pitchFamily="34" charset="0"/>
              </a:rPr>
              <a:t>                              bezvědomí </a:t>
            </a:r>
            <a:r>
              <a:rPr lang="cs-CZ" altLang="cs-CZ" sz="2800" dirty="0">
                <a:latin typeface="Arial" panose="020B0604020202020204" pitchFamily="34" charset="0"/>
              </a:rPr>
              <a:t>dráždí kořen </a:t>
            </a:r>
            <a:r>
              <a:rPr lang="cs-CZ" altLang="cs-CZ" sz="2800" dirty="0" smtClean="0">
                <a:latin typeface="Arial" panose="020B0604020202020204" pitchFamily="34" charset="0"/>
              </a:rPr>
              <a:t>                                    jazyka </a:t>
            </a:r>
            <a:r>
              <a:rPr lang="cs-CZ" altLang="cs-CZ" sz="2800" dirty="0">
                <a:latin typeface="Arial" panose="020B0604020202020204" pitchFamily="34" charset="0"/>
              </a:rPr>
              <a:t>→ zvracení → </a:t>
            </a:r>
            <a:r>
              <a:rPr lang="cs-CZ" altLang="cs-CZ" sz="2800" dirty="0" smtClean="0">
                <a:latin typeface="Arial" panose="020B0604020202020204" pitchFamily="34" charset="0"/>
              </a:rPr>
              <a:t>                                          riziko aspirace</a:t>
            </a:r>
            <a:endParaRPr lang="cs-CZ" altLang="cs-CZ" sz="2800" dirty="0">
              <a:latin typeface="Arial" panose="020B0604020202020204" pitchFamily="34" charset="0"/>
            </a:endParaRPr>
          </a:p>
          <a:p>
            <a:endParaRPr lang="cs-CZ" sz="2800" dirty="0"/>
          </a:p>
        </p:txBody>
      </p:sp>
      <p:pic>
        <p:nvPicPr>
          <p:cNvPr id="4" name="Picture 6" descr="P30630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409217"/>
            <a:ext cx="45196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327900" y="663282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295510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panose="020B0604020202020204" pitchFamily="34" charset="0"/>
              </a:rPr>
              <a:t>Laryngeální</a:t>
            </a:r>
            <a:r>
              <a:rPr lang="cs-CZ" altLang="cs-CZ" sz="4000" dirty="0">
                <a:latin typeface="Arial" panose="020B0604020202020204" pitchFamily="34" charset="0"/>
              </a:rPr>
              <a:t> tubus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Supraglotická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pomůcka pro bezpečné zajištění DC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 neodkladné péči je ideální alternativou v případech obtížného zajištění DC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Spojuje výhody snadného zavádění a ochrany před aspirací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Alternativní pomůcka k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bezpečnému                   zajištění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DC (dle ERC) </a:t>
            </a:r>
          </a:p>
          <a:p>
            <a:pPr eaLnBrk="1" hangingPunct="1"/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  <p:pic>
        <p:nvPicPr>
          <p:cNvPr id="4" name="Picture 4" descr="581-b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748" y="3775956"/>
            <a:ext cx="24193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42100" y="635178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bexamed.cz</a:t>
            </a:r>
          </a:p>
        </p:txBody>
      </p:sp>
    </p:spTree>
    <p:extLst>
      <p:ext uri="{BB962C8B-B14F-4D97-AF65-F5344CB8AC3E}">
        <p14:creationId xmlns:p14="http://schemas.microsoft.com/office/powerpoint/2010/main" val="372222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Laryngeální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maska - LMA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4542782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Efektivní ventilace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Separace dýchacích a polykacích cest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Nechrání zcela před aspirací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Zavádí se u hluboce tlumeného pac. → zavádění bez tlumení = laryngospasmus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Velikost 1 - 5 se volí podle pohlaví, věku a konstituce pacienta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Přes speciální typ masky, tzv. </a:t>
            </a:r>
            <a:r>
              <a:rPr lang="cs-CZ" altLang="cs-CZ" sz="2800" dirty="0" err="1">
                <a:latin typeface="Arial" panose="020B0604020202020204" pitchFamily="34" charset="0"/>
              </a:rPr>
              <a:t>Fastrach</a:t>
            </a:r>
            <a:r>
              <a:rPr lang="cs-CZ" altLang="cs-CZ" sz="2800" dirty="0">
                <a:latin typeface="Arial" panose="020B0604020202020204" pitchFamily="34" charset="0"/>
              </a:rPr>
              <a:t> lze také </a:t>
            </a:r>
            <a:r>
              <a:rPr lang="cs-CZ" altLang="cs-CZ" sz="2800" dirty="0" err="1">
                <a:latin typeface="Arial" panose="020B0604020202020204" pitchFamily="34" charset="0"/>
              </a:rPr>
              <a:t>intubovat</a:t>
            </a: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K usnadnění zavedení se musí maska lubrikovat!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5190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98500" y="1247140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Laryngeální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maska - LMA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46100" y="2254263"/>
            <a:ext cx="4651629" cy="4308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LMA - SUPREME</a:t>
            </a:r>
            <a:endParaRPr lang="cs-CZ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3"/>
          </p:nvPr>
        </p:nvSpPr>
        <p:spPr>
          <a:xfrm>
            <a:off x="5499100" y="2247459"/>
            <a:ext cx="4651629" cy="4308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LMA – FAST TRACH</a:t>
            </a:r>
            <a:endParaRPr lang="cs-CZ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852738"/>
            <a:ext cx="2808288" cy="290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3284538"/>
            <a:ext cx="2808287" cy="247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565900" y="606777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bexamed.cz</a:t>
            </a:r>
          </a:p>
        </p:txBody>
      </p:sp>
    </p:spTree>
    <p:extLst>
      <p:ext uri="{BB962C8B-B14F-4D97-AF65-F5344CB8AC3E}">
        <p14:creationId xmlns:p14="http://schemas.microsoft.com/office/powerpoint/2010/main" val="150111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 - GEL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707301" y="164782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</a:rPr>
              <a:t>Nenafukovatelná</a:t>
            </a:r>
            <a:r>
              <a:rPr lang="cs-CZ" altLang="cs-CZ" sz="2800" dirty="0">
                <a:latin typeface="Arial" panose="020B0604020202020204" pitchFamily="34" charset="0"/>
              </a:rPr>
              <a:t> pomůcka pro anatomický uzávěr struktur hltanu a hrtanu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Zabraňuje kompresním poraněním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Zajištění a udržení průchodnosti dýchacích cest u lačného P v rutinní i neodkladné anestezii, během spontánní nebo řízené ventilace a během resuscitace nemocného v bezvědomí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Nemá těsnící manžetu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Drenážní kanál pro zavedení NGS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1767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2972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I - GEL</a:t>
            </a:r>
            <a:endParaRPr lang="cs-CZ" sz="4000" dirty="0"/>
          </a:p>
        </p:txBody>
      </p:sp>
      <p:pic>
        <p:nvPicPr>
          <p:cNvPr id="4" name="Picture 6" descr="i-g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2217126"/>
            <a:ext cx="47625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2409825"/>
            <a:ext cx="2527300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32100" y="4457923"/>
            <a:ext cx="2071687" cy="154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718300" y="64369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rescue-store.cz</a:t>
            </a:r>
          </a:p>
        </p:txBody>
      </p:sp>
    </p:spTree>
    <p:extLst>
      <p:ext uri="{BB962C8B-B14F-4D97-AF65-F5344CB8AC3E}">
        <p14:creationId xmlns:p14="http://schemas.microsoft.com/office/powerpoint/2010/main" val="1829847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panose="020B0604020202020204" pitchFamily="34" charset="0"/>
              </a:rPr>
              <a:t>Kombitubus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577578"/>
            <a:ext cx="9516199" cy="587853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Určen pro obtížnou urgentní intubaci k zajištění ventilace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○ Umístění pravděpodobněji do jícnu (90 %) než do trachey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○ Zavádí se naslepo, až po vyznačené místo (dva černé kroužky v úrovni zubů)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○ Nejprve naplnit modrý a poté bílý balónek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○ Ventilovat delším modrým koncem, pokud je poslechový nález na plicích pozitivní a nad žaludkem negativní, pokračovat v dýchání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○ Pokud je poslechový nález na plicích negativní a nad žaludkem pozitivní začneme okamžitě ventilovat kratším bílým koncem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9169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panose="020B0604020202020204" pitchFamily="34" charset="0"/>
              </a:rPr>
              <a:t>Kombitubus</a:t>
            </a:r>
            <a:endParaRPr lang="cs-CZ" sz="4000" dirty="0"/>
          </a:p>
        </p:txBody>
      </p:sp>
      <p:pic>
        <p:nvPicPr>
          <p:cNvPr id="4" name="Picture 7" descr="_30630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4" y="2234218"/>
            <a:ext cx="4375150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08700" y="537583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798279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9115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9114" y="18764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Zavedení tracheální rourky do průdušnice za účelem zajištění průchodnosti DC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„Zlatý standard“ → nejbezpečnější zajištění DC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75 % záchranářů neprovede žádnou ETI nebo pouze jednu ETI za rok !!!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Možnost odsávání z DC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Možnost aplikace farmak do DC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nikoliv při KPR!!!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Možnost zajistit zvolený dechový objem či inspirační </a:t>
            </a:r>
            <a:r>
              <a:rPr lang="cs-CZ" altLang="cs-CZ" sz="2800" dirty="0" smtClean="0">
                <a:latin typeface="Arial" panose="020B0604020202020204" pitchFamily="34" charset="0"/>
              </a:rPr>
              <a:t>tlak 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na </a:t>
            </a: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umělé plicní ventilaci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24957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pic>
        <p:nvPicPr>
          <p:cNvPr id="4" name="Picture 4" descr="hema_000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700" y="2181225"/>
            <a:ext cx="5666232" cy="2864815"/>
          </a:xfr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889500" y="522648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2783503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pic>
        <p:nvPicPr>
          <p:cNvPr id="4" name="Picture 4" descr="10_intubační pomůcky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199" y="2105025"/>
            <a:ext cx="5715000" cy="4105275"/>
          </a:xfr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13500" y="621438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3500220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43683"/>
            <a:ext cx="9278797" cy="533400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Laryngoskop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DSCF005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1934052"/>
            <a:ext cx="5364480" cy="402336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13500" y="607588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210657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077766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cs-CZ" altLang="cs-CZ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Tracheální intubaci provádí lékař nebo pod přímým vedením lékaře sestra se specializovanou způsobilostí pro intenzivní péči či ZDZ pro urgentní medicínu</a:t>
            </a:r>
          </a:p>
        </p:txBody>
      </p:sp>
    </p:spTree>
    <p:extLst>
      <p:ext uri="{BB962C8B-B14F-4D97-AF65-F5344CB8AC3E}">
        <p14:creationId xmlns:p14="http://schemas.microsoft.com/office/powerpoint/2010/main" val="3630767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54278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Komplikace endotracheální intubace - časné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Poranění DÚ – zuby, měkké tkáně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Poranění hltanu, hrtanu a průdušnice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Možnost aspirace žaludečního obsahu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Kardiovaskulární komplikace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Laryngospazmus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Poškození hlasových vazů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Komplikace endotracheální intubace - pozdní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Poškození anatomických struktur → tracheální stenóza,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tracheoezofageální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píštěl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6763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9115" y="1724025"/>
            <a:ext cx="9278797" cy="5053691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Přístupy</a:t>
            </a:r>
          </a:p>
          <a:p>
            <a:pPr marL="342900" indent="-34290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Nosem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altLang="cs-CZ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nazotracheální</a:t>
            </a:r>
            <a:endParaRPr lang="cs-CZ" altLang="cs-CZ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  <a:r>
              <a:rPr lang="cs-CZ" alt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snazší provádění hygieny DÚ, snazší a pevnější fixace tracheální rourky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</a:p>
          <a:p>
            <a:pPr marL="1257300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technicky náročnější, rourka má užší lumen, riziko otlaku nosního křídla, riziko poranění sliznice nosní a nosní mandle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Ústy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altLang="cs-CZ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orotracheální</a:t>
            </a:r>
            <a:endParaRPr lang="cs-CZ" altLang="cs-CZ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</a:p>
          <a:p>
            <a:pPr marL="1257300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zpravidla snáze a rychleji proveditelná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</a:p>
          <a:p>
            <a:pPr marL="1257300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složitější provádění hygieny DÚ, častější výměna fixace, riziko otlaku ústního koutku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0809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Orotracheální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intubace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Intubace dospělých pacientů a velkých dětí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Rourka s těsnící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manžetou</a:t>
            </a:r>
          </a:p>
          <a:p>
            <a:pPr lvl="1" eaLnBrk="1" hangingPunct="1"/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Nazotracheální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intubace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Intubace malých dětí od novorozeneckého období po mladší školní věk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Operační výkon v ústech,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orofaryngu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Rourka bez těsnící manžety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1956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Provedení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Přímá laryngoskopie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– obvykle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Fibroskopicky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 případě komplikovaných anatomických poměrů, lze použít i v mělké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sedaci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u pac., kde lze předpokládat obtížnou intubaci a relaxace by znemožnila rychlý návrat ke spontánnímu dýchání v případě neúspěchu → lokální znecitlivění sliznic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1595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panose="020B0604020202020204" pitchFamily="34" charset="0"/>
              </a:rPr>
              <a:t>Videolaryngoskopie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60013" y="7969010"/>
            <a:ext cx="9278797" cy="1038351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026" name="Picture 2" descr="VIDEO LARYNGOSKOP AUG (se 3 lžícemi) | Zdravotnická technika S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2" y="1800226"/>
            <a:ext cx="4672582" cy="478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565900" y="629547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szo.cz</a:t>
            </a:r>
          </a:p>
        </p:txBody>
      </p:sp>
    </p:spTree>
    <p:extLst>
      <p:ext uri="{BB962C8B-B14F-4D97-AF65-F5344CB8AC3E}">
        <p14:creationId xmlns:p14="http://schemas.microsoft.com/office/powerpoint/2010/main" val="1477216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0887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0930" y="1724025"/>
            <a:ext cx="9278797" cy="5016758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Technika celkové anestezie při ETI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Celková intravenózní anestézie s relaxací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aplikace celkového anestetika, poté periferní svalové relaxans, po nástupu účinku relaxancia lékař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intubuje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Celková inhalační anestézie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inhalace směsi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oxidu dusného + inhalačního anestetika, po dosažení dostatečné hloubky anestézie lékař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intubuje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Kombinovaná/doplňovaná anestézie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kombinace výše uvedených způsobů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9066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733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0000" y="1385717"/>
            <a:ext cx="9278797" cy="570617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Pomůcky I.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Obličejová maska 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důležitá je vhodná velikost (0 - 5)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Samorozpínací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vak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+ rezervoár, přívodná hadice ke zdroji kyslíku, průtokoměr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k </a:t>
            </a:r>
            <a:r>
              <a:rPr lang="cs-CZ" alt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preoxygenaci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Laryngoskop – svítící!!!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zahnutá lžíce - velikost volíme podle věku a vzrůstu P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rovná lžíce - vhodnější pro novorozence a kojence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Tracheální rourky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velikost rourky se udává podle vnitřního průměru 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 těsnící manžetou a balónkem  </a:t>
            </a:r>
          </a:p>
          <a:p>
            <a:pPr marL="1371600" lvl="2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bez manžety používané zejména u malých dětí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6905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9999" y="809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9999" y="1571625"/>
            <a:ext cx="9278797" cy="544764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Pomůcky II.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Magillovy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kleště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intubace nosem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Bužie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obtížné intubaci 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nejprve se zavede bužie a přes ní se pac.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intubuje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(nasadí se na ní ETK) – viz obr.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Zavaděč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zavádí se do rourky,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kt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zpevňuje 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kovový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drát potažený plastem/gumou umožňující její tvarování k usnadnění zavedení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Fonendoskop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Tkaloun či náplast k fixaci rourky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Stříkačka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(20 ml) k naplnění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manžety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vzduchem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Rukavice nesterilní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8071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Zavaděč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_B2128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095719"/>
            <a:ext cx="5311775" cy="398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337300" y="583169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058207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4290405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Pomůcky III.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Odsávačka + odsávací cévky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Funkční, vyzkoušený ventilátor s ventilačním okruhem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Léky	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 místní - topické anestézii sprej (např.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xylocain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), celková nitrožilní anestetika,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myorelaxancia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cs-CZ" altLang="cs-CZ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cs-CZ" altLang="cs-CZ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Pomůcky k tracheální intubaci je nutné mít vždy čisté, přehledně uložené a funkční!!!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4769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4154984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Tracheální rourky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 dospělé nejčastěji používané velikosti č. 7 - 10 (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♀ 7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mm; ♂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mm)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 děti 3 rourky po sobě jdoucí velikosti v závislosti na anatomických poměrech DC dítěte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orientačně lze velikost tracheální rourky pro děti od 2 let vypočítat podle vzorce: 16 + věk v letech : 4  (např. pro 3 leté dítě → 16 + 3 : 4 = 4,5) 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průměr malíčku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0401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533400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2154436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800" dirty="0" smtClean="0">
                <a:solidFill>
                  <a:schemeClr val="accent1"/>
                </a:solidFill>
                <a:latin typeface="Arial" panose="020B0604020202020204" pitchFamily="34" charset="0"/>
              </a:rPr>
              <a:t>Endotracheální 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tubusy - druhy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cs-CZ" altLang="cs-CZ" sz="2800" dirty="0" smtClean="0">
                <a:latin typeface="Arial" panose="020B0604020202020204" pitchFamily="34" charset="0"/>
              </a:rPr>
              <a:t>vysokotlaké  </a:t>
            </a:r>
            <a:r>
              <a:rPr kumimoji="1" lang="cs-CZ" altLang="cs-CZ" sz="2800" dirty="0">
                <a:latin typeface="Arial" panose="020B0604020202020204" pitchFamily="34" charset="0"/>
              </a:rPr>
              <a:t>x  nízkotlaké </a:t>
            </a:r>
            <a:endParaRPr kumimoji="1" lang="cs-CZ" altLang="cs-CZ" sz="2800" dirty="0" smtClean="0">
              <a:latin typeface="Arial" panose="020B0604020202020204" pitchFamily="34" charset="0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cs-CZ" altLang="cs-CZ" sz="2800" dirty="0" smtClean="0">
                <a:latin typeface="Arial" panose="020B0604020202020204" pitchFamily="34" charset="0"/>
              </a:rPr>
              <a:t>armované </a:t>
            </a:r>
            <a:r>
              <a:rPr kumimoji="1" lang="cs-CZ" altLang="cs-CZ" sz="2800" dirty="0">
                <a:latin typeface="Arial" panose="020B0604020202020204" pitchFamily="34" charset="0"/>
              </a:rPr>
              <a:t>x  nearmované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3"/>
          </p:nvPr>
        </p:nvSpPr>
        <p:spPr>
          <a:xfrm>
            <a:off x="5651500" y="1760171"/>
            <a:ext cx="4651629" cy="4585871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Endotracheální tubusy - druhy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cs-CZ" altLang="cs-CZ" sz="2800" dirty="0" smtClean="0">
                <a:latin typeface="Arial" panose="020B0604020202020204" pitchFamily="34" charset="0"/>
              </a:rPr>
              <a:t>jednocestné </a:t>
            </a:r>
            <a:r>
              <a:rPr kumimoji="1" lang="cs-CZ" altLang="cs-CZ" sz="2800" dirty="0">
                <a:latin typeface="Arial" panose="020B0604020202020204" pitchFamily="34" charset="0"/>
              </a:rPr>
              <a:t>x dvoucestné (</a:t>
            </a:r>
            <a:r>
              <a:rPr kumimoji="1" lang="cs-CZ" altLang="cs-CZ" sz="2800" dirty="0" err="1">
                <a:latin typeface="Arial" panose="020B0604020202020204" pitchFamily="34" charset="0"/>
              </a:rPr>
              <a:t>biluminální</a:t>
            </a:r>
            <a:r>
              <a:rPr kumimoji="1" lang="cs-CZ" altLang="cs-CZ" sz="2800" dirty="0">
                <a:latin typeface="Arial" panose="020B0604020202020204" pitchFamily="34" charset="0"/>
              </a:rPr>
              <a:t>)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1" lang="cs-CZ" altLang="cs-CZ" sz="2800" dirty="0" err="1" smtClean="0">
                <a:latin typeface="Arial" panose="020B0604020202020204" pitchFamily="34" charset="0"/>
              </a:rPr>
              <a:t>Carlens</a:t>
            </a:r>
            <a:r>
              <a:rPr kumimoji="1" lang="cs-CZ" altLang="cs-CZ" sz="2800" dirty="0" smtClean="0">
                <a:latin typeface="Arial" panose="020B0604020202020204" pitchFamily="34" charset="0"/>
              </a:rPr>
              <a:t> </a:t>
            </a:r>
            <a:r>
              <a:rPr kumimoji="1" lang="cs-CZ" altLang="cs-CZ" sz="2800" dirty="0">
                <a:latin typeface="Arial" panose="020B0604020202020204" pitchFamily="34" charset="0"/>
              </a:rPr>
              <a:t>– levá plíce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1" lang="cs-CZ" altLang="cs-CZ" sz="2800" dirty="0" err="1" smtClean="0">
                <a:latin typeface="Arial" panose="020B0604020202020204" pitchFamily="34" charset="0"/>
              </a:rPr>
              <a:t>White</a:t>
            </a:r>
            <a:r>
              <a:rPr kumimoji="1" lang="cs-CZ" altLang="cs-CZ" sz="2800" dirty="0" smtClean="0">
                <a:latin typeface="Arial" panose="020B0604020202020204" pitchFamily="34" charset="0"/>
              </a:rPr>
              <a:t> </a:t>
            </a:r>
            <a:r>
              <a:rPr kumimoji="1" lang="cs-CZ" altLang="cs-CZ" sz="2800" dirty="0">
                <a:latin typeface="Arial" panose="020B0604020202020204" pitchFamily="34" charset="0"/>
              </a:rPr>
              <a:t>– pravá plíce</a:t>
            </a:r>
          </a:p>
          <a:p>
            <a:pPr eaLnBrk="1" hangingPunct="1">
              <a:spcBef>
                <a:spcPct val="0"/>
              </a:spcBef>
              <a:buClrTx/>
              <a:buSzTx/>
            </a:pPr>
            <a:endParaRPr kumimoji="1" lang="cs-CZ" altLang="cs-CZ" sz="2800" dirty="0" smtClean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1" lang="cs-CZ" altLang="cs-CZ" sz="2800" dirty="0" err="1" smtClean="0">
                <a:latin typeface="Arial" panose="020B0604020202020204" pitchFamily="34" charset="0"/>
              </a:rPr>
              <a:t>dvoubalónkové</a:t>
            </a:r>
            <a:endParaRPr kumimoji="1" lang="cs-CZ" altLang="cs-CZ" sz="2800" dirty="0">
              <a:latin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1" lang="cs-CZ" altLang="cs-CZ" sz="2800" dirty="0" smtClean="0">
                <a:latin typeface="Arial" panose="020B0604020202020204" pitchFamily="34" charset="0"/>
              </a:rPr>
              <a:t>těsnění </a:t>
            </a:r>
            <a:r>
              <a:rPr kumimoji="1" lang="cs-CZ" altLang="cs-CZ" sz="2800" dirty="0">
                <a:latin typeface="Arial" panose="020B0604020202020204" pitchFamily="34" charset="0"/>
              </a:rPr>
              <a:t>pro </a:t>
            </a:r>
            <a:r>
              <a:rPr kumimoji="1" lang="cs-CZ" altLang="cs-CZ" sz="2800" dirty="0" smtClean="0">
                <a:latin typeface="Arial" panose="020B0604020202020204" pitchFamily="34" charset="0"/>
              </a:rPr>
              <a:t>tracheu</a:t>
            </a:r>
          </a:p>
          <a:p>
            <a:pPr marL="914400" lvl="1" indent="-4572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1" lang="cs-CZ" altLang="cs-CZ" sz="2800" dirty="0">
                <a:latin typeface="Arial" panose="020B0604020202020204" pitchFamily="34" charset="0"/>
              </a:rPr>
              <a:t>t</a:t>
            </a:r>
            <a:r>
              <a:rPr kumimoji="1" lang="cs-CZ" altLang="cs-CZ" sz="2800" dirty="0" smtClean="0">
                <a:latin typeface="Arial" panose="020B0604020202020204" pitchFamily="34" charset="0"/>
              </a:rPr>
              <a:t>ěsnění </a:t>
            </a:r>
            <a:r>
              <a:rPr kumimoji="1" lang="cs-CZ" altLang="cs-CZ" sz="2800" dirty="0">
                <a:latin typeface="Arial" panose="020B0604020202020204" pitchFamily="34" charset="0"/>
              </a:rPr>
              <a:t>pro plíci</a:t>
            </a:r>
          </a:p>
          <a:p>
            <a:endParaRPr lang="cs-CZ" dirty="0"/>
          </a:p>
        </p:txBody>
      </p:sp>
      <p:pic>
        <p:nvPicPr>
          <p:cNvPr id="5" name="Picture 8" descr="300px-Carlen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34" y="3705225"/>
            <a:ext cx="28575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231900" y="585966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603343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6458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76458" y="2028825"/>
            <a:ext cx="9278797" cy="4308872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NLZP zodpovídá za: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kompletní přípravu a funkčnost pomůcek, přístrojů a léků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zkontroluje a vyzkouší: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samorozpínací</a:t>
            </a: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vak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laryngoskop, hlavně jeho světelný zdroj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funkčnost odsávačky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těsnost fixační manžety tracheální rourky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ventilátor pro UPV s okruhem, filtry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31992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30887" y="1800225"/>
            <a:ext cx="9278797" cy="4154984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I.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Edukace pac.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Vyjmout zubní protézu z úst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Pacienta uložit do supinační polohy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Umožnit lékaři dobrý přístup k hlavě pacienta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Upravit polohu hlavy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zpravidla do mírného záklonu – tzv. čichací pozice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 novorozenců a kojenců je doporučována neutrální poloha hlavy nebo mírný předklon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873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454278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II.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Před intubací lékař provede </a:t>
            </a:r>
            <a:r>
              <a:rPr lang="cs-CZ" altLang="cs-CZ" sz="2800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preoxygenaci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pacienta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NLZP aplikuje léky (nejprve sedativa, anestetika, poté relaxancia)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Podat lékaři složený, rozsvícený laryngoskop do L ruky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Podat lékaři tracheální rourku do P ruky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pokud je nutné použít zavaděč, NLZP jej zavede do rourky tak, aby nepřesahoval distální konec rourky - aby končil asi 1 cm před ústím ETK a zabezpečí ho proti posunutí ohnutím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4796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0887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III.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 zavedení rourky na pokyn lékaře NLZP zavaděč opatrně vyjme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Těsnící manžetu naplnit vzduchem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Tracheální rourku napojit na ruční dýchací přístroj a zahájit ventilaci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Poslechově zkontrolovat polohu tracheální rourky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Tracheální rourku pevně fixovat v definitivní poloze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Podle potřeby odsát pacienta z dýchacích cest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Připojit pacienta k ventilátoru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568364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585323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Verifikace pozice ETK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Vizuální kontrola při zavádění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Poslechový nález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Dýchací exkurze hrudní stěny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Kapnografie</a:t>
            </a:r>
            <a:r>
              <a:rPr lang="cs-CZ" altLang="cs-CZ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kapnometrie</a:t>
            </a:r>
            <a:endParaRPr lang="cs-CZ" altLang="cs-CZ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90153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1772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2300" y="1876425"/>
            <a:ext cx="9278797" cy="469667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Bleskový úvod – RSI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apid </a:t>
            </a: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equence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ntubation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Crush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intubace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Indikována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vysokém riziku aspirace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žaludečního obsahu u pacienta, který není lačný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Asistence 2 NLZP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Úvod do anestézie je vždy intravenózní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 aplikaci léků lékař pacienta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intubuje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- mezi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úvodem a tracheální intubací již nesmí být pacient ventilován přes obličejovou masku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 pohotovosti odsávačka s připravenou silnou odsávací cévkou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776430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044" y="976142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7344" y="1620270"/>
            <a:ext cx="9278797" cy="5447645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Bleskový úvod – RSI </a:t>
            </a:r>
            <a:endParaRPr lang="cs-CZ" altLang="cs-CZ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Poloha </a:t>
            </a: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pacienta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zvýšená horní polovina těla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Aplikace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anestetika s rychlým nástupem účinku a ultrakrátkého relaxancia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Asistující NLZP provede </a:t>
            </a:r>
            <a:r>
              <a:rPr lang="cs-CZ" altLang="cs-CZ" sz="2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Sellickův</a:t>
            </a: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hmat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tlak na prstencovou chrupavku vahou cca 3 – 5 kg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hmat ukončit až po zavedení rourky a naplnění těsnící manžety vzduchem</a:t>
            </a:r>
          </a:p>
          <a:p>
            <a:pPr marL="457200" indent="-457200" algn="ctr" eaLnBrk="1" hangingPunct="1">
              <a:buFont typeface="Arial" panose="020B0604020202020204" pitchFamily="34" charset="0"/>
              <a:buChar char="•"/>
            </a:pPr>
            <a:r>
              <a:rPr lang="cs-CZ" altLang="cs-CZ" sz="2800" i="1" dirty="0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cs-CZ" altLang="cs-CZ" sz="28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CAVE! Nepoužívat u aktivního zvracení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Lékař rourku zavádí na zavaděči, na kontrolním balónku je připravena stříkačka naplněná vzduchem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7571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Sellickův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hmat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1959615_634826626602744_331811047_n[1]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74" y="2181225"/>
            <a:ext cx="4514850" cy="2926080"/>
          </a:xfr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813300" y="541944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34469313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50844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cs-CZ" altLang="cs-CZ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airway</a:t>
            </a:r>
            <a:endParaRPr lang="cs-CZ" altLang="cs-CZ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Podstatou problému je zajištění adekvátní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oxygenace</a:t>
            </a:r>
            <a:endParaRPr lang="cs-CZ" altLang="cs-CZ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Obtížná intubace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79% obtížných intubací je neočekávaných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Trénovaný zdravotník má problém s ventilací na masce, intubací nebo obojím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Zavedení ETK vyžaduje více než 3 pokusy tou samou osobou nebo déle jak 10 min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Příčiny v PNP?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Řešení?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42469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1772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1771" y="1724025"/>
            <a:ext cx="9278797" cy="4585871"/>
          </a:xfrm>
        </p:spPr>
        <p:txBody>
          <a:bodyPr/>
          <a:lstStyle/>
          <a:p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cs-CZ" altLang="cs-CZ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airway</a:t>
            </a:r>
            <a:endParaRPr lang="cs-CZ" altLang="cs-CZ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Predikce 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obtížné intubace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Anamnestické údaje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předchozí obtížné intubace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Anatomická hlediska 	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obezita, pokročilé těhotenství, akromegalie, anomálie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Další faktory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úrazy, popáleniny a diskvalifikující onemocnění v oblasti obličeje a DÚ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5761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Mallampati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skóre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43184551"/>
              </p:ext>
            </p:extLst>
          </p:nvPr>
        </p:nvGraphicFramePr>
        <p:xfrm>
          <a:off x="1384300" y="2486025"/>
          <a:ext cx="8331200" cy="351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Fotografie" r:id="rId3" imgW="4761905" imgH="2010056" progId="MSPhotoEd.3">
                  <p:embed/>
                </p:oleObj>
              </mc:Choice>
              <mc:Fallback>
                <p:oleObj name="Fotografie" r:id="rId3" imgW="4761905" imgH="2010056" progId="MSPhotoEd.3">
                  <p:embed/>
                  <p:pic>
                    <p:nvPicPr>
                      <p:cNvPr id="7680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2486025"/>
                        <a:ext cx="8331200" cy="351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41764" y="598464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20931524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93209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Výměna ETK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Neprůchodnost endotracheální rourky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Netěsnost nebo prasknutí těsnící manžety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Výměna endotracheální za rourku jiné velikosti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Dekubitus nosního křídla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Poškození tracheální rourky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Výměna přístupu OTI na NTI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4511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739759"/>
          </a:xfrm>
        </p:spPr>
        <p:txBody>
          <a:bodyPr/>
          <a:lstStyle/>
          <a:p>
            <a:pPr eaLnBrk="1" hangingPunct="1"/>
            <a:r>
              <a:rPr lang="cs-CZ" altLang="cs-CZ" sz="2800" b="1" dirty="0" err="1">
                <a:solidFill>
                  <a:srgbClr val="C00000"/>
                </a:solidFill>
                <a:latin typeface="Arial" panose="020B0604020202020204" pitchFamily="34" charset="0"/>
              </a:rPr>
              <a:t>Extubace</a:t>
            </a:r>
            <a:endParaRPr lang="cs-CZ" altLang="cs-CZ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příprava pomůcek na intubaci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připravena odsávačka a odsávací cévky (event. odsát)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pacientovi vše vysvětlit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přestřihnout tkaloun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odsát vzduch z balónku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při pacientovo zakašlání tubus vytáhnout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dát pacienta do polohy v polosedě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</a:t>
            </a:r>
            <a:r>
              <a:rPr lang="cs-CZ" altLang="cs-CZ" sz="2800" baseline="-25000" dirty="0">
                <a:latin typeface="Arial" panose="020B0604020202020204" pitchFamily="34" charset="0"/>
              </a:rPr>
              <a:t>2 </a:t>
            </a:r>
            <a:r>
              <a:rPr lang="cs-CZ" altLang="cs-CZ" sz="2800" dirty="0">
                <a:latin typeface="Arial" panose="020B0604020202020204" pitchFamily="34" charset="0"/>
              </a:rPr>
              <a:t>maska, buničina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sledování 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91686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Endotracheální intubace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93209"/>
          </a:xfrm>
        </p:spPr>
        <p:txBody>
          <a:bodyPr/>
          <a:lstStyle/>
          <a:p>
            <a:r>
              <a:rPr lang="cs-CZ" altLang="cs-CZ" sz="2800" b="1" dirty="0">
                <a:solidFill>
                  <a:srgbClr val="C00000"/>
                </a:solidFill>
                <a:latin typeface="Arial" panose="020B0604020202020204" pitchFamily="34" charset="0"/>
              </a:rPr>
              <a:t>Podmínky k </a:t>
            </a:r>
            <a:r>
              <a:rPr lang="cs-CZ" altLang="cs-CZ" sz="2800" b="1" dirty="0" err="1" smtClean="0">
                <a:solidFill>
                  <a:srgbClr val="C00000"/>
                </a:solidFill>
                <a:latin typeface="Arial" panose="020B0604020202020204" pitchFamily="34" charset="0"/>
              </a:rPr>
              <a:t>extubaci</a:t>
            </a:r>
            <a:r>
              <a:rPr lang="cs-CZ" altLang="cs-CZ" sz="2800" dirty="0">
                <a:latin typeface="Arial" panose="020B0604020202020204" pitchFamily="34" charset="0"/>
              </a:rPr>
              <a:t/>
            </a:r>
            <a:br>
              <a:rPr lang="cs-CZ" altLang="cs-CZ" sz="2800" dirty="0">
                <a:latin typeface="Arial" panose="020B0604020202020204" pitchFamily="34" charset="0"/>
              </a:rPr>
            </a:br>
            <a:r>
              <a:rPr lang="cs-CZ" altLang="cs-CZ" sz="2800" dirty="0">
                <a:latin typeface="Arial" panose="020B0604020202020204" pitchFamily="34" charset="0"/>
              </a:rPr>
              <a:t>– dostatečná spontánní dechová aktivita</a:t>
            </a:r>
            <a:br>
              <a:rPr lang="cs-CZ" altLang="cs-CZ" sz="2800" dirty="0">
                <a:latin typeface="Arial" panose="020B0604020202020204" pitchFamily="34" charset="0"/>
              </a:rPr>
            </a:br>
            <a:r>
              <a:rPr lang="cs-CZ" altLang="cs-CZ" sz="2800" dirty="0">
                <a:latin typeface="Arial" panose="020B0604020202020204" pitchFamily="34" charset="0"/>
              </a:rPr>
              <a:t>– dechový objem odhadem alespoň 250 ml</a:t>
            </a:r>
            <a:br>
              <a:rPr lang="cs-CZ" altLang="cs-CZ" sz="2800" dirty="0">
                <a:latin typeface="Arial" panose="020B0604020202020204" pitchFamily="34" charset="0"/>
              </a:rPr>
            </a:br>
            <a:r>
              <a:rPr lang="cs-CZ" altLang="cs-CZ" sz="2800" dirty="0">
                <a:latin typeface="Arial" panose="020B0604020202020204" pitchFamily="34" charset="0"/>
              </a:rPr>
              <a:t>– uspokojivá frekvence dýchání a saturace na vzduchu</a:t>
            </a:r>
            <a:br>
              <a:rPr lang="cs-CZ" altLang="cs-CZ" sz="2800" dirty="0">
                <a:latin typeface="Arial" panose="020B0604020202020204" pitchFamily="34" charset="0"/>
              </a:rPr>
            </a:br>
            <a:r>
              <a:rPr lang="cs-CZ" altLang="cs-CZ" sz="2800" dirty="0">
                <a:latin typeface="Arial" panose="020B0604020202020204" pitchFamily="34" charset="0"/>
              </a:rPr>
              <a:t>– vyhoví jednoduché výzvě (stiskne ruku, zvedne hlavu nad podložku)</a:t>
            </a:r>
            <a:br>
              <a:rPr lang="cs-CZ" altLang="cs-CZ" sz="2800" dirty="0">
                <a:latin typeface="Arial" panose="020B0604020202020204" pitchFamily="34" charset="0"/>
              </a:rPr>
            </a:br>
            <a:endParaRPr lang="cs-CZ" altLang="cs-CZ" sz="2800" dirty="0"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6606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Koniopunkce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Protětí lig.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conicum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nebo jeho punkce silnou jehlou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Nouzový urgentní výkon při akutní neprůchodnosti DC a nemožnosti intubace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Závažné komplikace (pozdní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subglotické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stenózy trachey)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nejpozději do 24 hod. provést zajištění DC jiným způsobem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1346949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Koniopunkce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58532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Souprava pro provedení urgentní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koniopunkce</a:t>
            </a:r>
            <a:r>
              <a:rPr lang="cs-CZ" altLang="cs-CZ" sz="2800" dirty="0" smtClean="0">
                <a:latin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</a:rPr>
              <a:t>bez pomocí skalpelu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Velmi jednoduchá souprava, není nutná kompletace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Na konektor je možno ihned připojit ruční </a:t>
            </a:r>
            <a:r>
              <a:rPr lang="cs-CZ" altLang="cs-CZ" sz="2800" dirty="0" err="1" smtClean="0">
                <a:latin typeface="Arial" panose="020B0604020202020204" pitchFamily="34" charset="0"/>
              </a:rPr>
              <a:t>samorozpínací</a:t>
            </a:r>
            <a:r>
              <a:rPr lang="cs-CZ" altLang="cs-CZ" sz="2800" dirty="0" smtClean="0">
                <a:latin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</a:rPr>
              <a:t>vak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4010025"/>
            <a:ext cx="2238705" cy="2567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41764" y="598464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rescue-store.cz</a:t>
            </a:r>
          </a:p>
        </p:txBody>
      </p:sp>
    </p:spTree>
    <p:extLst>
      <p:ext uri="{BB962C8B-B14F-4D97-AF65-F5344CB8AC3E}">
        <p14:creationId xmlns:p14="http://schemas.microsoft.com/office/powerpoint/2010/main" val="1094961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Koniotomie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Souprava pro rychlý přístup do trachey bez nutnosti intubace nebo tracheostomie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Minimálně invazivní procedura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Výhody:</a:t>
            </a:r>
            <a:r>
              <a:rPr lang="cs-CZ" altLang="cs-CZ" sz="2800" dirty="0">
                <a:latin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rychle hojící se rána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malá jizva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zachování přirozených mechanismů jako jsou spontánní dýchání, řeč, kašel, výživa a zahřátí a zvlhčení vdechovaného vzduchu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397528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Koniotomie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– Mini </a:t>
            </a:r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Trach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P30630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1" y="2069865"/>
            <a:ext cx="5311775" cy="398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803900" y="609689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813213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Tracheostomie 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69667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</a:rPr>
              <a:t>Chirurgická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</a:rPr>
              <a:t>Punkční</a:t>
            </a:r>
            <a:r>
              <a:rPr lang="cs-CZ" altLang="cs-CZ" sz="2800" dirty="0">
                <a:latin typeface="Arial" panose="020B0604020202020204" pitchFamily="34" charset="0"/>
              </a:rPr>
              <a:t> - perkutánní dilatační tracheostomie (PDT)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standard pro IP, za bronchoskop. kontroly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Urgentní X Plánovaná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Dočasná X Trvalá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Indikace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Dlouhodobá UPV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Potřeba dlouhodobého vstupu do DC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</a:rPr>
              <a:t>Obstrukce DC (např. </a:t>
            </a:r>
            <a:r>
              <a:rPr lang="cs-CZ" altLang="cs-CZ" sz="2800" dirty="0" err="1">
                <a:latin typeface="Arial" panose="020B0604020202020204" pitchFamily="34" charset="0"/>
              </a:rPr>
              <a:t>orofaciální</a:t>
            </a:r>
            <a:r>
              <a:rPr lang="cs-CZ" altLang="cs-CZ" sz="2800" dirty="0">
                <a:latin typeface="Arial" panose="020B0604020202020204" pitchFamily="34" charset="0"/>
              </a:rPr>
              <a:t> trauma)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933625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533400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Tracheostomie </a:t>
            </a:r>
            <a:endParaRPr lang="cs-CZ" sz="4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2069865"/>
            <a:ext cx="6697663" cy="4464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803900" y="609689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cs.wikipedia.org</a:t>
            </a:r>
          </a:p>
        </p:txBody>
      </p:sp>
    </p:spTree>
    <p:extLst>
      <p:ext uri="{BB962C8B-B14F-4D97-AF65-F5344CB8AC3E}">
        <p14:creationId xmlns:p14="http://schemas.microsoft.com/office/powerpoint/2010/main" val="8396203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Tracheostomie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</a:rPr>
              <a:t>Přednosti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vyšší komfort nemocného bez nutnosti </a:t>
            </a:r>
            <a:r>
              <a:rPr lang="cs-CZ" altLang="cs-CZ" sz="2800" dirty="0" err="1">
                <a:solidFill>
                  <a:schemeClr val="tx1"/>
                </a:solidFill>
                <a:latin typeface="Arial" panose="020B0604020202020204" pitchFamily="34" charset="0"/>
              </a:rPr>
              <a:t>sedace</a:t>
            </a: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, snazší toaleta DC, snížení mrtvého prostoru DC, usnadnění odpojování 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od                                          </a:t>
            </a: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ventilátoru, možný </a:t>
            </a:r>
            <a:r>
              <a:rPr lang="cs-CZ" altLang="cs-CZ" sz="2800" dirty="0" smtClean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         perorální </a:t>
            </a: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</a:rPr>
              <a:t>příjem</a:t>
            </a:r>
          </a:p>
          <a:p>
            <a:endParaRPr lang="cs-CZ" dirty="0"/>
          </a:p>
        </p:txBody>
      </p:sp>
      <p:pic>
        <p:nvPicPr>
          <p:cNvPr id="4" name="Picture 4" descr="P30630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3460329"/>
            <a:ext cx="4466013" cy="319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679700" y="618415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021154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1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Tracheostomie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92107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Komplikace tracheostomie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Časné 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krvácení     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chybné umístění kanyly 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Pozdní   </a:t>
            </a:r>
            <a:r>
              <a:rPr lang="cs-CZ" altLang="cs-CZ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infekce           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krvácení                         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obstrukce                                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poškození stěny trachey (píštěl, stenóza)</a:t>
            </a:r>
            <a:r>
              <a:rPr lang="cs-CZ" altLang="cs-CZ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55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charset="0"/>
              </a:rPr>
              <a:t>Použité zdroje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1791533"/>
            <a:ext cx="9278797" cy="597086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800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>
                <a:latin typeface="Arial" panose="020B0604020202020204" pitchFamily="34" charset="0"/>
                <a:cs typeface="Arial" panose="020B0604020202020204" pitchFamily="34" charset="0"/>
              </a:rPr>
              <a:t>Zadák, Z., Havel, E.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na principech vnitřního lékařství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2.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2017. ISBN 978-80-271-0282-2.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1132</TotalTime>
  <Words>1555</Words>
  <Application>Microsoft Office PowerPoint</Application>
  <PresentationFormat>Vlastní</PresentationFormat>
  <Paragraphs>372</Paragraphs>
  <Slides>57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2" baseType="lpstr">
      <vt:lpstr>Arial</vt:lpstr>
      <vt:lpstr>Calibri</vt:lpstr>
      <vt:lpstr>Wingdings 2</vt:lpstr>
      <vt:lpstr>Office Theme</vt:lpstr>
      <vt:lpstr>Fotografie</vt:lpstr>
      <vt:lpstr>Prezentace aplikace PowerPoint</vt:lpstr>
      <vt:lpstr>Zajištění dýchacích cest</vt:lpstr>
      <vt:lpstr>Akutní zajištění DC</vt:lpstr>
      <vt:lpstr>Indikace pro zajištění DC</vt:lpstr>
      <vt:lpstr>Zajištění DC bez pomůcek</vt:lpstr>
      <vt:lpstr>Záklon hlavy</vt:lpstr>
      <vt:lpstr>Zajištění DC s pomůckami</vt:lpstr>
      <vt:lpstr>Samorozpínací vak</vt:lpstr>
      <vt:lpstr>„C hmat“</vt:lpstr>
      <vt:lpstr>Vzduchovody</vt:lpstr>
      <vt:lpstr>Laryngeální tubus</vt:lpstr>
      <vt:lpstr>Laryngeální maska - LMA</vt:lpstr>
      <vt:lpstr>Laryngeální maska - LMA</vt:lpstr>
      <vt:lpstr>I - GEL</vt:lpstr>
      <vt:lpstr>I - GEL</vt:lpstr>
      <vt:lpstr>Kombitubus</vt:lpstr>
      <vt:lpstr>Kombitubus</vt:lpstr>
      <vt:lpstr>Endotracheální intubace</vt:lpstr>
      <vt:lpstr>Endotracheální intubace</vt:lpstr>
      <vt:lpstr>Endotracheální intubace</vt:lpstr>
      <vt:lpstr>Laryngoskop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Videolaryngoskopie</vt:lpstr>
      <vt:lpstr>Endotracheální intubace</vt:lpstr>
      <vt:lpstr>Endotracheální intubace</vt:lpstr>
      <vt:lpstr>Endotracheální intubace</vt:lpstr>
      <vt:lpstr>Zavaděč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Endotracheální intubace</vt:lpstr>
      <vt:lpstr>Sellickův hmat</vt:lpstr>
      <vt:lpstr>Endotracheální intubace</vt:lpstr>
      <vt:lpstr>Endotracheální intubace</vt:lpstr>
      <vt:lpstr>Mallampati skóre</vt:lpstr>
      <vt:lpstr>Endotracheální intubace</vt:lpstr>
      <vt:lpstr>Endotracheální intubace</vt:lpstr>
      <vt:lpstr>Endotracheální intubace</vt:lpstr>
      <vt:lpstr>Koniopunkce</vt:lpstr>
      <vt:lpstr>Koniopunkce </vt:lpstr>
      <vt:lpstr>Koniotomie </vt:lpstr>
      <vt:lpstr>Koniotomie – Mini Trach</vt:lpstr>
      <vt:lpstr>Tracheostomie </vt:lpstr>
      <vt:lpstr>Tracheostomie </vt:lpstr>
      <vt:lpstr>Tracheostomie</vt:lpstr>
      <vt:lpstr>Tracheostomie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86</cp:revision>
  <dcterms:created xsi:type="dcterms:W3CDTF">2017-03-15T11:07:40Z</dcterms:created>
  <dcterms:modified xsi:type="dcterms:W3CDTF">2021-12-29T14:26:21Z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