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6"/>
  </p:notesMasterIdLst>
  <p:sldIdLst>
    <p:sldId id="280" r:id="rId2"/>
    <p:sldId id="374" r:id="rId3"/>
    <p:sldId id="284" r:id="rId4"/>
    <p:sldId id="356" r:id="rId5"/>
    <p:sldId id="366" r:id="rId6"/>
    <p:sldId id="357" r:id="rId7"/>
    <p:sldId id="371" r:id="rId8"/>
    <p:sldId id="372" r:id="rId9"/>
    <p:sldId id="367" r:id="rId10"/>
    <p:sldId id="359" r:id="rId11"/>
    <p:sldId id="373" r:id="rId12"/>
    <p:sldId id="368" r:id="rId13"/>
    <p:sldId id="376" r:id="rId14"/>
    <p:sldId id="270" r:id="rId15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81387" autoAdjust="0"/>
  </p:normalViewPr>
  <p:slideViewPr>
    <p:cSldViewPr>
      <p:cViewPr varScale="1">
        <p:scale>
          <a:sx n="87" d="100"/>
          <a:sy n="87" d="100"/>
        </p:scale>
        <p:origin x="185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3A83E-DA1B-436C-8600-10C51F92F82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8227B-C453-4E59-A1C5-9EC1CEB532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14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083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3566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759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135C7A4-829D-4F19-99F3-96E21E856A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AF1712FE-18DB-4E17-9385-2904C011D9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A89A381-689A-40E4-9B14-A842D29569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251FA2F7-E332-4C95-A87F-1D0BAA183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90CD3DC5-14B1-48AD-8503-E3AFA94D4C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95D85B46-B3DD-42A7-A069-E7E8DC96FE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12EA724-30A9-4957-8745-FDCE39F314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AC47783A-7554-46A3-A6E4-5445FB6F77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872BAC0-0C99-4C71-8EFD-3C8BF9AAE2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CE3743F-51AD-4B3E-999C-372329DF34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2B08347B-7E76-4B57-8DCB-9585E21DCF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9FD4E5A-EB0C-4FE7-AC3B-8661FBA27C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6026B83-FB71-4FD9-8AFA-1BAD02ED15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34E95F79-F2C6-4CEC-BFC1-051523F99D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BD662287-0349-4119-8214-6AD1E02A5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5C2E7112-FB78-439B-A6CD-47FF7D463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62F6F3B-8323-47F1-AC33-FA7237A3F8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B323-C8DB-48E4-BA6D-6F11FE5C476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495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6CC654-0648-4181-8F8B-BA0144D10A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506DDA8-5BC0-4806-AAF9-69E9545705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93628-A44A-4A1F-BF27-B22C103E2E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CEEC2BA-B894-4018-9063-D05955FF91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20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E4736BC-4CD5-4AB2-B2BF-B0764F09CF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BE9118-2B8A-485A-9E1C-31B90CF9DA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A4BF5-1341-406A-A7A4-CB27413ACD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10568E7-E1EF-474D-81AF-FE7E64DE848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558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A64968-8AA4-4D79-8BE9-9BF7067157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FEE8AD-C2DA-447B-9B5A-7022D75F1A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D5709-AE76-40FE-9BDE-5BF71E285B2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D6E966C-7BF2-4EAA-BB83-EA93FCD5F3F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866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9334527-C1EA-426F-A103-24F62AEB08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528A130-4DA6-4FE0-92EE-09A8814F6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C8437-8F6E-4223-9415-7DC9FDBFC8C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86335C1-1715-45C7-B7A6-5C1285316B1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89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7F0B27-3742-4161-B4AA-77C1E74442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EE98D-2A59-4D32-9E27-C4A5162974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92520-34B1-461C-A398-82D761A5005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618E2724-3BB7-4AF5-8354-FFC0BA23BAD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921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65A358D-966F-4FB7-BFF3-3F5218A68B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AC16F-7B1D-49B8-AFA8-C484954F7E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A02D6-109C-4F92-8807-4EFCDACD0F4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EC10669-11C8-4B0F-82D8-3E04E06DE19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556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3C1BFA-9E26-47C4-98C1-65E91022950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89C25C-6A3C-4A63-A5A8-8463C62060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430C6-C6A8-46CE-8433-1E98DD1122C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2FF121C-4CCC-4312-AC98-1F469AD910A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56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8DDA911-C5DD-47B3-9E6D-443C3EE60A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6AA0D0-0466-4A39-80AE-90F3D28C4D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D8E62A-8ACA-478B-B167-4E859F4CEC5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D2FDD6D-18E7-44AB-91DA-CA83846B324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722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F0686E-D9FA-4E9A-9AA3-80D3610324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B56756-2DB0-4509-8536-FA769D2E06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E80D7-D854-4896-9A44-D60BD19B19A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92E105B-542C-41B5-A25F-049A244F8CF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827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63B84A5-6792-49FC-8294-DD57375519B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A01FDE-A310-49DA-BB03-7460F54AB8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12864-A88F-4CCA-B784-D3840F00F05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BE3ADEC-17C8-4B9C-A266-CE19DC1693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074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61B4723-B7AA-4AEA-8EFB-3F2F964C51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0A2176E-6C2F-4852-9209-060528A700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98D3CCFA-C4DE-4D56-B6B6-EE40EC45DE94}" type="slidenum">
              <a:rPr lang="cs-CZ" altLang="cs-CZ"/>
              <a:pPr/>
              <a:t>‹#›</a:t>
            </a:fld>
            <a:endParaRPr lang="cs-CZ" altLang="cs-CZ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F851480-193A-43B4-8FF7-E3285CFEDE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3E2480D6-D7C3-4EE7-8C35-86C5DADBB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D93DAB62-CE8B-4F76-83E1-F1FB70F9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7F6E54E1-6996-444C-83A7-E7B3B52EC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38E66342-4D0B-4F35-902C-94085B67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56352FFA-E8B2-4F8A-AC50-E737CFCC2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48C759DF-739B-41A5-A2A2-9FE6FB02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192D3945-96E6-479C-83B1-042E2E7E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53E53EB5-7BD9-4270-B3C4-0388328D6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CFEE3C77-D710-4B27-913C-AC347C540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C821D9CC-719D-40F4-957E-8E4B3FD5F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D133664A-FF2E-4B69-B4CD-6E4565BED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64528" name="Rectangle 16">
            <a:extLst>
              <a:ext uri="{FF2B5EF4-FFF2-40B4-BE49-F238E27FC236}">
                <a16:creationId xmlns:a16="http://schemas.microsoft.com/office/drawing/2014/main" id="{A977AEEB-0F03-4F1C-A6B6-BB94D9CDB0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rvp.cz/Knihovna/1.Pedagogick%C3%BD_lexikon/K/Kurikulu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kazky.zcu.cz/document_43558/c12e87984860cb27bdf2f8bfb179fb3e-priloha_c_7_smlouvy_o_dilo_ts_ii_002-2020_publikace_fpe-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fi.upol.cz/files/2204/mfi_2204_p16_p30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fi.upol.cz/files/27/2701/mfi_2701_046_054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v.cz/t/aktualne-platne-zneni-rvp-zv" TargetMode="External"/><Relationship Id="rId2" Type="http://schemas.openxmlformats.org/officeDocument/2006/relationships/hyperlink" Target="http://www.ibe.unesco.org/en/glossary-curriculum-terminology/l/learning-cont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uv.cz/file/15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ze.edu.cz/files/rvp-zv-2021-s-vyznacenymi-zmenami.pdf" TargetMode="External"/><Relationship Id="rId2" Type="http://schemas.openxmlformats.org/officeDocument/2006/relationships/hyperlink" Target="https://www.msmt.cz/vzdelavani/skolstvi-v-cr/strategie-203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vize.edu.cz/vyjadreni-k-redukcim-v-rvp-zv?fbclid=IwAR01FdnCElYY7xUMOUA9UofT-CthlDgBY7BvPq7n0vUN10VJN048ZHNNrh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df.mff.cuni.cz/RVPfyzika/doku.php" TargetMode="External"/><Relationship Id="rId2" Type="http://schemas.openxmlformats.org/officeDocument/2006/relationships/hyperlink" Target="https://kdf.mff.cuni.cz/RVPfyzika/lib/exe/fetch.php?media=podkladova_studie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uv.cz/t/manualy-a-metodika-pro-tvorbu-svp" TargetMode="External"/><Relationship Id="rId2" Type="http://schemas.openxmlformats.org/officeDocument/2006/relationships/hyperlink" Target="http://mfi.upol.cz/files/27/2701/mfi_2701_046_054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s.muni.cz/repo/562763/Evaluacni_standardy_ve_fyzikalnim_vzdelavani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folio.rvp.cz/artefact/file/download.php?file=67497&amp;view=983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s.muni.cz/do/rect/el/estud/pedf/ps11/chem_zem/web/pdf/priloha2.pdf" TargetMode="External"/><Relationship Id="rId4" Type="http://schemas.openxmlformats.org/officeDocument/2006/relationships/hyperlink" Target="http://www.nuv.cz/uploads/Publikace/Metodicke_komentare/metodicke_komentare_a_ulohy_je_standardum_zv_fyzika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kdf.mff.cuni.cz/RVPfyzika/lib/exe/fetch.php?media=podkladova_studie.pdf" TargetMode="External"/><Relationship Id="rId3" Type="http://schemas.openxmlformats.org/officeDocument/2006/relationships/hyperlink" Target="https://www.msmt.cz/vzdelavani/skolstvi-v-cr/bila-kniha-narodni-program-rozvoje-vzdelani-v-cr" TargetMode="External"/><Relationship Id="rId7" Type="http://schemas.openxmlformats.org/officeDocument/2006/relationships/hyperlink" Target="https://www.msmt.cz/vzdelavani/skolstvi-v-cr/strategie-203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rchiv-nuv.npi.cz/t/aktualne-platne-zneni-rvp-zv.html" TargetMode="External"/><Relationship Id="rId5" Type="http://schemas.openxmlformats.org/officeDocument/2006/relationships/hyperlink" Target="https://mfi.upol.cz/files/2204/mfi_2204_p16_p30.pdf" TargetMode="External"/><Relationship Id="rId4" Type="http://schemas.openxmlformats.org/officeDocument/2006/relationships/hyperlink" Target="https://mfi.upol.cz/files/27/2701/mfi_2701_046_054.pdf" TargetMode="External"/><Relationship Id="rId9" Type="http://schemas.openxmlformats.org/officeDocument/2006/relationships/hyperlink" Target="https://is.muni.cz/repo/562763/Evaluacni_standardy_ve_fyzikalnim_vzdelavani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2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2" y="1192862"/>
            <a:ext cx="9144000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2400" b="1" dirty="0"/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992FC6-3811-B5E2-F7C3-7DACE813A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" y="2136775"/>
            <a:ext cx="8829675" cy="46005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2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2" y="1484784"/>
            <a:ext cx="9144000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/>
              <a:t>Kurikulární</a:t>
            </a:r>
            <a:r>
              <a:rPr lang="cs-CZ" altLang="cs-CZ" sz="2400" b="1" dirty="0"/>
              <a:t> dokumenty ve fyzice – RVP, ŠVP, vzdělávací standardy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2400" b="1" dirty="0"/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</a:rPr>
              <a:t>Fakulta pedagogická, Západočeská univerzita v Plzni,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</p:spTree>
    <p:extLst>
      <p:ext uri="{BB962C8B-B14F-4D97-AF65-F5344CB8AC3E}">
        <p14:creationId xmlns:p14="http://schemas.microsoft.com/office/powerpoint/2010/main" val="18292180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KURIKULUM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18" y="1099576"/>
            <a:ext cx="9144000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Klíčový pojem obecné pedagogiky. Z latinského curriculum (běh, závodní dráha), přeneseně posun. Dříve jen učivo, pozd</a:t>
            </a:r>
            <a:r>
              <a:rPr lang="en-US" altLang="cs-CZ" sz="2400" dirty="0"/>
              <a:t>ě</a:t>
            </a:r>
            <a:r>
              <a:rPr lang="cs-CZ" altLang="cs-CZ" sz="2400" dirty="0"/>
              <a:t>ji podstatně šířeji. Značné množství různých definic, viz </a:t>
            </a:r>
            <a:r>
              <a:rPr lang="cs-CZ" altLang="cs-CZ" sz="2400" dirty="0">
                <a:hlinkClick r:id="rId3"/>
              </a:rPr>
              <a:t>https://wiki.rvp.cz/Knihovna/1.Pedagogick%C3%BD_lexikon/K/Kurikulum</a:t>
            </a: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Obsahově orient. pojetí – kurikulum jako obsah vzdělávání.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 err="1"/>
              <a:t>Kurikulární</a:t>
            </a:r>
            <a:r>
              <a:rPr lang="cs-CZ" altLang="cs-CZ" sz="2400" dirty="0"/>
              <a:t> dokumenty – vzdělávací programy na úrovni státu a školy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Rozlišení </a:t>
            </a:r>
            <a:r>
              <a:rPr lang="cs-CZ" altLang="cs-CZ" sz="2400" b="1" dirty="0"/>
              <a:t>zamýšleného</a:t>
            </a:r>
            <a:r>
              <a:rPr lang="cs-CZ" altLang="cs-CZ" sz="2400" dirty="0"/>
              <a:t>, </a:t>
            </a:r>
            <a:r>
              <a:rPr lang="cs-CZ" altLang="cs-CZ" sz="2400" b="1" dirty="0"/>
              <a:t>realizovaného</a:t>
            </a:r>
            <a:r>
              <a:rPr lang="cs-CZ" altLang="cs-CZ" sz="2400" dirty="0"/>
              <a:t> a </a:t>
            </a:r>
            <a:r>
              <a:rPr lang="cs-CZ" altLang="cs-CZ" sz="2400" b="1" dirty="0"/>
              <a:t>dosaženého</a:t>
            </a:r>
            <a:r>
              <a:rPr lang="cs-CZ" altLang="cs-CZ" sz="2400" dirty="0"/>
              <a:t> </a:t>
            </a:r>
            <a:r>
              <a:rPr lang="cs-CZ" altLang="cs-CZ" sz="2400" dirty="0" err="1"/>
              <a:t>kurik</a:t>
            </a:r>
            <a:r>
              <a:rPr lang="cs-CZ" altLang="cs-CZ" sz="2400" dirty="0"/>
              <a:t>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Rozlišení dynamické a statické formy kurikula, subjektivní, intersubjektivní a objektivizované stránky – možnost modelování, viz kniha Hajerové a Slavíka (2019), dostupné na </a:t>
            </a:r>
            <a:r>
              <a:rPr lang="cs-CZ" altLang="cs-CZ" sz="2400" dirty="0">
                <a:hlinkClick r:id="rId4"/>
              </a:rPr>
              <a:t>https://zakazky.zcu.cz/document_43558/c12e87984860cb27bdf2f8bfb179fb3e-priloha_c_7_smlouvy_o_dilo_ts_ii_002-2020_publikace_fpe-pdf</a:t>
            </a:r>
            <a:r>
              <a:rPr lang="en-US" altLang="cs-CZ" sz="2400" dirty="0"/>
              <a:t> </a:t>
            </a:r>
            <a:endParaRPr lang="cs-CZ" altLang="cs-CZ" sz="2400" i="1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cs-CZ" sz="1600" baseline="-25000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352412" y="620688"/>
            <a:ext cx="8496300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UČEBNÍ OSNOVY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268413"/>
            <a:ext cx="8999537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Fundamentální </a:t>
            </a:r>
            <a:r>
              <a:rPr lang="cs-CZ" altLang="cs-CZ" sz="2400" dirty="0" err="1"/>
              <a:t>kurik</a:t>
            </a:r>
            <a:r>
              <a:rPr lang="cs-CZ" altLang="cs-CZ" sz="2400" dirty="0"/>
              <a:t>. dokument v minulosti (před rokem 1989).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Direktivně stanoven rozsah výuky, učivo včetně jeho posloupnosti, forem výuky (např. povinné </a:t>
            </a:r>
            <a:r>
              <a:rPr lang="cs-CZ" altLang="cs-CZ" sz="2400" dirty="0" err="1"/>
              <a:t>lab</a:t>
            </a:r>
            <a:r>
              <a:rPr lang="cs-CZ" altLang="cs-CZ" sz="2400" dirty="0"/>
              <a:t>. práce). Podrobněji např. v článku Lepila (2013), </a:t>
            </a:r>
            <a:r>
              <a:rPr lang="cs-CZ" altLang="cs-CZ" sz="2400" dirty="0">
                <a:hlinkClick r:id="rId2"/>
              </a:rPr>
              <a:t>http://mfi.upol.cz/files/2204/mfi_2204_p16_p30.pdf</a:t>
            </a:r>
            <a:endParaRPr lang="cs-CZ" alt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Výhody: jasné vedení, přestupy žáků, centrální zajištění pomůcek apod.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Nevýhody: minimální prostor pro invenci učitelů, nebyla přímá orientace na výstupy učení.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Liberalizace školství po r. 1989 – postupný přechod od osnov k</a:t>
            </a:r>
            <a:r>
              <a:rPr lang="en-US" altLang="cs-CZ" sz="2400" dirty="0"/>
              <a:t>e</a:t>
            </a:r>
            <a:r>
              <a:rPr lang="cs-CZ" altLang="cs-CZ" sz="2400" dirty="0"/>
              <a:t> vzdělávacím programům. 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/>
              <a:t>3</a:t>
            </a:r>
            <a:endParaRPr lang="en-US" altLang="cs-CZ" sz="1600" baseline="-25000"/>
          </a:p>
        </p:txBody>
      </p:sp>
    </p:spTree>
    <p:extLst>
      <p:ext uri="{BB962C8B-B14F-4D97-AF65-F5344CB8AC3E}">
        <p14:creationId xmlns:p14="http://schemas.microsoft.com/office/powerpoint/2010/main" val="95191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RÁMCOVÉ VZDĚLÁVACÍ PROGRAMY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5112568" cy="882994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 err="1"/>
              <a:t>Kurikulární</a:t>
            </a:r>
            <a:r>
              <a:rPr lang="cs-CZ" altLang="cs-CZ" sz="2400" dirty="0"/>
              <a:t> </a:t>
            </a:r>
            <a:r>
              <a:rPr lang="cs-CZ" altLang="cs-CZ" sz="2400" dirty="0" err="1"/>
              <a:t>refoma</a:t>
            </a:r>
            <a:r>
              <a:rPr lang="cs-CZ" altLang="cs-CZ" sz="2400" dirty="0"/>
              <a:t> vycházející ze </a:t>
            </a:r>
            <a:r>
              <a:rPr lang="cs-CZ" altLang="cs-CZ" sz="2400" dirty="0" err="1"/>
              <a:t>strateg</a:t>
            </a:r>
            <a:r>
              <a:rPr lang="cs-CZ" altLang="cs-CZ" sz="2400" dirty="0"/>
              <a:t>. dokumentů (tzv. Bílá kniha vzdělávání) → v r. 2004 schválen školský zákon a dokončen Rámcový vzdělávací program pro ZV. Od r. 2007 ŠVP pro jednotlivé ZŠ, u SŠ později.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Orientace na klíčové kompetence a na výstupy učení.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Vzdělávací oblasti (Člověk a příroda) a vzdělávací obory (fyzika), průřezová témata (environmentální výchova </a:t>
            </a:r>
            <a:r>
              <a:rPr lang="cs-CZ" altLang="cs-CZ" sz="2400" dirty="0" err="1"/>
              <a:t>apod</a:t>
            </a:r>
            <a:r>
              <a:rPr lang="cs-CZ" altLang="cs-CZ" sz="2400" dirty="0"/>
              <a:t>).  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4</a:t>
            </a:r>
            <a:endParaRPr lang="en-US" altLang="cs-CZ" sz="1600" baseline="-250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655784"/>
            <a:ext cx="3635896" cy="17793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56152"/>
            <a:ext cx="3851920" cy="200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EB1ADFF-82D1-1B06-ABF4-1DBFEF827D81}"/>
              </a:ext>
            </a:extLst>
          </p:cNvPr>
          <p:cNvSpPr txBox="1"/>
          <p:nvPr/>
        </p:nvSpPr>
        <p:spPr>
          <a:xfrm>
            <a:off x="6005827" y="3443312"/>
            <a:ext cx="3130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Zdroj</a:t>
            </a:r>
            <a:r>
              <a:rPr lang="en-US" sz="1200" dirty="0"/>
              <a:t>: </a:t>
            </a:r>
            <a:r>
              <a:rPr lang="en-US" sz="1200" dirty="0" err="1"/>
              <a:t>Bílá</a:t>
            </a:r>
            <a:r>
              <a:rPr lang="en-US" sz="1200" dirty="0"/>
              <a:t> </a:t>
            </a:r>
            <a:r>
              <a:rPr lang="en-US" sz="1200" dirty="0" err="1"/>
              <a:t>kniha</a:t>
            </a:r>
            <a:r>
              <a:rPr lang="en-US" sz="1200" dirty="0"/>
              <a:t> </a:t>
            </a:r>
            <a:r>
              <a:rPr lang="en-US" sz="1200" dirty="0" err="1"/>
              <a:t>vzdělávání</a:t>
            </a:r>
            <a:endParaRPr lang="en-US" sz="12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CD4A78F-4BE6-BCA9-C301-67200F935BDC}"/>
              </a:ext>
            </a:extLst>
          </p:cNvPr>
          <p:cNvSpPr txBox="1"/>
          <p:nvPr/>
        </p:nvSpPr>
        <p:spPr>
          <a:xfrm>
            <a:off x="5508104" y="5996589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Zdroj</a:t>
            </a:r>
            <a:r>
              <a:rPr lang="en-US" sz="1200" dirty="0"/>
              <a:t>: https://mfi.upol.cz/files/27/2701/mfi_2701_046_054.pdf</a:t>
            </a:r>
          </a:p>
        </p:txBody>
      </p:sp>
    </p:spTree>
    <p:extLst>
      <p:ext uri="{BB962C8B-B14F-4D97-AF65-F5344CB8AC3E}">
        <p14:creationId xmlns:p14="http://schemas.microsoft.com/office/powerpoint/2010/main" val="378387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755576" y="512763"/>
            <a:ext cx="7740724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ROZSAH VÝUKY Fy DLE RVP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97538"/>
            <a:ext cx="91440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Konkrétní ani minimální počet hodin není pro Fy stanoven (Člověk a příroda minimum na </a:t>
            </a:r>
            <a:r>
              <a:rPr lang="cs-CZ" altLang="cs-CZ" sz="2400" b="1" dirty="0"/>
              <a:t>ZŠ 21 h v 6.- 9.</a:t>
            </a:r>
            <a:r>
              <a:rPr lang="en-US" altLang="cs-CZ" sz="2400" b="1" dirty="0"/>
              <a:t> </a:t>
            </a:r>
            <a:r>
              <a:rPr lang="cs-CZ" altLang="cs-CZ" sz="2400" b="1" dirty="0"/>
              <a:t>r. </a:t>
            </a:r>
            <a:r>
              <a:rPr lang="cs-CZ" altLang="cs-CZ" sz="2400" dirty="0"/>
              <a:t>před reformou, </a:t>
            </a:r>
            <a:r>
              <a:rPr lang="cs-CZ" altLang="cs-CZ" sz="2400" b="1" dirty="0"/>
              <a:t>20 po ní</a:t>
            </a:r>
            <a:r>
              <a:rPr lang="cs-CZ" altLang="cs-CZ" sz="2400" dirty="0"/>
              <a:t>, na </a:t>
            </a:r>
            <a:r>
              <a:rPr lang="cs-CZ" altLang="cs-CZ" sz="2400" b="1" dirty="0"/>
              <a:t>G 36 h v 1. – 4. r. </a:t>
            </a:r>
            <a:r>
              <a:rPr lang="cs-CZ" altLang="cs-CZ" sz="2400" dirty="0"/>
              <a:t>společně pro Člověk a příroda a Člověk a společnost…).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reálu na ZŠ obvykle model 2</a:t>
            </a:r>
            <a:r>
              <a:rPr lang="en-GB" altLang="cs-CZ" sz="2400" dirty="0"/>
              <a:t>+2+2+2</a:t>
            </a:r>
            <a:r>
              <a:rPr lang="cs-CZ" altLang="cs-CZ" sz="2400" dirty="0"/>
              <a:t> (</a:t>
            </a:r>
            <a:r>
              <a:rPr lang="en-GB" altLang="cs-CZ" sz="2400" dirty="0" err="1"/>
              <a:t>cca</a:t>
            </a:r>
            <a:r>
              <a:rPr lang="en-GB" altLang="cs-CZ" sz="2400" dirty="0"/>
              <a:t> 40 </a:t>
            </a:r>
            <a:r>
              <a:rPr lang="cs-CZ" altLang="cs-CZ" sz="2400" dirty="0"/>
              <a:t>%), 1+2+2+2 (cca 25 %) či 2+2+2+1 (cca 15 %).</a:t>
            </a:r>
            <a:r>
              <a:rPr lang="en-GB" altLang="cs-CZ" sz="2400" dirty="0"/>
              <a:t> </a:t>
            </a:r>
            <a:r>
              <a:rPr lang="cs-CZ" altLang="cs-CZ" sz="2400" dirty="0"/>
              <a:t>Detailně pro ZŠ v článku </a:t>
            </a:r>
            <a:r>
              <a:rPr lang="cs-CZ" altLang="cs-CZ" sz="2400" dirty="0" err="1"/>
              <a:t>Mollerové</a:t>
            </a:r>
            <a:r>
              <a:rPr lang="cs-CZ" altLang="cs-CZ" sz="2400" dirty="0"/>
              <a:t> et al. (2018), viz </a:t>
            </a:r>
            <a:r>
              <a:rPr lang="cs-CZ" altLang="cs-CZ" sz="2400" dirty="0">
                <a:hlinkClick r:id="rId2"/>
              </a:rPr>
              <a:t>http://mfi.upol.cz/files/27/2701/mfi_2701_046_054.pdf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Na G velmi rozdílné, minimální rozsah 2+2+2+0 (např. jazykové třídy, obrovský rozdíl proti stavu 3+3+3+4 před r. 1989…), často na úkor prakt. </a:t>
            </a:r>
            <a:r>
              <a:rPr lang="en-US" altLang="cs-CZ" sz="2400" dirty="0"/>
              <a:t>c</a:t>
            </a:r>
            <a:r>
              <a:rPr lang="cs-CZ" altLang="cs-CZ" sz="2400" dirty="0"/>
              <a:t>vičení apod.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Na úrovni školy v ŠVP ne vždy zohledněn rozsah výuky, spíše dáno obsahem učebnic pro daný ročník apod. 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Problém (hlavně na G) – rozsah výrazně omezen, učivo nikoliv </a:t>
            </a:r>
            <a:endParaRPr lang="cs-CZ" altLang="cs-CZ" sz="2400" i="1" dirty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5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72288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835228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FILOZOFIE A STRUKTURA RVP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675688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Vzdělávací obsah tvořen očekávanými výstupy a učivem (srovnej definici </a:t>
            </a:r>
            <a:r>
              <a:rPr lang="cs-CZ" altLang="cs-CZ" sz="2400" dirty="0" err="1"/>
              <a:t>vzd</a:t>
            </a:r>
            <a:r>
              <a:rPr lang="cs-CZ" altLang="cs-CZ" sz="2400" dirty="0"/>
              <a:t>. obsahu dle UNESCO na </a:t>
            </a:r>
            <a:r>
              <a:rPr lang="cs-CZ" altLang="cs-CZ" sz="2400" dirty="0">
                <a:hlinkClick r:id="rId2"/>
              </a:rPr>
              <a:t>http://www.ibe.unesco.org/en/</a:t>
            </a:r>
            <a:r>
              <a:rPr lang="cs-CZ" altLang="cs-CZ" sz="2400" dirty="0" err="1">
                <a:hlinkClick r:id="rId2"/>
              </a:rPr>
              <a:t>glossary</a:t>
            </a:r>
            <a:r>
              <a:rPr lang="cs-CZ" altLang="cs-CZ" sz="2400" dirty="0">
                <a:hlinkClick r:id="rId2"/>
              </a:rPr>
              <a:t>-curriculum-terminology/l/</a:t>
            </a:r>
            <a:r>
              <a:rPr lang="cs-CZ" altLang="cs-CZ" sz="2400" dirty="0" err="1">
                <a:hlinkClick r:id="rId2"/>
              </a:rPr>
              <a:t>learning-content</a:t>
            </a:r>
            <a:r>
              <a:rPr lang="cs-CZ" altLang="cs-CZ" sz="2400" dirty="0"/>
              <a:t>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Očekávané výstupy závazné ke konci 5. r. a 9. r. → není stanovena posloupnost učiva. Učivo chápáno jako prostředek k dosažení výstupů.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Fy na 2.st. ZŠ – 7 oblastí (</a:t>
            </a:r>
            <a:r>
              <a:rPr lang="en-US" altLang="cs-CZ" sz="2400" dirty="0"/>
              <a:t>l</a:t>
            </a:r>
            <a:r>
              <a:rPr lang="cs-CZ" altLang="cs-CZ" sz="2400" dirty="0"/>
              <a:t>átky a tělesa, pohyb a síly, mech</a:t>
            </a:r>
            <a:r>
              <a:rPr lang="en-US" altLang="cs-CZ" sz="2400" dirty="0" err="1"/>
              <a:t>anika</a:t>
            </a:r>
            <a:r>
              <a:rPr lang="cs-CZ" altLang="cs-CZ" sz="2400" dirty="0"/>
              <a:t> tekutin, energie, zvuk, elekromag. a světlo, vesmír) a 29 výstupů (po reformě 19). RVP dostupné na </a:t>
            </a:r>
            <a:r>
              <a:rPr lang="cs-CZ" altLang="cs-CZ" sz="2400" dirty="0">
                <a:hlinkClick r:id="rId3"/>
              </a:rPr>
              <a:t>http://www.nuv.cz/t/aktualne-platne-zneni-rvp-zv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Fy na G – 5 oblastí (veličiny a měření, pohyb a síly, stavba a vlastnosti látek, </a:t>
            </a:r>
            <a:r>
              <a:rPr lang="cs-CZ" altLang="cs-CZ" sz="2400" dirty="0" err="1"/>
              <a:t>elmag</a:t>
            </a:r>
            <a:r>
              <a:rPr lang="cs-CZ" altLang="cs-CZ" sz="2400" dirty="0"/>
              <a:t>. a světlo, mikrosvět) a 22 výstupů. RVP dostupné na </a:t>
            </a:r>
            <a:r>
              <a:rPr lang="cs-CZ" altLang="cs-CZ" sz="2400" dirty="0">
                <a:hlinkClick r:id="rId4"/>
              </a:rPr>
              <a:t>http://www.nuv.cz/file/159</a:t>
            </a:r>
            <a:r>
              <a:rPr lang="cs-CZ" altLang="cs-CZ" sz="2400" dirty="0"/>
              <a:t> . </a:t>
            </a:r>
            <a:endParaRPr lang="cs-CZ" altLang="cs-CZ" sz="2400" i="1" dirty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6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79420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835228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REFORMA RVP, ÚKOL 1 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26652" y="1097538"/>
            <a:ext cx="9163148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původním RVP (mimo jiné) údajně nedostatečný důraz na digitalizaci → potřeba reformy.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Ideový základ – Strategie 2030+, viz </a:t>
            </a:r>
            <a:r>
              <a:rPr lang="cs-CZ" altLang="cs-CZ" sz="2400" dirty="0">
                <a:hlinkClick r:id="rId2"/>
              </a:rPr>
              <a:t>https://www.msmt.cz/</a:t>
            </a:r>
            <a:r>
              <a:rPr lang="cs-CZ" altLang="cs-CZ" sz="2400" dirty="0" err="1">
                <a:hlinkClick r:id="rId2"/>
              </a:rPr>
              <a:t>vzdelavani</a:t>
            </a:r>
            <a:r>
              <a:rPr lang="cs-CZ" altLang="cs-CZ" sz="2400" dirty="0">
                <a:hlinkClick r:id="rId2"/>
              </a:rPr>
              <a:t>/</a:t>
            </a:r>
            <a:r>
              <a:rPr lang="cs-CZ" altLang="cs-CZ" sz="2400" dirty="0" err="1">
                <a:hlinkClick r:id="rId2"/>
              </a:rPr>
              <a:t>skolstvi</a:t>
            </a:r>
            <a:r>
              <a:rPr lang="cs-CZ" altLang="cs-CZ" sz="2400" dirty="0">
                <a:hlinkClick r:id="rId2"/>
              </a:rPr>
              <a:t>-v-</a:t>
            </a:r>
            <a:r>
              <a:rPr lang="cs-CZ" altLang="cs-CZ" sz="2400" dirty="0" err="1">
                <a:hlinkClick r:id="rId2"/>
              </a:rPr>
              <a:t>cr</a:t>
            </a:r>
            <a:r>
              <a:rPr lang="cs-CZ" altLang="cs-CZ" sz="2400" dirty="0">
                <a:hlinkClick r:id="rId2"/>
              </a:rPr>
              <a:t>/strategie-2030</a:t>
            </a:r>
            <a:r>
              <a:rPr lang="cs-CZ" altLang="cs-CZ" sz="2400" dirty="0"/>
              <a:t>. Cíle: „</a:t>
            </a:r>
            <a:r>
              <a:rPr lang="cs-CZ" altLang="cs-CZ" sz="2400" i="1" dirty="0"/>
              <a:t>zavést digitální technologie, provzdušnit objem učiva…“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lednu 2021 provedena změna RVP ZV – posílení informatiky, zavedení digitální  gramotnosti, redukce výstupů a učiva u Fy a dalších předmětů. Realizoval NPI ČR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i="1" dirty="0"/>
              <a:t>Úkol:</a:t>
            </a:r>
            <a:r>
              <a:rPr lang="cs-CZ" altLang="cs-CZ" sz="2400" i="1" dirty="0"/>
              <a:t> Seznámit se s provedenými změnami RVP ZV na </a:t>
            </a:r>
            <a:r>
              <a:rPr lang="cs-CZ" altLang="cs-CZ" sz="2400" i="1" dirty="0">
                <a:hlinkClick r:id="rId3"/>
              </a:rPr>
              <a:t>https://revize.edu.cz/files/rvp-zv-2021-s-vyznacenymi-zmenami.pdf</a:t>
            </a:r>
            <a:r>
              <a:rPr lang="cs-CZ" altLang="cs-CZ" sz="2400" i="1" dirty="0"/>
              <a:t> (hlavně oblast 5.6.1. Fyzika) a s jejich zdůvodněním na </a:t>
            </a:r>
            <a:r>
              <a:rPr lang="cs-CZ" altLang="cs-CZ" sz="2400" i="1" dirty="0">
                <a:hlinkClick r:id="rId4"/>
              </a:rPr>
              <a:t>https://revize.edu.cz/vyjadreni-k-redukcim-v-rvp-zv?fbclid=IwAR01FdnCElYY7xUMOUA9UofT-CthlDgBY7BvPq7n0vUN10VJN048ZHNNrhg</a:t>
            </a:r>
            <a:r>
              <a:rPr lang="cs-CZ" altLang="cs-CZ" sz="2400" i="1" dirty="0"/>
              <a:t> . </a:t>
            </a:r>
            <a:r>
              <a:rPr lang="cs-CZ" altLang="cs-CZ" sz="2400" b="1" i="1" dirty="0"/>
              <a:t>Následně zpracovat svoje vyjádření ke změnám (na seminář 29. 9). 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7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08109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VÝHODY  A NEVÝHODY RVP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4963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Výhody:</a:t>
            </a:r>
            <a:r>
              <a:rPr lang="cs-CZ" altLang="cs-CZ" sz="2400" dirty="0"/>
              <a:t> učitelé mají více prostoru k vlastnímu uchopení učiva. Možnost spolupráce při tvorbě ŠVP na úrovni školy a profesní podpory.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Nevýhody:</a:t>
            </a:r>
            <a:r>
              <a:rPr lang="cs-CZ" altLang="cs-CZ" sz="2400" dirty="0"/>
              <a:t> určitá vágnost výstupů, bez jasných standardů (viz dále) není jasná vazba na hodnocení jejich splnění. Nejsou specifikovány metody práce a hodnocení. Podrobněji např. srovnání s jinými státy v článku Kácovského et al. (2018) na </a:t>
            </a:r>
            <a:r>
              <a:rPr lang="cs-CZ" altLang="cs-CZ" sz="2400" dirty="0">
                <a:hlinkClick r:id="rId2"/>
              </a:rPr>
              <a:t>https://kdf.mff.cuni.cz/RVPfyzika/lib/exe/fetch.php?media=podkladova_studie.pdf</a:t>
            </a:r>
            <a:r>
              <a:rPr lang="cs-CZ" altLang="cs-CZ" sz="2400" dirty="0"/>
              <a:t> (s. 44-46).  Problémy s přestupy žáků (různá posloupnost učiva) apod. Příprava učitelů na tvorbu ŠVP.   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Iniciativa didaktiků a učitelů fyziky ke zkvalitnění RVP – viz. </a:t>
            </a:r>
            <a:r>
              <a:rPr lang="cs-CZ" altLang="cs-CZ" sz="2400" dirty="0">
                <a:hlinkClick r:id="rId3"/>
              </a:rPr>
              <a:t>https://kdf.mff.cuni.cz/RVPfyzika/doku.php</a:t>
            </a:r>
            <a:r>
              <a:rPr lang="cs-CZ" altLang="cs-CZ" sz="2400" dirty="0"/>
              <a:t> </a:t>
            </a:r>
          </a:p>
        </p:txBody>
      </p:sp>
      <p:sp>
        <p:nvSpPr>
          <p:cNvPr id="81939" name="Rectangle 19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8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845912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65956" y="534867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ŠKOLNÍ VZDĚLÁVACÍ PROGRAMY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96284"/>
            <a:ext cx="9144000" cy="4537075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Školy povinny zpracovat ŠVP a řídit se jím. ŠVP musí být k dispozici (většinou na webových stránkách školy, někdy na vyžádání v ředitelně).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Přístup škol velmi odlišný – někdy zpracování v podstatě formální podle dřívějších osnov, učebnic či vzorových ŠVP, někdy netradiční a promyšlený přístup i k posloupnosti učiva apod. Rozdílný přístup i k </a:t>
            </a:r>
            <a:r>
              <a:rPr lang="cs-CZ" altLang="cs-CZ" sz="2400" dirty="0" err="1"/>
              <a:t>mezipředmět</a:t>
            </a:r>
            <a:r>
              <a:rPr lang="cs-CZ" altLang="cs-CZ" sz="2400" dirty="0"/>
              <a:t>. a průřez. tématům.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Zjištěný problém – tvorba ŠVP na školách, kde není aprobovaný učitel fyziky – občasné nelogičnosti ve zpracování (příklady v článku na </a:t>
            </a:r>
            <a:r>
              <a:rPr lang="cs-CZ" altLang="cs-CZ" sz="2400" dirty="0">
                <a:hlinkClick r:id="rId2"/>
              </a:rPr>
              <a:t>http://mfi.upol.cz/files/27/2701/mfi_2701_046_054.pdf</a:t>
            </a:r>
            <a:r>
              <a:rPr lang="cs-CZ" altLang="cs-CZ" sz="2400" dirty="0"/>
              <a:t> (s. 52))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Pro učitele k dispozici návody a metodiky pro tvorbu ŠVP, viz </a:t>
            </a:r>
            <a:r>
              <a:rPr lang="cs-CZ" altLang="cs-CZ" sz="2400" dirty="0">
                <a:hlinkClick r:id="rId3"/>
              </a:rPr>
              <a:t>http://www.nuv.cz/t/manualy-a-metodika-pro-tvorbu-svp</a:t>
            </a:r>
            <a:r>
              <a:rPr lang="cs-CZ" altLang="cs-CZ" sz="2400" dirty="0"/>
              <a:t>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ŠVP upřesňuje počty hodin pro dané předměty, jeho obsah je závazný (schválení radou školy, kontrola ČŠI). 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9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824091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VZDĚLÁVACÍ STANDARDY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9"/>
            <a:ext cx="8604448" cy="3599606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Jistá vágnost výstupů a nezachycení hodnotící složky → potřeba standardů. vhodné pro ob. </a:t>
            </a:r>
            <a:r>
              <a:rPr lang="cs-CZ" altLang="cs-CZ" sz="2400" dirty="0" err="1"/>
              <a:t>specif</a:t>
            </a:r>
            <a:r>
              <a:rPr lang="cs-CZ" altLang="cs-CZ" sz="2400" dirty="0"/>
              <a:t>. výzkumy (např. určení </a:t>
            </a:r>
            <a:r>
              <a:rPr lang="cs-CZ" altLang="cs-CZ" sz="2400" dirty="0" err="1"/>
              <a:t>krit</a:t>
            </a:r>
            <a:r>
              <a:rPr lang="cs-CZ" altLang="cs-CZ" sz="2400" dirty="0"/>
              <a:t>. míst). Standardy vázány k hodnocení, zahrnují výstupy vzdělávání a úroveň jejich splnění. Detailně diskutována role standardů v článku Trny, viz </a:t>
            </a:r>
            <a:r>
              <a:rPr lang="cs-CZ" altLang="cs-CZ" sz="2400" dirty="0">
                <a:hlinkClick r:id="rId2"/>
              </a:rPr>
              <a:t>https://is.muni.cz/repo/562763/Evaluacni_standardy_ve_fyzikalnim_vzdelavani.pdf</a:t>
            </a:r>
            <a:r>
              <a:rPr lang="cs-CZ" altLang="cs-CZ" sz="2400" dirty="0"/>
              <a:t> (vztah </a:t>
            </a:r>
            <a:r>
              <a:rPr lang="cs-CZ" altLang="cs-CZ" sz="2400" i="1" dirty="0"/>
              <a:t>evaluace x hodnocení, </a:t>
            </a:r>
            <a:r>
              <a:rPr lang="cs-CZ" altLang="cs-CZ" sz="2400" i="1" dirty="0" err="1"/>
              <a:t>evaluation</a:t>
            </a:r>
            <a:r>
              <a:rPr lang="cs-CZ" altLang="cs-CZ" sz="2400" i="1" dirty="0"/>
              <a:t> x </a:t>
            </a:r>
            <a:r>
              <a:rPr lang="cs-CZ" altLang="cs-CZ" sz="2400" i="1" dirty="0" err="1"/>
              <a:t>assessment</a:t>
            </a:r>
            <a:r>
              <a:rPr lang="cs-CZ" altLang="cs-CZ" sz="2400" dirty="0"/>
              <a:t>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Standardy zahrnují indikátory (vázané na výstupy RVP) a  učební úlohy umožňující posoudit míru dosažení úrovně.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Od 90. let (ještě před RVP) práce na standardech fyzikálního vzdělávání. Pro SŠ práce E. </a:t>
            </a:r>
            <a:r>
              <a:rPr lang="cs-CZ" altLang="cs-CZ" sz="2400" dirty="0" err="1"/>
              <a:t>Mechlové</a:t>
            </a:r>
            <a:r>
              <a:rPr lang="cs-CZ" altLang="cs-CZ" sz="2400" dirty="0"/>
              <a:t>  </a:t>
            </a:r>
            <a:r>
              <a:rPr lang="cs-CZ" sz="2400" i="1" dirty="0"/>
              <a:t>Vzdělávací standardy z fyziky pro střední školy s maturitou</a:t>
            </a:r>
            <a:r>
              <a:rPr lang="cs-CZ" sz="2400" dirty="0"/>
              <a:t>, pro ZŠ komplexní publikace Kolářové et al. (1998) </a:t>
            </a:r>
            <a:r>
              <a:rPr lang="cs-CZ" sz="2400" i="1" dirty="0"/>
              <a:t>Co by měl žák základní školy umět z fyziky, chemie a přírodopisu. </a:t>
            </a:r>
            <a:endParaRPr lang="cs-CZ" altLang="cs-CZ" sz="2400" i="1" dirty="0"/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10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1758798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251520" y="549275"/>
            <a:ext cx="8658709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STANDARDY K RVP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59993"/>
            <a:ext cx="8964488" cy="4852254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r. 2013 zveřejněny standardy vázané na RVP ZV a uvedené v jeho příloze, jde o doporučený material</a:t>
            </a:r>
            <a:r>
              <a:rPr lang="en-US" altLang="cs-CZ" sz="2400" dirty="0"/>
              <a:t> (</a:t>
            </a:r>
            <a:r>
              <a:rPr lang="cs-CZ" altLang="cs-CZ" sz="2400" dirty="0"/>
              <a:t>na rozdíl od Čj či M není přílohou RVP). Pro fyziku standardy uvedeny na </a:t>
            </a:r>
            <a:r>
              <a:rPr lang="cs-CZ" altLang="cs-CZ" sz="2400" dirty="0">
                <a:hlinkClick r:id="rId3"/>
              </a:rPr>
              <a:t>https://digifolio.rvp.cz/artefact/file/download.php?file=67497&amp;view=9832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Dále rozvinuto v r. 2016 v metodických komentářích, viz </a:t>
            </a:r>
            <a:r>
              <a:rPr lang="cs-CZ" altLang="cs-CZ" sz="2400" dirty="0">
                <a:hlinkClick r:id="rId4"/>
              </a:rPr>
              <a:t>http://www.nuv.cz/uploads/Publikace/Metodicke_komentare/metodicke_komentare_a_ulohy_je_standardum_zv_fyzika.pdf</a:t>
            </a:r>
            <a:r>
              <a:rPr lang="cs-CZ" altLang="cs-CZ" sz="2400" dirty="0"/>
              <a:t>  (uvažovány tři základní úrovně splnění – minimální, standardní a excelentní, vázáno na taxonomii úloh dle poznávacích operací dle Tollingerové, viz </a:t>
            </a:r>
            <a:r>
              <a:rPr lang="cs-CZ" altLang="cs-CZ" sz="2400" dirty="0">
                <a:hlinkClick r:id="rId5"/>
              </a:rPr>
              <a:t>https://is.muni.cz/do/rect/el/estud/pedf/ps11/chem_zem/web/pdf/priloha2.pdf</a:t>
            </a:r>
            <a:r>
              <a:rPr lang="cs-CZ" altLang="cs-CZ" sz="2400" dirty="0"/>
              <a:t> 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Pro SŠ aktuální standardy nejsou k dispozici, práce na nich by měla probíhat v souvislosti s reformou RVP.</a:t>
            </a:r>
            <a:r>
              <a:rPr lang="cs-CZ" sz="2400" dirty="0"/>
              <a:t>).</a:t>
            </a:r>
            <a:endParaRPr lang="cs-CZ" altLang="cs-CZ" sz="2400" dirty="0"/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11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208145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44BE-8B6D-17CA-ECC5-BE2A8316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Literatura</a:t>
            </a:r>
            <a:r>
              <a:rPr lang="en-US" dirty="0"/>
              <a:t>, </a:t>
            </a:r>
            <a:r>
              <a:rPr lang="en-US" dirty="0" err="1"/>
              <a:t>Zdroje</a:t>
            </a:r>
            <a:r>
              <a:rPr lang="en-US" dirty="0"/>
              <a:t> </a:t>
            </a:r>
            <a:r>
              <a:rPr lang="en-US" dirty="0" err="1"/>
              <a:t>obrázků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7C50C-AFE0-DAD8-BA8F-A92ADC812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73" y="1556792"/>
            <a:ext cx="8229600" cy="4976192"/>
          </a:xfrm>
        </p:spPr>
        <p:txBody>
          <a:bodyPr/>
          <a:lstStyle/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Bílá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kniha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rozvoje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vzdělávání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ČR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https://www.msmt.cz/vzdelavani/skolstvi-v-cr/bila-kniha-narodni-program-rozvoje-vzdelani-v-cr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Mollerová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Kohout, P. Masopust.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Nedostatek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aprobovaných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učitelů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fyziky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západě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Čech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bude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hůř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Matematika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Fyzika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Informatika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[online]. 2018,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roč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27, s 46-54.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https://mfi.upol.cz/files/27/2701/mfi_2701_046_054.pdf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L.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Hajerová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Műllerová, J</a:t>
            </a: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u-HU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Slavik</a:t>
            </a: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cs-CZ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Modelování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kurikula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Západočeská</a:t>
            </a:r>
            <a:r>
              <a:rPr lang="es-E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univerzita</a:t>
            </a:r>
            <a:r>
              <a:rPr lang="es-E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</a:t>
            </a:r>
            <a:r>
              <a:rPr lang="es-ES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Plzni</a:t>
            </a:r>
            <a:r>
              <a:rPr lang="es-E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  <a:p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Lepil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vývoji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učebnic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fyziky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střední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školu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gymnaziálního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typu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Matematika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Fyzika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Informatika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[online]. 2013,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roč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22, s 16-30.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https://mfi.upol.cz/files/2204/mfi_2204_p16_p30.pdf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RVP ZV. NÚV.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http://archiv-nuv.npi.cz/t/aktualne-platne-zneni-rvp-zv.html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Strategie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vzdělávací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politiky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ČR do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roku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2030+. MŠMT.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</a:t>
            </a:r>
            <a:r>
              <a:rPr lang="en-US" altLang="cs-CZ" sz="1600" dirty="0">
                <a:hlinkClick r:id="rId7"/>
              </a:rPr>
              <a:t> </a:t>
            </a:r>
            <a:r>
              <a:rPr lang="cs-CZ" altLang="cs-CZ" sz="1600" dirty="0">
                <a:hlinkClick r:id="rId7"/>
              </a:rPr>
              <a:t>https://www.msmt.cz/vzdelavani/skolstvi-v-cr/strategie-2030</a:t>
            </a:r>
            <a:endParaRPr lang="en-US" altLang="cs-CZ" sz="16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L. </a:t>
            </a:r>
            <a:r>
              <a:rPr lang="en-US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Dvořák</a:t>
            </a: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Dvořáková</a:t>
            </a: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I., V. </a:t>
            </a:r>
            <a:r>
              <a:rPr lang="en-US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Koudelková</a:t>
            </a: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en-US" altLang="cs-CZ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problematice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fyzikálního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vzdělávání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ČR </a:t>
            </a:r>
            <a:r>
              <a:rPr lang="en-US" altLang="cs-CZ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před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revizemi</a:t>
            </a:r>
            <a:r>
              <a:rPr lang="en-US" altLang="cs-CZ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RVP</a:t>
            </a:r>
            <a:r>
              <a:rPr lang="en-US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https://kdf.mff.cuni.cz/RVPfyzika/lib/exe/fetch.php?media=podkladova_studie.pdf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Trna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J.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Evaluační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standardy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fyzikálním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vzdělávání</a:t>
            </a: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https://is.muni.cz/repo/562763/Evaluacni_standardy_ve_fyzikalnim_vzdelavani.pdf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GB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cs-CZ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85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CC0BF8C-240A-46D3-A09E-445CECA62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484313"/>
            <a:ext cx="8229600" cy="2592387"/>
          </a:xfrm>
        </p:spPr>
        <p:txBody>
          <a:bodyPr/>
          <a:lstStyle/>
          <a:p>
            <a:pPr eaLnBrk="1" hangingPunct="1"/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r>
              <a:rPr lang="cs-CZ" altLang="cs-CZ" dirty="0"/>
              <a:t>Děkuji za pozornost</a:t>
            </a:r>
            <a:r>
              <a:rPr lang="en-US" altLang="cs-CZ" dirty="0"/>
              <a:t>!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en-US" altLang="cs-CZ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16473</TotalTime>
  <Words>1841</Words>
  <Application>Microsoft Office PowerPoint</Application>
  <PresentationFormat>Předvádění na obrazovce (4:3)</PresentationFormat>
  <Paragraphs>96</Paragraphs>
  <Slides>14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Times New Roman</vt:lpstr>
      <vt:lpstr>Wingdings</vt:lpstr>
      <vt:lpstr>Pixel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Literatura, Zdroje obrázků</vt:lpstr>
      <vt:lpstr>   Děkuji za pozornost!   </vt:lpstr>
    </vt:vector>
  </TitlesOfParts>
  <Company>ZCU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zirconium and gas mixture composition on the mechanical, tribological and optical properties of Zr-B-C-N thin films prepared by pulsed magnetron sputtering</dc:title>
  <dc:creator>Jirka Kohout</dc:creator>
  <cp:lastModifiedBy>Pavel Masopust</cp:lastModifiedBy>
  <cp:revision>377</cp:revision>
  <dcterms:created xsi:type="dcterms:W3CDTF">2011-01-24T08:05:32Z</dcterms:created>
  <dcterms:modified xsi:type="dcterms:W3CDTF">2023-03-06T14:08:30Z</dcterms:modified>
</cp:coreProperties>
</file>