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media/image17.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3" r:id="rId3"/>
    <p:sldId id="288" r:id="rId4"/>
    <p:sldId id="292" r:id="rId5"/>
    <p:sldId id="294" r:id="rId6"/>
    <p:sldId id="312" r:id="rId7"/>
    <p:sldId id="313" r:id="rId8"/>
    <p:sldId id="314" r:id="rId9"/>
    <p:sldId id="315" r:id="rId10"/>
    <p:sldId id="316" r:id="rId11"/>
    <p:sldId id="317" r:id="rId12"/>
    <p:sldId id="318" r:id="rId13"/>
    <p:sldId id="319" r:id="rId14"/>
    <p:sldId id="320" r:id="rId15"/>
    <p:sldId id="289" r:id="rId16"/>
    <p:sldId id="304" r:id="rId17"/>
    <p:sldId id="295" r:id="rId18"/>
    <p:sldId id="290" r:id="rId19"/>
    <p:sldId id="303" r:id="rId20"/>
    <p:sldId id="302" r:id="rId21"/>
    <p:sldId id="306" r:id="rId22"/>
    <p:sldId id="308" r:id="rId23"/>
    <p:sldId id="305" r:id="rId24"/>
    <p:sldId id="291" r:id="rId25"/>
    <p:sldId id="321" r:id="rId26"/>
    <p:sldId id="322" r:id="rId27"/>
    <p:sldId id="296" r:id="rId28"/>
    <p:sldId id="323" r:id="rId29"/>
    <p:sldId id="300" r:id="rId30"/>
    <p:sldId id="324" r:id="rId31"/>
    <p:sldId id="301" r:id="rId32"/>
    <p:sldId id="299" r:id="rId33"/>
    <p:sldId id="309" r:id="rId34"/>
    <p:sldId id="310" r:id="rId35"/>
    <p:sldId id="311" r:id="rId36"/>
    <p:sldId id="325" r:id="rId37"/>
    <p:sldId id="287" r:id="rId38"/>
  </p:sldIdLst>
  <p:sldSz cx="10693400" cy="7562850"/>
  <p:notesSz cx="10693400" cy="75628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luskova Sona" initials="G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8C67DF-D1BB-419B-9EDD-F050594880B1}" v="111" dt="2022-08-03T21:19:49.09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710"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ňa Galuškova" userId="5135fcf01be63401" providerId="LiveId" clId="{91F013AC-3B29-4FB2-A81C-951BA7763AF6}"/>
    <pc:docChg chg="modSld">
      <pc:chgData name="Soňa Galuškova" userId="5135fcf01be63401" providerId="LiveId" clId="{91F013AC-3B29-4FB2-A81C-951BA7763AF6}" dt="2022-08-03T22:47:21.647" v="3" actId="12"/>
      <pc:docMkLst>
        <pc:docMk/>
      </pc:docMkLst>
      <pc:sldChg chg="modSp mod">
        <pc:chgData name="Soňa Galuškova" userId="5135fcf01be63401" providerId="LiveId" clId="{91F013AC-3B29-4FB2-A81C-951BA7763AF6}" dt="2022-08-03T22:47:21.647" v="3" actId="12"/>
        <pc:sldMkLst>
          <pc:docMk/>
          <pc:sldMk cId="986181965" sldId="325"/>
        </pc:sldMkLst>
        <pc:spChg chg="mod">
          <ac:chgData name="Soňa Galuškova" userId="5135fcf01be63401" providerId="LiveId" clId="{91F013AC-3B29-4FB2-A81C-951BA7763AF6}" dt="2022-08-03T22:47:21.647" v="3" actId="12"/>
          <ac:spMkLst>
            <pc:docMk/>
            <pc:sldMk cId="986181965" sldId="325"/>
            <ac:spMk id="3" creationId="{72928F1F-E7BC-C0FD-2DAA-E7107FCD502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Prázdn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66AF0B5-E3FC-169B-12E6-44280D8236EA}"/>
              </a:ext>
            </a:extLst>
          </p:cNvPr>
          <p:cNvSpPr>
            <a:spLocks noGrp="1"/>
          </p:cNvSpPr>
          <p:nvPr>
            <p:ph type="dt" sz="half" idx="10"/>
          </p:nvPr>
        </p:nvSpPr>
        <p:spPr>
          <a:xfrm>
            <a:off x="534670" y="7033450"/>
            <a:ext cx="2459482" cy="276999"/>
          </a:xfrm>
        </p:spPr>
        <p:txBody>
          <a:bodyPr/>
          <a:lstStyle>
            <a:lvl1pPr>
              <a:defRPr/>
            </a:lvl1pPr>
          </a:lstStyle>
          <a:p>
            <a:pPr>
              <a:defRPr/>
            </a:pPr>
            <a:endParaRPr lang="cs-CZ"/>
          </a:p>
        </p:txBody>
      </p:sp>
      <p:sp>
        <p:nvSpPr>
          <p:cNvPr id="3" name="Footer Placeholder 4">
            <a:extLst>
              <a:ext uri="{FF2B5EF4-FFF2-40B4-BE49-F238E27FC236}">
                <a16:creationId xmlns:a16="http://schemas.microsoft.com/office/drawing/2014/main" id="{B72EABE3-CF5F-EB40-2475-B9C924150CE9}"/>
              </a:ext>
            </a:extLst>
          </p:cNvPr>
          <p:cNvSpPr>
            <a:spLocks noGrp="1"/>
          </p:cNvSpPr>
          <p:nvPr>
            <p:ph type="ftr" sz="quarter" idx="11"/>
          </p:nvPr>
        </p:nvSpPr>
        <p:spPr>
          <a:xfrm>
            <a:off x="3635756" y="7033450"/>
            <a:ext cx="3421888" cy="276999"/>
          </a:xfrm>
        </p:spPr>
        <p:txBody>
          <a:bodyPr/>
          <a:lstStyle>
            <a:lvl1pPr>
              <a:defRPr/>
            </a:lvl1pPr>
          </a:lstStyle>
          <a:p>
            <a:pPr>
              <a:defRPr/>
            </a:pPr>
            <a:endParaRPr lang="cs-CZ"/>
          </a:p>
        </p:txBody>
      </p:sp>
      <p:sp>
        <p:nvSpPr>
          <p:cNvPr id="4" name="Slide Number Placeholder 5">
            <a:extLst>
              <a:ext uri="{FF2B5EF4-FFF2-40B4-BE49-F238E27FC236}">
                <a16:creationId xmlns:a16="http://schemas.microsoft.com/office/drawing/2014/main" id="{D8EF4116-0320-EE38-C248-0F6FC17035D8}"/>
              </a:ext>
            </a:extLst>
          </p:cNvPr>
          <p:cNvSpPr>
            <a:spLocks noGrp="1"/>
          </p:cNvSpPr>
          <p:nvPr>
            <p:ph type="sldNum" sz="quarter" idx="12"/>
          </p:nvPr>
        </p:nvSpPr>
        <p:spPr>
          <a:xfrm>
            <a:off x="7699248" y="7033450"/>
            <a:ext cx="2459482" cy="276999"/>
          </a:xfrm>
        </p:spPr>
        <p:txBody>
          <a:bodyPr/>
          <a:lstStyle>
            <a:lvl1pPr>
              <a:defRPr/>
            </a:lvl1pPr>
          </a:lstStyle>
          <a:p>
            <a:fld id="{33A742BD-37E9-4A41-B67C-D12A442C029C}" type="slidenum">
              <a:rPr lang="cs-CZ" altLang="cs-CZ"/>
              <a:pPr/>
              <a:t>‹#›</a:t>
            </a:fld>
            <a:endParaRPr lang="cs-CZ" altLang="cs-CZ"/>
          </a:p>
        </p:txBody>
      </p:sp>
    </p:spTree>
    <p:extLst>
      <p:ext uri="{BB962C8B-B14F-4D97-AF65-F5344CB8AC3E}">
        <p14:creationId xmlns:p14="http://schemas.microsoft.com/office/powerpoint/2010/main" val="12191682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256197" y="250345"/>
            <a:ext cx="8744082" cy="538609"/>
          </a:xfrm>
        </p:spPr>
        <p:txBody>
          <a:bodyPr/>
          <a:lstStyle/>
          <a:p>
            <a:r>
              <a:rPr lang="cs-CZ"/>
              <a:t>Klepnutím lze upravit styl předlohy nadpisů.</a:t>
            </a:r>
          </a:p>
        </p:txBody>
      </p:sp>
      <p:sp>
        <p:nvSpPr>
          <p:cNvPr id="3" name="Zástupný symbol pro text 2"/>
          <p:cNvSpPr>
            <a:spLocks noGrp="1"/>
          </p:cNvSpPr>
          <p:nvPr>
            <p:ph type="body" sz="half" idx="1"/>
          </p:nvPr>
        </p:nvSpPr>
        <p:spPr>
          <a:xfrm>
            <a:off x="308179" y="1762916"/>
            <a:ext cx="4229091" cy="138499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715493" y="1762916"/>
            <a:ext cx="4230948" cy="1384995"/>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B86F9F7E-8A89-2F8F-C6AF-5E31E0EA3980}"/>
              </a:ext>
            </a:extLst>
          </p:cNvPr>
          <p:cNvSpPr>
            <a:spLocks noGrp="1"/>
          </p:cNvSpPr>
          <p:nvPr>
            <p:ph type="dt" sz="half" idx="10"/>
          </p:nvPr>
        </p:nvSpPr>
        <p:spPr>
          <a:xfrm>
            <a:off x="352734" y="6883594"/>
            <a:ext cx="2084842" cy="276999"/>
          </a:xfrm>
        </p:spPr>
        <p:txBody>
          <a:bodyPr/>
          <a:lstStyle>
            <a:lvl1pPr>
              <a:defRPr/>
            </a:lvl1pPr>
          </a:lstStyle>
          <a:p>
            <a:pPr>
              <a:defRPr/>
            </a:pPr>
            <a:endParaRPr lang="cs-CZ"/>
          </a:p>
        </p:txBody>
      </p:sp>
      <p:sp>
        <p:nvSpPr>
          <p:cNvPr id="6" name="Zástupný symbol pro zápatí 5">
            <a:extLst>
              <a:ext uri="{FF2B5EF4-FFF2-40B4-BE49-F238E27FC236}">
                <a16:creationId xmlns:a16="http://schemas.microsoft.com/office/drawing/2014/main" id="{3252975A-6498-A57A-3DB9-371F1DDF8FEB}"/>
              </a:ext>
            </a:extLst>
          </p:cNvPr>
          <p:cNvSpPr>
            <a:spLocks noGrp="1"/>
          </p:cNvSpPr>
          <p:nvPr>
            <p:ph type="ftr" sz="quarter" idx="11"/>
          </p:nvPr>
        </p:nvSpPr>
        <p:spPr>
          <a:xfrm>
            <a:off x="2639933" y="6890597"/>
            <a:ext cx="4041586" cy="276999"/>
          </a:xfrm>
        </p:spPr>
        <p:txBody>
          <a:bodyPr/>
          <a:lstStyle>
            <a:lvl1pPr>
              <a:defRPr/>
            </a:lvl1pPr>
          </a:lstStyle>
          <a:p>
            <a:pPr>
              <a:defRPr/>
            </a:pPr>
            <a:endParaRPr lang="cs-CZ"/>
          </a:p>
        </p:txBody>
      </p:sp>
      <p:sp>
        <p:nvSpPr>
          <p:cNvPr id="7" name="Zástupný symbol pro číslo snímku 6">
            <a:extLst>
              <a:ext uri="{FF2B5EF4-FFF2-40B4-BE49-F238E27FC236}">
                <a16:creationId xmlns:a16="http://schemas.microsoft.com/office/drawing/2014/main" id="{FC9EB33F-14F2-9655-2583-E629BECAAAA2}"/>
              </a:ext>
            </a:extLst>
          </p:cNvPr>
          <p:cNvSpPr>
            <a:spLocks noGrp="1"/>
          </p:cNvSpPr>
          <p:nvPr>
            <p:ph type="sldNum" sz="quarter" idx="12"/>
          </p:nvPr>
        </p:nvSpPr>
        <p:spPr>
          <a:xfrm>
            <a:off x="6861599" y="6890597"/>
            <a:ext cx="2053281" cy="276999"/>
          </a:xfrm>
        </p:spPr>
        <p:txBody>
          <a:bodyPr/>
          <a:lstStyle>
            <a:lvl1pPr>
              <a:defRPr/>
            </a:lvl1pPr>
          </a:lstStyle>
          <a:p>
            <a:fld id="{4029E9A7-98A7-47CE-9239-019B8CB9FB89}" type="slidenum">
              <a:rPr lang="cs-CZ" altLang="cs-CZ"/>
              <a:pPr/>
              <a:t>‹#›</a:t>
            </a:fld>
            <a:endParaRPr lang="cs-CZ" altLang="cs-CZ"/>
          </a:p>
        </p:txBody>
      </p:sp>
    </p:spTree>
    <p:extLst>
      <p:ext uri="{BB962C8B-B14F-4D97-AF65-F5344CB8AC3E}">
        <p14:creationId xmlns:p14="http://schemas.microsoft.com/office/powerpoint/2010/main" val="4049135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Jenom nadpis">
    <p:spTree>
      <p:nvGrpSpPr>
        <p:cNvPr id="1" name=""/>
        <p:cNvGrpSpPr/>
        <p:nvPr/>
      </p:nvGrpSpPr>
      <p:grpSpPr>
        <a:xfrm>
          <a:off x="0" y="0"/>
          <a:ext cx="0" cy="0"/>
          <a:chOff x="0" y="0"/>
          <a:chExt cx="0" cy="0"/>
        </a:xfrm>
      </p:grpSpPr>
      <p:sp>
        <p:nvSpPr>
          <p:cNvPr id="2" name="Title 1"/>
          <p:cNvSpPr>
            <a:spLocks noGrp="1"/>
          </p:cNvSpPr>
          <p:nvPr>
            <p:ph type="title"/>
          </p:nvPr>
        </p:nvSpPr>
        <p:spPr>
          <a:xfrm>
            <a:off x="712892" y="672253"/>
            <a:ext cx="7423299" cy="538609"/>
          </a:xfrm>
        </p:spPr>
        <p:txBody>
          <a:bodyPr/>
          <a:lstStyle/>
          <a:p>
            <a:r>
              <a:rPr lang="cs-CZ"/>
              <a:t>Kliknutím lze upravit styl.</a:t>
            </a:r>
            <a:endParaRPr lang="en-US" dirty="0"/>
          </a:p>
        </p:txBody>
      </p:sp>
      <p:sp>
        <p:nvSpPr>
          <p:cNvPr id="3" name="Date Placeholder 3">
            <a:extLst>
              <a:ext uri="{FF2B5EF4-FFF2-40B4-BE49-F238E27FC236}">
                <a16:creationId xmlns:a16="http://schemas.microsoft.com/office/drawing/2014/main" id="{C161871F-0DB2-D677-60AE-8B729A8C4567}"/>
              </a:ext>
            </a:extLst>
          </p:cNvPr>
          <p:cNvSpPr>
            <a:spLocks noGrp="1"/>
          </p:cNvSpPr>
          <p:nvPr>
            <p:ph type="dt" sz="half" idx="10"/>
          </p:nvPr>
        </p:nvSpPr>
        <p:spPr>
          <a:xfrm>
            <a:off x="534670" y="7033450"/>
            <a:ext cx="2459482" cy="276999"/>
          </a:xfrm>
        </p:spPr>
        <p:txBody>
          <a:bodyPr/>
          <a:lstStyle>
            <a:lvl1pPr>
              <a:defRPr/>
            </a:lvl1pPr>
          </a:lstStyle>
          <a:p>
            <a:pPr>
              <a:defRPr/>
            </a:pPr>
            <a:endParaRPr lang="cs-CZ"/>
          </a:p>
        </p:txBody>
      </p:sp>
      <p:sp>
        <p:nvSpPr>
          <p:cNvPr id="4" name="Footer Placeholder 4">
            <a:extLst>
              <a:ext uri="{FF2B5EF4-FFF2-40B4-BE49-F238E27FC236}">
                <a16:creationId xmlns:a16="http://schemas.microsoft.com/office/drawing/2014/main" id="{E0D2B318-C153-FD2B-3D1B-A8E9D69CCDEE}"/>
              </a:ext>
            </a:extLst>
          </p:cNvPr>
          <p:cNvSpPr>
            <a:spLocks noGrp="1"/>
          </p:cNvSpPr>
          <p:nvPr>
            <p:ph type="ftr" sz="quarter" idx="11"/>
          </p:nvPr>
        </p:nvSpPr>
        <p:spPr>
          <a:xfrm>
            <a:off x="3635756" y="7033450"/>
            <a:ext cx="3421888" cy="276999"/>
          </a:xfrm>
        </p:spPr>
        <p:txBody>
          <a:bodyPr/>
          <a:lstStyle>
            <a:lvl1pPr>
              <a:defRPr/>
            </a:lvl1pPr>
          </a:lstStyle>
          <a:p>
            <a:pPr>
              <a:defRPr/>
            </a:pPr>
            <a:endParaRPr lang="cs-CZ"/>
          </a:p>
        </p:txBody>
      </p:sp>
      <p:sp>
        <p:nvSpPr>
          <p:cNvPr id="5" name="Slide Number Placeholder 5">
            <a:extLst>
              <a:ext uri="{FF2B5EF4-FFF2-40B4-BE49-F238E27FC236}">
                <a16:creationId xmlns:a16="http://schemas.microsoft.com/office/drawing/2014/main" id="{0B4D3AA0-4A31-7767-DB17-7CD32E0D3EE1}"/>
              </a:ext>
            </a:extLst>
          </p:cNvPr>
          <p:cNvSpPr>
            <a:spLocks noGrp="1"/>
          </p:cNvSpPr>
          <p:nvPr>
            <p:ph type="sldNum" sz="quarter" idx="12"/>
          </p:nvPr>
        </p:nvSpPr>
        <p:spPr>
          <a:xfrm>
            <a:off x="7699248" y="7033450"/>
            <a:ext cx="2459482" cy="276999"/>
          </a:xfrm>
        </p:spPr>
        <p:txBody>
          <a:bodyPr/>
          <a:lstStyle>
            <a:lvl1pPr>
              <a:defRPr/>
            </a:lvl1pPr>
          </a:lstStyle>
          <a:p>
            <a:fld id="{79CC3E1F-EC20-41CC-9993-FC98A2145CE7}" type="slidenum">
              <a:rPr lang="cs-CZ" altLang="cs-CZ"/>
              <a:pPr/>
              <a:t>‹#›</a:t>
            </a:fld>
            <a:endParaRPr lang="cs-CZ" altLang="cs-CZ"/>
          </a:p>
        </p:txBody>
      </p:sp>
    </p:spTree>
    <p:extLst>
      <p:ext uri="{BB962C8B-B14F-4D97-AF65-F5344CB8AC3E}">
        <p14:creationId xmlns:p14="http://schemas.microsoft.com/office/powerpoint/2010/main" val="4293678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2" cy="6479997"/>
          </a:xfrm>
          <a:prstGeom prst="rect">
            <a:avLst/>
          </a:prstGeom>
          <a:blipFill>
            <a:blip r:embed="rId10" cstate="print"/>
            <a:stretch>
              <a:fillRect/>
            </a:stretch>
          </a:blipFill>
        </p:spPr>
        <p:txBody>
          <a:bodyPr wrap="square" lIns="0" tIns="0" rIns="0" bIns="0" rtlCol="0"/>
          <a:lstStyle/>
          <a:p>
            <a:endParaRPr/>
          </a:p>
        </p:txBody>
      </p:sp>
      <p:sp>
        <p:nvSpPr>
          <p:cNvPr id="17" name="bk object 17"/>
          <p:cNvSpPr/>
          <p:nvPr/>
        </p:nvSpPr>
        <p:spPr>
          <a:xfrm>
            <a:off x="6684092" y="6750009"/>
            <a:ext cx="1117395" cy="539997"/>
          </a:xfrm>
          <a:prstGeom prst="rect">
            <a:avLst/>
          </a:prstGeom>
          <a:blipFill>
            <a:blip r:embed="rId11" cstate="print"/>
            <a:stretch>
              <a:fillRect/>
            </a:stretch>
          </a:blipFill>
        </p:spPr>
        <p:txBody>
          <a:bodyPr wrap="square" lIns="0" tIns="0" rIns="0" bIns="0" rtlCol="0"/>
          <a:lstStyle/>
          <a:p>
            <a:endParaRPr/>
          </a:p>
        </p:txBody>
      </p:sp>
      <p:sp>
        <p:nvSpPr>
          <p:cNvPr id="18" name="bk object 18"/>
          <p:cNvSpPr/>
          <p:nvPr/>
        </p:nvSpPr>
        <p:spPr>
          <a:xfrm>
            <a:off x="3786055" y="6828576"/>
            <a:ext cx="2078671" cy="385982"/>
          </a:xfrm>
          <a:prstGeom prst="rect">
            <a:avLst/>
          </a:prstGeom>
          <a:blipFill>
            <a:blip r:embed="rId12" cstate="print"/>
            <a:stretch>
              <a:fillRect/>
            </a:stretch>
          </a:blipFill>
        </p:spPr>
        <p:txBody>
          <a:bodyPr wrap="square" lIns="0" tIns="0" rIns="0" bIns="0" rtlCol="0"/>
          <a:lstStyle/>
          <a:p>
            <a:endParaRPr/>
          </a:p>
        </p:txBody>
      </p:sp>
      <p:sp>
        <p:nvSpPr>
          <p:cNvPr id="19" name="bk object 19"/>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20" name="bk object 20"/>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1" name="bk object 21"/>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2" name="bk object 22"/>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3" name="bk object 23"/>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4" name="bk object 24"/>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5" name="bk object 25"/>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6" name="bk object 26"/>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7" name="bk object 27"/>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8" name="bk object 28"/>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9" name="bk object 29"/>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0" name="bk object 30"/>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1" name="bk object 31"/>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 name="Holder 2"/>
          <p:cNvSpPr>
            <a:spLocks noGrp="1"/>
          </p:cNvSpPr>
          <p:nvPr>
            <p:ph type="title"/>
          </p:nvPr>
        </p:nvSpPr>
        <p:spPr>
          <a:xfrm>
            <a:off x="707301" y="1328879"/>
            <a:ext cx="9278797" cy="533400"/>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707301" y="2069865"/>
            <a:ext cx="9278797" cy="1854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8/4/2022</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8" r:id="rId7"/>
    <p:sldLayoutId id="2147483669"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www.wikiskripta.eu/w/%C5%A0p%C3%A1tle" TargetMode="External"/><Relationship Id="rId7" Type="http://schemas.openxmlformats.org/officeDocument/2006/relationships/image" Target="../media/image9.jpeg"/><Relationship Id="rId2" Type="http://schemas.openxmlformats.org/officeDocument/2006/relationships/hyperlink" Target="http://www.wikiskripta.eu/index.php?title=Fonendoskop&amp;action=edit&amp;redlink=1" TargetMode="External"/><Relationship Id="rId1" Type="http://schemas.openxmlformats.org/officeDocument/2006/relationships/slideLayout" Target="../slideLayouts/slideLayout2.xml"/><Relationship Id="rId6" Type="http://schemas.openxmlformats.org/officeDocument/2006/relationships/hyperlink" Target="http://www.wikiskripta.eu/w/Jatern%C3%AD_selh%C3%A1n%C3%AD" TargetMode="External"/><Relationship Id="rId5" Type="http://schemas.openxmlformats.org/officeDocument/2006/relationships/hyperlink" Target="http://www.wikiskripta.eu/w/Diabetick%C3%A1_ketoacid%C3%B3za_(pediatrie)" TargetMode="External"/><Relationship Id="rId4" Type="http://schemas.openxmlformats.org/officeDocument/2006/relationships/hyperlink" Target="http://www.wikiskripta.eu/index.php?title=Neurologick%C3%A9_klad%C3%ADvko&amp;action=edit&amp;redlink=1"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wikiskripta.eu/w/Jizva" TargetMode="External"/><Relationship Id="rId7" Type="http://schemas.openxmlformats.org/officeDocument/2006/relationships/image" Target="../media/image11.jpeg"/><Relationship Id="rId2" Type="http://schemas.openxmlformats.org/officeDocument/2006/relationships/hyperlink" Target="http://www.wikiskripta.eu/w/Chov%C3%A1n%C3%AD" TargetMode="External"/><Relationship Id="rId1" Type="http://schemas.openxmlformats.org/officeDocument/2006/relationships/slideLayout" Target="../slideLayouts/slideLayout2.xml"/><Relationship Id="rId6" Type="http://schemas.openxmlformats.org/officeDocument/2006/relationships/hyperlink" Target="http://www.wikiskripta.eu/w/Ko%C5%BEn%C3%AD_eflorescence" TargetMode="External"/><Relationship Id="rId5" Type="http://schemas.openxmlformats.org/officeDocument/2006/relationships/hyperlink" Target="http://www.wikiskripta.eu/w/Mechanika_d%C3%BDch%C3%A1n%C3%AD" TargetMode="External"/><Relationship Id="rId4" Type="http://schemas.openxmlformats.org/officeDocument/2006/relationships/hyperlink" Target="http://www.wikiskripta.eu/w/Anamn%C3%A9za#Osobn.C3.AD_anamn.C3.A9za"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wikiskripta.eu/w/Emfyz%C3%A9m" TargetMode="External"/><Relationship Id="rId2" Type="http://schemas.openxmlformats.org/officeDocument/2006/relationships/hyperlink" Target="http://www.wikiskripta.eu/w/Pneumothorax" TargetMode="External"/><Relationship Id="rId1" Type="http://schemas.openxmlformats.org/officeDocument/2006/relationships/slideLayout" Target="../slideLayouts/slideLayout2.xml"/><Relationship Id="rId4" Type="http://schemas.openxmlformats.org/officeDocument/2006/relationships/hyperlink" Target="http://www.wikiskripta.eu/w/Exsud%C3%A1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hyperlink" Target="http://www.wikiskripta.eu/w/Opistotonus" TargetMode="External"/><Relationship Id="rId3" Type="http://schemas.openxmlformats.org/officeDocument/2006/relationships/hyperlink" Target="http://www.wikiskripta.eu/w/Pleuritida" TargetMode="External"/><Relationship Id="rId7" Type="http://schemas.openxmlformats.org/officeDocument/2006/relationships/hyperlink" Target="http://www.wikiskripta.eu/w/Meningitida" TargetMode="External"/><Relationship Id="rId2" Type="http://schemas.openxmlformats.org/officeDocument/2006/relationships/hyperlink" Target="http://www.wikiskripta.eu/w/Du%C5%A1nost" TargetMode="External"/><Relationship Id="rId1" Type="http://schemas.openxmlformats.org/officeDocument/2006/relationships/slideLayout" Target="../slideLayouts/slideLayout2.xml"/><Relationship Id="rId6" Type="http://schemas.openxmlformats.org/officeDocument/2006/relationships/hyperlink" Target="http://www.wikiskripta.eu/w/Karcinom_pankreatu" TargetMode="External"/><Relationship Id="rId5" Type="http://schemas.openxmlformats.org/officeDocument/2006/relationships/hyperlink" Target="http://www.wikiskripta.eu/w/N%C3%A1hl%C3%A9_p%C5%99%C3%ADhody_b%C5%99i%C5%A1n%C3%AD" TargetMode="External"/><Relationship Id="rId10" Type="http://schemas.openxmlformats.org/officeDocument/2006/relationships/hyperlink" Target="http://www.wikiskripta.eu/w/Hysterie" TargetMode="External"/><Relationship Id="rId4" Type="http://schemas.openxmlformats.org/officeDocument/2006/relationships/hyperlink" Target="http://www.wikiskripta.eu/w/Peritoneum" TargetMode="External"/><Relationship Id="rId9" Type="http://schemas.openxmlformats.org/officeDocument/2006/relationships/hyperlink" Target="http://www.wikiskripta.eu/w/Tetanus"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wikiskripta.eu/w/Parkinsonova_nemoc/PGS" TargetMode="External"/><Relationship Id="rId7" Type="http://schemas.openxmlformats.org/officeDocument/2006/relationships/hyperlink" Target="http://www.wikiskripta.eu/w/Chorea" TargetMode="External"/><Relationship Id="rId2" Type="http://schemas.openxmlformats.org/officeDocument/2006/relationships/hyperlink" Target="http://www.wikiskripta.eu/w/Ateroskler%C3%B3za" TargetMode="External"/><Relationship Id="rId1" Type="http://schemas.openxmlformats.org/officeDocument/2006/relationships/slideLayout" Target="../slideLayouts/slideLayout2.xml"/><Relationship Id="rId6" Type="http://schemas.openxmlformats.org/officeDocument/2006/relationships/hyperlink" Target="http://www.wikiskripta.eu/w/K%C5%99e%C4%8De" TargetMode="External"/><Relationship Id="rId5" Type="http://schemas.openxmlformats.org/officeDocument/2006/relationships/hyperlink" Target="http://www.wikiskripta.eu/w/Tremor" TargetMode="External"/><Relationship Id="rId4" Type="http://schemas.openxmlformats.org/officeDocument/2006/relationships/hyperlink" Target="http://www.wikiskripta.eu/w/Tik"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wikiskripta.eu/w/BMI" TargetMode="External"/><Relationship Id="rId2" Type="http://schemas.openxmlformats.org/officeDocument/2006/relationships/hyperlink" Target="http://www.wikiskripta.eu/w/Obezit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wikiskripta.eu/index.php?title=Analgosedace&amp;action=edit&amp;redlink=1" TargetMode="External"/><Relationship Id="rId2" Type="http://schemas.openxmlformats.org/officeDocument/2006/relationships/hyperlink" Target="http://www.wikiskripta.eu/w/Intubace"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pfyziollfup.upol.cz/castwiki/wp-content/uploads/2012/12/Glasgow-c-s2.jpg" TargetMode="External"/><Relationship Id="rId1" Type="http://schemas.openxmlformats.org/officeDocument/2006/relationships/slideLayout" Target="../slideLayouts/slideLayout6.xml"/><Relationship Id="rId5" Type="http://schemas.openxmlformats.org/officeDocument/2006/relationships/image" Target="../media/image13.jpeg"/><Relationship Id="rId4" Type="http://schemas.openxmlformats.org/officeDocument/2006/relationships/hyperlink" Target="http://pfyziollfup.upol.cz/castwiki/wp-content/uploads/2012/12/Glasgow-hodn3.jpg"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www.wikiskripta.eu/index.php?title=Asystolie&amp;action=edit&amp;redlink=1" TargetMode="External"/><Relationship Id="rId13" Type="http://schemas.openxmlformats.org/officeDocument/2006/relationships/hyperlink" Target="http://www.wikiskripta.eu/w/Eupnoe" TargetMode="External"/><Relationship Id="rId3" Type="http://schemas.openxmlformats.org/officeDocument/2006/relationships/hyperlink" Target="http://www.wikiskripta.eu/w/Torr" TargetMode="External"/><Relationship Id="rId7" Type="http://schemas.openxmlformats.org/officeDocument/2006/relationships/hyperlink" Target="http://www.wikiskripta.eu/w/Bradykardie" TargetMode="External"/><Relationship Id="rId12" Type="http://schemas.openxmlformats.org/officeDocument/2006/relationships/hyperlink" Target="http://www.wikiskripta.eu/w/Hypotermie" TargetMode="External"/><Relationship Id="rId2" Type="http://schemas.openxmlformats.org/officeDocument/2006/relationships/hyperlink" Target="http://www.wikiskripta.eu/index.php?title=Normotenze&amp;action=edit&amp;redlink=1" TargetMode="External"/><Relationship Id="rId16" Type="http://schemas.openxmlformats.org/officeDocument/2006/relationships/hyperlink" Target="http://www.wikiskripta.eu/w/Apnoe" TargetMode="External"/><Relationship Id="rId1" Type="http://schemas.openxmlformats.org/officeDocument/2006/relationships/slideLayout" Target="../slideLayouts/slideLayout2.xml"/><Relationship Id="rId6" Type="http://schemas.openxmlformats.org/officeDocument/2006/relationships/hyperlink" Target="http://www.wikiskripta.eu/w/Tachykardie" TargetMode="External"/><Relationship Id="rId11" Type="http://schemas.openxmlformats.org/officeDocument/2006/relationships/hyperlink" Target="http://www.wikiskripta.eu/w/Hyperpyrexie" TargetMode="External"/><Relationship Id="rId5" Type="http://schemas.openxmlformats.org/officeDocument/2006/relationships/hyperlink" Target="http://www.wikiskripta.eu/w/Hypotenze" TargetMode="External"/><Relationship Id="rId15" Type="http://schemas.openxmlformats.org/officeDocument/2006/relationships/hyperlink" Target="http://www.wikiskripta.eu/w/Bradypnoe" TargetMode="External"/><Relationship Id="rId10" Type="http://schemas.openxmlformats.org/officeDocument/2006/relationships/hyperlink" Target="http://www.wikiskripta.eu/w/Hore%C4%8Dka" TargetMode="External"/><Relationship Id="rId4" Type="http://schemas.openxmlformats.org/officeDocument/2006/relationships/hyperlink" Target="http://www.wikiskripta.eu/w/Arteri%C3%A1ln%C3%AD_hypertenze" TargetMode="External"/><Relationship Id="rId9" Type="http://schemas.openxmlformats.org/officeDocument/2006/relationships/hyperlink" Target="http://www.wikiskripta.eu/index.php?title=Subfebrilie&amp;action=edit&amp;redlink=1" TargetMode="External"/><Relationship Id="rId14" Type="http://schemas.openxmlformats.org/officeDocument/2006/relationships/hyperlink" Target="http://www.wikiskripta.eu/w/Tachypno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cs.wikipedia.org/wiki/Soubor:Doppler_mitral_valve.gif" TargetMode="Externa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hyperlink" Target="http://cs.wikipedia.org/wiki/Soubor:AlokaPhoto2006a.jpg"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398" y="-28576"/>
            <a:ext cx="10692002" cy="6479997"/>
          </a:xfrm>
          <a:prstGeom prst="rect">
            <a:avLst/>
          </a:prstGeom>
          <a:blipFill>
            <a:blip r:embed="rId2" cstate="print"/>
            <a:stretch>
              <a:fillRect/>
            </a:stretch>
          </a:blipFill>
        </p:spPr>
        <p:txBody>
          <a:bodyPr wrap="square" lIns="0" tIns="0" rIns="0" bIns="0" rtlCol="0"/>
          <a:lstStyle/>
          <a:p>
            <a:endParaRPr dirty="0"/>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69113" y="733425"/>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
        <p:nvSpPr>
          <p:cNvPr id="19" name="TextovéPole 18"/>
          <p:cNvSpPr txBox="1"/>
          <p:nvPr/>
        </p:nvSpPr>
        <p:spPr>
          <a:xfrm>
            <a:off x="1308100" y="3629025"/>
            <a:ext cx="7924800" cy="769441"/>
          </a:xfrm>
          <a:prstGeom prst="rect">
            <a:avLst/>
          </a:prstGeom>
          <a:noFill/>
        </p:spPr>
        <p:txBody>
          <a:bodyPr wrap="square" rtlCol="0">
            <a:spAutoFit/>
          </a:bodyPr>
          <a:lstStyle/>
          <a:p>
            <a:pPr algn="ctr"/>
            <a:r>
              <a:rPr lang="cs-CZ" altLang="cs-CZ" sz="4400" dirty="0"/>
              <a:t>Vyšetřovací metody v chirurgii</a:t>
            </a:r>
            <a:endParaRPr lang="cs-CZ" sz="4400" b="1" dirty="0"/>
          </a:p>
        </p:txBody>
      </p:sp>
      <p:sp>
        <p:nvSpPr>
          <p:cNvPr id="20" name="TextovéPole 19"/>
          <p:cNvSpPr txBox="1"/>
          <p:nvPr/>
        </p:nvSpPr>
        <p:spPr>
          <a:xfrm>
            <a:off x="3407728" y="5381625"/>
            <a:ext cx="3810000" cy="461665"/>
          </a:xfrm>
          <a:prstGeom prst="rect">
            <a:avLst/>
          </a:prstGeom>
          <a:noFill/>
        </p:spPr>
        <p:txBody>
          <a:bodyPr wrap="square" rtlCol="0">
            <a:spAutoFit/>
          </a:bodyPr>
          <a:lstStyle/>
          <a:p>
            <a:pPr algn="ctr"/>
            <a:r>
              <a:rPr lang="cs-CZ" sz="2400" dirty="0"/>
              <a:t>Soňa Galušková</a:t>
            </a: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2D6B1A10-55C7-A8A9-8C0E-1AD1ACFDB610}"/>
              </a:ext>
            </a:extLst>
          </p:cNvPr>
          <p:cNvSpPr>
            <a:spLocks noGrp="1" noChangeArrowheads="1"/>
          </p:cNvSpPr>
          <p:nvPr>
            <p:ph type="title"/>
          </p:nvPr>
        </p:nvSpPr>
        <p:spPr/>
        <p:txBody>
          <a:bodyPr/>
          <a:lstStyle/>
          <a:p>
            <a:r>
              <a:rPr lang="cs-CZ" altLang="cs-CZ"/>
              <a:t>Dělení</a:t>
            </a:r>
          </a:p>
        </p:txBody>
      </p:sp>
      <p:sp>
        <p:nvSpPr>
          <p:cNvPr id="8195" name="Rectangle 3">
            <a:extLst>
              <a:ext uri="{FF2B5EF4-FFF2-40B4-BE49-F238E27FC236}">
                <a16:creationId xmlns:a16="http://schemas.microsoft.com/office/drawing/2014/main" id="{F770D9BD-2D96-ECDD-E17B-D98E46CE477F}"/>
              </a:ext>
            </a:extLst>
          </p:cNvPr>
          <p:cNvSpPr>
            <a:spLocks noGrp="1" noChangeArrowheads="1"/>
          </p:cNvSpPr>
          <p:nvPr>
            <p:ph idx="1"/>
          </p:nvPr>
        </p:nvSpPr>
        <p:spPr>
          <a:xfrm>
            <a:off x="707301" y="2069865"/>
            <a:ext cx="9278797" cy="1994392"/>
          </a:xfrm>
        </p:spPr>
        <p:txBody>
          <a:bodyPr/>
          <a:lstStyle/>
          <a:p>
            <a:pPr>
              <a:lnSpc>
                <a:spcPct val="90000"/>
              </a:lnSpc>
            </a:pPr>
            <a:r>
              <a:rPr lang="cs-CZ" altLang="cs-CZ" b="1" dirty="0"/>
              <a:t>Klinické vyšetření </a:t>
            </a:r>
            <a:r>
              <a:rPr lang="cs-CZ" altLang="cs-CZ" dirty="0"/>
              <a:t>(anamnéza, fyzikální vyšetření)</a:t>
            </a:r>
          </a:p>
          <a:p>
            <a:pPr>
              <a:lnSpc>
                <a:spcPct val="90000"/>
              </a:lnSpc>
            </a:pPr>
            <a:endParaRPr lang="cs-CZ" altLang="cs-CZ" dirty="0"/>
          </a:p>
          <a:p>
            <a:pPr>
              <a:lnSpc>
                <a:spcPct val="90000"/>
              </a:lnSpc>
            </a:pPr>
            <a:r>
              <a:rPr lang="cs-CZ" altLang="cs-CZ" b="1" dirty="0"/>
              <a:t>Doplňující vyšetření </a:t>
            </a:r>
            <a:r>
              <a:rPr lang="cs-CZ" altLang="cs-CZ" dirty="0"/>
              <a:t>(laboratorní, RDG, endoskopické):</a:t>
            </a:r>
          </a:p>
          <a:p>
            <a:pPr lvl="1">
              <a:lnSpc>
                <a:spcPct val="90000"/>
              </a:lnSpc>
            </a:pPr>
            <a:r>
              <a:rPr lang="cs-CZ" altLang="cs-CZ" dirty="0">
                <a:solidFill>
                  <a:schemeClr val="accent2"/>
                </a:solidFill>
              </a:rPr>
              <a:t>Invazivní</a:t>
            </a:r>
            <a:r>
              <a:rPr lang="cs-CZ" altLang="cs-CZ" dirty="0"/>
              <a:t> </a:t>
            </a:r>
          </a:p>
          <a:p>
            <a:pPr lvl="1">
              <a:lnSpc>
                <a:spcPct val="90000"/>
              </a:lnSpc>
            </a:pPr>
            <a:r>
              <a:rPr lang="cs-CZ" altLang="cs-CZ" dirty="0"/>
              <a:t>(při jejich provedení je využíváno chirurg. metod, mohou být kombinovány s léčebným zákrokem)</a:t>
            </a:r>
          </a:p>
          <a:p>
            <a:pPr lvl="1">
              <a:lnSpc>
                <a:spcPct val="90000"/>
              </a:lnSpc>
            </a:pPr>
            <a:r>
              <a:rPr lang="cs-CZ" altLang="cs-CZ" dirty="0">
                <a:solidFill>
                  <a:schemeClr val="accent2"/>
                </a:solidFill>
              </a:rPr>
              <a:t>Neinvazivní</a:t>
            </a:r>
          </a:p>
          <a:p>
            <a:pPr>
              <a:lnSpc>
                <a:spcPct val="90000"/>
              </a:lnSpc>
            </a:pPr>
            <a:endParaRPr lang="cs-CZ" altLang="cs-CZ" dirty="0"/>
          </a:p>
        </p:txBody>
      </p:sp>
      <p:pic>
        <p:nvPicPr>
          <p:cNvPr id="8196" name="Picture 4" descr="C:\Users\galuskovas\Pictures\20060286-illustration-of-various-human-body-systems-and-organs.jpg">
            <a:extLst>
              <a:ext uri="{FF2B5EF4-FFF2-40B4-BE49-F238E27FC236}">
                <a16:creationId xmlns:a16="http://schemas.microsoft.com/office/drawing/2014/main" id="{B5D98BBB-1197-E2BF-F8B5-F70C9D2509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1900" y="3750444"/>
            <a:ext cx="3578348" cy="2503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CC075084-5C8B-9337-612B-3EB2E0C03236}"/>
              </a:ext>
            </a:extLst>
          </p:cNvPr>
          <p:cNvSpPr>
            <a:spLocks noGrp="1" noChangeArrowheads="1"/>
          </p:cNvSpPr>
          <p:nvPr>
            <p:ph type="title"/>
          </p:nvPr>
        </p:nvSpPr>
        <p:spPr>
          <a:xfrm>
            <a:off x="707301" y="801870"/>
            <a:ext cx="9278797" cy="693555"/>
          </a:xfrm>
        </p:spPr>
        <p:txBody>
          <a:bodyPr/>
          <a:lstStyle/>
          <a:p>
            <a:r>
              <a:rPr lang="cs-CZ" altLang="cs-CZ" dirty="0"/>
              <a:t>Anamnéza</a:t>
            </a:r>
          </a:p>
        </p:txBody>
      </p:sp>
      <p:sp>
        <p:nvSpPr>
          <p:cNvPr id="9219" name="Rectangle 3">
            <a:extLst>
              <a:ext uri="{FF2B5EF4-FFF2-40B4-BE49-F238E27FC236}">
                <a16:creationId xmlns:a16="http://schemas.microsoft.com/office/drawing/2014/main" id="{C03FF1C6-809A-8118-BB47-6F02F36FC3FD}"/>
              </a:ext>
            </a:extLst>
          </p:cNvPr>
          <p:cNvSpPr>
            <a:spLocks noGrp="1" noChangeArrowheads="1"/>
          </p:cNvSpPr>
          <p:nvPr>
            <p:ph idx="1"/>
          </p:nvPr>
        </p:nvSpPr>
        <p:spPr>
          <a:xfrm>
            <a:off x="595410" y="1762915"/>
            <a:ext cx="8145820" cy="4544706"/>
          </a:xfrm>
        </p:spPr>
        <p:txBody>
          <a:bodyPr/>
          <a:lstStyle/>
          <a:p>
            <a:pPr>
              <a:lnSpc>
                <a:spcPct val="150000"/>
              </a:lnSpc>
            </a:pPr>
            <a:r>
              <a:rPr lang="cs-CZ" altLang="cs-CZ" dirty="0"/>
              <a:t>Shromažďování údajů o ZS pac. od narození do současnosti</a:t>
            </a:r>
          </a:p>
          <a:p>
            <a:pPr>
              <a:lnSpc>
                <a:spcPct val="150000"/>
              </a:lnSpc>
            </a:pPr>
            <a:r>
              <a:rPr lang="cs-CZ" altLang="cs-CZ" dirty="0"/>
              <a:t>Důkladná                  částečně či zcela odhalí dg. </a:t>
            </a:r>
          </a:p>
          <a:p>
            <a:pPr>
              <a:lnSpc>
                <a:spcPct val="150000"/>
              </a:lnSpc>
            </a:pPr>
            <a:r>
              <a:rPr lang="cs-CZ" altLang="cs-CZ" dirty="0"/>
              <a:t>Všechny příznaky                     kdy a jaké má obtíže, kam se to šíří, jaký je charakter bolesti, od kdy, ……</a:t>
            </a:r>
          </a:p>
          <a:p>
            <a:pPr marL="285750" indent="-285750">
              <a:lnSpc>
                <a:spcPct val="150000"/>
              </a:lnSpc>
              <a:buFont typeface="Wingdings" panose="05000000000000000000" pitchFamily="2" charset="2"/>
              <a:buChar char="Ø"/>
            </a:pPr>
            <a:r>
              <a:rPr lang="cs-CZ" altLang="cs-CZ" dirty="0"/>
              <a:t>OA</a:t>
            </a:r>
          </a:p>
          <a:p>
            <a:pPr marL="285750" indent="-285750">
              <a:lnSpc>
                <a:spcPct val="150000"/>
              </a:lnSpc>
              <a:buFont typeface="Wingdings" panose="05000000000000000000" pitchFamily="2" charset="2"/>
              <a:buChar char="Ø"/>
            </a:pPr>
            <a:r>
              <a:rPr lang="cs-CZ" altLang="cs-CZ" dirty="0"/>
              <a:t>AA</a:t>
            </a:r>
          </a:p>
          <a:p>
            <a:pPr marL="285750" indent="-285750">
              <a:lnSpc>
                <a:spcPct val="150000"/>
              </a:lnSpc>
              <a:buFont typeface="Wingdings" panose="05000000000000000000" pitchFamily="2" charset="2"/>
              <a:buChar char="Ø"/>
            </a:pPr>
            <a:r>
              <a:rPr lang="cs-CZ" altLang="cs-CZ" dirty="0"/>
              <a:t>FA</a:t>
            </a:r>
          </a:p>
          <a:p>
            <a:pPr marL="285750" indent="-285750">
              <a:lnSpc>
                <a:spcPct val="150000"/>
              </a:lnSpc>
              <a:buFont typeface="Wingdings" panose="05000000000000000000" pitchFamily="2" charset="2"/>
              <a:buChar char="Ø"/>
            </a:pPr>
            <a:r>
              <a:rPr lang="cs-CZ" altLang="cs-CZ" dirty="0"/>
              <a:t>RA</a:t>
            </a:r>
          </a:p>
          <a:p>
            <a:pPr marL="285750" indent="-285750">
              <a:lnSpc>
                <a:spcPct val="150000"/>
              </a:lnSpc>
              <a:buFont typeface="Wingdings" panose="05000000000000000000" pitchFamily="2" charset="2"/>
              <a:buChar char="Ø"/>
            </a:pPr>
            <a:r>
              <a:rPr lang="cs-CZ" altLang="cs-CZ" dirty="0"/>
              <a:t>SA</a:t>
            </a:r>
          </a:p>
          <a:p>
            <a:pPr marL="285750" indent="-285750">
              <a:lnSpc>
                <a:spcPct val="150000"/>
              </a:lnSpc>
              <a:buFont typeface="Wingdings" panose="05000000000000000000" pitchFamily="2" charset="2"/>
              <a:buChar char="Ø"/>
            </a:pPr>
            <a:r>
              <a:rPr lang="cs-CZ" altLang="cs-CZ" dirty="0"/>
              <a:t>PA</a:t>
            </a:r>
          </a:p>
          <a:p>
            <a:pPr>
              <a:lnSpc>
                <a:spcPct val="80000"/>
              </a:lnSpc>
            </a:pPr>
            <a:endParaRPr lang="cs-CZ" altLang="cs-CZ" sz="3088" dirty="0"/>
          </a:p>
        </p:txBody>
      </p:sp>
      <p:sp>
        <p:nvSpPr>
          <p:cNvPr id="4" name="Šipka doprava 3">
            <a:extLst>
              <a:ext uri="{FF2B5EF4-FFF2-40B4-BE49-F238E27FC236}">
                <a16:creationId xmlns:a16="http://schemas.microsoft.com/office/drawing/2014/main" id="{E4750410-73EC-8BD5-5D1B-6A6F47C61F6A}"/>
              </a:ext>
            </a:extLst>
          </p:cNvPr>
          <p:cNvSpPr/>
          <p:nvPr/>
        </p:nvSpPr>
        <p:spPr>
          <a:xfrm>
            <a:off x="1547403" y="2257425"/>
            <a:ext cx="809533" cy="2946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sz="1985" dirty="0"/>
              <a:t> </a:t>
            </a:r>
          </a:p>
        </p:txBody>
      </p:sp>
      <p:sp>
        <p:nvSpPr>
          <p:cNvPr id="5" name="Šipka doprava 4">
            <a:extLst>
              <a:ext uri="{FF2B5EF4-FFF2-40B4-BE49-F238E27FC236}">
                <a16:creationId xmlns:a16="http://schemas.microsoft.com/office/drawing/2014/main" id="{BF5FA3F6-9D35-9FFF-558E-C7877D614432}"/>
              </a:ext>
            </a:extLst>
          </p:cNvPr>
          <p:cNvSpPr/>
          <p:nvPr/>
        </p:nvSpPr>
        <p:spPr>
          <a:xfrm>
            <a:off x="2335000" y="2649523"/>
            <a:ext cx="902048" cy="34017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cs-CZ" sz="1985" dirty="0"/>
              <a:t>   </a:t>
            </a:r>
          </a:p>
        </p:txBody>
      </p:sp>
      <p:pic>
        <p:nvPicPr>
          <p:cNvPr id="9222" name="Picture 4" descr="C:\Users\galuskovas\Pictures\anamnesa-240x240.jpg">
            <a:extLst>
              <a:ext uri="{FF2B5EF4-FFF2-40B4-BE49-F238E27FC236}">
                <a16:creationId xmlns:a16="http://schemas.microsoft.com/office/drawing/2014/main" id="{479E2017-4D16-67E5-1DE9-5657DFB26A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75100" y="3400425"/>
            <a:ext cx="25209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DF67CEB-A22D-0BD8-AFD5-CDE7057AAA89}"/>
              </a:ext>
            </a:extLst>
          </p:cNvPr>
          <p:cNvSpPr>
            <a:spLocks noGrp="1" noChangeArrowheads="1"/>
          </p:cNvSpPr>
          <p:nvPr>
            <p:ph type="title"/>
          </p:nvPr>
        </p:nvSpPr>
        <p:spPr>
          <a:xfrm>
            <a:off x="707301" y="733425"/>
            <a:ext cx="9278797" cy="838200"/>
          </a:xfrm>
        </p:spPr>
        <p:txBody>
          <a:bodyPr/>
          <a:lstStyle/>
          <a:p>
            <a:r>
              <a:rPr lang="cs-CZ" altLang="cs-CZ" dirty="0"/>
              <a:t>Fyzikální vyšetření + FF</a:t>
            </a:r>
          </a:p>
        </p:txBody>
      </p:sp>
      <p:sp>
        <p:nvSpPr>
          <p:cNvPr id="83971" name="Rectangle 3">
            <a:extLst>
              <a:ext uri="{FF2B5EF4-FFF2-40B4-BE49-F238E27FC236}">
                <a16:creationId xmlns:a16="http://schemas.microsoft.com/office/drawing/2014/main" id="{062E20D8-9050-E318-19C3-AB56535ED980}"/>
              </a:ext>
            </a:extLst>
          </p:cNvPr>
          <p:cNvSpPr>
            <a:spLocks noGrp="1" noChangeArrowheads="1"/>
          </p:cNvSpPr>
          <p:nvPr>
            <p:ph idx="1"/>
          </p:nvPr>
        </p:nvSpPr>
        <p:spPr>
          <a:xfrm>
            <a:off x="595410" y="1762915"/>
            <a:ext cx="8145820" cy="5672138"/>
          </a:xfrm>
        </p:spPr>
        <p:txBody>
          <a:bodyPr rtlCol="0">
            <a:normAutofit/>
          </a:bodyPr>
          <a:lstStyle/>
          <a:p>
            <a:pPr marL="285750" indent="-285750">
              <a:lnSpc>
                <a:spcPct val="150000"/>
              </a:lnSpc>
              <a:buFont typeface="Wingdings" panose="05000000000000000000" pitchFamily="2" charset="2"/>
              <a:buChar char="Ø"/>
              <a:defRPr/>
            </a:pPr>
            <a:r>
              <a:rPr lang="cs-CZ" b="1" dirty="0">
                <a:solidFill>
                  <a:schemeClr val="tx1">
                    <a:lumMod val="75000"/>
                    <a:lumOff val="25000"/>
                  </a:schemeClr>
                </a:solidFill>
              </a:rPr>
              <a:t>Fyzikální vyšetření</a:t>
            </a:r>
            <a:r>
              <a:rPr lang="cs-CZ" dirty="0">
                <a:solidFill>
                  <a:schemeClr val="tx1">
                    <a:lumMod val="75000"/>
                    <a:lumOff val="25000"/>
                  </a:schemeClr>
                </a:solidFill>
              </a:rPr>
              <a:t> je základním postupem při vyšetření pacienta. </a:t>
            </a:r>
          </a:p>
          <a:p>
            <a:pPr marL="285750" indent="-285750">
              <a:lnSpc>
                <a:spcPct val="150000"/>
              </a:lnSpc>
              <a:buFont typeface="Wingdings" panose="05000000000000000000" pitchFamily="2" charset="2"/>
              <a:buChar char="Ø"/>
              <a:defRPr/>
            </a:pPr>
            <a:r>
              <a:rPr lang="cs-CZ" dirty="0">
                <a:solidFill>
                  <a:schemeClr val="tx1">
                    <a:lumMod val="75000"/>
                    <a:lumOff val="25000"/>
                  </a:schemeClr>
                </a:solidFill>
              </a:rPr>
              <a:t>Fyzikální vyšetření se provádí pouze pomocí vlastních smyslů a poměrně jednoduchých pomůcek, jakými jsou např. </a:t>
            </a:r>
            <a:r>
              <a:rPr lang="cs-CZ" dirty="0">
                <a:solidFill>
                  <a:schemeClr val="tx1">
                    <a:lumMod val="75000"/>
                    <a:lumOff val="25000"/>
                  </a:schemeClr>
                </a:solidFill>
                <a:hlinkClick r:id="rId2" tooltip="Fonendoskop (stránka neexistuje)"/>
              </a:rPr>
              <a:t>fonendoskop</a:t>
            </a:r>
            <a:r>
              <a:rPr lang="cs-CZ" dirty="0">
                <a:solidFill>
                  <a:schemeClr val="tx1">
                    <a:lumMod val="75000"/>
                    <a:lumOff val="25000"/>
                  </a:schemeClr>
                </a:solidFill>
              </a:rPr>
              <a:t>, </a:t>
            </a:r>
            <a:r>
              <a:rPr lang="cs-CZ" dirty="0">
                <a:solidFill>
                  <a:schemeClr val="tx1">
                    <a:lumMod val="75000"/>
                    <a:lumOff val="25000"/>
                  </a:schemeClr>
                </a:solidFill>
                <a:hlinkClick r:id="rId3" tooltip="Špátle"/>
              </a:rPr>
              <a:t>špátle</a:t>
            </a:r>
            <a:r>
              <a:rPr lang="cs-CZ" dirty="0">
                <a:solidFill>
                  <a:schemeClr val="tx1">
                    <a:lumMod val="75000"/>
                    <a:lumOff val="25000"/>
                  </a:schemeClr>
                </a:solidFill>
              </a:rPr>
              <a:t> nebo </a:t>
            </a:r>
            <a:r>
              <a:rPr lang="cs-CZ" dirty="0">
                <a:solidFill>
                  <a:schemeClr val="tx1">
                    <a:lumMod val="75000"/>
                    <a:lumOff val="25000"/>
                  </a:schemeClr>
                </a:solidFill>
                <a:hlinkClick r:id="rId4" tooltip="Neurologické kladívko (stránka neexistuje)"/>
              </a:rPr>
              <a:t>neurologické kladívko</a:t>
            </a:r>
            <a:r>
              <a:rPr lang="cs-CZ" dirty="0">
                <a:solidFill>
                  <a:schemeClr val="tx1">
                    <a:lumMod val="75000"/>
                    <a:lumOff val="25000"/>
                  </a:schemeClr>
                </a:solidFill>
              </a:rPr>
              <a:t>. </a:t>
            </a:r>
          </a:p>
          <a:p>
            <a:pPr marL="285750" indent="-285750">
              <a:lnSpc>
                <a:spcPct val="150000"/>
              </a:lnSpc>
              <a:buFont typeface="Wingdings" panose="05000000000000000000" pitchFamily="2" charset="2"/>
              <a:buChar char="Ø"/>
              <a:defRPr/>
            </a:pPr>
            <a:r>
              <a:rPr lang="cs-CZ" dirty="0">
                <a:solidFill>
                  <a:schemeClr val="tx1">
                    <a:lumMod val="75000"/>
                    <a:lumOff val="25000"/>
                  </a:schemeClr>
                </a:solidFill>
              </a:rPr>
              <a:t>5Pé</a:t>
            </a:r>
          </a:p>
          <a:p>
            <a:pPr marL="285750" indent="-285750">
              <a:lnSpc>
                <a:spcPct val="150000"/>
              </a:lnSpc>
              <a:buFont typeface="Wingdings" panose="05000000000000000000" pitchFamily="2" charset="2"/>
              <a:buChar char="Ø"/>
              <a:defRPr/>
            </a:pPr>
            <a:r>
              <a:rPr lang="cs-CZ" b="1" dirty="0">
                <a:solidFill>
                  <a:schemeClr val="tx1">
                    <a:lumMod val="75000"/>
                    <a:lumOff val="25000"/>
                  </a:schemeClr>
                </a:solidFill>
              </a:rPr>
              <a:t>p</a:t>
            </a:r>
            <a:r>
              <a:rPr lang="cs-CZ" dirty="0">
                <a:solidFill>
                  <a:schemeClr val="tx1">
                    <a:lumMod val="75000"/>
                    <a:lumOff val="25000"/>
                  </a:schemeClr>
                </a:solidFill>
              </a:rPr>
              <a:t>ohled (</a:t>
            </a:r>
            <a:r>
              <a:rPr lang="cs-CZ" i="1" dirty="0" err="1">
                <a:solidFill>
                  <a:schemeClr val="tx1">
                    <a:lumMod val="75000"/>
                    <a:lumOff val="25000"/>
                  </a:schemeClr>
                </a:solidFill>
              </a:rPr>
              <a:t>aspekce</a:t>
            </a:r>
            <a:r>
              <a:rPr lang="cs-CZ" dirty="0">
                <a:solidFill>
                  <a:schemeClr val="tx1">
                    <a:lumMod val="75000"/>
                    <a:lumOff val="25000"/>
                  </a:schemeClr>
                </a:solidFill>
              </a:rPr>
              <a:t>),</a:t>
            </a:r>
          </a:p>
          <a:p>
            <a:pPr marL="285750" indent="-285750">
              <a:lnSpc>
                <a:spcPct val="150000"/>
              </a:lnSpc>
              <a:buFont typeface="Wingdings" panose="05000000000000000000" pitchFamily="2" charset="2"/>
              <a:buChar char="Ø"/>
              <a:defRPr/>
            </a:pPr>
            <a:r>
              <a:rPr lang="cs-CZ" b="1" dirty="0">
                <a:solidFill>
                  <a:schemeClr val="tx1">
                    <a:lumMod val="75000"/>
                    <a:lumOff val="25000"/>
                  </a:schemeClr>
                </a:solidFill>
              </a:rPr>
              <a:t>p</a:t>
            </a:r>
            <a:r>
              <a:rPr lang="cs-CZ" dirty="0">
                <a:solidFill>
                  <a:schemeClr val="tx1">
                    <a:lumMod val="75000"/>
                    <a:lumOff val="25000"/>
                  </a:schemeClr>
                </a:solidFill>
              </a:rPr>
              <a:t>ohmat (</a:t>
            </a:r>
            <a:r>
              <a:rPr lang="cs-CZ" i="1" dirty="0">
                <a:solidFill>
                  <a:schemeClr val="tx1">
                    <a:lumMod val="75000"/>
                    <a:lumOff val="25000"/>
                  </a:schemeClr>
                </a:solidFill>
              </a:rPr>
              <a:t>palpace</a:t>
            </a:r>
            <a:r>
              <a:rPr lang="cs-CZ" dirty="0">
                <a:solidFill>
                  <a:schemeClr val="tx1">
                    <a:lumMod val="75000"/>
                    <a:lumOff val="25000"/>
                  </a:schemeClr>
                </a:solidFill>
              </a:rPr>
              <a:t>),</a:t>
            </a:r>
          </a:p>
          <a:p>
            <a:pPr marL="285750" indent="-285750">
              <a:lnSpc>
                <a:spcPct val="150000"/>
              </a:lnSpc>
              <a:buFont typeface="Wingdings" panose="05000000000000000000" pitchFamily="2" charset="2"/>
              <a:buChar char="Ø"/>
              <a:defRPr/>
            </a:pPr>
            <a:r>
              <a:rPr lang="cs-CZ" b="1" dirty="0">
                <a:solidFill>
                  <a:schemeClr val="tx1">
                    <a:lumMod val="75000"/>
                    <a:lumOff val="25000"/>
                  </a:schemeClr>
                </a:solidFill>
              </a:rPr>
              <a:t>p</a:t>
            </a:r>
            <a:r>
              <a:rPr lang="cs-CZ" dirty="0">
                <a:solidFill>
                  <a:schemeClr val="tx1">
                    <a:lumMod val="75000"/>
                    <a:lumOff val="25000"/>
                  </a:schemeClr>
                </a:solidFill>
              </a:rPr>
              <a:t>oklep (</a:t>
            </a:r>
            <a:r>
              <a:rPr lang="cs-CZ" i="1" dirty="0">
                <a:solidFill>
                  <a:schemeClr val="tx1">
                    <a:lumMod val="75000"/>
                    <a:lumOff val="25000"/>
                  </a:schemeClr>
                </a:solidFill>
              </a:rPr>
              <a:t>perkuse</a:t>
            </a:r>
            <a:r>
              <a:rPr lang="cs-CZ" dirty="0">
                <a:solidFill>
                  <a:schemeClr val="tx1">
                    <a:lumMod val="75000"/>
                    <a:lumOff val="25000"/>
                  </a:schemeClr>
                </a:solidFill>
              </a:rPr>
              <a:t>),</a:t>
            </a:r>
          </a:p>
          <a:p>
            <a:pPr marL="285750" indent="-285750">
              <a:lnSpc>
                <a:spcPct val="150000"/>
              </a:lnSpc>
              <a:buFont typeface="Wingdings" panose="05000000000000000000" pitchFamily="2" charset="2"/>
              <a:buChar char="Ø"/>
              <a:defRPr/>
            </a:pPr>
            <a:r>
              <a:rPr lang="cs-CZ" b="1" dirty="0">
                <a:solidFill>
                  <a:schemeClr val="tx1">
                    <a:lumMod val="75000"/>
                    <a:lumOff val="25000"/>
                  </a:schemeClr>
                </a:solidFill>
              </a:rPr>
              <a:t>p</a:t>
            </a:r>
            <a:r>
              <a:rPr lang="cs-CZ" dirty="0">
                <a:solidFill>
                  <a:schemeClr val="tx1">
                    <a:lumMod val="75000"/>
                    <a:lumOff val="25000"/>
                  </a:schemeClr>
                </a:solidFill>
              </a:rPr>
              <a:t>oslech (</a:t>
            </a:r>
            <a:r>
              <a:rPr lang="cs-CZ" i="1" dirty="0">
                <a:solidFill>
                  <a:schemeClr val="tx1">
                    <a:lumMod val="75000"/>
                    <a:lumOff val="25000"/>
                  </a:schemeClr>
                </a:solidFill>
              </a:rPr>
              <a:t>auskultace</a:t>
            </a:r>
            <a:r>
              <a:rPr lang="cs-CZ" dirty="0">
                <a:solidFill>
                  <a:schemeClr val="tx1">
                    <a:lumMod val="75000"/>
                    <a:lumOff val="25000"/>
                  </a:schemeClr>
                </a:solidFill>
              </a:rPr>
              <a:t>),</a:t>
            </a:r>
          </a:p>
          <a:p>
            <a:pPr marL="285750" indent="-285750">
              <a:lnSpc>
                <a:spcPct val="150000"/>
              </a:lnSpc>
              <a:buFont typeface="Wingdings" panose="05000000000000000000" pitchFamily="2" charset="2"/>
              <a:buChar char="Ø"/>
              <a:defRPr/>
            </a:pPr>
            <a:r>
              <a:rPr lang="cs-CZ" b="1" dirty="0">
                <a:solidFill>
                  <a:schemeClr val="tx1">
                    <a:lumMod val="75000"/>
                    <a:lumOff val="25000"/>
                  </a:schemeClr>
                </a:solidFill>
              </a:rPr>
              <a:t>p</a:t>
            </a:r>
            <a:r>
              <a:rPr lang="cs-CZ" dirty="0">
                <a:solidFill>
                  <a:schemeClr val="tx1">
                    <a:lumMod val="75000"/>
                    <a:lumOff val="25000"/>
                  </a:schemeClr>
                </a:solidFill>
              </a:rPr>
              <a:t>er </a:t>
            </a:r>
            <a:r>
              <a:rPr lang="cs-CZ" dirty="0" err="1">
                <a:solidFill>
                  <a:schemeClr val="tx1">
                    <a:lumMod val="75000"/>
                    <a:lumOff val="25000"/>
                  </a:schemeClr>
                </a:solidFill>
              </a:rPr>
              <a:t>rectum</a:t>
            </a:r>
            <a:r>
              <a:rPr lang="cs-CZ" dirty="0">
                <a:solidFill>
                  <a:schemeClr val="tx1">
                    <a:lumMod val="75000"/>
                    <a:lumOff val="25000"/>
                  </a:schemeClr>
                </a:solidFill>
              </a:rPr>
              <a:t> vyšetření</a:t>
            </a:r>
          </a:p>
          <a:p>
            <a:pPr marL="285750" indent="-285750">
              <a:lnSpc>
                <a:spcPct val="150000"/>
              </a:lnSpc>
              <a:buFont typeface="Wingdings" panose="05000000000000000000" pitchFamily="2" charset="2"/>
              <a:buChar char="Ø"/>
              <a:defRPr/>
            </a:pPr>
            <a:r>
              <a:rPr lang="cs-CZ" dirty="0">
                <a:solidFill>
                  <a:schemeClr val="tx1">
                    <a:lumMod val="75000"/>
                    <a:lumOff val="25000"/>
                  </a:schemeClr>
                </a:solidFill>
              </a:rPr>
              <a:t>Důležitou informaci může někdy podat i čich, např. pach acetonu z úst pacienta při </a:t>
            </a:r>
            <a:r>
              <a:rPr lang="cs-CZ" dirty="0">
                <a:solidFill>
                  <a:schemeClr val="tx1">
                    <a:lumMod val="75000"/>
                    <a:lumOff val="25000"/>
                  </a:schemeClr>
                </a:solidFill>
                <a:hlinkClick r:id="rId5" tooltip="Diabetická ketoacidóza (pediatrie)"/>
              </a:rPr>
              <a:t>diabetické </a:t>
            </a:r>
            <a:r>
              <a:rPr lang="cs-CZ" dirty="0" err="1">
                <a:solidFill>
                  <a:schemeClr val="tx1">
                    <a:lumMod val="75000"/>
                    <a:lumOff val="25000"/>
                  </a:schemeClr>
                </a:solidFill>
                <a:hlinkClick r:id="rId5" tooltip="Diabetická ketoacidóza (pediatrie)"/>
              </a:rPr>
              <a:t>ketoacidóze</a:t>
            </a:r>
            <a:r>
              <a:rPr lang="cs-CZ" dirty="0">
                <a:solidFill>
                  <a:schemeClr val="tx1">
                    <a:lumMod val="75000"/>
                    <a:lumOff val="25000"/>
                  </a:schemeClr>
                </a:solidFill>
              </a:rPr>
              <a:t> nebo tzv. </a:t>
            </a:r>
            <a:r>
              <a:rPr lang="cs-CZ" i="1" dirty="0" err="1">
                <a:solidFill>
                  <a:schemeClr val="tx1">
                    <a:lumMod val="75000"/>
                    <a:lumOff val="25000"/>
                  </a:schemeClr>
                </a:solidFill>
              </a:rPr>
              <a:t>foetor</a:t>
            </a:r>
            <a:r>
              <a:rPr lang="cs-CZ" i="1" dirty="0">
                <a:solidFill>
                  <a:schemeClr val="tx1">
                    <a:lumMod val="75000"/>
                    <a:lumOff val="25000"/>
                  </a:schemeClr>
                </a:solidFill>
              </a:rPr>
              <a:t> </a:t>
            </a:r>
            <a:r>
              <a:rPr lang="cs-CZ" i="1" dirty="0" err="1">
                <a:solidFill>
                  <a:schemeClr val="tx1">
                    <a:lumMod val="75000"/>
                    <a:lumOff val="25000"/>
                  </a:schemeClr>
                </a:solidFill>
              </a:rPr>
              <a:t>hepaticus</a:t>
            </a:r>
            <a:r>
              <a:rPr lang="cs-CZ" dirty="0">
                <a:solidFill>
                  <a:schemeClr val="tx1">
                    <a:lumMod val="75000"/>
                    <a:lumOff val="25000"/>
                  </a:schemeClr>
                </a:solidFill>
              </a:rPr>
              <a:t> při </a:t>
            </a:r>
            <a:r>
              <a:rPr lang="cs-CZ" dirty="0">
                <a:solidFill>
                  <a:schemeClr val="tx1">
                    <a:lumMod val="75000"/>
                    <a:lumOff val="25000"/>
                  </a:schemeClr>
                </a:solidFill>
                <a:hlinkClick r:id="rId6" tooltip="Jaterní selhání"/>
              </a:rPr>
              <a:t>jaterním selhání</a:t>
            </a:r>
            <a:r>
              <a:rPr lang="cs-CZ" dirty="0">
                <a:solidFill>
                  <a:schemeClr val="tx1">
                    <a:lumMod val="75000"/>
                    <a:lumOff val="25000"/>
                  </a:schemeClr>
                </a:solidFill>
              </a:rPr>
              <a:t>. </a:t>
            </a:r>
          </a:p>
          <a:p>
            <a:pPr marL="302520" indent="-302520">
              <a:lnSpc>
                <a:spcPct val="90000"/>
              </a:lnSpc>
              <a:buFontTx/>
              <a:buChar char="-"/>
              <a:defRPr/>
            </a:pPr>
            <a:endParaRPr lang="cs-CZ" sz="2647" dirty="0">
              <a:solidFill>
                <a:schemeClr val="tx1">
                  <a:lumMod val="75000"/>
                  <a:lumOff val="25000"/>
                </a:schemeClr>
              </a:solidFill>
            </a:endParaRPr>
          </a:p>
          <a:p>
            <a:pPr marL="302520" indent="-302520">
              <a:lnSpc>
                <a:spcPct val="90000"/>
              </a:lnSpc>
              <a:defRPr/>
            </a:pPr>
            <a:endParaRPr lang="cs-CZ" sz="2647" dirty="0">
              <a:solidFill>
                <a:schemeClr val="tx1">
                  <a:lumMod val="75000"/>
                  <a:lumOff val="25000"/>
                </a:schemeClr>
              </a:solidFill>
            </a:endParaRPr>
          </a:p>
        </p:txBody>
      </p:sp>
      <p:pic>
        <p:nvPicPr>
          <p:cNvPr id="10244" name="Picture 4" descr="C:\Users\galuskovas\Pictures\cartoon-doctor-using-stethoscope-vector-image-with-simple-gradients_58876037.jpg">
            <a:extLst>
              <a:ext uri="{FF2B5EF4-FFF2-40B4-BE49-F238E27FC236}">
                <a16:creationId xmlns:a16="http://schemas.microsoft.com/office/drawing/2014/main" id="{8B259F9B-EB9D-DA46-D257-73D513DD4D6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53329" y="3698014"/>
            <a:ext cx="1022385" cy="1649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C:\Users\galuskovas\Pictures\poklep_0.png">
            <a:extLst>
              <a:ext uri="{FF2B5EF4-FFF2-40B4-BE49-F238E27FC236}">
                <a16:creationId xmlns:a16="http://schemas.microsoft.com/office/drawing/2014/main" id="{A888B85F-74FB-8C2F-FC8E-E3D16995873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18100" y="3804805"/>
            <a:ext cx="1878457" cy="1435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B3BBE32-BEAB-A959-3F0F-1DE31D9C8E71}"/>
              </a:ext>
            </a:extLst>
          </p:cNvPr>
          <p:cNvSpPr>
            <a:spLocks noGrp="1" noChangeArrowheads="1"/>
          </p:cNvSpPr>
          <p:nvPr>
            <p:ph type="title"/>
          </p:nvPr>
        </p:nvSpPr>
        <p:spPr>
          <a:xfrm>
            <a:off x="581405" y="0"/>
            <a:ext cx="8245607" cy="538609"/>
          </a:xfrm>
        </p:spPr>
        <p:txBody>
          <a:bodyPr/>
          <a:lstStyle/>
          <a:p>
            <a:r>
              <a:rPr lang="cs-CZ" altLang="cs-CZ"/>
              <a:t>Fyzikální vyšetření - pohled</a:t>
            </a:r>
          </a:p>
        </p:txBody>
      </p:sp>
      <p:sp>
        <p:nvSpPr>
          <p:cNvPr id="11267" name="Rectangle 3">
            <a:extLst>
              <a:ext uri="{FF2B5EF4-FFF2-40B4-BE49-F238E27FC236}">
                <a16:creationId xmlns:a16="http://schemas.microsoft.com/office/drawing/2014/main" id="{44A98A7A-5354-8717-3BD4-5B666AC8D5DE}"/>
              </a:ext>
            </a:extLst>
          </p:cNvPr>
          <p:cNvSpPr>
            <a:spLocks noGrp="1" noChangeArrowheads="1"/>
          </p:cNvSpPr>
          <p:nvPr>
            <p:ph idx="1"/>
          </p:nvPr>
        </p:nvSpPr>
        <p:spPr>
          <a:xfrm>
            <a:off x="581404" y="581026"/>
            <a:ext cx="9489696" cy="6432915"/>
          </a:xfrm>
        </p:spPr>
        <p:txBody>
          <a:bodyPr/>
          <a:lstStyle/>
          <a:p>
            <a:pPr marL="285750" indent="-285750">
              <a:lnSpc>
                <a:spcPct val="150000"/>
              </a:lnSpc>
              <a:buFont typeface="Wingdings" panose="05000000000000000000" pitchFamily="2" charset="2"/>
              <a:buChar char="Ø"/>
            </a:pPr>
            <a:r>
              <a:rPr lang="cs-CZ" altLang="cs-CZ" dirty="0"/>
              <a:t>Vyšetření pacienta </a:t>
            </a:r>
            <a:r>
              <a:rPr lang="cs-CZ" altLang="cs-CZ" b="1" dirty="0"/>
              <a:t>pohledem</a:t>
            </a:r>
            <a:r>
              <a:rPr lang="cs-CZ" altLang="cs-CZ" dirty="0"/>
              <a:t> spočívá v pečlivém zhodnocení všech zrakem patrných změn.</a:t>
            </a:r>
          </a:p>
          <a:p>
            <a:pPr marL="285750" indent="-285750">
              <a:lnSpc>
                <a:spcPct val="150000"/>
              </a:lnSpc>
              <a:buFont typeface="Wingdings" panose="05000000000000000000" pitchFamily="2" charset="2"/>
              <a:buChar char="Ø"/>
            </a:pPr>
            <a:r>
              <a:rPr lang="cs-CZ" altLang="cs-CZ" dirty="0"/>
              <a:t> Aspekcí hodnotíme celkový vzhled pacienta, podrobněji si všímáme jednotlivých vyšetřovaných oblastí.</a:t>
            </a:r>
          </a:p>
          <a:p>
            <a:pPr marL="285750" indent="-285750">
              <a:lnSpc>
                <a:spcPct val="150000"/>
              </a:lnSpc>
              <a:buFont typeface="Wingdings" panose="05000000000000000000" pitchFamily="2" charset="2"/>
              <a:buChar char="Ø"/>
            </a:pPr>
            <a:r>
              <a:rPr lang="cs-CZ" altLang="cs-CZ" dirty="0"/>
              <a:t> Součástí hodnocení celkového vzhledu je:</a:t>
            </a:r>
          </a:p>
          <a:p>
            <a:pPr marL="285750" indent="-285750" algn="just">
              <a:lnSpc>
                <a:spcPct val="150000"/>
              </a:lnSpc>
              <a:spcBef>
                <a:spcPct val="0"/>
              </a:spcBef>
              <a:buFont typeface="Wingdings" panose="05000000000000000000" pitchFamily="2" charset="2"/>
              <a:buChar char="Ø"/>
            </a:pPr>
            <a:r>
              <a:rPr lang="cs-CZ" altLang="cs-CZ" dirty="0"/>
              <a:t>zhodnocení chůze a držení těla, </a:t>
            </a:r>
          </a:p>
          <a:p>
            <a:pPr marL="285750" indent="-285750" algn="just">
              <a:lnSpc>
                <a:spcPct val="150000"/>
              </a:lnSpc>
              <a:spcBef>
                <a:spcPct val="0"/>
              </a:spcBef>
              <a:buFont typeface="Wingdings" panose="05000000000000000000" pitchFamily="2" charset="2"/>
              <a:buChar char="Ø"/>
            </a:pPr>
            <a:r>
              <a:rPr lang="cs-CZ" altLang="cs-CZ" dirty="0"/>
              <a:t>stav výživy,                                                                                              </a:t>
            </a:r>
          </a:p>
          <a:p>
            <a:pPr marL="285750" indent="-285750" algn="just">
              <a:lnSpc>
                <a:spcPct val="150000"/>
              </a:lnSpc>
              <a:spcBef>
                <a:spcPct val="0"/>
              </a:spcBef>
              <a:buFont typeface="Wingdings" panose="05000000000000000000" pitchFamily="2" charset="2"/>
              <a:buChar char="Ø"/>
            </a:pPr>
            <a:r>
              <a:rPr lang="cs-CZ" altLang="cs-CZ" dirty="0"/>
              <a:t>případné patrné odchylky v </a:t>
            </a:r>
            <a:r>
              <a:rPr lang="cs-CZ" altLang="cs-CZ" dirty="0">
                <a:hlinkClick r:id="rId2" tooltip="Chování"/>
              </a:rPr>
              <a:t>chování</a:t>
            </a:r>
            <a:r>
              <a:rPr lang="cs-CZ" altLang="cs-CZ" dirty="0"/>
              <a:t>, např. agitovanost nebo nutkavé pohyby. </a:t>
            </a:r>
          </a:p>
          <a:p>
            <a:pPr marL="285750" indent="-285750">
              <a:lnSpc>
                <a:spcPct val="150000"/>
              </a:lnSpc>
              <a:buFont typeface="Wingdings" panose="05000000000000000000" pitchFamily="2" charset="2"/>
              <a:buChar char="Ø"/>
            </a:pPr>
            <a:r>
              <a:rPr lang="cs-CZ" altLang="cs-CZ" dirty="0"/>
              <a:t>Při aspekci konkrétní oblasti hodnotíme </a:t>
            </a:r>
            <a:r>
              <a:rPr lang="cs-CZ" altLang="cs-CZ" b="1" dirty="0"/>
              <a:t>velikost, konfiguraci, symetrii, barvu kůže a charakter kožních adnex</a:t>
            </a:r>
            <a:r>
              <a:rPr lang="cs-CZ" altLang="cs-CZ" dirty="0"/>
              <a:t>. </a:t>
            </a:r>
          </a:p>
          <a:p>
            <a:pPr marL="285750" indent="-285750">
              <a:lnSpc>
                <a:spcPct val="150000"/>
              </a:lnSpc>
              <a:buFont typeface="Wingdings" panose="05000000000000000000" pitchFamily="2" charset="2"/>
              <a:buChar char="Ø"/>
            </a:pPr>
            <a:r>
              <a:rPr lang="cs-CZ" altLang="cs-CZ" dirty="0"/>
              <a:t>Pozornosti by neměly uniknout ani </a:t>
            </a:r>
            <a:r>
              <a:rPr lang="cs-CZ" altLang="cs-CZ" dirty="0">
                <a:hlinkClick r:id="rId3" tooltip="Jizva"/>
              </a:rPr>
              <a:t>jizvy</a:t>
            </a:r>
            <a:r>
              <a:rPr lang="cs-CZ" altLang="cs-CZ" dirty="0"/>
              <a:t>, zejména u větších jizev pátráme po jejich původu (ten pak bude součástí </a:t>
            </a:r>
            <a:r>
              <a:rPr lang="cs-CZ" altLang="cs-CZ" dirty="0">
                <a:hlinkClick r:id="rId4" tooltip="Anamnéza"/>
              </a:rPr>
              <a:t>osobní anamnézy</a:t>
            </a:r>
            <a:r>
              <a:rPr lang="cs-CZ" altLang="cs-CZ" dirty="0"/>
              <a:t>). </a:t>
            </a:r>
          </a:p>
          <a:p>
            <a:pPr marL="285750" indent="-285750">
              <a:lnSpc>
                <a:spcPct val="150000"/>
              </a:lnSpc>
              <a:buFont typeface="Wingdings" panose="05000000000000000000" pitchFamily="2" charset="2"/>
              <a:buChar char="Ø"/>
            </a:pPr>
            <a:r>
              <a:rPr lang="cs-CZ" altLang="cs-CZ" dirty="0"/>
              <a:t>Hodnotíme i spontánní pohyby v dané krajině způsobené např. </a:t>
            </a:r>
            <a:r>
              <a:rPr lang="cs-CZ" altLang="cs-CZ" dirty="0">
                <a:hlinkClick r:id="rId5" tooltip="Mechanika dýchání"/>
              </a:rPr>
              <a:t>dýcháním</a:t>
            </a:r>
            <a:r>
              <a:rPr lang="cs-CZ" altLang="cs-CZ" dirty="0"/>
              <a:t> nebo pulzací povrchově uložených tepen.</a:t>
            </a:r>
          </a:p>
          <a:p>
            <a:pPr marL="285750" indent="-285750">
              <a:lnSpc>
                <a:spcPct val="150000"/>
              </a:lnSpc>
              <a:buFont typeface="Wingdings" panose="05000000000000000000" pitchFamily="2" charset="2"/>
              <a:buChar char="Ø"/>
            </a:pPr>
            <a:r>
              <a:rPr lang="cs-CZ" altLang="cs-CZ" dirty="0"/>
              <a:t> </a:t>
            </a:r>
            <a:r>
              <a:rPr lang="cs-CZ" altLang="cs-CZ" dirty="0">
                <a:hlinkClick r:id="rId6" tooltip="Kožní eflorescence"/>
              </a:rPr>
              <a:t>Kožní změny</a:t>
            </a:r>
            <a:r>
              <a:rPr lang="cs-CZ" altLang="cs-CZ" dirty="0"/>
              <a:t> (eflorescence) je třeba popsat a zhodnotit. </a:t>
            </a:r>
          </a:p>
          <a:p>
            <a:pPr>
              <a:lnSpc>
                <a:spcPct val="90000"/>
              </a:lnSpc>
              <a:buFontTx/>
              <a:buNone/>
            </a:pPr>
            <a:endParaRPr lang="cs-CZ" altLang="cs-CZ" dirty="0"/>
          </a:p>
          <a:p>
            <a:pPr>
              <a:lnSpc>
                <a:spcPct val="90000"/>
              </a:lnSpc>
            </a:pPr>
            <a:endParaRPr lang="cs-CZ" altLang="cs-CZ" sz="2647" dirty="0"/>
          </a:p>
        </p:txBody>
      </p:sp>
      <p:pic>
        <p:nvPicPr>
          <p:cNvPr id="11268" name="Picture 4" descr="C:\Users\galuskovas\Pictures\pic00022.jpg">
            <a:extLst>
              <a:ext uri="{FF2B5EF4-FFF2-40B4-BE49-F238E27FC236}">
                <a16:creationId xmlns:a16="http://schemas.microsoft.com/office/drawing/2014/main" id="{E5D94102-EA8D-A47D-BE14-ED98E4C33A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8328" t="7919" r="8388" b="8926"/>
          <a:stretch>
            <a:fillRect/>
          </a:stretch>
        </p:blipFill>
        <p:spPr bwMode="auto">
          <a:xfrm>
            <a:off x="6489700" y="1571625"/>
            <a:ext cx="2065778" cy="137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B6C76E72-BDE9-A433-832F-38A3443E3C0C}"/>
              </a:ext>
            </a:extLst>
          </p:cNvPr>
          <p:cNvSpPr txBox="1"/>
          <p:nvPr/>
        </p:nvSpPr>
        <p:spPr>
          <a:xfrm>
            <a:off x="6489700" y="2704058"/>
            <a:ext cx="853119" cy="246221"/>
          </a:xfrm>
          <a:prstGeom prst="rect">
            <a:avLst/>
          </a:prstGeom>
          <a:noFill/>
        </p:spPr>
        <p:txBody>
          <a:bodyPr wrap="none" rtlCol="0">
            <a:spAutoFit/>
          </a:bodyPr>
          <a:lstStyle/>
          <a:p>
            <a:r>
              <a:rPr lang="cs-CZ" sz="1000" dirty="0"/>
              <a:t>Zdroj: vlastní</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Nadpis 1">
            <a:extLst>
              <a:ext uri="{FF2B5EF4-FFF2-40B4-BE49-F238E27FC236}">
                <a16:creationId xmlns:a16="http://schemas.microsoft.com/office/drawing/2014/main" id="{896A69EA-A1B7-74B5-3606-B53403834E41}"/>
              </a:ext>
            </a:extLst>
          </p:cNvPr>
          <p:cNvSpPr>
            <a:spLocks noGrp="1"/>
          </p:cNvSpPr>
          <p:nvPr>
            <p:ph type="title"/>
          </p:nvPr>
        </p:nvSpPr>
        <p:spPr/>
        <p:txBody>
          <a:bodyPr/>
          <a:lstStyle/>
          <a:p>
            <a:r>
              <a:rPr lang="cs-CZ" altLang="cs-CZ"/>
              <a:t>Fyzikální vyšetření - pohmat </a:t>
            </a:r>
          </a:p>
        </p:txBody>
      </p:sp>
      <p:sp>
        <p:nvSpPr>
          <p:cNvPr id="13315" name="Zástupný symbol pro obsah 2">
            <a:extLst>
              <a:ext uri="{FF2B5EF4-FFF2-40B4-BE49-F238E27FC236}">
                <a16:creationId xmlns:a16="http://schemas.microsoft.com/office/drawing/2014/main" id="{50144D5D-7F46-8C07-6F96-C48297F4D13B}"/>
              </a:ext>
            </a:extLst>
          </p:cNvPr>
          <p:cNvSpPr>
            <a:spLocks noGrp="1"/>
          </p:cNvSpPr>
          <p:nvPr>
            <p:ph idx="1"/>
          </p:nvPr>
        </p:nvSpPr>
        <p:spPr>
          <a:xfrm>
            <a:off x="707301" y="2069865"/>
            <a:ext cx="9278797" cy="3159360"/>
          </a:xfrm>
        </p:spPr>
        <p:txBody>
          <a:bodyPr rtlCol="0">
            <a:normAutofit fontScale="85000" lnSpcReduction="20000"/>
          </a:bodyPr>
          <a:lstStyle/>
          <a:p>
            <a:pPr marL="342900" indent="-342900">
              <a:lnSpc>
                <a:spcPct val="150000"/>
              </a:lnSpc>
              <a:buFont typeface="Wingdings" panose="05000000000000000000" pitchFamily="2" charset="2"/>
              <a:buChar char="Ø"/>
              <a:defRPr/>
            </a:pPr>
            <a:r>
              <a:rPr lang="cs-CZ" altLang="cs-CZ" sz="2600" dirty="0">
                <a:solidFill>
                  <a:schemeClr val="tx1">
                    <a:lumMod val="75000"/>
                    <a:lumOff val="25000"/>
                  </a:schemeClr>
                </a:solidFill>
              </a:rPr>
              <a:t>Vyšetření pacienta </a:t>
            </a:r>
            <a:r>
              <a:rPr lang="cs-CZ" altLang="cs-CZ" sz="2600" b="1" dirty="0">
                <a:solidFill>
                  <a:schemeClr val="tx1">
                    <a:lumMod val="75000"/>
                    <a:lumOff val="25000"/>
                  </a:schemeClr>
                </a:solidFill>
              </a:rPr>
              <a:t>pohmatem</a:t>
            </a:r>
            <a:r>
              <a:rPr lang="cs-CZ" altLang="cs-CZ" sz="2600" dirty="0">
                <a:solidFill>
                  <a:schemeClr val="tx1">
                    <a:lumMod val="75000"/>
                    <a:lumOff val="25000"/>
                  </a:schemeClr>
                </a:solidFill>
              </a:rPr>
              <a:t> se provádí obvykle ve dvou fázích. </a:t>
            </a:r>
          </a:p>
          <a:p>
            <a:pPr marL="342900" indent="-342900">
              <a:lnSpc>
                <a:spcPct val="150000"/>
              </a:lnSpc>
              <a:buFont typeface="Wingdings" panose="05000000000000000000" pitchFamily="2" charset="2"/>
              <a:buChar char="Ø"/>
              <a:defRPr/>
            </a:pPr>
            <a:r>
              <a:rPr lang="cs-CZ" altLang="cs-CZ" sz="2600" b="1" dirty="0">
                <a:solidFill>
                  <a:schemeClr val="tx1">
                    <a:lumMod val="75000"/>
                    <a:lumOff val="25000"/>
                  </a:schemeClr>
                </a:solidFill>
              </a:rPr>
              <a:t>Povrchová palpace - </a:t>
            </a:r>
            <a:r>
              <a:rPr lang="cs-CZ" altLang="cs-CZ" sz="2600" dirty="0">
                <a:solidFill>
                  <a:schemeClr val="tx1">
                    <a:lumMod val="75000"/>
                    <a:lumOff val="25000"/>
                  </a:schemeClr>
                </a:solidFill>
              </a:rPr>
              <a:t>hodnocení povrchových struktur mírným tlakem </a:t>
            </a:r>
          </a:p>
          <a:p>
            <a:pPr marL="342900" indent="-342900">
              <a:lnSpc>
                <a:spcPct val="150000"/>
              </a:lnSpc>
              <a:buFont typeface="Wingdings" panose="05000000000000000000" pitchFamily="2" charset="2"/>
              <a:buChar char="Ø"/>
              <a:defRPr/>
            </a:pPr>
            <a:r>
              <a:rPr lang="cs-CZ" altLang="cs-CZ" sz="2600" b="1" dirty="0">
                <a:solidFill>
                  <a:schemeClr val="tx1">
                    <a:lumMod val="75000"/>
                    <a:lumOff val="25000"/>
                  </a:schemeClr>
                </a:solidFill>
              </a:rPr>
              <a:t>Hluboké palpaci - </a:t>
            </a:r>
            <a:r>
              <a:rPr lang="cs-CZ" altLang="cs-CZ" sz="2600" dirty="0">
                <a:solidFill>
                  <a:schemeClr val="tx1">
                    <a:lumMod val="75000"/>
                    <a:lumOff val="25000"/>
                  </a:schemeClr>
                </a:solidFill>
              </a:rPr>
              <a:t>hodnoceny struktury ležící hlouběji v těle pacienta</a:t>
            </a:r>
          </a:p>
          <a:p>
            <a:pPr marL="342900" indent="-342900">
              <a:lnSpc>
                <a:spcPct val="150000"/>
              </a:lnSpc>
              <a:buFont typeface="Wingdings" panose="05000000000000000000" pitchFamily="2" charset="2"/>
              <a:buChar char="Ø"/>
              <a:defRPr/>
            </a:pPr>
            <a:r>
              <a:rPr lang="cs-CZ" altLang="cs-CZ" sz="2600" b="1" dirty="0">
                <a:solidFill>
                  <a:schemeClr val="tx1">
                    <a:lumMod val="75000"/>
                    <a:lumOff val="25000"/>
                  </a:schemeClr>
                </a:solidFill>
              </a:rPr>
              <a:t>Při palpačním vyšetření se hodnotí: </a:t>
            </a:r>
          </a:p>
          <a:p>
            <a:pPr marL="285750" indent="-285750">
              <a:lnSpc>
                <a:spcPct val="150000"/>
              </a:lnSpc>
              <a:buFont typeface="Wingdings" panose="05000000000000000000" pitchFamily="2" charset="2"/>
              <a:buChar char="Ø"/>
              <a:defRPr/>
            </a:pPr>
            <a:r>
              <a:rPr lang="cs-CZ" altLang="cs-CZ" sz="2600" dirty="0">
                <a:solidFill>
                  <a:schemeClr val="tx1">
                    <a:lumMod val="75000"/>
                    <a:lumOff val="25000"/>
                  </a:schemeClr>
                </a:solidFill>
              </a:rPr>
              <a:t>teplota, napětí a vlhkost </a:t>
            </a:r>
            <a:r>
              <a:rPr lang="cs-CZ" altLang="cs-CZ" sz="2600" dirty="0" err="1">
                <a:solidFill>
                  <a:schemeClr val="tx1">
                    <a:lumMod val="75000"/>
                    <a:lumOff val="25000"/>
                  </a:schemeClr>
                </a:solidFill>
              </a:rPr>
              <a:t>kůže,velikost</a:t>
            </a:r>
            <a:r>
              <a:rPr lang="cs-CZ" altLang="cs-CZ" sz="2600" dirty="0">
                <a:solidFill>
                  <a:schemeClr val="tx1">
                    <a:lumMod val="75000"/>
                    <a:lumOff val="25000"/>
                  </a:schemeClr>
                </a:solidFill>
              </a:rPr>
              <a:t>, tvar, povrch, konzistence a pohyblivost podkožně uložených </a:t>
            </a:r>
            <a:r>
              <a:rPr lang="cs-CZ" altLang="cs-CZ" sz="2600" dirty="0" err="1">
                <a:solidFill>
                  <a:schemeClr val="tx1">
                    <a:lumMod val="75000"/>
                    <a:lumOff val="25000"/>
                  </a:schemeClr>
                </a:solidFill>
              </a:rPr>
              <a:t>útvarů,některé</a:t>
            </a:r>
            <a:r>
              <a:rPr lang="cs-CZ" altLang="cs-CZ" sz="2600" dirty="0">
                <a:solidFill>
                  <a:schemeClr val="tx1">
                    <a:lumMod val="75000"/>
                    <a:lumOff val="25000"/>
                  </a:schemeClr>
                </a:solidFill>
              </a:rPr>
              <a:t> nitrobřišní </a:t>
            </a:r>
            <a:r>
              <a:rPr lang="cs-CZ" altLang="cs-CZ" sz="2600" dirty="0" err="1">
                <a:solidFill>
                  <a:schemeClr val="tx1">
                    <a:lumMod val="75000"/>
                    <a:lumOff val="25000"/>
                  </a:schemeClr>
                </a:solidFill>
              </a:rPr>
              <a:t>orgány,přítomnost</a:t>
            </a:r>
            <a:r>
              <a:rPr lang="cs-CZ" altLang="cs-CZ" sz="2600" dirty="0">
                <a:solidFill>
                  <a:schemeClr val="tx1">
                    <a:lumMod val="75000"/>
                    <a:lumOff val="25000"/>
                  </a:schemeClr>
                </a:solidFill>
              </a:rPr>
              <a:t> patologických </a:t>
            </a:r>
            <a:r>
              <a:rPr lang="cs-CZ" altLang="cs-CZ" sz="2600" dirty="0" err="1">
                <a:solidFill>
                  <a:schemeClr val="tx1">
                    <a:lumMod val="75000"/>
                    <a:lumOff val="25000"/>
                  </a:schemeClr>
                </a:solidFill>
              </a:rPr>
              <a:t>útvarů,palpační</a:t>
            </a:r>
            <a:r>
              <a:rPr lang="cs-CZ" altLang="cs-CZ" sz="2600" dirty="0">
                <a:solidFill>
                  <a:schemeClr val="tx1">
                    <a:lumMod val="75000"/>
                    <a:lumOff val="25000"/>
                  </a:schemeClr>
                </a:solidFill>
              </a:rPr>
              <a:t> bolestivost.</a:t>
            </a:r>
          </a:p>
          <a:p>
            <a:pPr>
              <a:buFont typeface="Wingdings 3" charset="2"/>
              <a:buChar char=""/>
              <a:defRPr/>
            </a:pPr>
            <a:endParaRPr lang="cs-CZ" altLang="cs-CZ" dirty="0">
              <a:solidFill>
                <a:schemeClr val="tx1">
                  <a:lumMod val="75000"/>
                  <a:lumOff val="2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Nadpis 1">
            <a:extLst>
              <a:ext uri="{FF2B5EF4-FFF2-40B4-BE49-F238E27FC236}">
                <a16:creationId xmlns:a16="http://schemas.microsoft.com/office/drawing/2014/main" id="{80E9E0A7-0125-8B44-21D5-9A7AEC98A033}"/>
              </a:ext>
            </a:extLst>
          </p:cNvPr>
          <p:cNvSpPr>
            <a:spLocks noGrp="1"/>
          </p:cNvSpPr>
          <p:nvPr>
            <p:ph type="title"/>
          </p:nvPr>
        </p:nvSpPr>
        <p:spPr>
          <a:xfrm>
            <a:off x="707301" y="899839"/>
            <a:ext cx="9278797" cy="747986"/>
          </a:xfrm>
        </p:spPr>
        <p:txBody>
          <a:bodyPr/>
          <a:lstStyle/>
          <a:p>
            <a:r>
              <a:rPr lang="cs-CZ" altLang="cs-CZ" dirty="0"/>
              <a:t>Fyzikální vyšetření - poklep</a:t>
            </a:r>
          </a:p>
        </p:txBody>
      </p:sp>
      <p:sp>
        <p:nvSpPr>
          <p:cNvPr id="14339" name="Zástupný symbol pro obsah 2">
            <a:extLst>
              <a:ext uri="{FF2B5EF4-FFF2-40B4-BE49-F238E27FC236}">
                <a16:creationId xmlns:a16="http://schemas.microsoft.com/office/drawing/2014/main" id="{62A424A6-31DE-9D00-D557-83622863253B}"/>
              </a:ext>
            </a:extLst>
          </p:cNvPr>
          <p:cNvSpPr>
            <a:spLocks noGrp="1"/>
          </p:cNvSpPr>
          <p:nvPr>
            <p:ph idx="1"/>
          </p:nvPr>
        </p:nvSpPr>
        <p:spPr>
          <a:xfrm>
            <a:off x="977054" y="1955488"/>
            <a:ext cx="8027246" cy="4707523"/>
          </a:xfrm>
        </p:spPr>
        <p:txBody>
          <a:bodyPr rtlCol="0">
            <a:normAutofit/>
          </a:bodyPr>
          <a:lstStyle/>
          <a:p>
            <a:pPr marL="285750" indent="-285750">
              <a:lnSpc>
                <a:spcPct val="150000"/>
              </a:lnSpc>
              <a:buFont typeface="Wingdings" panose="05000000000000000000" pitchFamily="2" charset="2"/>
              <a:buChar char="Ø"/>
              <a:defRPr/>
            </a:pPr>
            <a:r>
              <a:rPr lang="cs-CZ" altLang="cs-CZ" sz="1323" dirty="0">
                <a:solidFill>
                  <a:schemeClr val="tx1">
                    <a:lumMod val="75000"/>
                    <a:lumOff val="25000"/>
                  </a:schemeClr>
                </a:solidFill>
              </a:rPr>
              <a:t>Vyšetřením </a:t>
            </a:r>
            <a:r>
              <a:rPr lang="cs-CZ" altLang="cs-CZ" sz="1323" b="1" dirty="0">
                <a:solidFill>
                  <a:schemeClr val="tx1">
                    <a:lumMod val="75000"/>
                    <a:lumOff val="25000"/>
                  </a:schemeClr>
                </a:solidFill>
              </a:rPr>
              <a:t>poklepem</a:t>
            </a:r>
            <a:r>
              <a:rPr lang="cs-CZ" altLang="cs-CZ" sz="1323" dirty="0">
                <a:solidFill>
                  <a:schemeClr val="tx1">
                    <a:lumMod val="75000"/>
                    <a:lumOff val="25000"/>
                  </a:schemeClr>
                </a:solidFill>
              </a:rPr>
              <a:t> se hodnotí charakter tkání uložených pod povrchem těla. </a:t>
            </a:r>
          </a:p>
          <a:p>
            <a:pPr marL="285750" indent="-285750">
              <a:lnSpc>
                <a:spcPct val="150000"/>
              </a:lnSpc>
              <a:buFont typeface="Wingdings" panose="05000000000000000000" pitchFamily="2" charset="2"/>
              <a:buChar char="Ø"/>
              <a:defRPr/>
            </a:pPr>
            <a:r>
              <a:rPr lang="cs-CZ" altLang="cs-CZ" sz="1323" dirty="0">
                <a:solidFill>
                  <a:schemeClr val="tx1">
                    <a:lumMod val="75000"/>
                    <a:lumOff val="25000"/>
                  </a:schemeClr>
                </a:solidFill>
              </a:rPr>
              <a:t>Podle způsobu provedení se rozlišuje </a:t>
            </a:r>
            <a:r>
              <a:rPr lang="cs-CZ" altLang="cs-CZ" sz="1323" b="1" dirty="0">
                <a:solidFill>
                  <a:schemeClr val="tx1">
                    <a:lumMod val="75000"/>
                    <a:lumOff val="25000"/>
                  </a:schemeClr>
                </a:solidFill>
              </a:rPr>
              <a:t>poklep přímý a nepřímý</a:t>
            </a:r>
            <a:r>
              <a:rPr lang="cs-CZ" altLang="cs-CZ" sz="1323" dirty="0">
                <a:solidFill>
                  <a:schemeClr val="tx1">
                    <a:lumMod val="75000"/>
                    <a:lumOff val="25000"/>
                  </a:schemeClr>
                </a:solidFill>
              </a:rPr>
              <a:t>. </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Přímý poklep</a:t>
            </a:r>
            <a:r>
              <a:rPr lang="cs-CZ" altLang="cs-CZ" sz="1323" dirty="0">
                <a:solidFill>
                  <a:schemeClr val="tx1">
                    <a:lumMod val="75000"/>
                    <a:lumOff val="25000"/>
                  </a:schemeClr>
                </a:solidFill>
              </a:rPr>
              <a:t> znamená, že vyšetřující klepe na pacienta.</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Nepřímý poklep</a:t>
            </a:r>
            <a:r>
              <a:rPr lang="cs-CZ" altLang="cs-CZ" sz="1323" dirty="0">
                <a:solidFill>
                  <a:schemeClr val="tx1">
                    <a:lumMod val="75000"/>
                    <a:lumOff val="25000"/>
                  </a:schemeClr>
                </a:solidFill>
              </a:rPr>
              <a:t> znamená, že vyšetřující vkládá mezi klepající prst jiný předmět, obvykle prst druhé ruky. </a:t>
            </a:r>
          </a:p>
          <a:p>
            <a:pPr marL="285750" indent="-285750">
              <a:lnSpc>
                <a:spcPct val="150000"/>
              </a:lnSpc>
              <a:buFont typeface="Wingdings" panose="05000000000000000000" pitchFamily="2" charset="2"/>
              <a:buChar char="Ø"/>
              <a:defRPr/>
            </a:pPr>
            <a:endParaRPr lang="cs-CZ" altLang="cs-CZ" sz="1323" b="1" dirty="0">
              <a:solidFill>
                <a:schemeClr val="tx1">
                  <a:lumMod val="75000"/>
                  <a:lumOff val="25000"/>
                </a:schemeClr>
              </a:solidFill>
            </a:endParaRP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Rozlišují se následující poklepové nálezy: </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poklep plný jasný</a:t>
            </a:r>
            <a:r>
              <a:rPr lang="cs-CZ" altLang="cs-CZ" sz="1323" dirty="0">
                <a:solidFill>
                  <a:schemeClr val="tx1">
                    <a:lumMod val="75000"/>
                    <a:lumOff val="25000"/>
                  </a:schemeClr>
                </a:solidFill>
              </a:rPr>
              <a:t> – nad zdravou plicní tkání,</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poklep </a:t>
            </a:r>
            <a:r>
              <a:rPr lang="cs-CZ" altLang="cs-CZ" sz="1323" b="1" dirty="0" err="1">
                <a:solidFill>
                  <a:schemeClr val="tx1">
                    <a:lumMod val="75000"/>
                    <a:lumOff val="25000"/>
                  </a:schemeClr>
                </a:solidFill>
              </a:rPr>
              <a:t>hypersonorní</a:t>
            </a:r>
            <a:r>
              <a:rPr lang="cs-CZ" altLang="cs-CZ" sz="1323" b="1" dirty="0">
                <a:solidFill>
                  <a:schemeClr val="tx1">
                    <a:lumMod val="75000"/>
                    <a:lumOff val="25000"/>
                  </a:schemeClr>
                </a:solidFill>
              </a:rPr>
              <a:t> (škatulkový)</a:t>
            </a:r>
            <a:r>
              <a:rPr lang="cs-CZ" altLang="cs-CZ" sz="1323" dirty="0">
                <a:solidFill>
                  <a:schemeClr val="tx1">
                    <a:lumMod val="75000"/>
                    <a:lumOff val="25000"/>
                  </a:schemeClr>
                </a:solidFill>
              </a:rPr>
              <a:t> – nad patologicky provzdušněnou tkání, typicky </a:t>
            </a:r>
            <a:r>
              <a:rPr lang="cs-CZ" altLang="cs-CZ" sz="1323" dirty="0" err="1">
                <a:solidFill>
                  <a:schemeClr val="tx1">
                    <a:lumMod val="75000"/>
                    <a:lumOff val="25000"/>
                  </a:schemeClr>
                </a:solidFill>
                <a:hlinkClick r:id="rId2" tooltip="Pneumothorax"/>
              </a:rPr>
              <a:t>pneumothorax</a:t>
            </a:r>
            <a:r>
              <a:rPr lang="cs-CZ" altLang="cs-CZ" sz="1323" dirty="0">
                <a:solidFill>
                  <a:schemeClr val="tx1">
                    <a:lumMod val="75000"/>
                    <a:lumOff val="25000"/>
                  </a:schemeClr>
                </a:solidFill>
              </a:rPr>
              <a:t> nebo plicní </a:t>
            </a:r>
            <a:r>
              <a:rPr lang="cs-CZ" altLang="cs-CZ" sz="1323" dirty="0">
                <a:solidFill>
                  <a:schemeClr val="tx1">
                    <a:lumMod val="75000"/>
                    <a:lumOff val="25000"/>
                  </a:schemeClr>
                </a:solidFill>
                <a:hlinkClick r:id="rId3" tooltip="Emfyzém"/>
              </a:rPr>
              <a:t>emfyzém</a:t>
            </a:r>
            <a:r>
              <a:rPr lang="cs-CZ" altLang="cs-CZ" sz="1323" dirty="0">
                <a:solidFill>
                  <a:schemeClr val="tx1">
                    <a:lumMod val="75000"/>
                    <a:lumOff val="25000"/>
                  </a:schemeClr>
                </a:solidFill>
              </a:rPr>
              <a:t>, je hlasitý, hluboký, dlouhý</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poklep bubínkový</a:t>
            </a:r>
            <a:r>
              <a:rPr lang="cs-CZ" altLang="cs-CZ" sz="1323" dirty="0">
                <a:solidFill>
                  <a:schemeClr val="tx1">
                    <a:lumMod val="75000"/>
                    <a:lumOff val="25000"/>
                  </a:schemeClr>
                </a:solidFill>
              </a:rPr>
              <a:t> – např. nad plynem vyplněným žaludkem nebo střevy,</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poklep diferencovaně bubínkový</a:t>
            </a:r>
            <a:r>
              <a:rPr lang="cs-CZ" altLang="cs-CZ" sz="1323" dirty="0">
                <a:solidFill>
                  <a:schemeClr val="tx1">
                    <a:lumMod val="75000"/>
                    <a:lumOff val="25000"/>
                  </a:schemeClr>
                </a:solidFill>
              </a:rPr>
              <a:t> – normální poklep nad celým břichem, malé rozdíly odpovídají různé přítomnosti plynu,</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poklep temný</a:t>
            </a:r>
            <a:r>
              <a:rPr lang="cs-CZ" altLang="cs-CZ" sz="1323" dirty="0">
                <a:solidFill>
                  <a:schemeClr val="tx1">
                    <a:lumMod val="75000"/>
                    <a:lumOff val="25000"/>
                  </a:schemeClr>
                </a:solidFill>
              </a:rPr>
              <a:t> – nad bezvzdušnou tkání, například nad svaly, játry, srdcem, </a:t>
            </a:r>
            <a:r>
              <a:rPr lang="cs-CZ" altLang="cs-CZ" sz="1323" dirty="0">
                <a:solidFill>
                  <a:schemeClr val="tx1">
                    <a:lumMod val="75000"/>
                    <a:lumOff val="25000"/>
                  </a:schemeClr>
                </a:solidFill>
                <a:hlinkClick r:id="rId4" tooltip="Exsudát"/>
              </a:rPr>
              <a:t>výpotkem</a:t>
            </a:r>
            <a:r>
              <a:rPr lang="cs-CZ" altLang="cs-CZ" sz="1323" dirty="0">
                <a:solidFill>
                  <a:schemeClr val="tx1">
                    <a:lumMod val="75000"/>
                    <a:lumOff val="25000"/>
                  </a:schemeClr>
                </a:solidFill>
              </a:rPr>
              <a:t>,</a:t>
            </a:r>
          </a:p>
          <a:p>
            <a:pPr marL="285750" indent="-285750">
              <a:lnSpc>
                <a:spcPct val="150000"/>
              </a:lnSpc>
              <a:buFont typeface="Wingdings" panose="05000000000000000000" pitchFamily="2" charset="2"/>
              <a:buChar char="Ø"/>
              <a:defRPr/>
            </a:pPr>
            <a:r>
              <a:rPr lang="cs-CZ" altLang="cs-CZ" sz="1323" b="1" dirty="0">
                <a:solidFill>
                  <a:schemeClr val="tx1">
                    <a:lumMod val="75000"/>
                    <a:lumOff val="25000"/>
                  </a:schemeClr>
                </a:solidFill>
              </a:rPr>
              <a:t>poklep ztemnělý</a:t>
            </a:r>
            <a:r>
              <a:rPr lang="cs-CZ" altLang="cs-CZ" sz="1323" dirty="0">
                <a:solidFill>
                  <a:schemeClr val="tx1">
                    <a:lumMod val="75000"/>
                    <a:lumOff val="25000"/>
                  </a:schemeClr>
                </a:solidFill>
              </a:rPr>
              <a:t> – mezi jasným a temným zvukem (při zánětlivé infiltraci plic).</a:t>
            </a:r>
          </a:p>
          <a:p>
            <a:pPr>
              <a:buFont typeface="Wingdings 3" charset="2"/>
              <a:buChar char=""/>
              <a:defRPr/>
            </a:pPr>
            <a:endParaRPr lang="cs-CZ" altLang="cs-CZ" dirty="0">
              <a:solidFill>
                <a:schemeClr val="tx1">
                  <a:lumMod val="75000"/>
                  <a:lumOff val="25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Nadpis 1">
            <a:extLst>
              <a:ext uri="{FF2B5EF4-FFF2-40B4-BE49-F238E27FC236}">
                <a16:creationId xmlns:a16="http://schemas.microsoft.com/office/drawing/2014/main" id="{1C0071F3-1782-5DC8-A2C3-D036DDAE0013}"/>
              </a:ext>
            </a:extLst>
          </p:cNvPr>
          <p:cNvSpPr>
            <a:spLocks noGrp="1"/>
          </p:cNvSpPr>
          <p:nvPr>
            <p:ph type="title"/>
          </p:nvPr>
        </p:nvSpPr>
        <p:spPr/>
        <p:txBody>
          <a:bodyPr/>
          <a:lstStyle/>
          <a:p>
            <a:r>
              <a:rPr lang="cs-CZ" altLang="cs-CZ"/>
              <a:t>Fyzikální vyšetření - poslech</a:t>
            </a:r>
          </a:p>
        </p:txBody>
      </p:sp>
      <p:sp>
        <p:nvSpPr>
          <p:cNvPr id="15363" name="Zástupný symbol pro obsah 2">
            <a:extLst>
              <a:ext uri="{FF2B5EF4-FFF2-40B4-BE49-F238E27FC236}">
                <a16:creationId xmlns:a16="http://schemas.microsoft.com/office/drawing/2014/main" id="{F84EE3C8-968A-DB74-D58F-D2C6DE340261}"/>
              </a:ext>
            </a:extLst>
          </p:cNvPr>
          <p:cNvSpPr>
            <a:spLocks noGrp="1"/>
          </p:cNvSpPr>
          <p:nvPr>
            <p:ph idx="1"/>
          </p:nvPr>
        </p:nvSpPr>
        <p:spPr>
          <a:xfrm>
            <a:off x="707301" y="2486025"/>
            <a:ext cx="9278797" cy="2667000"/>
          </a:xfrm>
        </p:spPr>
        <p:txBody>
          <a:bodyPr rtlCol="0">
            <a:normAutofit/>
          </a:bodyPr>
          <a:lstStyle/>
          <a:p>
            <a:pPr marL="285750" indent="-285750">
              <a:lnSpc>
                <a:spcPct val="150000"/>
              </a:lnSpc>
              <a:buFont typeface="Wingdings" panose="05000000000000000000" pitchFamily="2" charset="2"/>
              <a:buChar char="Ø"/>
              <a:defRPr/>
            </a:pPr>
            <a:r>
              <a:rPr lang="cs-CZ" altLang="cs-CZ" b="1" dirty="0">
                <a:solidFill>
                  <a:schemeClr val="tx1">
                    <a:lumMod val="75000"/>
                    <a:lumOff val="25000"/>
                  </a:schemeClr>
                </a:solidFill>
              </a:rPr>
              <a:t>Poslech</a:t>
            </a:r>
            <a:r>
              <a:rPr lang="cs-CZ" altLang="cs-CZ" dirty="0">
                <a:solidFill>
                  <a:schemeClr val="tx1">
                    <a:lumMod val="75000"/>
                    <a:lumOff val="25000"/>
                  </a:schemeClr>
                </a:solidFill>
              </a:rPr>
              <a:t> (auskultace) je vyšetřovací metoda založená na hodnocení zvukových fenoménů vzniklých v důsledku činnosti některých orgánů, např. srdce, plic či střev. </a:t>
            </a:r>
          </a:p>
          <a:p>
            <a:pPr marL="285750" indent="-285750">
              <a:lnSpc>
                <a:spcPct val="150000"/>
              </a:lnSpc>
              <a:buFont typeface="Wingdings" panose="05000000000000000000" pitchFamily="2" charset="2"/>
              <a:buChar char="Ø"/>
              <a:defRPr/>
            </a:pPr>
            <a:r>
              <a:rPr lang="cs-CZ" altLang="cs-CZ" dirty="0">
                <a:solidFill>
                  <a:schemeClr val="tx1">
                    <a:lumMod val="75000"/>
                    <a:lumOff val="25000"/>
                  </a:schemeClr>
                </a:solidFill>
              </a:rPr>
              <a:t>Podle způsobu poslechu se rozlišuje: </a:t>
            </a:r>
          </a:p>
          <a:p>
            <a:pPr marL="285750" indent="-285750">
              <a:lnSpc>
                <a:spcPct val="150000"/>
              </a:lnSpc>
              <a:buFont typeface="Wingdings" panose="05000000000000000000" pitchFamily="2" charset="2"/>
              <a:buChar char="Ø"/>
              <a:defRPr/>
            </a:pPr>
            <a:r>
              <a:rPr lang="cs-CZ" altLang="cs-CZ" b="1" dirty="0">
                <a:solidFill>
                  <a:schemeClr val="tx1">
                    <a:lumMod val="75000"/>
                    <a:lumOff val="25000"/>
                  </a:schemeClr>
                </a:solidFill>
              </a:rPr>
              <a:t>poslech přímý</a:t>
            </a:r>
            <a:r>
              <a:rPr lang="cs-CZ" altLang="cs-CZ" dirty="0">
                <a:solidFill>
                  <a:schemeClr val="tx1">
                    <a:lumMod val="75000"/>
                    <a:lumOff val="25000"/>
                  </a:schemeClr>
                </a:solidFill>
              </a:rPr>
              <a:t> – na povrch těla vyšetřovaného je přikládáno ucho (prakticky se nepoužívá),</a:t>
            </a:r>
          </a:p>
          <a:p>
            <a:pPr marL="285750" indent="-285750">
              <a:lnSpc>
                <a:spcPct val="150000"/>
              </a:lnSpc>
              <a:buFont typeface="Wingdings" panose="05000000000000000000" pitchFamily="2" charset="2"/>
              <a:buChar char="Ø"/>
              <a:defRPr/>
            </a:pPr>
            <a:r>
              <a:rPr lang="cs-CZ" altLang="cs-CZ" b="1" dirty="0">
                <a:solidFill>
                  <a:schemeClr val="tx1">
                    <a:lumMod val="75000"/>
                    <a:lumOff val="25000"/>
                  </a:schemeClr>
                </a:solidFill>
              </a:rPr>
              <a:t>poslech nepřímý</a:t>
            </a:r>
            <a:r>
              <a:rPr lang="cs-CZ" altLang="cs-CZ" dirty="0">
                <a:solidFill>
                  <a:schemeClr val="tx1">
                    <a:lumMod val="75000"/>
                    <a:lumOff val="25000"/>
                  </a:schemeClr>
                </a:solidFill>
              </a:rPr>
              <a:t> – k poslechu je použit fonendoskop nebo stetoskop.</a:t>
            </a:r>
          </a:p>
          <a:p>
            <a:pPr>
              <a:buFont typeface="Wingdings 3" charset="2"/>
              <a:buChar char=""/>
              <a:defRPr/>
            </a:pPr>
            <a:endParaRPr lang="cs-CZ" altLang="cs-CZ" dirty="0">
              <a:solidFill>
                <a:schemeClr val="tx1">
                  <a:lumMod val="75000"/>
                  <a:lumOff val="25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Nadpis 1">
            <a:extLst>
              <a:ext uri="{FF2B5EF4-FFF2-40B4-BE49-F238E27FC236}">
                <a16:creationId xmlns:a16="http://schemas.microsoft.com/office/drawing/2014/main" id="{B3DA8E7F-BD6B-BA86-E03C-71B42D33C351}"/>
              </a:ext>
            </a:extLst>
          </p:cNvPr>
          <p:cNvSpPr>
            <a:spLocks noGrp="1"/>
          </p:cNvSpPr>
          <p:nvPr>
            <p:ph type="title"/>
          </p:nvPr>
        </p:nvSpPr>
        <p:spPr>
          <a:xfrm>
            <a:off x="707301" y="752727"/>
            <a:ext cx="9278797" cy="818898"/>
          </a:xfrm>
        </p:spPr>
        <p:txBody>
          <a:bodyPr/>
          <a:lstStyle/>
          <a:p>
            <a:r>
              <a:rPr lang="cs-CZ" altLang="cs-CZ" dirty="0"/>
              <a:t>Celkové vyšetření nemocného</a:t>
            </a:r>
          </a:p>
        </p:txBody>
      </p:sp>
      <p:sp>
        <p:nvSpPr>
          <p:cNvPr id="15363" name="Zástupný symbol pro obsah 2">
            <a:extLst>
              <a:ext uri="{FF2B5EF4-FFF2-40B4-BE49-F238E27FC236}">
                <a16:creationId xmlns:a16="http://schemas.microsoft.com/office/drawing/2014/main" id="{70FC8223-E28B-D937-8324-D30349B2BDE7}"/>
              </a:ext>
            </a:extLst>
          </p:cNvPr>
          <p:cNvSpPr>
            <a:spLocks noGrp="1"/>
          </p:cNvSpPr>
          <p:nvPr>
            <p:ph idx="1"/>
          </p:nvPr>
        </p:nvSpPr>
        <p:spPr>
          <a:xfrm>
            <a:off x="393700" y="1647826"/>
            <a:ext cx="9592398" cy="4527521"/>
          </a:xfrm>
        </p:spPr>
        <p:txBody>
          <a:bodyPr/>
          <a:lstStyle/>
          <a:p>
            <a:pPr marL="285750" indent="-285750">
              <a:lnSpc>
                <a:spcPct val="150000"/>
              </a:lnSpc>
              <a:buFont typeface="Wingdings" panose="05000000000000000000" pitchFamily="2" charset="2"/>
              <a:buChar char="Ø"/>
            </a:pPr>
            <a:r>
              <a:rPr lang="cs-CZ" altLang="cs-CZ" b="1" dirty="0"/>
              <a:t>Poloha</a:t>
            </a:r>
          </a:p>
          <a:p>
            <a:pPr marL="285750" indent="-285750">
              <a:lnSpc>
                <a:spcPct val="150000"/>
              </a:lnSpc>
              <a:buFont typeface="Wingdings" panose="05000000000000000000" pitchFamily="2" charset="2"/>
              <a:buChar char="Ø"/>
            </a:pPr>
            <a:r>
              <a:rPr lang="cs-CZ" altLang="cs-CZ" b="1" dirty="0"/>
              <a:t>Aktivní</a:t>
            </a:r>
            <a:r>
              <a:rPr lang="cs-CZ" altLang="cs-CZ" dirty="0"/>
              <a:t>: pacient se zvládne sám dostat do jakékoliv polohy. </a:t>
            </a:r>
          </a:p>
          <a:p>
            <a:pPr marL="285750" indent="-285750">
              <a:lnSpc>
                <a:spcPct val="150000"/>
              </a:lnSpc>
              <a:buFont typeface="Wingdings" panose="05000000000000000000" pitchFamily="2" charset="2"/>
              <a:buChar char="Ø"/>
            </a:pPr>
            <a:r>
              <a:rPr lang="cs-CZ" altLang="cs-CZ" b="1" dirty="0"/>
              <a:t>Pasivní</a:t>
            </a:r>
            <a:r>
              <a:rPr lang="cs-CZ" altLang="cs-CZ" dirty="0"/>
              <a:t>: pacient potřebuje pomoc při polohování. </a:t>
            </a:r>
          </a:p>
          <a:p>
            <a:pPr marL="285750" indent="-285750">
              <a:lnSpc>
                <a:spcPct val="150000"/>
              </a:lnSpc>
              <a:buFont typeface="Wingdings" panose="05000000000000000000" pitchFamily="2" charset="2"/>
              <a:buChar char="Ø"/>
            </a:pPr>
            <a:r>
              <a:rPr lang="cs-CZ" altLang="cs-CZ" b="1" dirty="0"/>
              <a:t>Nucená</a:t>
            </a:r>
            <a:r>
              <a:rPr lang="cs-CZ" altLang="cs-CZ" dirty="0"/>
              <a:t>: pacient si vybírá polohu, která mu uleví od bolesti. </a:t>
            </a:r>
            <a:endParaRPr lang="cs-CZ" altLang="cs-CZ" b="1" dirty="0"/>
          </a:p>
          <a:p>
            <a:pPr marL="285750" indent="-285750">
              <a:lnSpc>
                <a:spcPct val="150000"/>
              </a:lnSpc>
              <a:spcBef>
                <a:spcPct val="0"/>
              </a:spcBef>
              <a:buFont typeface="Wingdings" panose="05000000000000000000" pitchFamily="2" charset="2"/>
              <a:buChar char="Ø"/>
            </a:pPr>
            <a:r>
              <a:rPr lang="cs-CZ" altLang="cs-CZ" b="1" dirty="0"/>
              <a:t>Ortopnoická poloha</a:t>
            </a:r>
            <a:r>
              <a:rPr lang="cs-CZ" altLang="cs-CZ" dirty="0"/>
              <a:t>: pacient sedí na lůžku, rukama se drží lůžka - </a:t>
            </a:r>
            <a:r>
              <a:rPr lang="cs-CZ" altLang="cs-CZ" dirty="0">
                <a:hlinkClick r:id="rId2" tooltip="Dušnost"/>
              </a:rPr>
              <a:t>dušnosti</a:t>
            </a:r>
            <a:r>
              <a:rPr lang="cs-CZ" altLang="cs-CZ" dirty="0"/>
              <a:t> </a:t>
            </a:r>
          </a:p>
          <a:p>
            <a:pPr marL="285750" indent="-285750">
              <a:lnSpc>
                <a:spcPct val="150000"/>
              </a:lnSpc>
              <a:spcBef>
                <a:spcPct val="0"/>
              </a:spcBef>
              <a:buFont typeface="Wingdings" panose="05000000000000000000" pitchFamily="2" charset="2"/>
              <a:buChar char="Ø"/>
            </a:pPr>
            <a:r>
              <a:rPr lang="cs-CZ" altLang="cs-CZ" b="1" dirty="0"/>
              <a:t>Poloha na boku</a:t>
            </a:r>
            <a:r>
              <a:rPr lang="cs-CZ" altLang="cs-CZ" dirty="0"/>
              <a:t>: pacient při onemocnění pohrudnice (</a:t>
            </a:r>
            <a:r>
              <a:rPr lang="cs-CZ" altLang="cs-CZ" dirty="0">
                <a:hlinkClick r:id="rId3" tooltip="Pleuritida"/>
              </a:rPr>
              <a:t>pleuritida</a:t>
            </a:r>
            <a:endParaRPr lang="cs-CZ" altLang="cs-CZ" dirty="0"/>
          </a:p>
          <a:p>
            <a:pPr marL="285750" indent="-285750">
              <a:lnSpc>
                <a:spcPct val="150000"/>
              </a:lnSpc>
              <a:spcBef>
                <a:spcPct val="0"/>
              </a:spcBef>
              <a:buFont typeface="Wingdings" panose="05000000000000000000" pitchFamily="2" charset="2"/>
              <a:buChar char="Ø"/>
            </a:pPr>
            <a:r>
              <a:rPr lang="cs-CZ" altLang="cs-CZ" b="1" dirty="0"/>
              <a:t>Poloha na zádech</a:t>
            </a:r>
            <a:r>
              <a:rPr lang="cs-CZ" altLang="cs-CZ" dirty="0"/>
              <a:t>: Při dráždění </a:t>
            </a:r>
            <a:r>
              <a:rPr lang="cs-CZ" altLang="cs-CZ" dirty="0">
                <a:hlinkClick r:id="rId4" tooltip="Peritoneum"/>
              </a:rPr>
              <a:t>peritonea</a:t>
            </a:r>
            <a:r>
              <a:rPr lang="cs-CZ" altLang="cs-CZ" dirty="0"/>
              <a:t> (</a:t>
            </a:r>
            <a:r>
              <a:rPr lang="cs-CZ" altLang="cs-CZ" dirty="0">
                <a:hlinkClick r:id="rId5" tooltip="Náhlé příhody břišní"/>
              </a:rPr>
              <a:t>NPB</a:t>
            </a:r>
            <a:r>
              <a:rPr lang="cs-CZ" altLang="cs-CZ" dirty="0"/>
              <a:t>).</a:t>
            </a:r>
          </a:p>
          <a:p>
            <a:pPr marL="285750" indent="-285750">
              <a:lnSpc>
                <a:spcPct val="150000"/>
              </a:lnSpc>
              <a:spcBef>
                <a:spcPct val="0"/>
              </a:spcBef>
              <a:buFont typeface="Wingdings" panose="05000000000000000000" pitchFamily="2" charset="2"/>
              <a:buChar char="Ø"/>
            </a:pPr>
            <a:r>
              <a:rPr lang="cs-CZ" altLang="cs-CZ" b="1" dirty="0"/>
              <a:t>Poloha na břiše nebo vkleče na 4 končetinách</a:t>
            </a:r>
            <a:r>
              <a:rPr lang="cs-CZ" altLang="cs-CZ" dirty="0"/>
              <a:t> u </a:t>
            </a:r>
            <a:r>
              <a:rPr lang="cs-CZ" altLang="cs-CZ" dirty="0">
                <a:hlinkClick r:id="rId6" tooltip="Karcinom pankreatu"/>
              </a:rPr>
              <a:t>karcinomu pankreatu</a:t>
            </a:r>
            <a:r>
              <a:rPr lang="cs-CZ" altLang="cs-CZ" dirty="0"/>
              <a:t>.</a:t>
            </a:r>
          </a:p>
          <a:p>
            <a:pPr marL="285750" indent="-285750">
              <a:lnSpc>
                <a:spcPct val="150000"/>
              </a:lnSpc>
              <a:spcBef>
                <a:spcPct val="0"/>
              </a:spcBef>
              <a:buFont typeface="Wingdings" panose="05000000000000000000" pitchFamily="2" charset="2"/>
              <a:buChar char="Ø"/>
            </a:pPr>
            <a:r>
              <a:rPr lang="cs-CZ" altLang="cs-CZ" b="1" dirty="0"/>
              <a:t>Hlava zvrácená dozadu a flektované končetiny</a:t>
            </a:r>
            <a:r>
              <a:rPr lang="cs-CZ" altLang="cs-CZ" dirty="0"/>
              <a:t> (</a:t>
            </a:r>
            <a:r>
              <a:rPr lang="cs-CZ" altLang="cs-CZ" dirty="0">
                <a:hlinkClick r:id="rId7" tooltip="Meningitida"/>
              </a:rPr>
              <a:t>meningitida</a:t>
            </a:r>
            <a:r>
              <a:rPr lang="cs-CZ" altLang="cs-CZ" dirty="0"/>
              <a:t>)</a:t>
            </a:r>
          </a:p>
          <a:p>
            <a:pPr marL="285750" indent="-285750">
              <a:lnSpc>
                <a:spcPct val="150000"/>
              </a:lnSpc>
              <a:spcBef>
                <a:spcPct val="0"/>
              </a:spcBef>
              <a:buFont typeface="Wingdings" panose="05000000000000000000" pitchFamily="2" charset="2"/>
              <a:buChar char="Ø"/>
            </a:pPr>
            <a:r>
              <a:rPr lang="cs-CZ" altLang="cs-CZ" b="1" dirty="0" err="1">
                <a:hlinkClick r:id="rId8" tooltip="Opistotonus"/>
              </a:rPr>
              <a:t>Opistotonus</a:t>
            </a:r>
            <a:r>
              <a:rPr lang="cs-CZ" altLang="cs-CZ" dirty="0"/>
              <a:t>: </a:t>
            </a:r>
            <a:r>
              <a:rPr lang="cs-CZ" altLang="cs-CZ" dirty="0">
                <a:hlinkClick r:id="rId9" tooltip="Tetanus"/>
              </a:rPr>
              <a:t>tetanus</a:t>
            </a:r>
            <a:r>
              <a:rPr lang="cs-CZ" altLang="cs-CZ" dirty="0"/>
              <a:t>, </a:t>
            </a:r>
            <a:r>
              <a:rPr lang="cs-CZ" altLang="cs-CZ" dirty="0">
                <a:hlinkClick r:id="rId10" tooltip="Hysterie"/>
              </a:rPr>
              <a:t>hysterie</a:t>
            </a:r>
            <a:r>
              <a:rPr lang="cs-CZ" altLang="cs-CZ" dirty="0"/>
              <a:t>.</a:t>
            </a:r>
          </a:p>
          <a:p>
            <a:pPr marL="285750" indent="-285750">
              <a:lnSpc>
                <a:spcPct val="150000"/>
              </a:lnSpc>
              <a:spcBef>
                <a:spcPct val="0"/>
              </a:spcBef>
              <a:buFont typeface="Wingdings" panose="05000000000000000000" pitchFamily="2" charset="2"/>
              <a:buChar char="Ø"/>
            </a:pPr>
            <a:r>
              <a:rPr lang="cs-CZ" altLang="cs-CZ" dirty="0"/>
              <a:t>Typický předklon a malé krůčky u Parkinsonismu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Nadpis 1">
            <a:extLst>
              <a:ext uri="{FF2B5EF4-FFF2-40B4-BE49-F238E27FC236}">
                <a16:creationId xmlns:a16="http://schemas.microsoft.com/office/drawing/2014/main" id="{1C39C555-A233-4518-FA2E-1DF3DFBE07BF}"/>
              </a:ext>
            </a:extLst>
          </p:cNvPr>
          <p:cNvSpPr>
            <a:spLocks noGrp="1"/>
          </p:cNvSpPr>
          <p:nvPr>
            <p:ph type="title"/>
          </p:nvPr>
        </p:nvSpPr>
        <p:spPr>
          <a:xfrm>
            <a:off x="707301" y="504825"/>
            <a:ext cx="9278797" cy="838200"/>
          </a:xfrm>
        </p:spPr>
        <p:txBody>
          <a:bodyPr/>
          <a:lstStyle/>
          <a:p>
            <a:r>
              <a:rPr lang="cs-CZ" altLang="cs-CZ" dirty="0"/>
              <a:t>Celkové vyšetření nemocného</a:t>
            </a:r>
          </a:p>
        </p:txBody>
      </p:sp>
      <p:sp>
        <p:nvSpPr>
          <p:cNvPr id="16387" name="Zástupný symbol pro obsah 2">
            <a:extLst>
              <a:ext uri="{FF2B5EF4-FFF2-40B4-BE49-F238E27FC236}">
                <a16:creationId xmlns:a16="http://schemas.microsoft.com/office/drawing/2014/main" id="{D6DC2B0E-F57F-F49A-7410-B4D67024A2AF}"/>
              </a:ext>
            </a:extLst>
          </p:cNvPr>
          <p:cNvSpPr>
            <a:spLocks noGrp="1"/>
          </p:cNvSpPr>
          <p:nvPr>
            <p:ph idx="1"/>
          </p:nvPr>
        </p:nvSpPr>
        <p:spPr>
          <a:xfrm>
            <a:off x="546100" y="1419226"/>
            <a:ext cx="9067800" cy="5124480"/>
          </a:xfrm>
        </p:spPr>
        <p:txBody>
          <a:bodyPr/>
          <a:lstStyle/>
          <a:p>
            <a:pPr marL="285750" indent="-285750">
              <a:lnSpc>
                <a:spcPct val="150000"/>
              </a:lnSpc>
              <a:buFont typeface="Wingdings" panose="05000000000000000000" pitchFamily="2" charset="2"/>
              <a:buChar char="Ø"/>
            </a:pPr>
            <a:r>
              <a:rPr lang="cs-CZ" altLang="cs-CZ" b="1" dirty="0"/>
              <a:t>Chůze</a:t>
            </a:r>
          </a:p>
          <a:p>
            <a:pPr marL="285750" indent="-285750">
              <a:lnSpc>
                <a:spcPct val="150000"/>
              </a:lnSpc>
              <a:buFont typeface="Wingdings" panose="05000000000000000000" pitchFamily="2" charset="2"/>
              <a:buChar char="Ø"/>
            </a:pPr>
            <a:r>
              <a:rPr lang="cs-CZ" altLang="cs-CZ" dirty="0"/>
              <a:t>Drobné krůčky s předklonem (mozková </a:t>
            </a:r>
            <a:r>
              <a:rPr lang="cs-CZ" altLang="cs-CZ" dirty="0">
                <a:hlinkClick r:id="rId2" tooltip="Ateroskleróza"/>
              </a:rPr>
              <a:t>ateroskleróza</a:t>
            </a:r>
            <a:r>
              <a:rPr lang="cs-CZ" altLang="cs-CZ" dirty="0"/>
              <a:t>), </a:t>
            </a:r>
            <a:r>
              <a:rPr lang="cs-CZ" altLang="cs-CZ" dirty="0">
                <a:hlinkClick r:id="rId3" tooltip="Parkinsonova nemoc/PGS"/>
              </a:rPr>
              <a:t>Parkinsonova nemoc</a:t>
            </a:r>
            <a:r>
              <a:rPr lang="cs-CZ" altLang="cs-CZ" dirty="0"/>
              <a:t>, po zánětu mozku.</a:t>
            </a:r>
          </a:p>
          <a:p>
            <a:pPr marL="285750" indent="-285750">
              <a:lnSpc>
                <a:spcPct val="150000"/>
              </a:lnSpc>
              <a:buFont typeface="Wingdings" panose="05000000000000000000" pitchFamily="2" charset="2"/>
              <a:buChar char="Ø"/>
            </a:pPr>
            <a:r>
              <a:rPr lang="cs-CZ" altLang="cs-CZ" dirty="0"/>
              <a:t>Kymácivá a vrávoravá chůze se širokou bází (intoxikace alkoholem), mozečkové dysfunkce, aj.</a:t>
            </a:r>
          </a:p>
          <a:p>
            <a:pPr marL="285750" indent="-285750">
              <a:lnSpc>
                <a:spcPct val="150000"/>
              </a:lnSpc>
              <a:buFont typeface="Wingdings" panose="05000000000000000000" pitchFamily="2" charset="2"/>
              <a:buChar char="Ø"/>
            </a:pPr>
            <a:r>
              <a:rPr lang="cs-CZ" altLang="cs-CZ" dirty="0"/>
              <a:t>DK je pro převahu extenzorů natažená v kolenním kloubu a vykonává obloukovitý pohyb do strany: trombóza </a:t>
            </a:r>
          </a:p>
          <a:p>
            <a:pPr marL="342900" indent="-342900">
              <a:lnSpc>
                <a:spcPct val="150000"/>
              </a:lnSpc>
              <a:buFont typeface="Wingdings" panose="05000000000000000000" pitchFamily="2" charset="2"/>
              <a:buChar char="Ø"/>
            </a:pPr>
            <a:r>
              <a:rPr lang="cs-CZ" altLang="cs-CZ" b="1" dirty="0"/>
              <a:t>Pohyblivost</a:t>
            </a:r>
          </a:p>
          <a:p>
            <a:pPr marL="285750" indent="-285750">
              <a:lnSpc>
                <a:spcPct val="150000"/>
              </a:lnSpc>
              <a:buFont typeface="Wingdings" panose="05000000000000000000" pitchFamily="2" charset="2"/>
              <a:buChar char="Ø"/>
            </a:pPr>
            <a:r>
              <a:rPr lang="cs-CZ" altLang="cs-CZ" b="1" dirty="0"/>
              <a:t>Fyziologická:</a:t>
            </a:r>
            <a:r>
              <a:rPr lang="cs-CZ" altLang="cs-CZ" dirty="0"/>
              <a:t> pružná, pohyby uvolněné.</a:t>
            </a:r>
          </a:p>
          <a:p>
            <a:pPr marL="285750" indent="-285750">
              <a:lnSpc>
                <a:spcPct val="150000"/>
              </a:lnSpc>
              <a:buFont typeface="Wingdings" panose="05000000000000000000" pitchFamily="2" charset="2"/>
              <a:buChar char="Ø"/>
            </a:pPr>
            <a:r>
              <a:rPr lang="cs-CZ" altLang="cs-CZ" b="1" dirty="0"/>
              <a:t>Abnormální:</a:t>
            </a:r>
            <a:r>
              <a:rPr lang="cs-CZ" altLang="cs-CZ" dirty="0"/>
              <a:t> </a:t>
            </a:r>
          </a:p>
          <a:p>
            <a:pPr marL="742950" lvl="1" indent="-285750">
              <a:buFont typeface="Wingdings" panose="05000000000000000000" pitchFamily="2" charset="2"/>
              <a:buChar char="Ø"/>
            </a:pPr>
            <a:r>
              <a:rPr lang="cs-CZ" altLang="cs-CZ" dirty="0">
                <a:solidFill>
                  <a:schemeClr val="tx1"/>
                </a:solidFill>
                <a:hlinkClick r:id="rId4" tooltip="Tik"/>
              </a:rPr>
              <a:t>tik</a:t>
            </a:r>
            <a:r>
              <a:rPr lang="cs-CZ" altLang="cs-CZ" dirty="0">
                <a:solidFill>
                  <a:schemeClr val="tx1"/>
                </a:solidFill>
              </a:rPr>
              <a:t>: nekontrolované pohyby skupiny svalů převažující ve stresových situacích a mizící ve spánku.</a:t>
            </a:r>
          </a:p>
          <a:p>
            <a:pPr marL="742950" lvl="1" indent="-285750">
              <a:buFont typeface="Wingdings" panose="05000000000000000000" pitchFamily="2" charset="2"/>
              <a:buChar char="Ø"/>
            </a:pPr>
            <a:r>
              <a:rPr lang="cs-CZ" altLang="cs-CZ" dirty="0">
                <a:solidFill>
                  <a:schemeClr val="tx1"/>
                </a:solidFill>
                <a:hlinkClick r:id="rId5" tooltip="Tremor"/>
              </a:rPr>
              <a:t>třes</a:t>
            </a:r>
            <a:r>
              <a:rPr lang="cs-CZ" altLang="cs-CZ" dirty="0">
                <a:solidFill>
                  <a:schemeClr val="tx1"/>
                </a:solidFill>
              </a:rPr>
              <a:t>: nechtěný rytmický pohyb postihující končetiny, hlavu, víčka</a:t>
            </a:r>
          </a:p>
          <a:p>
            <a:pPr marL="742950" lvl="1" indent="-285750">
              <a:buFont typeface="Wingdings" panose="05000000000000000000" pitchFamily="2" charset="2"/>
              <a:buChar char="Ø"/>
            </a:pPr>
            <a:r>
              <a:rPr lang="cs-CZ" altLang="cs-CZ" dirty="0">
                <a:solidFill>
                  <a:schemeClr val="tx1"/>
                </a:solidFill>
                <a:hlinkClick r:id="rId6" tooltip="Křeče"/>
              </a:rPr>
              <a:t>křeče</a:t>
            </a:r>
            <a:r>
              <a:rPr lang="cs-CZ" altLang="cs-CZ" dirty="0">
                <a:solidFill>
                  <a:schemeClr val="tx1"/>
                </a:solidFill>
              </a:rPr>
              <a:t>: tonické nebo klonické</a:t>
            </a:r>
          </a:p>
          <a:p>
            <a:pPr marL="742950" lvl="1" indent="-285750">
              <a:buFont typeface="Wingdings" panose="05000000000000000000" pitchFamily="2" charset="2"/>
              <a:buChar char="Ø"/>
            </a:pPr>
            <a:r>
              <a:rPr lang="cs-CZ" altLang="cs-CZ" dirty="0">
                <a:solidFill>
                  <a:schemeClr val="tx1"/>
                </a:solidFill>
                <a:hlinkClick r:id="rId7" tooltip="Chorea"/>
              </a:rPr>
              <a:t>Chorea</a:t>
            </a:r>
            <a:r>
              <a:rPr lang="cs-CZ" altLang="cs-CZ" dirty="0">
                <a:solidFill>
                  <a:schemeClr val="tx1"/>
                </a:solidFill>
              </a:rPr>
              <a:t>: znamená přítomnost </a:t>
            </a:r>
            <a:r>
              <a:rPr lang="cs-CZ" altLang="cs-CZ" dirty="0" err="1">
                <a:solidFill>
                  <a:schemeClr val="tx1"/>
                </a:solidFill>
              </a:rPr>
              <a:t>mimovolních</a:t>
            </a:r>
            <a:r>
              <a:rPr lang="cs-CZ" altLang="cs-CZ" dirty="0">
                <a:solidFill>
                  <a:schemeClr val="tx1"/>
                </a:solidFill>
              </a:rPr>
              <a:t> pohybů částí těla</a:t>
            </a:r>
            <a:endParaRPr lang="cs-CZ" altLang="cs-CZ"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Nadpis 1">
            <a:extLst>
              <a:ext uri="{FF2B5EF4-FFF2-40B4-BE49-F238E27FC236}">
                <a16:creationId xmlns:a16="http://schemas.microsoft.com/office/drawing/2014/main" id="{36A50FA4-89DA-47A2-F797-C52FB9812E4B}"/>
              </a:ext>
            </a:extLst>
          </p:cNvPr>
          <p:cNvSpPr>
            <a:spLocks noGrp="1"/>
          </p:cNvSpPr>
          <p:nvPr>
            <p:ph type="title"/>
          </p:nvPr>
        </p:nvSpPr>
        <p:spPr>
          <a:xfrm>
            <a:off x="707301" y="885825"/>
            <a:ext cx="9278797" cy="762000"/>
          </a:xfrm>
        </p:spPr>
        <p:txBody>
          <a:bodyPr/>
          <a:lstStyle/>
          <a:p>
            <a:r>
              <a:rPr lang="cs-CZ" altLang="cs-CZ" dirty="0"/>
              <a:t>Celkové vyšetření nemocného</a:t>
            </a:r>
          </a:p>
        </p:txBody>
      </p:sp>
      <p:sp>
        <p:nvSpPr>
          <p:cNvPr id="18435" name="Zástupný symbol pro obsah 2">
            <a:extLst>
              <a:ext uri="{FF2B5EF4-FFF2-40B4-BE49-F238E27FC236}">
                <a16:creationId xmlns:a16="http://schemas.microsoft.com/office/drawing/2014/main" id="{E8B78BCB-E5A6-96B6-CE2E-C1B5E8FB93F2}"/>
              </a:ext>
            </a:extLst>
          </p:cNvPr>
          <p:cNvSpPr>
            <a:spLocks noGrp="1"/>
          </p:cNvSpPr>
          <p:nvPr>
            <p:ph idx="1"/>
          </p:nvPr>
        </p:nvSpPr>
        <p:spPr>
          <a:xfrm>
            <a:off x="469901" y="2069865"/>
            <a:ext cx="9516198" cy="4378560"/>
          </a:xfrm>
        </p:spPr>
        <p:txBody>
          <a:bodyPr rtlCol="0">
            <a:normAutofit fontScale="32500" lnSpcReduction="20000"/>
          </a:bodyPr>
          <a:lstStyle/>
          <a:p>
            <a:pPr marL="342900" indent="-342900">
              <a:lnSpc>
                <a:spcPct val="170000"/>
              </a:lnSpc>
              <a:buFont typeface="Wingdings" panose="05000000000000000000" pitchFamily="2" charset="2"/>
              <a:buChar char="Ø"/>
              <a:defRPr/>
            </a:pPr>
            <a:r>
              <a:rPr lang="cs-CZ" altLang="cs-CZ" sz="4500" b="1" dirty="0">
                <a:solidFill>
                  <a:schemeClr val="tx1">
                    <a:lumMod val="75000"/>
                    <a:lumOff val="25000"/>
                  </a:schemeClr>
                </a:solidFill>
              </a:rPr>
              <a:t>Tělesná konstituce</a:t>
            </a:r>
          </a:p>
          <a:p>
            <a:pPr marL="285750" indent="-285750">
              <a:lnSpc>
                <a:spcPct val="170000"/>
              </a:lnSpc>
              <a:buFont typeface="Wingdings" panose="05000000000000000000" pitchFamily="2" charset="2"/>
              <a:buChar char="Ø"/>
              <a:defRPr/>
            </a:pPr>
            <a:r>
              <a:rPr lang="cs-CZ" altLang="cs-CZ" sz="4500" dirty="0">
                <a:solidFill>
                  <a:schemeClr val="tx1">
                    <a:lumMod val="75000"/>
                    <a:lumOff val="25000"/>
                  </a:schemeClr>
                </a:solidFill>
              </a:rPr>
              <a:t>3 typy</a:t>
            </a:r>
          </a:p>
          <a:p>
            <a:pPr marL="285750" indent="-285750">
              <a:lnSpc>
                <a:spcPct val="170000"/>
              </a:lnSpc>
              <a:buFont typeface="Wingdings" panose="05000000000000000000" pitchFamily="2" charset="2"/>
              <a:buChar char="Ø"/>
              <a:defRPr/>
            </a:pPr>
            <a:r>
              <a:rPr lang="cs-CZ" altLang="cs-CZ" sz="4500" b="1" dirty="0" err="1">
                <a:solidFill>
                  <a:schemeClr val="tx1">
                    <a:lumMod val="75000"/>
                    <a:lumOff val="25000"/>
                  </a:schemeClr>
                </a:solidFill>
              </a:rPr>
              <a:t>normostenik</a:t>
            </a:r>
            <a:r>
              <a:rPr lang="cs-CZ" altLang="cs-CZ" sz="4500" dirty="0">
                <a:solidFill>
                  <a:schemeClr val="tx1">
                    <a:lumMod val="75000"/>
                    <a:lumOff val="25000"/>
                  </a:schemeClr>
                </a:solidFill>
              </a:rPr>
              <a:t> – normální optimální postava;</a:t>
            </a:r>
          </a:p>
          <a:p>
            <a:pPr marL="285750" indent="-285750">
              <a:lnSpc>
                <a:spcPct val="170000"/>
              </a:lnSpc>
              <a:buFont typeface="Wingdings" panose="05000000000000000000" pitchFamily="2" charset="2"/>
              <a:buChar char="Ø"/>
              <a:defRPr/>
            </a:pPr>
            <a:r>
              <a:rPr lang="cs-CZ" altLang="cs-CZ" sz="4500" b="1" dirty="0">
                <a:solidFill>
                  <a:schemeClr val="tx1">
                    <a:lumMod val="75000"/>
                    <a:lumOff val="25000"/>
                  </a:schemeClr>
                </a:solidFill>
              </a:rPr>
              <a:t>astenik</a:t>
            </a:r>
            <a:r>
              <a:rPr lang="cs-CZ" altLang="cs-CZ" sz="4500" dirty="0">
                <a:solidFill>
                  <a:schemeClr val="tx1">
                    <a:lumMod val="75000"/>
                    <a:lumOff val="25000"/>
                  </a:schemeClr>
                </a:solidFill>
              </a:rPr>
              <a:t> – štíhlý, gracilní kostra s dlouhým plochým hrudníkem, chabé svalstvo;</a:t>
            </a:r>
          </a:p>
          <a:p>
            <a:pPr marL="285750" indent="-285750">
              <a:lnSpc>
                <a:spcPct val="170000"/>
              </a:lnSpc>
              <a:buFont typeface="Wingdings" panose="05000000000000000000" pitchFamily="2" charset="2"/>
              <a:buChar char="Ø"/>
              <a:defRPr/>
            </a:pPr>
            <a:r>
              <a:rPr lang="cs-CZ" altLang="cs-CZ" sz="4500" b="1" dirty="0" err="1">
                <a:solidFill>
                  <a:schemeClr val="tx1">
                    <a:lumMod val="75000"/>
                    <a:lumOff val="25000"/>
                  </a:schemeClr>
                </a:solidFill>
              </a:rPr>
              <a:t>hyperstenik</a:t>
            </a:r>
            <a:r>
              <a:rPr lang="cs-CZ" altLang="cs-CZ" sz="4500" dirty="0">
                <a:solidFill>
                  <a:schemeClr val="tx1">
                    <a:lumMod val="75000"/>
                    <a:lumOff val="25000"/>
                  </a:schemeClr>
                </a:solidFill>
              </a:rPr>
              <a:t> – menší, zpravidla silnější kostra, vyvinuté svalstvo, často </a:t>
            </a:r>
            <a:r>
              <a:rPr lang="cs-CZ" altLang="cs-CZ" sz="4500" dirty="0">
                <a:solidFill>
                  <a:schemeClr val="tx1">
                    <a:lumMod val="75000"/>
                    <a:lumOff val="25000"/>
                  </a:schemeClr>
                </a:solidFill>
                <a:hlinkClick r:id="rId2" tooltip="Obezita"/>
              </a:rPr>
              <a:t>obézní</a:t>
            </a:r>
            <a:r>
              <a:rPr lang="cs-CZ" altLang="cs-CZ" sz="4500" dirty="0">
                <a:solidFill>
                  <a:schemeClr val="tx1">
                    <a:lumMod val="75000"/>
                    <a:lumOff val="25000"/>
                  </a:schemeClr>
                </a:solidFill>
              </a:rPr>
              <a:t>.</a:t>
            </a:r>
          </a:p>
          <a:p>
            <a:pPr marL="342900" indent="-342900">
              <a:lnSpc>
                <a:spcPct val="170000"/>
              </a:lnSpc>
              <a:buFont typeface="Wingdings" panose="05000000000000000000" pitchFamily="2" charset="2"/>
              <a:buChar char="Ø"/>
              <a:defRPr/>
            </a:pPr>
            <a:r>
              <a:rPr lang="cs-CZ" altLang="cs-CZ" sz="4500" b="1" dirty="0">
                <a:solidFill>
                  <a:schemeClr val="tx1">
                    <a:lumMod val="75000"/>
                    <a:lumOff val="25000"/>
                  </a:schemeClr>
                </a:solidFill>
              </a:rPr>
              <a:t>Stav výživy</a:t>
            </a:r>
          </a:p>
          <a:p>
            <a:pPr marL="285750" indent="-285750">
              <a:lnSpc>
                <a:spcPct val="170000"/>
              </a:lnSpc>
              <a:buFont typeface="Wingdings" panose="05000000000000000000" pitchFamily="2" charset="2"/>
              <a:buChar char="Ø"/>
              <a:defRPr/>
            </a:pPr>
            <a:r>
              <a:rPr lang="cs-CZ" altLang="cs-CZ" sz="4500" dirty="0">
                <a:solidFill>
                  <a:schemeClr val="tx1">
                    <a:lumMod val="75000"/>
                    <a:lumOff val="25000"/>
                  </a:schemeClr>
                </a:solidFill>
              </a:rPr>
              <a:t>Ideální hmotnost můžeme vypočítat podle </a:t>
            </a:r>
            <a:r>
              <a:rPr lang="cs-CZ" altLang="cs-CZ" sz="4500" i="1" dirty="0" err="1">
                <a:solidFill>
                  <a:schemeClr val="accent1"/>
                </a:solidFill>
              </a:rPr>
              <a:t>Brocova</a:t>
            </a:r>
            <a:r>
              <a:rPr lang="cs-CZ" altLang="cs-CZ" sz="4500" i="1" dirty="0">
                <a:solidFill>
                  <a:schemeClr val="accent1"/>
                </a:solidFill>
              </a:rPr>
              <a:t> vzorce</a:t>
            </a:r>
            <a:r>
              <a:rPr lang="cs-CZ" altLang="cs-CZ" sz="4500" dirty="0">
                <a:solidFill>
                  <a:schemeClr val="tx1">
                    <a:lumMod val="75000"/>
                    <a:lumOff val="25000"/>
                  </a:schemeClr>
                </a:solidFill>
              </a:rPr>
              <a:t>, ve kterém se od výšky v centimetrech odečítá 100 a vznikne nám ideální hmotnost v kilogramech. </a:t>
            </a:r>
          </a:p>
          <a:p>
            <a:pPr marL="285750" indent="-285750">
              <a:lnSpc>
                <a:spcPct val="170000"/>
              </a:lnSpc>
              <a:buFont typeface="Wingdings" panose="05000000000000000000" pitchFamily="2" charset="2"/>
              <a:buChar char="Ø"/>
              <a:defRPr/>
            </a:pPr>
            <a:r>
              <a:rPr lang="cs-CZ" altLang="cs-CZ" sz="4500" b="1" dirty="0">
                <a:solidFill>
                  <a:schemeClr val="tx1">
                    <a:lumMod val="75000"/>
                    <a:lumOff val="25000"/>
                  </a:schemeClr>
                </a:solidFill>
                <a:hlinkClick r:id="rId3" tooltip="BMI"/>
              </a:rPr>
              <a:t>BMI</a:t>
            </a:r>
            <a:r>
              <a:rPr lang="cs-CZ" altLang="cs-CZ" sz="4500" b="1" dirty="0">
                <a:solidFill>
                  <a:schemeClr val="tx1">
                    <a:lumMod val="75000"/>
                    <a:lumOff val="25000"/>
                  </a:schemeClr>
                </a:solidFill>
              </a:rPr>
              <a:t> (body </a:t>
            </a:r>
            <a:r>
              <a:rPr lang="cs-CZ" altLang="cs-CZ" sz="4500" b="1" dirty="0" err="1">
                <a:solidFill>
                  <a:schemeClr val="tx1">
                    <a:lumMod val="75000"/>
                    <a:lumOff val="25000"/>
                  </a:schemeClr>
                </a:solidFill>
              </a:rPr>
              <a:t>mass</a:t>
            </a:r>
            <a:r>
              <a:rPr lang="cs-CZ" altLang="cs-CZ" sz="4500" b="1" dirty="0">
                <a:solidFill>
                  <a:schemeClr val="tx1">
                    <a:lumMod val="75000"/>
                    <a:lumOff val="25000"/>
                  </a:schemeClr>
                </a:solidFill>
              </a:rPr>
              <a:t> index)</a:t>
            </a:r>
            <a:r>
              <a:rPr lang="cs-CZ" altLang="cs-CZ" sz="4500" dirty="0">
                <a:solidFill>
                  <a:schemeClr val="tx1">
                    <a:lumMod val="75000"/>
                    <a:lumOff val="25000"/>
                  </a:schemeClr>
                </a:solidFill>
              </a:rPr>
              <a:t> – je podíl hmotnosti v kilogramech a výšky v metrech umocněné na druhou. </a:t>
            </a:r>
          </a:p>
          <a:p>
            <a:pPr marL="285750" indent="-285750">
              <a:lnSpc>
                <a:spcPct val="170000"/>
              </a:lnSpc>
              <a:buFont typeface="Wingdings" panose="05000000000000000000" pitchFamily="2" charset="2"/>
              <a:buChar char="Ø"/>
              <a:defRPr/>
            </a:pPr>
            <a:r>
              <a:rPr lang="cs-CZ" altLang="cs-CZ" sz="4500" dirty="0">
                <a:solidFill>
                  <a:schemeClr val="tx1">
                    <a:lumMod val="75000"/>
                    <a:lumOff val="25000"/>
                  </a:schemeClr>
                </a:solidFill>
              </a:rPr>
              <a:t>Optimální jsou hodnoty </a:t>
            </a:r>
            <a:r>
              <a:rPr lang="cs-CZ" altLang="cs-CZ" sz="4500" b="1" dirty="0">
                <a:solidFill>
                  <a:schemeClr val="tx1">
                    <a:lumMod val="75000"/>
                    <a:lumOff val="25000"/>
                  </a:schemeClr>
                </a:solidFill>
              </a:rPr>
              <a:t>do 25</a:t>
            </a:r>
            <a:r>
              <a:rPr lang="cs-CZ" altLang="cs-CZ" sz="4500" dirty="0">
                <a:solidFill>
                  <a:schemeClr val="tx1">
                    <a:lumMod val="75000"/>
                    <a:lumOff val="25000"/>
                  </a:schemeClr>
                </a:solidFill>
              </a:rPr>
              <a:t>;</a:t>
            </a:r>
          </a:p>
          <a:p>
            <a:pPr marL="285750" indent="-285750">
              <a:lnSpc>
                <a:spcPct val="170000"/>
              </a:lnSpc>
              <a:buFont typeface="Wingdings" panose="05000000000000000000" pitchFamily="2" charset="2"/>
              <a:buChar char="Ø"/>
              <a:defRPr/>
            </a:pPr>
            <a:r>
              <a:rPr lang="cs-CZ" altLang="cs-CZ" sz="4500" dirty="0">
                <a:solidFill>
                  <a:schemeClr val="tx1">
                    <a:lumMod val="75000"/>
                    <a:lumOff val="25000"/>
                  </a:schemeClr>
                </a:solidFill>
              </a:rPr>
              <a:t>o </a:t>
            </a:r>
            <a:r>
              <a:rPr lang="cs-CZ" altLang="cs-CZ" sz="4500" dirty="0">
                <a:solidFill>
                  <a:schemeClr val="tx1">
                    <a:lumMod val="75000"/>
                    <a:lumOff val="25000"/>
                  </a:schemeClr>
                </a:solidFill>
                <a:hlinkClick r:id="rId2" tooltip="Obezita"/>
              </a:rPr>
              <a:t>obezitu</a:t>
            </a:r>
            <a:r>
              <a:rPr lang="cs-CZ" altLang="cs-CZ" sz="4500" dirty="0">
                <a:solidFill>
                  <a:schemeClr val="tx1">
                    <a:lumMod val="75000"/>
                    <a:lumOff val="25000"/>
                  </a:schemeClr>
                </a:solidFill>
              </a:rPr>
              <a:t> se jedná, pokud se BMI zvýší z optimální hodnoty o 10 %.</a:t>
            </a:r>
          </a:p>
          <a:p>
            <a:pPr>
              <a:buFont typeface="Wingdings 3" charset="2"/>
              <a:buChar char=""/>
              <a:defRPr/>
            </a:pPr>
            <a:endParaRPr lang="cs-CZ" altLang="cs-CZ" dirty="0">
              <a:solidFill>
                <a:schemeClr val="tx1">
                  <a:lumMod val="75000"/>
                  <a:lumOff val="2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Nadpis 1">
            <a:extLst>
              <a:ext uri="{FF2B5EF4-FFF2-40B4-BE49-F238E27FC236}">
                <a16:creationId xmlns:a16="http://schemas.microsoft.com/office/drawing/2014/main" id="{85F19163-CEED-0D29-ACA3-EC52D005FC36}"/>
              </a:ext>
            </a:extLst>
          </p:cNvPr>
          <p:cNvSpPr>
            <a:spLocks noGrp="1"/>
          </p:cNvSpPr>
          <p:nvPr>
            <p:ph type="title"/>
          </p:nvPr>
        </p:nvSpPr>
        <p:spPr>
          <a:xfrm>
            <a:off x="707301" y="809625"/>
            <a:ext cx="9278797" cy="762000"/>
          </a:xfrm>
        </p:spPr>
        <p:txBody>
          <a:bodyPr/>
          <a:lstStyle/>
          <a:p>
            <a:r>
              <a:rPr lang="cs-CZ" altLang="cs-CZ" dirty="0"/>
              <a:t>Stav vědomí</a:t>
            </a:r>
          </a:p>
        </p:txBody>
      </p:sp>
      <p:sp>
        <p:nvSpPr>
          <p:cNvPr id="19459" name="Zástupný symbol pro obsah 2">
            <a:extLst>
              <a:ext uri="{FF2B5EF4-FFF2-40B4-BE49-F238E27FC236}">
                <a16:creationId xmlns:a16="http://schemas.microsoft.com/office/drawing/2014/main" id="{76121E5F-79C3-81AD-6245-96B7870B77B3}"/>
              </a:ext>
            </a:extLst>
          </p:cNvPr>
          <p:cNvSpPr>
            <a:spLocks noGrp="1"/>
          </p:cNvSpPr>
          <p:nvPr>
            <p:ph idx="1"/>
          </p:nvPr>
        </p:nvSpPr>
        <p:spPr>
          <a:xfrm>
            <a:off x="546101" y="1724025"/>
            <a:ext cx="9439998" cy="4724400"/>
          </a:xfrm>
        </p:spPr>
        <p:txBody>
          <a:bodyPr rtlCol="0">
            <a:normAutofit fontScale="40000" lnSpcReduction="20000"/>
          </a:bodyPr>
          <a:lstStyle/>
          <a:p>
            <a:pPr marL="285750" indent="-285750">
              <a:lnSpc>
                <a:spcPct val="170000"/>
              </a:lnSpc>
              <a:buFont typeface="Wingdings" panose="05000000000000000000" pitchFamily="2" charset="2"/>
              <a:buChar char="Ø"/>
              <a:defRPr/>
            </a:pPr>
            <a:r>
              <a:rPr lang="cs-CZ" altLang="cs-CZ" sz="3800" b="1" dirty="0">
                <a:solidFill>
                  <a:schemeClr val="tx1">
                    <a:lumMod val="75000"/>
                    <a:lumOff val="25000"/>
                  </a:schemeClr>
                </a:solidFill>
              </a:rPr>
              <a:t>Hodnocení</a:t>
            </a:r>
          </a:p>
          <a:p>
            <a:pPr marL="285750" indent="-285750">
              <a:lnSpc>
                <a:spcPct val="170000"/>
              </a:lnSpc>
              <a:buFont typeface="Wingdings" panose="05000000000000000000" pitchFamily="2" charset="2"/>
              <a:buChar char="Ø"/>
              <a:defRPr/>
            </a:pPr>
            <a:r>
              <a:rPr lang="cs-CZ" altLang="cs-CZ" sz="3800" dirty="0">
                <a:solidFill>
                  <a:schemeClr val="tx1">
                    <a:lumMod val="75000"/>
                    <a:lumOff val="25000"/>
                  </a:schemeClr>
                </a:solidFill>
              </a:rPr>
              <a:t>Hodnoty GCS se mohou pohybovat pouze </a:t>
            </a:r>
            <a:r>
              <a:rPr lang="cs-CZ" altLang="cs-CZ" sz="3800" b="1" dirty="0">
                <a:solidFill>
                  <a:schemeClr val="tx1">
                    <a:lumMod val="75000"/>
                    <a:lumOff val="25000"/>
                  </a:schemeClr>
                </a:solidFill>
              </a:rPr>
              <a:t>v intervalu 15–3</a:t>
            </a:r>
            <a:r>
              <a:rPr lang="cs-CZ" altLang="cs-CZ" sz="3800" dirty="0">
                <a:solidFill>
                  <a:schemeClr val="tx1">
                    <a:lumMod val="75000"/>
                    <a:lumOff val="25000"/>
                  </a:schemeClr>
                </a:solidFill>
              </a:rPr>
              <a:t>. Pro hrubé hodnocení stavu pacienta lze poruchu vědomí rozdělit do tří stupňů na </a:t>
            </a:r>
          </a:p>
          <a:p>
            <a:pPr marL="742950" lvl="1" indent="-285750">
              <a:lnSpc>
                <a:spcPct val="170000"/>
              </a:lnSpc>
              <a:buFont typeface="Wingdings" panose="05000000000000000000" pitchFamily="2" charset="2"/>
              <a:buChar char="Ø"/>
              <a:defRPr/>
            </a:pPr>
            <a:r>
              <a:rPr lang="cs-CZ" altLang="cs-CZ" sz="3800" b="1" i="1" dirty="0">
                <a:solidFill>
                  <a:schemeClr val="tx1">
                    <a:lumMod val="75000"/>
                    <a:lumOff val="25000"/>
                  </a:schemeClr>
                </a:solidFill>
              </a:rPr>
              <a:t>lehkou</a:t>
            </a:r>
            <a:r>
              <a:rPr lang="cs-CZ" altLang="cs-CZ" sz="3800" dirty="0">
                <a:solidFill>
                  <a:schemeClr val="tx1">
                    <a:lumMod val="75000"/>
                    <a:lumOff val="25000"/>
                  </a:schemeClr>
                </a:solidFill>
              </a:rPr>
              <a:t> (GSC 15–13),</a:t>
            </a:r>
          </a:p>
          <a:p>
            <a:pPr marL="742950" lvl="1" indent="-285750">
              <a:lnSpc>
                <a:spcPct val="170000"/>
              </a:lnSpc>
              <a:buFont typeface="Wingdings" panose="05000000000000000000" pitchFamily="2" charset="2"/>
              <a:buChar char="Ø"/>
              <a:defRPr/>
            </a:pPr>
            <a:r>
              <a:rPr lang="cs-CZ" altLang="cs-CZ" sz="3800" b="1" i="1" dirty="0">
                <a:solidFill>
                  <a:schemeClr val="tx1">
                    <a:lumMod val="75000"/>
                    <a:lumOff val="25000"/>
                  </a:schemeClr>
                </a:solidFill>
              </a:rPr>
              <a:t>střední</a:t>
            </a:r>
            <a:r>
              <a:rPr lang="cs-CZ" altLang="cs-CZ" sz="3800" dirty="0">
                <a:solidFill>
                  <a:schemeClr val="tx1">
                    <a:lumMod val="75000"/>
                    <a:lumOff val="25000"/>
                  </a:schemeClr>
                </a:solidFill>
              </a:rPr>
              <a:t> (GSC 12–9),</a:t>
            </a:r>
          </a:p>
          <a:p>
            <a:pPr marL="742950" lvl="1" indent="-285750">
              <a:lnSpc>
                <a:spcPct val="170000"/>
              </a:lnSpc>
              <a:buFont typeface="Wingdings" panose="05000000000000000000" pitchFamily="2" charset="2"/>
              <a:buChar char="Ø"/>
              <a:defRPr/>
            </a:pPr>
            <a:r>
              <a:rPr lang="cs-CZ" altLang="cs-CZ" sz="3800" b="1" i="1" dirty="0">
                <a:solidFill>
                  <a:schemeClr val="tx1">
                    <a:lumMod val="75000"/>
                    <a:lumOff val="25000"/>
                  </a:schemeClr>
                </a:solidFill>
              </a:rPr>
              <a:t>těžkou</a:t>
            </a:r>
            <a:r>
              <a:rPr lang="cs-CZ" altLang="cs-CZ" sz="3800" dirty="0">
                <a:solidFill>
                  <a:schemeClr val="tx1">
                    <a:lumMod val="75000"/>
                    <a:lumOff val="25000"/>
                  </a:schemeClr>
                </a:solidFill>
              </a:rPr>
              <a:t> (GSC 8–3) poruchu vědomí.</a:t>
            </a:r>
          </a:p>
          <a:p>
            <a:pPr marL="285750" indent="-285750">
              <a:lnSpc>
                <a:spcPct val="170000"/>
              </a:lnSpc>
              <a:buFont typeface="Wingdings" panose="05000000000000000000" pitchFamily="2" charset="2"/>
              <a:buChar char="Ø"/>
              <a:defRPr/>
            </a:pPr>
            <a:r>
              <a:rPr lang="cs-CZ" altLang="cs-CZ" sz="3800" dirty="0">
                <a:solidFill>
                  <a:schemeClr val="tx1">
                    <a:lumMod val="75000"/>
                    <a:lumOff val="25000"/>
                  </a:schemeClr>
                </a:solidFill>
              </a:rPr>
              <a:t>Pro správné určení skóre je třeba reflektovat při hodnocení další komorbidity, které ovlivňují výsledek hodnocení, ale nejsou projevem poruchy vědomí. Nehodnotíme lokalizované patologie, ale celkový stav CNS. Např. GCS 15 samozřejmě dosahuje i </a:t>
            </a:r>
            <a:r>
              <a:rPr lang="cs-CZ" altLang="cs-CZ" sz="3800" dirty="0" err="1">
                <a:solidFill>
                  <a:schemeClr val="tx1">
                    <a:lumMod val="75000"/>
                    <a:lumOff val="25000"/>
                  </a:schemeClr>
                </a:solidFill>
              </a:rPr>
              <a:t>kvadruplegický</a:t>
            </a:r>
            <a:r>
              <a:rPr lang="cs-CZ" altLang="cs-CZ" sz="3800" dirty="0">
                <a:solidFill>
                  <a:schemeClr val="tx1">
                    <a:lumMod val="75000"/>
                    <a:lumOff val="25000"/>
                  </a:schemeClr>
                </a:solidFill>
              </a:rPr>
              <a:t> pacient s expresivní afázii, i když to tak na první pohled nevypadá. Naproti tomu svalová relaxace, </a:t>
            </a:r>
            <a:r>
              <a:rPr lang="cs-CZ" altLang="cs-CZ" sz="3800" dirty="0">
                <a:solidFill>
                  <a:schemeClr val="tx1">
                    <a:lumMod val="75000"/>
                    <a:lumOff val="25000"/>
                  </a:schemeClr>
                </a:solidFill>
                <a:hlinkClick r:id="rId2" tooltip="Intubace"/>
              </a:rPr>
              <a:t>intubace</a:t>
            </a:r>
            <a:r>
              <a:rPr lang="cs-CZ" altLang="cs-CZ" sz="3800" dirty="0">
                <a:solidFill>
                  <a:schemeClr val="tx1">
                    <a:lumMod val="75000"/>
                    <a:lumOff val="25000"/>
                  </a:schemeClr>
                </a:solidFill>
              </a:rPr>
              <a:t> či </a:t>
            </a:r>
            <a:r>
              <a:rPr lang="cs-CZ" altLang="cs-CZ" sz="3800" dirty="0">
                <a:solidFill>
                  <a:schemeClr val="tx1">
                    <a:lumMod val="75000"/>
                    <a:lumOff val="25000"/>
                  </a:schemeClr>
                </a:solidFill>
                <a:hlinkClick r:id="rId3" tooltip="Analgosedace (stránka neexistuje)"/>
              </a:rPr>
              <a:t>analgosedace</a:t>
            </a:r>
            <a:r>
              <a:rPr lang="cs-CZ" altLang="cs-CZ" sz="3800" dirty="0">
                <a:solidFill>
                  <a:schemeClr val="tx1">
                    <a:lumMod val="75000"/>
                    <a:lumOff val="25000"/>
                  </a:schemeClr>
                </a:solidFill>
              </a:rPr>
              <a:t> hodnocení znemožňují.</a:t>
            </a:r>
          </a:p>
          <a:p>
            <a:pPr marL="285750" indent="-285750">
              <a:lnSpc>
                <a:spcPct val="170000"/>
              </a:lnSpc>
              <a:buFont typeface="Wingdings" panose="05000000000000000000" pitchFamily="2" charset="2"/>
              <a:buChar char="Ø"/>
              <a:defRPr/>
            </a:pPr>
            <a:r>
              <a:rPr lang="cs-CZ" altLang="cs-CZ" sz="3800" dirty="0">
                <a:solidFill>
                  <a:schemeClr val="tx1">
                    <a:lumMod val="75000"/>
                    <a:lumOff val="25000"/>
                  </a:schemeClr>
                </a:solidFill>
              </a:rPr>
              <a:t>Hodnocení GCS by se mělo provádět již při prvním styku s pacientem, zvláště u stavů souvisejících s poškozením CNS a vědomí.</a:t>
            </a:r>
          </a:p>
          <a:p>
            <a:pPr>
              <a:buFont typeface="Wingdings 3" charset="2"/>
              <a:buChar char=""/>
              <a:defRPr/>
            </a:pPr>
            <a:endParaRPr lang="cs-CZ" altLang="cs-CZ" dirty="0">
              <a:solidFill>
                <a:schemeClr val="tx1">
                  <a:lumMod val="75000"/>
                  <a:lumOff val="2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pfyziollfup.upol.cz/castwiki/wp-content/uploads/2012/12/Glasgow-c-s2.jpg">
            <a:hlinkClick r:id="rId2"/>
            <a:extLst>
              <a:ext uri="{FF2B5EF4-FFF2-40B4-BE49-F238E27FC236}">
                <a16:creationId xmlns:a16="http://schemas.microsoft.com/office/drawing/2014/main" id="{3A903708-634D-95EC-8291-3454C86B75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626" y="287109"/>
            <a:ext cx="5638874" cy="5558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4" descr="http://pfyziollfup.upol.cz/castwiki/wp-content/uploads/2012/12/Glasgow-hodn3.jpg">
            <a:hlinkClick r:id="rId4"/>
            <a:extLst>
              <a:ext uri="{FF2B5EF4-FFF2-40B4-BE49-F238E27FC236}">
                <a16:creationId xmlns:a16="http://schemas.microsoft.com/office/drawing/2014/main" id="{18F2510B-6EFC-2531-911B-59172E5780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625" y="5925984"/>
            <a:ext cx="5717655" cy="1523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Obdélník 6">
            <a:extLst>
              <a:ext uri="{FF2B5EF4-FFF2-40B4-BE49-F238E27FC236}">
                <a16:creationId xmlns:a16="http://schemas.microsoft.com/office/drawing/2014/main" id="{91F62AF0-CB6A-06A0-019C-AAE9F907454F}"/>
              </a:ext>
            </a:extLst>
          </p:cNvPr>
          <p:cNvSpPr>
            <a:spLocks noChangeArrowheads="1"/>
          </p:cNvSpPr>
          <p:nvPr/>
        </p:nvSpPr>
        <p:spPr bwMode="auto">
          <a:xfrm>
            <a:off x="6617680" y="1636868"/>
            <a:ext cx="3413786" cy="703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fontAlgn="base">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cs-CZ" altLang="cs-CZ" sz="1985" b="1">
                <a:solidFill>
                  <a:schemeClr val="tx1"/>
                </a:solidFill>
                <a:latin typeface="Arial" panose="020B0604020202020204" pitchFamily="34" charset="0"/>
              </a:rPr>
              <a:t>Glasgowská stupnice hloubky bezvědomí</a:t>
            </a:r>
            <a:endParaRPr lang="cs-CZ" altLang="cs-CZ" sz="1985">
              <a:solidFill>
                <a:schemeClr val="tx1"/>
              </a:solidFill>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Nadpis 3">
            <a:extLst>
              <a:ext uri="{FF2B5EF4-FFF2-40B4-BE49-F238E27FC236}">
                <a16:creationId xmlns:a16="http://schemas.microsoft.com/office/drawing/2014/main" id="{C2ADF28E-D192-DAE1-A63D-F30B6D17A04B}"/>
              </a:ext>
            </a:extLst>
          </p:cNvPr>
          <p:cNvSpPr>
            <a:spLocks noGrp="1"/>
          </p:cNvSpPr>
          <p:nvPr>
            <p:ph type="title"/>
          </p:nvPr>
        </p:nvSpPr>
        <p:spPr>
          <a:xfrm>
            <a:off x="707301" y="581025"/>
            <a:ext cx="9278797" cy="685800"/>
          </a:xfrm>
        </p:spPr>
        <p:txBody>
          <a:bodyPr/>
          <a:lstStyle/>
          <a:p>
            <a:r>
              <a:rPr lang="cs-CZ" altLang="cs-CZ" dirty="0"/>
              <a:t>Fyziologické funkce</a:t>
            </a:r>
          </a:p>
        </p:txBody>
      </p:sp>
      <p:sp>
        <p:nvSpPr>
          <p:cNvPr id="20483" name="Zástupný symbol pro obsah 4">
            <a:extLst>
              <a:ext uri="{FF2B5EF4-FFF2-40B4-BE49-F238E27FC236}">
                <a16:creationId xmlns:a16="http://schemas.microsoft.com/office/drawing/2014/main" id="{F0D1335A-15FD-218F-5937-430E05F12FFA}"/>
              </a:ext>
            </a:extLst>
          </p:cNvPr>
          <p:cNvSpPr>
            <a:spLocks noGrp="1"/>
          </p:cNvSpPr>
          <p:nvPr>
            <p:ph idx="1"/>
          </p:nvPr>
        </p:nvSpPr>
        <p:spPr>
          <a:xfrm>
            <a:off x="317500" y="1190626"/>
            <a:ext cx="9668598" cy="5334000"/>
          </a:xfrm>
        </p:spPr>
        <p:txBody>
          <a:bodyPr/>
          <a:lstStyle/>
          <a:p>
            <a:pPr marL="285750" indent="-285750">
              <a:lnSpc>
                <a:spcPct val="150000"/>
              </a:lnSpc>
              <a:buFont typeface="Wingdings" panose="05000000000000000000" pitchFamily="2" charset="2"/>
              <a:buChar char="Ø"/>
            </a:pPr>
            <a:r>
              <a:rPr lang="cs-CZ" altLang="cs-CZ" sz="1323" dirty="0">
                <a:cs typeface="Arial" panose="020B0604020202020204" pitchFamily="34" charset="0"/>
              </a:rPr>
              <a:t>TK</a:t>
            </a:r>
          </a:p>
          <a:p>
            <a:pPr marL="285750" indent="-285750">
              <a:spcBef>
                <a:spcPct val="0"/>
              </a:spcBef>
              <a:buFont typeface="Wingdings" panose="05000000000000000000" pitchFamily="2" charset="2"/>
              <a:buChar char="Ø"/>
            </a:pPr>
            <a:r>
              <a:rPr lang="cs-CZ" altLang="cs-CZ" sz="1323" i="1" dirty="0" err="1">
                <a:cs typeface="Arial" panose="020B0604020202020204" pitchFamily="34" charset="0"/>
                <a:hlinkClick r:id="rId2" tooltip="Normotenze (stránka neexistuje)"/>
              </a:rPr>
              <a:t>Normotenze</a:t>
            </a:r>
            <a:r>
              <a:rPr lang="cs-CZ" altLang="cs-CZ" sz="1323" dirty="0">
                <a:cs typeface="Arial" panose="020B0604020202020204" pitchFamily="34" charset="0"/>
              </a:rPr>
              <a:t> – 120/80 </a:t>
            </a:r>
            <a:r>
              <a:rPr lang="cs-CZ" altLang="cs-CZ" sz="1323" dirty="0" err="1">
                <a:cs typeface="Arial" panose="020B0604020202020204" pitchFamily="34" charset="0"/>
                <a:hlinkClick r:id="rId3" tooltip="Torr"/>
              </a:rPr>
              <a:t>mmHg</a:t>
            </a:r>
            <a:r>
              <a:rPr lang="cs-CZ" altLang="cs-CZ" sz="1323" dirty="0">
                <a:cs typeface="Arial" panose="020B0604020202020204" pitchFamily="34" charset="0"/>
              </a:rPr>
              <a:t>.</a:t>
            </a:r>
          </a:p>
          <a:p>
            <a:pPr marL="285750" indent="-285750">
              <a:spcBef>
                <a:spcPct val="0"/>
              </a:spcBef>
              <a:buFont typeface="Wingdings" panose="05000000000000000000" pitchFamily="2" charset="2"/>
              <a:buChar char="Ø"/>
            </a:pPr>
            <a:r>
              <a:rPr lang="cs-CZ" altLang="cs-CZ" sz="1323" i="1" dirty="0">
                <a:cs typeface="Arial" panose="020B0604020202020204" pitchFamily="34" charset="0"/>
                <a:hlinkClick r:id="rId4" tooltip="Arteriální hypertenze"/>
              </a:rPr>
              <a:t>Mírná hypertenze</a:t>
            </a:r>
            <a:r>
              <a:rPr lang="cs-CZ" altLang="cs-CZ" sz="1323" dirty="0">
                <a:cs typeface="Arial" panose="020B0604020202020204" pitchFamily="34" charset="0"/>
              </a:rPr>
              <a:t> – 140/90 </a:t>
            </a:r>
            <a:r>
              <a:rPr lang="cs-CZ" altLang="cs-CZ" sz="1323" dirty="0" err="1">
                <a:cs typeface="Arial" panose="020B0604020202020204" pitchFamily="34" charset="0"/>
              </a:rPr>
              <a:t>mmHg</a:t>
            </a:r>
            <a:r>
              <a:rPr lang="cs-CZ" altLang="cs-CZ" sz="1323" dirty="0">
                <a:cs typeface="Arial" panose="020B0604020202020204" pitchFamily="34" charset="0"/>
              </a:rPr>
              <a:t>.</a:t>
            </a:r>
          </a:p>
          <a:p>
            <a:pPr marL="285750" indent="-285750">
              <a:spcBef>
                <a:spcPct val="0"/>
              </a:spcBef>
              <a:buFont typeface="Wingdings" panose="05000000000000000000" pitchFamily="2" charset="2"/>
              <a:buChar char="Ø"/>
            </a:pPr>
            <a:r>
              <a:rPr lang="cs-CZ" altLang="cs-CZ" sz="1323" i="1" dirty="0">
                <a:cs typeface="Arial" panose="020B0604020202020204" pitchFamily="34" charset="0"/>
                <a:hlinkClick r:id="rId4" tooltip="Arteriální hypertenze"/>
              </a:rPr>
              <a:t>Střední hypertenze</a:t>
            </a:r>
            <a:r>
              <a:rPr lang="cs-CZ" altLang="cs-CZ" sz="1323" dirty="0">
                <a:cs typeface="Arial" panose="020B0604020202020204" pitchFamily="34" charset="0"/>
              </a:rPr>
              <a:t> – 160/100 </a:t>
            </a:r>
            <a:r>
              <a:rPr lang="cs-CZ" altLang="cs-CZ" sz="1323" dirty="0" err="1">
                <a:cs typeface="Arial" panose="020B0604020202020204" pitchFamily="34" charset="0"/>
              </a:rPr>
              <a:t>mmHg</a:t>
            </a:r>
            <a:r>
              <a:rPr lang="cs-CZ" altLang="cs-CZ" sz="1323" dirty="0">
                <a:cs typeface="Arial" panose="020B0604020202020204" pitchFamily="34" charset="0"/>
              </a:rPr>
              <a:t>.</a:t>
            </a:r>
          </a:p>
          <a:p>
            <a:pPr marL="285750" indent="-285750">
              <a:spcBef>
                <a:spcPct val="0"/>
              </a:spcBef>
              <a:buFont typeface="Wingdings" panose="05000000000000000000" pitchFamily="2" charset="2"/>
              <a:buChar char="Ø"/>
            </a:pPr>
            <a:r>
              <a:rPr lang="cs-CZ" altLang="cs-CZ" sz="1323" i="1" dirty="0">
                <a:cs typeface="Arial" panose="020B0604020202020204" pitchFamily="34" charset="0"/>
                <a:hlinkClick r:id="rId4" tooltip="Arteriální hypertenze"/>
              </a:rPr>
              <a:t>Těžká hypertenze</a:t>
            </a:r>
            <a:r>
              <a:rPr lang="cs-CZ" altLang="cs-CZ" sz="1323" dirty="0">
                <a:cs typeface="Arial" panose="020B0604020202020204" pitchFamily="34" charset="0"/>
              </a:rPr>
              <a:t> – 180/110mmHg.</a:t>
            </a:r>
          </a:p>
          <a:p>
            <a:pPr marL="285750" indent="-285750">
              <a:spcBef>
                <a:spcPct val="0"/>
              </a:spcBef>
              <a:buFont typeface="Wingdings" panose="05000000000000000000" pitchFamily="2" charset="2"/>
              <a:buChar char="Ø"/>
            </a:pPr>
            <a:r>
              <a:rPr lang="cs-CZ" altLang="cs-CZ" sz="1323" i="1" dirty="0">
                <a:cs typeface="Arial" panose="020B0604020202020204" pitchFamily="34" charset="0"/>
                <a:hlinkClick r:id="rId5" tooltip="Hypotenze"/>
              </a:rPr>
              <a:t>Hypotenze</a:t>
            </a:r>
            <a:r>
              <a:rPr lang="cs-CZ" altLang="cs-CZ" sz="1323" dirty="0">
                <a:cs typeface="Arial" panose="020B0604020202020204" pitchFamily="34" charset="0"/>
              </a:rPr>
              <a:t> – 85/60mmHg.</a:t>
            </a:r>
          </a:p>
          <a:p>
            <a:pPr marL="285750" indent="-285750">
              <a:lnSpc>
                <a:spcPct val="150000"/>
              </a:lnSpc>
              <a:buFont typeface="Wingdings" panose="05000000000000000000" pitchFamily="2" charset="2"/>
              <a:buChar char="Ø"/>
            </a:pPr>
            <a:endParaRPr lang="cs-CZ" altLang="cs-CZ" sz="1323" dirty="0">
              <a:cs typeface="Arial" panose="020B0604020202020204" pitchFamily="34" charset="0"/>
            </a:endParaRPr>
          </a:p>
          <a:p>
            <a:pPr marL="285750" indent="-285750">
              <a:lnSpc>
                <a:spcPct val="150000"/>
              </a:lnSpc>
              <a:buFont typeface="Wingdings" panose="05000000000000000000" pitchFamily="2" charset="2"/>
              <a:buChar char="Ø"/>
            </a:pPr>
            <a:r>
              <a:rPr lang="cs-CZ" altLang="cs-CZ" sz="1323" dirty="0">
                <a:cs typeface="Arial" panose="020B0604020202020204" pitchFamily="34" charset="0"/>
              </a:rPr>
              <a:t>P</a:t>
            </a:r>
          </a:p>
          <a:p>
            <a:pPr marL="742950" lvl="1" indent="-285750">
              <a:spcBef>
                <a:spcPct val="0"/>
              </a:spcBef>
              <a:buFont typeface="Wingdings" panose="05000000000000000000" pitchFamily="2" charset="2"/>
              <a:buChar char="Ø"/>
            </a:pPr>
            <a:r>
              <a:rPr lang="cs-CZ" altLang="cs-CZ" sz="1323" i="1" dirty="0">
                <a:cs typeface="Arial" panose="020B0604020202020204" pitchFamily="34" charset="0"/>
                <a:hlinkClick r:id="rId6" tooltip="Tachykardie"/>
              </a:rPr>
              <a:t>Tachykardie</a:t>
            </a:r>
            <a:r>
              <a:rPr lang="cs-CZ" altLang="cs-CZ" sz="1323" dirty="0">
                <a:cs typeface="Arial" panose="020B0604020202020204" pitchFamily="34" charset="0"/>
              </a:rPr>
              <a:t> – nad 90/min, </a:t>
            </a:r>
          </a:p>
          <a:p>
            <a:pPr marL="742950" lvl="1" indent="-285750">
              <a:spcBef>
                <a:spcPct val="0"/>
              </a:spcBef>
              <a:buFont typeface="Wingdings" panose="05000000000000000000" pitchFamily="2" charset="2"/>
              <a:buChar char="Ø"/>
            </a:pPr>
            <a:r>
              <a:rPr lang="cs-CZ" altLang="cs-CZ" sz="1323" i="1" dirty="0">
                <a:cs typeface="Arial" panose="020B0604020202020204" pitchFamily="34" charset="0"/>
                <a:hlinkClick r:id="rId7" tooltip="Bradykardie"/>
              </a:rPr>
              <a:t>Bradykardie</a:t>
            </a:r>
            <a:r>
              <a:rPr lang="cs-CZ" altLang="cs-CZ" sz="1323" dirty="0">
                <a:cs typeface="Arial" panose="020B0604020202020204" pitchFamily="34" charset="0"/>
              </a:rPr>
              <a:t> – pod 60/min, </a:t>
            </a:r>
          </a:p>
          <a:p>
            <a:pPr marL="742950" lvl="1" indent="-285750">
              <a:spcBef>
                <a:spcPct val="0"/>
              </a:spcBef>
              <a:buFont typeface="Wingdings" panose="05000000000000000000" pitchFamily="2" charset="2"/>
              <a:buChar char="Ø"/>
            </a:pPr>
            <a:r>
              <a:rPr lang="cs-CZ" altLang="cs-CZ" sz="1323" i="1" dirty="0">
                <a:cs typeface="Arial" panose="020B0604020202020204" pitchFamily="34" charset="0"/>
                <a:hlinkClick r:id="rId8" tooltip="Asystolie (stránka neexistuje)"/>
              </a:rPr>
              <a:t>Asystolie</a:t>
            </a:r>
            <a:r>
              <a:rPr lang="cs-CZ" altLang="cs-CZ" sz="1323" dirty="0">
                <a:cs typeface="Arial" panose="020B0604020202020204" pitchFamily="34" charset="0"/>
              </a:rPr>
              <a:t> – vymizení pulsu, </a:t>
            </a:r>
          </a:p>
          <a:p>
            <a:pPr marL="285750" indent="-285750">
              <a:lnSpc>
                <a:spcPct val="150000"/>
              </a:lnSpc>
              <a:buFont typeface="Wingdings" panose="05000000000000000000" pitchFamily="2" charset="2"/>
              <a:buChar char="Ø"/>
            </a:pPr>
            <a:endParaRPr lang="cs-CZ" altLang="cs-CZ" sz="1323" b="1" dirty="0">
              <a:cs typeface="Arial" panose="020B0604020202020204" pitchFamily="34" charset="0"/>
            </a:endParaRPr>
          </a:p>
          <a:p>
            <a:pPr marL="285750" indent="-285750">
              <a:lnSpc>
                <a:spcPct val="150000"/>
              </a:lnSpc>
              <a:buFont typeface="Wingdings" panose="05000000000000000000" pitchFamily="2" charset="2"/>
              <a:buChar char="Ø"/>
            </a:pPr>
            <a:r>
              <a:rPr lang="cs-CZ" altLang="cs-CZ" sz="1323" b="1" dirty="0">
                <a:cs typeface="Arial" panose="020B0604020202020204" pitchFamily="34" charset="0"/>
              </a:rPr>
              <a:t>TT</a:t>
            </a:r>
          </a:p>
          <a:p>
            <a:pPr marL="285750" indent="-285750">
              <a:spcBef>
                <a:spcPct val="0"/>
              </a:spcBef>
              <a:buFont typeface="Wingdings" panose="05000000000000000000" pitchFamily="2" charset="2"/>
              <a:buChar char="Ø"/>
            </a:pPr>
            <a:r>
              <a:rPr lang="cs-CZ" altLang="cs-CZ" sz="1323" i="1" dirty="0" err="1">
                <a:cs typeface="Arial" panose="020B0604020202020204" pitchFamily="34" charset="0"/>
                <a:hlinkClick r:id="rId9" tooltip="Subfebrilie (stránka neexistuje)"/>
              </a:rPr>
              <a:t>Subfebrilie</a:t>
            </a:r>
            <a:r>
              <a:rPr lang="cs-CZ" altLang="cs-CZ" sz="1323" dirty="0">
                <a:cs typeface="Arial" panose="020B0604020202020204" pitchFamily="34" charset="0"/>
              </a:rPr>
              <a:t> – zvýšená teplota (37–38 °C). </a:t>
            </a:r>
          </a:p>
          <a:p>
            <a:pPr marL="285750" indent="-285750">
              <a:spcBef>
                <a:spcPct val="0"/>
              </a:spcBef>
              <a:buFont typeface="Wingdings" panose="05000000000000000000" pitchFamily="2" charset="2"/>
              <a:buChar char="Ø"/>
            </a:pPr>
            <a:r>
              <a:rPr lang="cs-CZ" altLang="cs-CZ" sz="1323" i="1" dirty="0" err="1">
                <a:cs typeface="Arial" panose="020B0604020202020204" pitchFamily="34" charset="0"/>
                <a:hlinkClick r:id="rId10" tooltip="Horečka"/>
              </a:rPr>
              <a:t>Febris</a:t>
            </a:r>
            <a:r>
              <a:rPr lang="cs-CZ" altLang="cs-CZ" sz="1323" dirty="0">
                <a:cs typeface="Arial" panose="020B0604020202020204" pitchFamily="34" charset="0"/>
              </a:rPr>
              <a:t> – horečka (38–40 °C). </a:t>
            </a:r>
          </a:p>
          <a:p>
            <a:pPr marL="285750" indent="-285750">
              <a:spcBef>
                <a:spcPct val="0"/>
              </a:spcBef>
              <a:buFont typeface="Wingdings" panose="05000000000000000000" pitchFamily="2" charset="2"/>
              <a:buChar char="Ø"/>
            </a:pPr>
            <a:r>
              <a:rPr lang="cs-CZ" altLang="cs-CZ" sz="1323" i="1" dirty="0">
                <a:cs typeface="Arial" panose="020B0604020202020204" pitchFamily="34" charset="0"/>
                <a:hlinkClick r:id="rId11" tooltip="Hyperpyrexie"/>
              </a:rPr>
              <a:t>Hyperpyrexie</a:t>
            </a:r>
            <a:r>
              <a:rPr lang="cs-CZ" altLang="cs-CZ" sz="1323" dirty="0">
                <a:cs typeface="Arial" panose="020B0604020202020204" pitchFamily="34" charset="0"/>
              </a:rPr>
              <a:t> – teplota nad 40 °C. </a:t>
            </a:r>
          </a:p>
          <a:p>
            <a:pPr marL="285750" indent="-285750">
              <a:spcBef>
                <a:spcPct val="0"/>
              </a:spcBef>
              <a:buFont typeface="Wingdings" panose="05000000000000000000" pitchFamily="2" charset="2"/>
              <a:buChar char="Ø"/>
            </a:pPr>
            <a:r>
              <a:rPr lang="cs-CZ" altLang="cs-CZ" sz="1323" i="1" dirty="0">
                <a:cs typeface="Arial" panose="020B0604020202020204" pitchFamily="34" charset="0"/>
                <a:hlinkClick r:id="rId12" tooltip="Hypotermie"/>
              </a:rPr>
              <a:t>Hypotermie</a:t>
            </a:r>
            <a:r>
              <a:rPr lang="cs-CZ" altLang="cs-CZ" sz="1323" dirty="0">
                <a:cs typeface="Arial" panose="020B0604020202020204" pitchFamily="34" charset="0"/>
              </a:rPr>
              <a:t> – teplota pod 35,5 °C.</a:t>
            </a:r>
          </a:p>
          <a:p>
            <a:pPr marL="285750" indent="-285750">
              <a:buFont typeface="Wingdings" panose="05000000000000000000" pitchFamily="2" charset="2"/>
              <a:buChar char="Ø"/>
            </a:pPr>
            <a:endParaRPr lang="cs-CZ" altLang="cs-CZ" sz="1323" b="1" dirty="0">
              <a:cs typeface="Arial" panose="020B0604020202020204" pitchFamily="34" charset="0"/>
            </a:endParaRPr>
          </a:p>
          <a:p>
            <a:pPr marL="285750" indent="-285750">
              <a:buFont typeface="Wingdings" panose="05000000000000000000" pitchFamily="2" charset="2"/>
              <a:buChar char="Ø"/>
            </a:pPr>
            <a:r>
              <a:rPr lang="cs-CZ" altLang="cs-CZ" sz="1323" b="1" dirty="0">
                <a:cs typeface="Arial" panose="020B0604020202020204" pitchFamily="34" charset="0"/>
              </a:rPr>
              <a:t>D</a:t>
            </a:r>
          </a:p>
          <a:p>
            <a:pPr marL="742950" lvl="1" indent="-285750">
              <a:spcBef>
                <a:spcPct val="0"/>
              </a:spcBef>
              <a:buFont typeface="Wingdings" panose="05000000000000000000" pitchFamily="2" charset="2"/>
              <a:buChar char="Ø"/>
            </a:pPr>
            <a:r>
              <a:rPr lang="cs-CZ" altLang="cs-CZ" sz="1323" i="1" dirty="0">
                <a:cs typeface="Arial" panose="020B0604020202020204" pitchFamily="34" charset="0"/>
                <a:hlinkClick r:id="rId13" tooltip="Eupnoe"/>
              </a:rPr>
              <a:t>eupnoe</a:t>
            </a:r>
            <a:r>
              <a:rPr lang="cs-CZ" altLang="cs-CZ" sz="1323" dirty="0">
                <a:cs typeface="Arial" panose="020B0604020202020204" pitchFamily="34" charset="0"/>
              </a:rPr>
              <a:t> – klidové dýchání – 15–20/ min.</a:t>
            </a:r>
          </a:p>
          <a:p>
            <a:pPr marL="742950" lvl="1" indent="-285750">
              <a:spcBef>
                <a:spcPct val="0"/>
              </a:spcBef>
              <a:buFont typeface="Wingdings" panose="05000000000000000000" pitchFamily="2" charset="2"/>
              <a:buChar char="Ø"/>
            </a:pPr>
            <a:r>
              <a:rPr lang="cs-CZ" altLang="cs-CZ" sz="1323" i="1" dirty="0">
                <a:cs typeface="Arial" panose="020B0604020202020204" pitchFamily="34" charset="0"/>
                <a:hlinkClick r:id="rId14" tooltip="Tachypnoe"/>
              </a:rPr>
              <a:t>tachypnoe</a:t>
            </a:r>
            <a:r>
              <a:rPr lang="cs-CZ" altLang="cs-CZ" sz="1323" dirty="0">
                <a:cs typeface="Arial" panose="020B0604020202020204" pitchFamily="34" charset="0"/>
              </a:rPr>
              <a:t> – zrychlené dýchání – nad 25/ min.</a:t>
            </a:r>
          </a:p>
          <a:p>
            <a:pPr marL="742950" lvl="1" indent="-285750">
              <a:spcBef>
                <a:spcPct val="0"/>
              </a:spcBef>
              <a:buFont typeface="Wingdings" panose="05000000000000000000" pitchFamily="2" charset="2"/>
              <a:buChar char="Ø"/>
            </a:pPr>
            <a:r>
              <a:rPr lang="cs-CZ" altLang="cs-CZ" sz="1323" i="1" dirty="0">
                <a:cs typeface="Arial" panose="020B0604020202020204" pitchFamily="34" charset="0"/>
                <a:hlinkClick r:id="rId15" tooltip="Bradypnoe"/>
              </a:rPr>
              <a:t>bradypnoe</a:t>
            </a:r>
            <a:r>
              <a:rPr lang="cs-CZ" altLang="cs-CZ" sz="1323" dirty="0">
                <a:cs typeface="Arial" panose="020B0604020202020204" pitchFamily="34" charset="0"/>
              </a:rPr>
              <a:t> – zpomalené dýchání – pod 12/ min.</a:t>
            </a:r>
          </a:p>
          <a:p>
            <a:pPr marL="742950" lvl="1" indent="-285750">
              <a:spcBef>
                <a:spcPct val="0"/>
              </a:spcBef>
              <a:buFont typeface="Wingdings" panose="05000000000000000000" pitchFamily="2" charset="2"/>
              <a:buChar char="Ø"/>
            </a:pPr>
            <a:r>
              <a:rPr lang="cs-CZ" altLang="cs-CZ" sz="1323" i="1" dirty="0">
                <a:cs typeface="Arial" panose="020B0604020202020204" pitchFamily="34" charset="0"/>
                <a:hlinkClick r:id="rId16" tooltip="Apnoe"/>
              </a:rPr>
              <a:t>apnoe</a:t>
            </a:r>
            <a:r>
              <a:rPr lang="cs-CZ" altLang="cs-CZ" sz="1323" dirty="0">
                <a:cs typeface="Arial" panose="020B0604020202020204" pitchFamily="34" charset="0"/>
              </a:rPr>
              <a:t> – zástava dechu,</a:t>
            </a:r>
          </a:p>
          <a:p>
            <a:pPr>
              <a:spcBef>
                <a:spcPct val="0"/>
              </a:spcBef>
            </a:pPr>
            <a:endParaRPr lang="cs-CZ" altLang="cs-CZ" sz="1544" dirty="0"/>
          </a:p>
          <a:p>
            <a:pPr lvl="1">
              <a:spcBef>
                <a:spcPct val="0"/>
              </a:spcBef>
            </a:pPr>
            <a:endParaRPr lang="cs-CZ" altLang="cs-CZ" sz="1985" dirty="0"/>
          </a:p>
          <a:p>
            <a:endParaRPr lang="cs-CZ" altLang="cs-CZ" dirty="0"/>
          </a:p>
          <a:p>
            <a:endParaRPr lang="cs-CZ" altLang="cs-CZ"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F9890479-A04C-C938-B458-1A498DD850E4}"/>
              </a:ext>
            </a:extLst>
          </p:cNvPr>
          <p:cNvSpPr>
            <a:spLocks noGrp="1" noChangeArrowheads="1"/>
          </p:cNvSpPr>
          <p:nvPr>
            <p:ph type="title"/>
          </p:nvPr>
        </p:nvSpPr>
        <p:spPr>
          <a:xfrm>
            <a:off x="581405" y="287108"/>
            <a:ext cx="8245607" cy="1260475"/>
          </a:xfrm>
        </p:spPr>
        <p:txBody>
          <a:bodyPr rtlCol="0">
            <a:normAutofit/>
          </a:bodyPr>
          <a:lstStyle/>
          <a:p>
            <a:pPr>
              <a:defRPr/>
            </a:pPr>
            <a:r>
              <a:rPr lang="cs-CZ" dirty="0"/>
              <a:t>Laboratorní vyšetření</a:t>
            </a:r>
            <a:br>
              <a:rPr lang="cs-CZ" dirty="0"/>
            </a:br>
            <a:endParaRPr lang="cs-CZ" dirty="0"/>
          </a:p>
        </p:txBody>
      </p:sp>
      <p:sp>
        <p:nvSpPr>
          <p:cNvPr id="80899" name="Rectangle 3">
            <a:extLst>
              <a:ext uri="{FF2B5EF4-FFF2-40B4-BE49-F238E27FC236}">
                <a16:creationId xmlns:a16="http://schemas.microsoft.com/office/drawing/2014/main" id="{E4888F35-93B1-A4B9-5647-5DEAC1A9C695}"/>
              </a:ext>
            </a:extLst>
          </p:cNvPr>
          <p:cNvSpPr>
            <a:spLocks noGrp="1" noChangeArrowheads="1"/>
          </p:cNvSpPr>
          <p:nvPr>
            <p:ph idx="1"/>
          </p:nvPr>
        </p:nvSpPr>
        <p:spPr>
          <a:xfrm>
            <a:off x="595410" y="1479308"/>
            <a:ext cx="9018490" cy="5197717"/>
          </a:xfrm>
        </p:spPr>
        <p:txBody>
          <a:bodyPr rtlCol="0">
            <a:normAutofit fontScale="85000" lnSpcReduction="20000"/>
          </a:bodyPr>
          <a:lstStyle/>
          <a:p>
            <a:pPr marL="302520" indent="-302520">
              <a:lnSpc>
                <a:spcPct val="150000"/>
              </a:lnSpc>
              <a:buFont typeface="Wingdings" panose="05000000000000000000" pitchFamily="2" charset="2"/>
              <a:buChar char="Ø"/>
              <a:defRPr/>
            </a:pPr>
            <a:r>
              <a:rPr lang="cs-CZ" b="1" dirty="0">
                <a:solidFill>
                  <a:schemeClr val="tx1">
                    <a:lumMod val="75000"/>
                    <a:lumOff val="25000"/>
                  </a:schemeClr>
                </a:solidFill>
              </a:rPr>
              <a:t>Odběry biologického materiálu - krev</a:t>
            </a:r>
          </a:p>
          <a:p>
            <a:pPr marL="302520" indent="-302520">
              <a:lnSpc>
                <a:spcPct val="150000"/>
              </a:lnSpc>
              <a:buFont typeface="Wingdings" panose="05000000000000000000" pitchFamily="2" charset="2"/>
              <a:buChar char="Ø"/>
              <a:defRPr/>
            </a:pPr>
            <a:r>
              <a:rPr lang="cs-CZ" dirty="0">
                <a:solidFill>
                  <a:schemeClr val="accent2"/>
                </a:solidFill>
              </a:rPr>
              <a:t>Biochemie </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jaterní testy (GMT, ALT, ALP, AST, bilirubin)</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amylázy, lipázy </a:t>
            </a:r>
          </a:p>
          <a:p>
            <a:pPr marL="302520" indent="-302520">
              <a:lnSpc>
                <a:spcPct val="150000"/>
              </a:lnSpc>
              <a:buFont typeface="Wingdings" panose="05000000000000000000" pitchFamily="2" charset="2"/>
              <a:buChar char="Ø"/>
              <a:defRPr/>
            </a:pPr>
            <a:r>
              <a:rPr lang="cs-CZ" dirty="0" err="1">
                <a:solidFill>
                  <a:schemeClr val="tx1">
                    <a:lumMod val="75000"/>
                    <a:lumOff val="25000"/>
                  </a:schemeClr>
                </a:solidFill>
              </a:rPr>
              <a:t>iontogram</a:t>
            </a:r>
            <a:r>
              <a:rPr lang="cs-CZ" dirty="0">
                <a:solidFill>
                  <a:schemeClr val="tx1">
                    <a:lumMod val="75000"/>
                    <a:lumOff val="25000"/>
                  </a:schemeClr>
                </a:solidFill>
              </a:rPr>
              <a:t> – minerály (Na, K, Cl, …)</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ASTRUP </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Glykémie</a:t>
            </a:r>
          </a:p>
          <a:p>
            <a:pPr marL="302520" indent="-302520">
              <a:lnSpc>
                <a:spcPct val="150000"/>
              </a:lnSpc>
              <a:buFont typeface="Wingdings" panose="05000000000000000000" pitchFamily="2" charset="2"/>
              <a:buChar char="Ø"/>
              <a:defRPr/>
            </a:pPr>
            <a:r>
              <a:rPr lang="cs-CZ" dirty="0" err="1">
                <a:solidFill>
                  <a:schemeClr val="tx1">
                    <a:lumMod val="75000"/>
                    <a:lumOff val="25000"/>
                  </a:schemeClr>
                </a:solidFill>
              </a:rPr>
              <a:t>kardiospecifické</a:t>
            </a:r>
            <a:r>
              <a:rPr lang="cs-CZ" dirty="0">
                <a:solidFill>
                  <a:schemeClr val="tx1">
                    <a:lumMod val="75000"/>
                    <a:lumOff val="25000"/>
                  </a:schemeClr>
                </a:solidFill>
              </a:rPr>
              <a:t> markery</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zánětlivé markery (CRP, PCT)</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tumorové markery (PSA)</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osmolalita</a:t>
            </a:r>
          </a:p>
          <a:p>
            <a:pPr marL="302520" indent="-302520">
              <a:lnSpc>
                <a:spcPct val="150000"/>
              </a:lnSpc>
              <a:buFont typeface="Wingdings" panose="05000000000000000000" pitchFamily="2" charset="2"/>
              <a:buChar char="Ø"/>
              <a:defRPr/>
            </a:pPr>
            <a:r>
              <a:rPr lang="cs-CZ" dirty="0">
                <a:solidFill>
                  <a:schemeClr val="accent2"/>
                </a:solidFill>
              </a:rPr>
              <a:t>Hematologické vyš.</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KO + </a:t>
            </a:r>
            <a:r>
              <a:rPr lang="cs-CZ" dirty="0" err="1">
                <a:solidFill>
                  <a:schemeClr val="tx1">
                    <a:lumMod val="75000"/>
                    <a:lumOff val="25000"/>
                  </a:schemeClr>
                </a:solidFill>
              </a:rPr>
              <a:t>diff</a:t>
            </a:r>
            <a:r>
              <a:rPr lang="cs-CZ" dirty="0">
                <a:solidFill>
                  <a:schemeClr val="tx1">
                    <a:lumMod val="75000"/>
                    <a:lumOff val="25000"/>
                  </a:schemeClr>
                </a:solidFill>
              </a:rPr>
              <a:t>.</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FW</a:t>
            </a:r>
          </a:p>
          <a:p>
            <a:pPr marL="302520" indent="-302520">
              <a:lnSpc>
                <a:spcPct val="150000"/>
              </a:lnSpc>
              <a:buFont typeface="Wingdings" panose="05000000000000000000" pitchFamily="2" charset="2"/>
              <a:buChar char="Ø"/>
              <a:defRPr/>
            </a:pPr>
            <a:r>
              <a:rPr lang="cs-CZ" dirty="0">
                <a:solidFill>
                  <a:schemeClr val="tx1">
                    <a:lumMod val="75000"/>
                    <a:lumOff val="25000"/>
                  </a:schemeClr>
                </a:solidFill>
              </a:rPr>
              <a:t>KS+ </a:t>
            </a:r>
            <a:r>
              <a:rPr lang="cs-CZ" dirty="0" err="1">
                <a:solidFill>
                  <a:schemeClr val="tx1">
                    <a:lumMod val="75000"/>
                    <a:lumOff val="25000"/>
                  </a:schemeClr>
                </a:solidFill>
              </a:rPr>
              <a:t>Rh</a:t>
            </a:r>
            <a:r>
              <a:rPr lang="cs-CZ" dirty="0">
                <a:solidFill>
                  <a:schemeClr val="tx1">
                    <a:lumMod val="75000"/>
                    <a:lumOff val="25000"/>
                  </a:schemeClr>
                </a:solidFill>
              </a:rPr>
              <a:t> faktor</a:t>
            </a:r>
          </a:p>
          <a:p>
            <a:pPr marL="302520" indent="-302520">
              <a:lnSpc>
                <a:spcPct val="150000"/>
              </a:lnSpc>
              <a:buFont typeface="Wingdings" panose="05000000000000000000" pitchFamily="2" charset="2"/>
              <a:buChar char="Ø"/>
              <a:defRPr/>
            </a:pPr>
            <a:r>
              <a:rPr lang="cs-CZ" dirty="0">
                <a:solidFill>
                  <a:schemeClr val="accent2"/>
                </a:solidFill>
              </a:rPr>
              <a:t>Hemokoagulační vyš.</a:t>
            </a:r>
          </a:p>
          <a:p>
            <a:pPr marL="302520" indent="-302520">
              <a:lnSpc>
                <a:spcPct val="150000"/>
              </a:lnSpc>
              <a:buFont typeface="Wingdings" panose="05000000000000000000" pitchFamily="2" charset="2"/>
              <a:buChar char="Ø"/>
              <a:defRPr/>
            </a:pPr>
            <a:r>
              <a:rPr lang="cs-CZ" dirty="0" err="1">
                <a:solidFill>
                  <a:schemeClr val="tx1">
                    <a:lumMod val="75000"/>
                    <a:lumOff val="25000"/>
                  </a:schemeClr>
                </a:solidFill>
              </a:rPr>
              <a:t>aPTT</a:t>
            </a:r>
            <a:r>
              <a:rPr lang="cs-CZ" dirty="0">
                <a:solidFill>
                  <a:schemeClr val="tx1">
                    <a:lumMod val="75000"/>
                    <a:lumOff val="25000"/>
                  </a:schemeClr>
                </a:solidFill>
              </a:rPr>
              <a:t>, INR/</a:t>
            </a:r>
            <a:r>
              <a:rPr lang="cs-CZ" dirty="0" err="1">
                <a:solidFill>
                  <a:schemeClr val="tx1">
                    <a:lumMod val="75000"/>
                    <a:lumOff val="25000"/>
                  </a:schemeClr>
                </a:solidFill>
              </a:rPr>
              <a:t>Quick</a:t>
            </a:r>
            <a:r>
              <a:rPr lang="cs-CZ" dirty="0">
                <a:solidFill>
                  <a:schemeClr val="tx1">
                    <a:lumMod val="75000"/>
                    <a:lumOff val="25000"/>
                  </a:schemeClr>
                </a:solidFill>
              </a:rPr>
              <a:t>, AT III, D-dimery</a:t>
            </a:r>
          </a:p>
          <a:p>
            <a:pPr marL="302520" indent="-302520">
              <a:lnSpc>
                <a:spcPct val="80000"/>
              </a:lnSpc>
              <a:defRPr/>
            </a:pPr>
            <a:endParaRPr lang="cs-CZ" sz="2206" dirty="0">
              <a:solidFill>
                <a:schemeClr val="tx1">
                  <a:lumMod val="75000"/>
                  <a:lumOff val="25000"/>
                </a:schemeClr>
              </a:solidFill>
            </a:endParaRPr>
          </a:p>
          <a:p>
            <a:pPr marL="302520" indent="-302520">
              <a:lnSpc>
                <a:spcPct val="80000"/>
              </a:lnSpc>
              <a:defRPr/>
            </a:pPr>
            <a:endParaRPr lang="cs-CZ" sz="2206" dirty="0">
              <a:solidFill>
                <a:schemeClr val="tx1">
                  <a:lumMod val="75000"/>
                  <a:lumOff val="25000"/>
                </a:schemeClr>
              </a:solidFill>
            </a:endParaRPr>
          </a:p>
          <a:p>
            <a:pPr marL="302520" indent="-302520">
              <a:lnSpc>
                <a:spcPct val="80000"/>
              </a:lnSpc>
              <a:buFont typeface="Wingdings 2"/>
              <a:buChar char=""/>
              <a:defRPr/>
            </a:pPr>
            <a:endParaRPr lang="cs-CZ" sz="2206" dirty="0">
              <a:solidFill>
                <a:schemeClr val="tx1">
                  <a:lumMod val="75000"/>
                  <a:lumOff val="25000"/>
                </a:schemeClr>
              </a:solidFill>
            </a:endParaRPr>
          </a:p>
        </p:txBody>
      </p:sp>
      <p:pic>
        <p:nvPicPr>
          <p:cNvPr id="5" name="Obrázek 4">
            <a:extLst>
              <a:ext uri="{FF2B5EF4-FFF2-40B4-BE49-F238E27FC236}">
                <a16:creationId xmlns:a16="http://schemas.microsoft.com/office/drawing/2014/main" id="{E1E3FB14-41EF-E6DF-809F-E6CE5D0CEA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1500" y="919425"/>
            <a:ext cx="3816000" cy="2862000"/>
          </a:xfrm>
          <a:prstGeom prst="rect">
            <a:avLst/>
          </a:prstGeom>
        </p:spPr>
      </p:pic>
      <p:pic>
        <p:nvPicPr>
          <p:cNvPr id="6" name="Obrázek 5">
            <a:extLst>
              <a:ext uri="{FF2B5EF4-FFF2-40B4-BE49-F238E27FC236}">
                <a16:creationId xmlns:a16="http://schemas.microsoft.com/office/drawing/2014/main" id="{767F8DD4-6F81-4880-D1E0-37A7BB8E53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74591" y="3919725"/>
            <a:ext cx="3492000" cy="2619000"/>
          </a:xfrm>
          <a:prstGeom prst="rect">
            <a:avLst/>
          </a:prstGeom>
        </p:spPr>
      </p:pic>
      <p:sp>
        <p:nvSpPr>
          <p:cNvPr id="2" name="TextovéPole 1">
            <a:extLst>
              <a:ext uri="{FF2B5EF4-FFF2-40B4-BE49-F238E27FC236}">
                <a16:creationId xmlns:a16="http://schemas.microsoft.com/office/drawing/2014/main" id="{C690D00E-90F6-B272-57EC-5B64B88967C7}"/>
              </a:ext>
            </a:extLst>
          </p:cNvPr>
          <p:cNvSpPr txBox="1"/>
          <p:nvPr/>
        </p:nvSpPr>
        <p:spPr>
          <a:xfrm>
            <a:off x="5803900" y="6238544"/>
            <a:ext cx="853119" cy="246221"/>
          </a:xfrm>
          <a:prstGeom prst="rect">
            <a:avLst/>
          </a:prstGeom>
          <a:noFill/>
        </p:spPr>
        <p:txBody>
          <a:bodyPr wrap="none" rtlCol="0">
            <a:spAutoFit/>
          </a:bodyPr>
          <a:lstStyle/>
          <a:p>
            <a:r>
              <a:rPr lang="cs-CZ" sz="1000" dirty="0"/>
              <a:t>Zdroj: vlastní</a:t>
            </a:r>
          </a:p>
        </p:txBody>
      </p:sp>
      <p:sp>
        <p:nvSpPr>
          <p:cNvPr id="3" name="TextovéPole 2">
            <a:extLst>
              <a:ext uri="{FF2B5EF4-FFF2-40B4-BE49-F238E27FC236}">
                <a16:creationId xmlns:a16="http://schemas.microsoft.com/office/drawing/2014/main" id="{747484E4-DC54-6C46-CDC3-0B08E558255C}"/>
              </a:ext>
            </a:extLst>
          </p:cNvPr>
          <p:cNvSpPr txBox="1"/>
          <p:nvPr/>
        </p:nvSpPr>
        <p:spPr>
          <a:xfrm>
            <a:off x="5698836" y="3439074"/>
            <a:ext cx="184731" cy="246221"/>
          </a:xfrm>
          <a:prstGeom prst="rect">
            <a:avLst/>
          </a:prstGeom>
          <a:noFill/>
        </p:spPr>
        <p:txBody>
          <a:bodyPr wrap="square" rtlCol="0">
            <a:spAutoFit/>
          </a:bodyPr>
          <a:lstStyle/>
          <a:p>
            <a:endParaRPr lang="cs-CZ"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F2238B0-17C1-88EF-2D03-D7F5349FB681}"/>
              </a:ext>
            </a:extLst>
          </p:cNvPr>
          <p:cNvSpPr>
            <a:spLocks noGrp="1" noChangeArrowheads="1"/>
          </p:cNvSpPr>
          <p:nvPr>
            <p:ph type="title"/>
          </p:nvPr>
        </p:nvSpPr>
        <p:spPr>
          <a:xfrm>
            <a:off x="707301" y="657225"/>
            <a:ext cx="9278797" cy="762000"/>
          </a:xfrm>
        </p:spPr>
        <p:txBody>
          <a:bodyPr/>
          <a:lstStyle/>
          <a:p>
            <a:r>
              <a:rPr lang="cs-CZ" altLang="cs-CZ" dirty="0"/>
              <a:t>Laboratorní vyšetření</a:t>
            </a:r>
            <a:br>
              <a:rPr lang="cs-CZ" altLang="cs-CZ" dirty="0"/>
            </a:br>
            <a:endParaRPr lang="cs-CZ" altLang="cs-CZ" dirty="0"/>
          </a:p>
        </p:txBody>
      </p:sp>
      <p:sp>
        <p:nvSpPr>
          <p:cNvPr id="22531" name="Rectangle 3">
            <a:extLst>
              <a:ext uri="{FF2B5EF4-FFF2-40B4-BE49-F238E27FC236}">
                <a16:creationId xmlns:a16="http://schemas.microsoft.com/office/drawing/2014/main" id="{32C57411-DAFF-EBBE-7A61-4EEB6CCEFDB5}"/>
              </a:ext>
            </a:extLst>
          </p:cNvPr>
          <p:cNvSpPr>
            <a:spLocks noGrp="1" noChangeArrowheads="1"/>
          </p:cNvSpPr>
          <p:nvPr>
            <p:ph idx="1"/>
          </p:nvPr>
        </p:nvSpPr>
        <p:spPr>
          <a:xfrm>
            <a:off x="707301" y="2069865"/>
            <a:ext cx="9278797" cy="3877985"/>
          </a:xfrm>
        </p:spPr>
        <p:txBody>
          <a:bodyPr/>
          <a:lstStyle/>
          <a:p>
            <a:pPr marL="285750" indent="-285750">
              <a:lnSpc>
                <a:spcPct val="150000"/>
              </a:lnSpc>
              <a:buFont typeface="Wingdings" panose="05000000000000000000" pitchFamily="2" charset="2"/>
              <a:buChar char="Ø"/>
            </a:pPr>
            <a:r>
              <a:rPr lang="cs-CZ" altLang="cs-CZ" dirty="0">
                <a:solidFill>
                  <a:schemeClr val="accent2"/>
                </a:solidFill>
              </a:rPr>
              <a:t>Sérologické vyš. </a:t>
            </a:r>
          </a:p>
          <a:p>
            <a:pPr marL="285750" indent="-285750">
              <a:lnSpc>
                <a:spcPct val="150000"/>
              </a:lnSpc>
              <a:buFont typeface="Wingdings" panose="05000000000000000000" pitchFamily="2" charset="2"/>
              <a:buChar char="Ø"/>
            </a:pPr>
            <a:r>
              <a:rPr lang="cs-CZ" altLang="cs-CZ" dirty="0"/>
              <a:t>BWR</a:t>
            </a:r>
          </a:p>
          <a:p>
            <a:pPr marL="285750" indent="-285750">
              <a:lnSpc>
                <a:spcPct val="150000"/>
              </a:lnSpc>
              <a:buFont typeface="Wingdings" panose="05000000000000000000" pitchFamily="2" charset="2"/>
              <a:buChar char="Ø"/>
            </a:pPr>
            <a:r>
              <a:rPr lang="cs-CZ" altLang="cs-CZ" dirty="0"/>
              <a:t>HIV</a:t>
            </a:r>
          </a:p>
          <a:p>
            <a:pPr marL="285750" indent="-285750">
              <a:lnSpc>
                <a:spcPct val="150000"/>
              </a:lnSpc>
              <a:buFont typeface="Wingdings" panose="05000000000000000000" pitchFamily="2" charset="2"/>
              <a:buChar char="Ø"/>
            </a:pPr>
            <a:r>
              <a:rPr lang="cs-CZ" altLang="cs-CZ" dirty="0" err="1"/>
              <a:t>HBsAg</a:t>
            </a:r>
            <a:endParaRPr lang="cs-CZ" altLang="cs-CZ" dirty="0">
              <a:solidFill>
                <a:schemeClr val="accent2"/>
              </a:solidFill>
            </a:endParaRPr>
          </a:p>
          <a:p>
            <a:pPr marL="285750" indent="-285750">
              <a:lnSpc>
                <a:spcPct val="150000"/>
              </a:lnSpc>
              <a:buFont typeface="Wingdings" panose="05000000000000000000" pitchFamily="2" charset="2"/>
              <a:buChar char="Ø"/>
            </a:pPr>
            <a:r>
              <a:rPr lang="cs-CZ" altLang="cs-CZ" dirty="0">
                <a:solidFill>
                  <a:schemeClr val="accent2"/>
                </a:solidFill>
              </a:rPr>
              <a:t>Biopsie</a:t>
            </a:r>
          </a:p>
          <a:p>
            <a:pPr marL="285750" indent="-285750">
              <a:lnSpc>
                <a:spcPct val="150000"/>
              </a:lnSpc>
              <a:buFont typeface="Wingdings" panose="05000000000000000000" pitchFamily="2" charset="2"/>
              <a:buChar char="Ø"/>
            </a:pPr>
            <a:r>
              <a:rPr lang="cs-CZ" altLang="cs-CZ" dirty="0"/>
              <a:t>-</a:t>
            </a:r>
            <a:r>
              <a:rPr lang="cs-CZ" altLang="cs-CZ" dirty="0">
                <a:solidFill>
                  <a:schemeClr val="accent2"/>
                </a:solidFill>
              </a:rPr>
              <a:t> </a:t>
            </a:r>
            <a:r>
              <a:rPr lang="cs-CZ" altLang="cs-CZ" dirty="0"/>
              <a:t>vyš. živé tkáně, nebo buněk</a:t>
            </a:r>
          </a:p>
          <a:p>
            <a:pPr marL="285750" indent="-285750">
              <a:lnSpc>
                <a:spcPct val="150000"/>
              </a:lnSpc>
              <a:buFont typeface="Wingdings" panose="05000000000000000000" pitchFamily="2" charset="2"/>
              <a:buChar char="Ø"/>
            </a:pPr>
            <a:r>
              <a:rPr lang="cs-CZ" b="0" i="0" dirty="0">
                <a:solidFill>
                  <a:srgbClr val="212529"/>
                </a:solidFill>
                <a:effectLst/>
                <a:latin typeface="-apple-system"/>
              </a:rPr>
              <a:t> vyhodnocen histologickou, histochemickou nebo cytologickou metodou a je určena biologická povaha tkáně</a:t>
            </a:r>
            <a:endParaRPr lang="cs-CZ" altLang="cs-CZ" dirty="0"/>
          </a:p>
          <a:p>
            <a:pPr>
              <a:buFontTx/>
              <a:buChar char="-"/>
            </a:pPr>
            <a:endParaRPr lang="cs-CZ" altLang="cs-CZ" dirty="0"/>
          </a:p>
          <a:p>
            <a:pPr>
              <a:buFontTx/>
              <a:buNone/>
            </a:pPr>
            <a:endParaRPr lang="cs-CZ" altLang="cs-CZ" dirty="0"/>
          </a:p>
        </p:txBody>
      </p:sp>
      <p:pic>
        <p:nvPicPr>
          <p:cNvPr id="22532" name="Picture 4" descr="C:\Users\galuskovas\Pictures\corning-centrifugacni-zkumavky.jpg">
            <a:extLst>
              <a:ext uri="{FF2B5EF4-FFF2-40B4-BE49-F238E27FC236}">
                <a16:creationId xmlns:a16="http://schemas.microsoft.com/office/drawing/2014/main" id="{2C06C8E4-BF00-1372-21D0-08A6E0D6A9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6300" y="1870758"/>
            <a:ext cx="3089045" cy="23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ovéPole 2">
            <a:extLst>
              <a:ext uri="{FF2B5EF4-FFF2-40B4-BE49-F238E27FC236}">
                <a16:creationId xmlns:a16="http://schemas.microsoft.com/office/drawing/2014/main" id="{D475F62B-76C2-0AAD-C2E0-AB8F8C588798}"/>
              </a:ext>
            </a:extLst>
          </p:cNvPr>
          <p:cNvSpPr txBox="1"/>
          <p:nvPr/>
        </p:nvSpPr>
        <p:spPr>
          <a:xfrm>
            <a:off x="5956300" y="3975650"/>
            <a:ext cx="914400" cy="246221"/>
          </a:xfrm>
          <a:prstGeom prst="rect">
            <a:avLst/>
          </a:prstGeom>
          <a:noFill/>
        </p:spPr>
        <p:txBody>
          <a:bodyPr wrap="square" rtlCol="0">
            <a:spAutoFit/>
          </a:bodyPr>
          <a:lstStyle/>
          <a:p>
            <a:r>
              <a:rPr lang="cs-CZ" sz="1000" dirty="0"/>
              <a:t>Zdroj: vlastní</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BF202E4-0AD0-6570-6FFD-5470555A9905}"/>
              </a:ext>
            </a:extLst>
          </p:cNvPr>
          <p:cNvSpPr>
            <a:spLocks noGrp="1" noChangeArrowheads="1"/>
          </p:cNvSpPr>
          <p:nvPr>
            <p:ph type="title"/>
          </p:nvPr>
        </p:nvSpPr>
        <p:spPr/>
        <p:txBody>
          <a:bodyPr/>
          <a:lstStyle/>
          <a:p>
            <a:r>
              <a:rPr lang="cs-CZ" altLang="cs-CZ"/>
              <a:t>Laboratorní vyšetření</a:t>
            </a:r>
          </a:p>
        </p:txBody>
      </p:sp>
      <p:sp>
        <p:nvSpPr>
          <p:cNvPr id="26627" name="Rectangle 3">
            <a:extLst>
              <a:ext uri="{FF2B5EF4-FFF2-40B4-BE49-F238E27FC236}">
                <a16:creationId xmlns:a16="http://schemas.microsoft.com/office/drawing/2014/main" id="{94AA2BDE-E257-6B13-1ED2-2F9D07ABCE28}"/>
              </a:ext>
            </a:extLst>
          </p:cNvPr>
          <p:cNvSpPr>
            <a:spLocks noGrp="1" noChangeArrowheads="1"/>
          </p:cNvSpPr>
          <p:nvPr>
            <p:ph idx="1"/>
          </p:nvPr>
        </p:nvSpPr>
        <p:spPr>
          <a:xfrm>
            <a:off x="707301" y="2069864"/>
            <a:ext cx="9278797" cy="4593147"/>
          </a:xfrm>
        </p:spPr>
        <p:txBody>
          <a:bodyPr rtlCol="0">
            <a:normAutofit fontScale="25000" lnSpcReduction="20000"/>
          </a:bodyPr>
          <a:lstStyle/>
          <a:p>
            <a:pPr>
              <a:lnSpc>
                <a:spcPct val="80000"/>
              </a:lnSpc>
              <a:defRPr/>
            </a:pPr>
            <a:endParaRPr lang="cs-CZ" altLang="cs-CZ" b="1" dirty="0">
              <a:solidFill>
                <a:schemeClr val="tx1">
                  <a:lumMod val="75000"/>
                  <a:lumOff val="25000"/>
                </a:schemeClr>
              </a:solidFill>
            </a:endParaRPr>
          </a:p>
          <a:p>
            <a:pPr marL="285750" indent="-285750">
              <a:lnSpc>
                <a:spcPct val="170000"/>
              </a:lnSpc>
              <a:buFont typeface="Wingdings" panose="05000000000000000000" pitchFamily="2" charset="2"/>
              <a:buChar char="Ø"/>
              <a:defRPr/>
            </a:pPr>
            <a:r>
              <a:rPr lang="cs-CZ" altLang="cs-CZ" sz="7200" dirty="0">
                <a:solidFill>
                  <a:schemeClr val="accent2"/>
                </a:solidFill>
              </a:rPr>
              <a:t>Vyšetření moči</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M+S</a:t>
            </a:r>
          </a:p>
          <a:p>
            <a:pPr marL="285750" indent="-285750">
              <a:lnSpc>
                <a:spcPct val="120000"/>
              </a:lnSpc>
              <a:buFont typeface="Wingdings" panose="05000000000000000000" pitchFamily="2" charset="2"/>
              <a:buChar char="Ø"/>
              <a:defRPr/>
            </a:pPr>
            <a:r>
              <a:rPr lang="cs-CZ" altLang="cs-CZ" sz="7200" dirty="0" err="1">
                <a:solidFill>
                  <a:schemeClr val="tx1">
                    <a:lumMod val="75000"/>
                    <a:lumOff val="25000"/>
                  </a:schemeClr>
                </a:solidFill>
              </a:rPr>
              <a:t>Creatinin</a:t>
            </a:r>
            <a:r>
              <a:rPr lang="cs-CZ" altLang="cs-CZ" sz="7200" dirty="0">
                <a:solidFill>
                  <a:schemeClr val="tx1">
                    <a:lumMod val="75000"/>
                    <a:lumOff val="25000"/>
                  </a:schemeClr>
                </a:solidFill>
              </a:rPr>
              <a:t> </a:t>
            </a:r>
            <a:r>
              <a:rPr lang="cs-CZ" altLang="cs-CZ" sz="7200" dirty="0" err="1">
                <a:solidFill>
                  <a:schemeClr val="tx1">
                    <a:lumMod val="75000"/>
                    <a:lumOff val="25000"/>
                  </a:schemeClr>
                </a:solidFill>
              </a:rPr>
              <a:t>clearence</a:t>
            </a:r>
            <a:endParaRPr lang="cs-CZ" altLang="cs-CZ" sz="7200" dirty="0">
              <a:solidFill>
                <a:schemeClr val="tx1">
                  <a:lumMod val="75000"/>
                  <a:lumOff val="25000"/>
                </a:schemeClr>
              </a:solidFill>
            </a:endParaRPr>
          </a:p>
          <a:p>
            <a:pPr marL="285750" indent="-285750">
              <a:lnSpc>
                <a:spcPct val="170000"/>
              </a:lnSpc>
              <a:buFont typeface="Wingdings" panose="05000000000000000000" pitchFamily="2" charset="2"/>
              <a:buChar char="Ø"/>
              <a:defRPr/>
            </a:pPr>
            <a:r>
              <a:rPr lang="cs-CZ" altLang="cs-CZ" sz="7200" dirty="0">
                <a:solidFill>
                  <a:schemeClr val="accent2"/>
                </a:solidFill>
              </a:rPr>
              <a:t>Vyšetření stolice</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Okultní krvácení</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Paraziti</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Na zbytky</a:t>
            </a:r>
          </a:p>
          <a:p>
            <a:pPr marL="285750" indent="-285750">
              <a:lnSpc>
                <a:spcPct val="170000"/>
              </a:lnSpc>
              <a:buFont typeface="Wingdings" panose="05000000000000000000" pitchFamily="2" charset="2"/>
              <a:buChar char="Ø"/>
              <a:defRPr/>
            </a:pPr>
            <a:r>
              <a:rPr lang="cs-CZ" altLang="cs-CZ" sz="7200" dirty="0">
                <a:solidFill>
                  <a:schemeClr val="accent2"/>
                </a:solidFill>
              </a:rPr>
              <a:t>Mikrobiologie</a:t>
            </a:r>
          </a:p>
          <a:p>
            <a:pPr marL="285750" indent="-285750">
              <a:lnSpc>
                <a:spcPct val="170000"/>
              </a:lnSpc>
              <a:buFont typeface="Wingdings" panose="05000000000000000000" pitchFamily="2" charset="2"/>
              <a:buChar char="Ø"/>
              <a:defRPr/>
            </a:pPr>
            <a:r>
              <a:rPr lang="cs-CZ" altLang="cs-CZ" sz="7200" dirty="0">
                <a:solidFill>
                  <a:schemeClr val="tx1">
                    <a:lumMod val="75000"/>
                    <a:lumOff val="25000"/>
                  </a:schemeClr>
                </a:solidFill>
              </a:rPr>
              <a:t>Hemokultury</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Moč</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Stolice</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Odpady z drénů</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Sputum</a:t>
            </a:r>
          </a:p>
          <a:p>
            <a:pPr marL="285750" indent="-285750">
              <a:lnSpc>
                <a:spcPct val="120000"/>
              </a:lnSpc>
              <a:buFont typeface="Wingdings" panose="05000000000000000000" pitchFamily="2" charset="2"/>
              <a:buChar char="Ø"/>
              <a:defRPr/>
            </a:pPr>
            <a:r>
              <a:rPr lang="cs-CZ" altLang="cs-CZ" sz="7200" dirty="0">
                <a:solidFill>
                  <a:schemeClr val="tx1">
                    <a:lumMod val="75000"/>
                    <a:lumOff val="25000"/>
                  </a:schemeClr>
                </a:solidFill>
              </a:rPr>
              <a:t>Části katétrů (CŽK, …)</a:t>
            </a:r>
          </a:p>
          <a:p>
            <a:pPr>
              <a:lnSpc>
                <a:spcPct val="80000"/>
              </a:lnSpc>
              <a:buFont typeface="Wingdings 3" charset="2"/>
              <a:buChar char=""/>
              <a:defRPr/>
            </a:pPr>
            <a:endParaRPr lang="cs-CZ" altLang="cs-CZ" dirty="0">
              <a:solidFill>
                <a:schemeClr val="tx1">
                  <a:lumMod val="75000"/>
                  <a:lumOff val="25000"/>
                </a:schemeClr>
              </a:solidFill>
            </a:endParaRPr>
          </a:p>
        </p:txBody>
      </p:sp>
      <p:pic>
        <p:nvPicPr>
          <p:cNvPr id="5" name="Obrázek 4">
            <a:extLst>
              <a:ext uri="{FF2B5EF4-FFF2-40B4-BE49-F238E27FC236}">
                <a16:creationId xmlns:a16="http://schemas.microsoft.com/office/drawing/2014/main" id="{86CB745A-B558-0453-9185-B92439CC2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1300" y="2409825"/>
            <a:ext cx="4673600" cy="3505200"/>
          </a:xfrm>
          <a:prstGeom prst="rect">
            <a:avLst/>
          </a:prstGeom>
        </p:spPr>
      </p:pic>
      <p:sp>
        <p:nvSpPr>
          <p:cNvPr id="2" name="TextovéPole 1">
            <a:extLst>
              <a:ext uri="{FF2B5EF4-FFF2-40B4-BE49-F238E27FC236}">
                <a16:creationId xmlns:a16="http://schemas.microsoft.com/office/drawing/2014/main" id="{E667FA71-D0FB-A216-2945-41E07A2C37E6}"/>
              </a:ext>
            </a:extLst>
          </p:cNvPr>
          <p:cNvSpPr txBox="1"/>
          <p:nvPr/>
        </p:nvSpPr>
        <p:spPr>
          <a:xfrm>
            <a:off x="4203700" y="5610225"/>
            <a:ext cx="853119" cy="246221"/>
          </a:xfrm>
          <a:prstGeom prst="rect">
            <a:avLst/>
          </a:prstGeom>
          <a:noFill/>
        </p:spPr>
        <p:txBody>
          <a:bodyPr wrap="none" rtlCol="0">
            <a:spAutoFit/>
          </a:bodyPr>
          <a:lstStyle/>
          <a:p>
            <a:r>
              <a:rPr lang="cs-CZ" sz="1000" dirty="0"/>
              <a:t>Zdroj: vlastní</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076339E9-D2FC-0769-A1AB-846CEA99D288}"/>
              </a:ext>
            </a:extLst>
          </p:cNvPr>
          <p:cNvSpPr>
            <a:spLocks noGrp="1" noChangeArrowheads="1"/>
          </p:cNvSpPr>
          <p:nvPr>
            <p:ph type="title"/>
          </p:nvPr>
        </p:nvSpPr>
        <p:spPr>
          <a:xfrm>
            <a:off x="977054" y="428625"/>
            <a:ext cx="7000889" cy="732063"/>
          </a:xfrm>
        </p:spPr>
        <p:txBody>
          <a:bodyPr rtlCol="0">
            <a:normAutofit fontScale="90000"/>
          </a:bodyPr>
          <a:lstStyle/>
          <a:p>
            <a:pPr>
              <a:defRPr/>
            </a:pPr>
            <a:r>
              <a:rPr lang="cs-CZ" dirty="0"/>
              <a:t>Zobrazovací metody</a:t>
            </a:r>
            <a:br>
              <a:rPr lang="cs-CZ" dirty="0"/>
            </a:br>
            <a:endParaRPr lang="cs-CZ" dirty="0"/>
          </a:p>
        </p:txBody>
      </p:sp>
      <p:sp>
        <p:nvSpPr>
          <p:cNvPr id="24579" name="Rectangle 3">
            <a:extLst>
              <a:ext uri="{FF2B5EF4-FFF2-40B4-BE49-F238E27FC236}">
                <a16:creationId xmlns:a16="http://schemas.microsoft.com/office/drawing/2014/main" id="{F17A9583-8822-F18A-4D34-D755A19BA187}"/>
              </a:ext>
            </a:extLst>
          </p:cNvPr>
          <p:cNvSpPr>
            <a:spLocks noGrp="1" noChangeArrowheads="1"/>
          </p:cNvSpPr>
          <p:nvPr>
            <p:ph idx="1"/>
          </p:nvPr>
        </p:nvSpPr>
        <p:spPr>
          <a:xfrm>
            <a:off x="595410" y="1160688"/>
            <a:ext cx="9120936" cy="5287737"/>
          </a:xfrm>
        </p:spPr>
        <p:txBody>
          <a:bodyPr/>
          <a:lstStyle/>
          <a:p>
            <a:pPr>
              <a:lnSpc>
                <a:spcPct val="80000"/>
              </a:lnSpc>
            </a:pPr>
            <a:endParaRPr lang="cs-CZ" altLang="cs-CZ" sz="2647" dirty="0">
              <a:solidFill>
                <a:schemeClr val="accent2"/>
              </a:solidFill>
            </a:endParaRPr>
          </a:p>
          <a:p>
            <a:pPr marL="285750" indent="-285750">
              <a:lnSpc>
                <a:spcPct val="150000"/>
              </a:lnSpc>
              <a:buFont typeface="Wingdings" panose="05000000000000000000" pitchFamily="2" charset="2"/>
              <a:buChar char="Ø"/>
            </a:pPr>
            <a:r>
              <a:rPr lang="cs-CZ" altLang="cs-CZ" dirty="0">
                <a:solidFill>
                  <a:schemeClr val="accent2"/>
                </a:solidFill>
              </a:rPr>
              <a:t>RTG metody</a:t>
            </a:r>
          </a:p>
          <a:p>
            <a:pPr marL="285750" indent="-285750">
              <a:lnSpc>
                <a:spcPct val="150000"/>
              </a:lnSpc>
              <a:buFont typeface="Wingdings" panose="05000000000000000000" pitchFamily="2" charset="2"/>
              <a:buChar char="Ø"/>
            </a:pPr>
            <a:r>
              <a:rPr lang="cs-CZ" altLang="cs-CZ" dirty="0"/>
              <a:t>-</a:t>
            </a:r>
            <a:r>
              <a:rPr lang="cs-CZ" altLang="cs-CZ" dirty="0">
                <a:solidFill>
                  <a:schemeClr val="accent2"/>
                </a:solidFill>
              </a:rPr>
              <a:t>   </a:t>
            </a:r>
            <a:r>
              <a:rPr lang="cs-CZ" altLang="cs-CZ" dirty="0"/>
              <a:t>elektromagnet. záření o velmi krátké vlnové délce</a:t>
            </a:r>
          </a:p>
          <a:p>
            <a:pPr marL="285750" indent="-285750">
              <a:lnSpc>
                <a:spcPct val="150000"/>
              </a:lnSpc>
              <a:buFont typeface="Wingdings" panose="05000000000000000000" pitchFamily="2" charset="2"/>
              <a:buChar char="Ø"/>
            </a:pPr>
            <a:r>
              <a:rPr lang="cs-CZ" altLang="cs-CZ" dirty="0"/>
              <a:t>invazivní x neinvazivní </a:t>
            </a:r>
          </a:p>
          <a:p>
            <a:pPr marL="285750" indent="-285750">
              <a:lnSpc>
                <a:spcPct val="150000"/>
              </a:lnSpc>
              <a:buFont typeface="Wingdings" panose="05000000000000000000" pitchFamily="2" charset="2"/>
              <a:buChar char="Ø"/>
            </a:pPr>
            <a:r>
              <a:rPr lang="cs-CZ" altLang="cs-CZ" dirty="0"/>
              <a:t>bez kontrastu (nativní) x s kontrastem</a:t>
            </a:r>
          </a:p>
          <a:p>
            <a:pPr marL="285750" indent="-285750">
              <a:lnSpc>
                <a:spcPct val="80000"/>
              </a:lnSpc>
              <a:spcBef>
                <a:spcPct val="0"/>
              </a:spcBef>
              <a:buFont typeface="Wingdings" panose="05000000000000000000" pitchFamily="2" charset="2"/>
              <a:buChar char="Ø"/>
            </a:pPr>
            <a:endParaRPr lang="cs-CZ" altLang="cs-CZ" dirty="0"/>
          </a:p>
          <a:p>
            <a:pPr marL="285750" indent="-285750">
              <a:lnSpc>
                <a:spcPct val="80000"/>
              </a:lnSpc>
              <a:spcBef>
                <a:spcPct val="0"/>
              </a:spcBef>
              <a:buFont typeface="Wingdings" panose="05000000000000000000" pitchFamily="2" charset="2"/>
              <a:buChar char="Ø"/>
            </a:pPr>
            <a:endParaRPr lang="cs-CZ" altLang="cs-CZ" dirty="0"/>
          </a:p>
          <a:p>
            <a:pPr marL="285750" indent="-285750">
              <a:lnSpc>
                <a:spcPct val="80000"/>
              </a:lnSpc>
              <a:spcBef>
                <a:spcPct val="0"/>
              </a:spcBef>
              <a:buFont typeface="Wingdings" panose="05000000000000000000" pitchFamily="2" charset="2"/>
              <a:buChar char="Ø"/>
            </a:pPr>
            <a:r>
              <a:rPr lang="cs-CZ" altLang="cs-CZ" dirty="0"/>
              <a:t>Např. </a:t>
            </a:r>
            <a:r>
              <a:rPr lang="cs-CZ" altLang="cs-CZ" b="1" dirty="0"/>
              <a:t>snímek S+P (skiagrafie)</a:t>
            </a:r>
          </a:p>
          <a:p>
            <a:pPr marL="285750" indent="-285750">
              <a:lnSpc>
                <a:spcPct val="80000"/>
              </a:lnSpc>
              <a:spcBef>
                <a:spcPct val="0"/>
              </a:spcBef>
              <a:buFont typeface="Wingdings" panose="05000000000000000000" pitchFamily="2" charset="2"/>
              <a:buChar char="Ø"/>
            </a:pPr>
            <a:r>
              <a:rPr lang="cs-CZ" altLang="cs-CZ" dirty="0"/>
              <a:t>Např. </a:t>
            </a:r>
            <a:r>
              <a:rPr lang="cs-CZ" altLang="cs-CZ" b="1" dirty="0"/>
              <a:t>nativní snímek břicha</a:t>
            </a:r>
            <a:r>
              <a:rPr lang="cs-CZ" altLang="cs-CZ" dirty="0"/>
              <a:t> – při podezření na </a:t>
            </a:r>
            <a:r>
              <a:rPr lang="cs-CZ" altLang="cs-CZ" dirty="0" err="1"/>
              <a:t>ileozní</a:t>
            </a:r>
            <a:r>
              <a:rPr lang="cs-CZ" altLang="cs-CZ" dirty="0"/>
              <a:t> stavy („na hladinky“), provádí se ve stoje</a:t>
            </a:r>
          </a:p>
          <a:p>
            <a:pPr marL="285750" indent="-285750">
              <a:lnSpc>
                <a:spcPct val="80000"/>
              </a:lnSpc>
              <a:spcBef>
                <a:spcPct val="0"/>
              </a:spcBef>
              <a:buFont typeface="Wingdings" panose="05000000000000000000" pitchFamily="2" charset="2"/>
              <a:buChar char="Ø"/>
            </a:pPr>
            <a:r>
              <a:rPr lang="cs-CZ" altLang="cs-CZ" dirty="0"/>
              <a:t>Např. </a:t>
            </a:r>
            <a:r>
              <a:rPr lang="cs-CZ" altLang="cs-CZ" b="1" dirty="0"/>
              <a:t>RTG žaludku s kontrastem</a:t>
            </a:r>
            <a:r>
              <a:rPr lang="cs-CZ" altLang="cs-CZ" dirty="0"/>
              <a:t> (</a:t>
            </a:r>
            <a:r>
              <a:rPr lang="cs-CZ" altLang="cs-CZ" dirty="0" err="1"/>
              <a:t>báriová</a:t>
            </a:r>
            <a:r>
              <a:rPr lang="cs-CZ" altLang="cs-CZ" dirty="0"/>
              <a:t> kaše) - sledujeme polykací akt – snímkuje se polknutí</a:t>
            </a:r>
          </a:p>
          <a:p>
            <a:pPr marL="285750" indent="-285750">
              <a:lnSpc>
                <a:spcPct val="80000"/>
              </a:lnSpc>
              <a:spcBef>
                <a:spcPct val="0"/>
              </a:spcBef>
              <a:buFont typeface="Wingdings" panose="05000000000000000000" pitchFamily="2" charset="2"/>
              <a:buChar char="Ø"/>
            </a:pPr>
            <a:r>
              <a:rPr lang="cs-CZ" altLang="cs-CZ" dirty="0"/>
              <a:t>Např. </a:t>
            </a:r>
            <a:r>
              <a:rPr lang="cs-CZ" altLang="cs-CZ" b="1" dirty="0"/>
              <a:t>pasáž GIT</a:t>
            </a:r>
            <a:r>
              <a:rPr lang="cs-CZ" altLang="cs-CZ" dirty="0"/>
              <a:t> – s kontrastní látkou (</a:t>
            </a:r>
            <a:r>
              <a:rPr lang="cs-CZ" altLang="cs-CZ" dirty="0" err="1"/>
              <a:t>Telebrix</a:t>
            </a:r>
            <a:r>
              <a:rPr lang="cs-CZ" altLang="cs-CZ" dirty="0"/>
              <a:t>) → naplní se tlusté i tenké střevo, snímkuje se s časovým odstupem</a:t>
            </a:r>
            <a:br>
              <a:rPr lang="cs-CZ" altLang="cs-CZ" dirty="0"/>
            </a:br>
            <a:r>
              <a:rPr lang="cs-CZ" altLang="cs-CZ" dirty="0"/>
              <a:t>Např. </a:t>
            </a:r>
            <a:r>
              <a:rPr lang="cs-CZ" altLang="cs-CZ" b="1" dirty="0" err="1"/>
              <a:t>irrigografie</a:t>
            </a:r>
            <a:r>
              <a:rPr lang="cs-CZ" altLang="cs-CZ" dirty="0"/>
              <a:t> – pacient musí být vyprázdněn, kontrastní látka se podává konečníkem</a:t>
            </a:r>
          </a:p>
          <a:p>
            <a:pPr marL="285750" indent="-285750">
              <a:lnSpc>
                <a:spcPct val="80000"/>
              </a:lnSpc>
              <a:spcBef>
                <a:spcPct val="0"/>
              </a:spcBef>
              <a:buFont typeface="Wingdings" panose="05000000000000000000" pitchFamily="2" charset="2"/>
              <a:buChar char="Ø"/>
            </a:pPr>
            <a:r>
              <a:rPr lang="cs-CZ" altLang="cs-CZ" dirty="0"/>
              <a:t>Např. </a:t>
            </a:r>
            <a:r>
              <a:rPr lang="cs-CZ" altLang="cs-CZ" b="1" dirty="0" err="1"/>
              <a:t>enteroklýza</a:t>
            </a:r>
            <a:r>
              <a:rPr lang="cs-CZ" altLang="cs-CZ" dirty="0"/>
              <a:t> – vyš. tenkého střeva s kontrastem</a:t>
            </a:r>
          </a:p>
          <a:p>
            <a:pPr marL="285750" indent="-285750">
              <a:lnSpc>
                <a:spcPct val="80000"/>
              </a:lnSpc>
              <a:spcBef>
                <a:spcPct val="0"/>
              </a:spcBef>
              <a:buFont typeface="Wingdings" panose="05000000000000000000" pitchFamily="2" charset="2"/>
              <a:buChar char="Ø"/>
            </a:pPr>
            <a:r>
              <a:rPr lang="cs-CZ" altLang="cs-CZ" dirty="0"/>
              <a:t>Např. </a:t>
            </a:r>
            <a:r>
              <a:rPr lang="cs-CZ" altLang="cs-CZ" b="1" dirty="0" err="1"/>
              <a:t>denzitografie</a:t>
            </a:r>
            <a:r>
              <a:rPr lang="cs-CZ" altLang="cs-CZ" dirty="0"/>
              <a:t> – měření kostní hmoty</a:t>
            </a:r>
          </a:p>
        </p:txBody>
      </p:sp>
      <p:pic>
        <p:nvPicPr>
          <p:cNvPr id="24580" name="Picture 4" descr="C:\Users\galuskovas\Pictures\8286_28243_plice_RTG_stock.jpg">
            <a:extLst>
              <a:ext uri="{FF2B5EF4-FFF2-40B4-BE49-F238E27FC236}">
                <a16:creationId xmlns:a16="http://schemas.microsoft.com/office/drawing/2014/main" id="{42F2E6D8-0574-BD98-0427-F6EE93967D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7900" y="932917"/>
            <a:ext cx="2352887" cy="2305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ovéPole 2">
            <a:extLst>
              <a:ext uri="{FF2B5EF4-FFF2-40B4-BE49-F238E27FC236}">
                <a16:creationId xmlns:a16="http://schemas.microsoft.com/office/drawing/2014/main" id="{34F1F03C-D064-4E19-E8F1-33A7C2006268}"/>
              </a:ext>
            </a:extLst>
          </p:cNvPr>
          <p:cNvSpPr txBox="1"/>
          <p:nvPr/>
        </p:nvSpPr>
        <p:spPr>
          <a:xfrm>
            <a:off x="7251700" y="30194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D1FF88D4-D479-7E57-7218-3D3FFD0EA1B7}"/>
              </a:ext>
            </a:extLst>
          </p:cNvPr>
          <p:cNvSpPr>
            <a:spLocks noGrp="1" noChangeArrowheads="1"/>
          </p:cNvSpPr>
          <p:nvPr>
            <p:ph type="title"/>
          </p:nvPr>
        </p:nvSpPr>
        <p:spPr>
          <a:xfrm>
            <a:off x="707301" y="809625"/>
            <a:ext cx="9278797" cy="762000"/>
          </a:xfrm>
        </p:spPr>
        <p:txBody>
          <a:bodyPr/>
          <a:lstStyle/>
          <a:p>
            <a:r>
              <a:rPr lang="cs-CZ" altLang="cs-CZ" dirty="0"/>
              <a:t>Zobrazovací metody</a:t>
            </a:r>
          </a:p>
        </p:txBody>
      </p:sp>
      <p:sp>
        <p:nvSpPr>
          <p:cNvPr id="28675" name="Rectangle 3">
            <a:extLst>
              <a:ext uri="{FF2B5EF4-FFF2-40B4-BE49-F238E27FC236}">
                <a16:creationId xmlns:a16="http://schemas.microsoft.com/office/drawing/2014/main" id="{804161E5-B34B-5831-6982-1441AA8EF7C8}"/>
              </a:ext>
            </a:extLst>
          </p:cNvPr>
          <p:cNvSpPr>
            <a:spLocks noGrp="1" noChangeArrowheads="1"/>
          </p:cNvSpPr>
          <p:nvPr>
            <p:ph idx="1"/>
          </p:nvPr>
        </p:nvSpPr>
        <p:spPr>
          <a:xfrm>
            <a:off x="707301" y="2069865"/>
            <a:ext cx="9278797" cy="3997560"/>
          </a:xfrm>
        </p:spPr>
        <p:txBody>
          <a:bodyPr rtlCol="0">
            <a:normAutofit fontScale="25000" lnSpcReduction="20000"/>
          </a:bodyPr>
          <a:lstStyle/>
          <a:p>
            <a:pPr>
              <a:lnSpc>
                <a:spcPct val="170000"/>
              </a:lnSpc>
              <a:buFont typeface="Wingdings" panose="05000000000000000000" pitchFamily="2" charset="2"/>
              <a:buChar char="Ø"/>
              <a:defRPr/>
            </a:pPr>
            <a:r>
              <a:rPr lang="cs-CZ" altLang="cs-CZ" sz="7200" b="1" dirty="0">
                <a:solidFill>
                  <a:schemeClr val="accent2"/>
                </a:solidFill>
              </a:rPr>
              <a:t>Angiografie</a:t>
            </a:r>
          </a:p>
          <a:p>
            <a:pPr>
              <a:lnSpc>
                <a:spcPct val="170000"/>
              </a:lnSpc>
              <a:buFont typeface="Wingdings" panose="05000000000000000000" pitchFamily="2" charset="2"/>
              <a:buChar char="Ø"/>
              <a:defRPr/>
            </a:pPr>
            <a:r>
              <a:rPr lang="cs-CZ" altLang="cs-CZ" sz="7200" dirty="0">
                <a:solidFill>
                  <a:schemeClr val="tx1">
                    <a:lumMod val="75000"/>
                    <a:lumOff val="25000"/>
                  </a:schemeClr>
                </a:solidFill>
              </a:rPr>
              <a:t> RTG vyš. tepen. systému s kontrastní látkou</a:t>
            </a:r>
          </a:p>
          <a:p>
            <a:pPr>
              <a:lnSpc>
                <a:spcPct val="170000"/>
              </a:lnSpc>
              <a:buClr>
                <a:schemeClr val="accent2"/>
              </a:buClr>
              <a:buFont typeface="Wingdings" panose="05000000000000000000" pitchFamily="2" charset="2"/>
              <a:buChar char="Ø"/>
              <a:defRPr/>
            </a:pPr>
            <a:r>
              <a:rPr lang="cs-CZ" altLang="cs-CZ" sz="7200" dirty="0">
                <a:solidFill>
                  <a:schemeClr val="tx1">
                    <a:lumMod val="75000"/>
                    <a:lumOff val="25000"/>
                  </a:schemeClr>
                </a:solidFill>
              </a:rPr>
              <a:t> vyš. krevního zásobení jednotlivých orgánů</a:t>
            </a:r>
          </a:p>
          <a:p>
            <a:pPr>
              <a:lnSpc>
                <a:spcPct val="170000"/>
              </a:lnSpc>
              <a:buClr>
                <a:schemeClr val="accent2"/>
              </a:buClr>
              <a:buFont typeface="Wingdings" panose="05000000000000000000" pitchFamily="2" charset="2"/>
              <a:buChar char="Ø"/>
              <a:defRPr/>
            </a:pPr>
            <a:r>
              <a:rPr lang="cs-CZ" altLang="cs-CZ" sz="7200" b="1" dirty="0">
                <a:solidFill>
                  <a:schemeClr val="accent2"/>
                </a:solidFill>
              </a:rPr>
              <a:t>Flebografie</a:t>
            </a:r>
          </a:p>
          <a:p>
            <a:pPr>
              <a:lnSpc>
                <a:spcPct val="170000"/>
              </a:lnSpc>
              <a:buFont typeface="Wingdings" panose="05000000000000000000" pitchFamily="2" charset="2"/>
              <a:buChar char="Ø"/>
              <a:defRPr/>
            </a:pPr>
            <a:r>
              <a:rPr lang="cs-CZ" altLang="cs-CZ" sz="7200" dirty="0">
                <a:solidFill>
                  <a:schemeClr val="tx1">
                    <a:lumMod val="75000"/>
                    <a:lumOff val="25000"/>
                  </a:schemeClr>
                </a:solidFill>
              </a:rPr>
              <a:t> vyš. žilního systému s jodovým kontrastem</a:t>
            </a:r>
          </a:p>
          <a:p>
            <a:pPr>
              <a:lnSpc>
                <a:spcPct val="170000"/>
              </a:lnSpc>
              <a:buFont typeface="Wingdings" panose="05000000000000000000" pitchFamily="2" charset="2"/>
              <a:buChar char="Ø"/>
              <a:defRPr/>
            </a:pPr>
            <a:r>
              <a:rPr lang="cs-CZ" altLang="cs-CZ" sz="7200" b="1" dirty="0">
                <a:solidFill>
                  <a:schemeClr val="accent2"/>
                </a:solidFill>
              </a:rPr>
              <a:t> Počítačová tomografie (CT)</a:t>
            </a:r>
          </a:p>
          <a:p>
            <a:pPr>
              <a:lnSpc>
                <a:spcPct val="170000"/>
              </a:lnSpc>
              <a:buFont typeface="Wingdings" panose="05000000000000000000" pitchFamily="2" charset="2"/>
              <a:buChar char="Ø"/>
              <a:defRPr/>
            </a:pPr>
            <a:r>
              <a:rPr lang="cs-CZ" altLang="cs-CZ" sz="7200" dirty="0">
                <a:solidFill>
                  <a:schemeClr val="tx1">
                    <a:lumMod val="75000"/>
                    <a:lumOff val="25000"/>
                  </a:schemeClr>
                </a:solidFill>
              </a:rPr>
              <a:t> využívá RTG záření, vyš. je přesné, rychlé a jednoduché </a:t>
            </a:r>
          </a:p>
          <a:p>
            <a:pPr>
              <a:lnSpc>
                <a:spcPct val="170000"/>
              </a:lnSpc>
              <a:buFont typeface="Wingdings" panose="05000000000000000000" pitchFamily="2" charset="2"/>
              <a:buChar char="Ø"/>
              <a:defRPr/>
            </a:pPr>
            <a:r>
              <a:rPr lang="cs-CZ" altLang="cs-CZ" sz="7200" dirty="0">
                <a:solidFill>
                  <a:schemeClr val="tx1">
                    <a:lumMod val="75000"/>
                    <a:lumOff val="25000"/>
                  </a:schemeClr>
                </a:solidFill>
              </a:rPr>
              <a:t> zachytí vše od 3 – 4 mm</a:t>
            </a:r>
          </a:p>
          <a:p>
            <a:pPr>
              <a:lnSpc>
                <a:spcPct val="170000"/>
              </a:lnSpc>
              <a:buFont typeface="Wingdings" panose="05000000000000000000" pitchFamily="2" charset="2"/>
              <a:buChar char="Ø"/>
              <a:defRPr/>
            </a:pPr>
            <a:r>
              <a:rPr lang="cs-CZ" altLang="cs-CZ" sz="7200" dirty="0">
                <a:solidFill>
                  <a:schemeClr val="tx1">
                    <a:lumMod val="75000"/>
                    <a:lumOff val="25000"/>
                  </a:schemeClr>
                </a:solidFill>
              </a:rPr>
              <a:t> provádí se s - i bez kontrastu</a:t>
            </a:r>
          </a:p>
          <a:p>
            <a:pPr>
              <a:lnSpc>
                <a:spcPct val="90000"/>
              </a:lnSpc>
              <a:defRPr/>
            </a:pPr>
            <a:r>
              <a:rPr lang="cs-CZ" altLang="cs-CZ" sz="2647" dirty="0">
                <a:solidFill>
                  <a:schemeClr val="tx1">
                    <a:lumMod val="75000"/>
                    <a:lumOff val="25000"/>
                  </a:schemeClr>
                </a:solidFill>
              </a:rPr>
              <a:t> </a:t>
            </a:r>
          </a:p>
          <a:p>
            <a:pPr>
              <a:lnSpc>
                <a:spcPct val="90000"/>
              </a:lnSpc>
              <a:defRPr/>
            </a:pPr>
            <a:endParaRPr lang="cs-CZ" altLang="cs-CZ" sz="2647" dirty="0">
              <a:solidFill>
                <a:schemeClr val="tx1">
                  <a:lumMod val="75000"/>
                  <a:lumOff val="25000"/>
                </a:schemeClr>
              </a:solidFill>
            </a:endParaRPr>
          </a:p>
          <a:p>
            <a:pPr>
              <a:lnSpc>
                <a:spcPct val="90000"/>
              </a:lnSpc>
              <a:buFont typeface="Wingdings 3" charset="2"/>
              <a:buChar char=""/>
              <a:defRPr/>
            </a:pPr>
            <a:endParaRPr lang="cs-CZ" altLang="cs-CZ" sz="2647" dirty="0">
              <a:solidFill>
                <a:schemeClr val="tx1">
                  <a:lumMod val="75000"/>
                  <a:lumOff val="25000"/>
                </a:schemeClr>
              </a:solidFill>
            </a:endParaRPr>
          </a:p>
        </p:txBody>
      </p:sp>
      <p:pic>
        <p:nvPicPr>
          <p:cNvPr id="25604" name="Picture 4" descr="C:\Users\galuskovas\Pictures\95a.jpg">
            <a:extLst>
              <a:ext uri="{FF2B5EF4-FFF2-40B4-BE49-F238E27FC236}">
                <a16:creationId xmlns:a16="http://schemas.microsoft.com/office/drawing/2014/main" id="{57009E17-E1FF-4320-D8A7-9CCF69E553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1700" y="2572023"/>
            <a:ext cx="2742177" cy="273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TextovéPole 1">
            <a:extLst>
              <a:ext uri="{FF2B5EF4-FFF2-40B4-BE49-F238E27FC236}">
                <a16:creationId xmlns:a16="http://schemas.microsoft.com/office/drawing/2014/main" id="{674E616B-AE73-E475-9765-B941F9AC2B37}"/>
              </a:ext>
            </a:extLst>
          </p:cNvPr>
          <p:cNvSpPr txBox="1"/>
          <p:nvPr/>
        </p:nvSpPr>
        <p:spPr>
          <a:xfrm>
            <a:off x="7251700" y="53054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21DE0F2-7A3A-083A-5EBE-41CA4528B78C}"/>
              </a:ext>
            </a:extLst>
          </p:cNvPr>
          <p:cNvSpPr>
            <a:spLocks noGrp="1" noChangeArrowheads="1"/>
          </p:cNvSpPr>
          <p:nvPr>
            <p:ph type="title"/>
          </p:nvPr>
        </p:nvSpPr>
        <p:spPr>
          <a:xfrm>
            <a:off x="595411" y="504825"/>
            <a:ext cx="8404868" cy="685800"/>
          </a:xfrm>
        </p:spPr>
        <p:txBody>
          <a:bodyPr/>
          <a:lstStyle/>
          <a:p>
            <a:r>
              <a:rPr lang="cs-CZ" altLang="cs-CZ" dirty="0"/>
              <a:t>Zobrazovací metody</a:t>
            </a:r>
          </a:p>
        </p:txBody>
      </p:sp>
      <p:sp>
        <p:nvSpPr>
          <p:cNvPr id="29699" name="Rectangle 3">
            <a:extLst>
              <a:ext uri="{FF2B5EF4-FFF2-40B4-BE49-F238E27FC236}">
                <a16:creationId xmlns:a16="http://schemas.microsoft.com/office/drawing/2014/main" id="{68DF2785-1FF5-9BAF-39D1-10E9C6B7975E}"/>
              </a:ext>
            </a:extLst>
          </p:cNvPr>
          <p:cNvSpPr>
            <a:spLocks noGrp="1" noChangeArrowheads="1"/>
          </p:cNvSpPr>
          <p:nvPr>
            <p:ph type="body" sz="half" idx="1"/>
          </p:nvPr>
        </p:nvSpPr>
        <p:spPr>
          <a:xfrm>
            <a:off x="595410" y="1419225"/>
            <a:ext cx="8789890" cy="5303309"/>
          </a:xfrm>
        </p:spPr>
        <p:txBody>
          <a:bodyPr rtlCol="0">
            <a:normAutofit/>
          </a:bodyPr>
          <a:lstStyle/>
          <a:p>
            <a:pPr marL="457200" indent="-457200">
              <a:lnSpc>
                <a:spcPct val="150000"/>
              </a:lnSpc>
              <a:buFont typeface="Wingdings" panose="05000000000000000000" pitchFamily="2" charset="2"/>
              <a:buChar char="Ø"/>
              <a:defRPr/>
            </a:pPr>
            <a:r>
              <a:rPr lang="cs-CZ" altLang="cs-CZ" sz="2100" b="1" dirty="0">
                <a:solidFill>
                  <a:schemeClr val="accent2"/>
                </a:solidFill>
              </a:rPr>
              <a:t>Ultrasonografické vyš. (USG)</a:t>
            </a:r>
            <a:r>
              <a:rPr lang="cs-CZ" altLang="cs-CZ" sz="2100" dirty="0">
                <a:solidFill>
                  <a:schemeClr val="accent2"/>
                </a:solidFill>
              </a:rPr>
              <a:t> </a:t>
            </a:r>
          </a:p>
          <a:p>
            <a:pPr marL="457200" indent="-457200">
              <a:lnSpc>
                <a:spcPct val="150000"/>
              </a:lnSpc>
              <a:buFont typeface="Wingdings" panose="05000000000000000000" pitchFamily="2" charset="2"/>
              <a:buChar char="Ø"/>
              <a:defRPr/>
            </a:pPr>
            <a:r>
              <a:rPr lang="cs-CZ" altLang="cs-CZ" sz="2100" dirty="0">
                <a:solidFill>
                  <a:schemeClr val="tx1">
                    <a:lumMod val="75000"/>
                    <a:lumOff val="25000"/>
                  </a:schemeClr>
                </a:solidFill>
              </a:rPr>
              <a:t>neinvazivní vyš. metoda, která je velmi dobře dostupná, kdykoliv opakovatelná</a:t>
            </a:r>
          </a:p>
          <a:p>
            <a:pPr marL="457200" indent="-457200">
              <a:lnSpc>
                <a:spcPct val="150000"/>
              </a:lnSpc>
              <a:buFont typeface="Wingdings" panose="05000000000000000000" pitchFamily="2" charset="2"/>
              <a:buChar char="Ø"/>
              <a:defRPr/>
            </a:pPr>
            <a:r>
              <a:rPr lang="cs-CZ" altLang="cs-CZ" sz="2100" dirty="0">
                <a:solidFill>
                  <a:schemeClr val="tx1">
                    <a:lumMod val="75000"/>
                    <a:lumOff val="25000"/>
                  </a:schemeClr>
                </a:solidFill>
              </a:rPr>
              <a:t>odraz UZ vln od tkáň. struktur</a:t>
            </a:r>
          </a:p>
          <a:p>
            <a:pPr marL="457200" indent="-457200">
              <a:lnSpc>
                <a:spcPct val="150000"/>
              </a:lnSpc>
              <a:buFont typeface="Wingdings" panose="05000000000000000000" pitchFamily="2" charset="2"/>
              <a:buChar char="Ø"/>
              <a:defRPr/>
            </a:pPr>
            <a:r>
              <a:rPr lang="cs-CZ" altLang="cs-CZ" sz="2100" dirty="0">
                <a:solidFill>
                  <a:schemeClr val="tx1">
                    <a:lumMod val="75000"/>
                    <a:lumOff val="25000"/>
                  </a:schemeClr>
                </a:solidFill>
              </a:rPr>
              <a:t>akustické vlnění o kmitočtu vyšším než 20 kHz = 20 000 Hz </a:t>
            </a:r>
          </a:p>
          <a:p>
            <a:pPr marL="457200" indent="-457200">
              <a:lnSpc>
                <a:spcPct val="150000"/>
              </a:lnSpc>
              <a:buFont typeface="Wingdings" panose="05000000000000000000" pitchFamily="2" charset="2"/>
              <a:buChar char="Ø"/>
              <a:defRPr/>
            </a:pPr>
            <a:r>
              <a:rPr lang="cs-CZ" altLang="cs-CZ" sz="2100" dirty="0">
                <a:solidFill>
                  <a:schemeClr val="tx1">
                    <a:lumMod val="75000"/>
                    <a:lumOff val="25000"/>
                  </a:schemeClr>
                </a:solidFill>
              </a:rPr>
              <a:t>bez nežádoucích účinků na organismus</a:t>
            </a:r>
          </a:p>
          <a:p>
            <a:pPr marL="457200" indent="-457200">
              <a:lnSpc>
                <a:spcPct val="150000"/>
              </a:lnSpc>
              <a:buFont typeface="Wingdings" panose="05000000000000000000" pitchFamily="2" charset="2"/>
              <a:buChar char="Ø"/>
              <a:defRPr/>
            </a:pPr>
            <a:r>
              <a:rPr lang="cs-CZ" altLang="cs-CZ" sz="2100" dirty="0">
                <a:solidFill>
                  <a:schemeClr val="tx1">
                    <a:lumMod val="75000"/>
                    <a:lumOff val="25000"/>
                  </a:schemeClr>
                </a:solidFill>
              </a:rPr>
              <a:t>nejčastěji se používá v břišní chirurgii, gynekologii, urologii, ..</a:t>
            </a:r>
          </a:p>
          <a:p>
            <a:pPr marL="457200" indent="-457200">
              <a:lnSpc>
                <a:spcPct val="150000"/>
              </a:lnSpc>
              <a:buFont typeface="Wingdings" panose="05000000000000000000" pitchFamily="2" charset="2"/>
              <a:buChar char="Ø"/>
              <a:defRPr/>
            </a:pPr>
            <a:r>
              <a:rPr lang="cs-CZ" altLang="cs-CZ" sz="2100" dirty="0">
                <a:solidFill>
                  <a:schemeClr val="accent2"/>
                </a:solidFill>
              </a:rPr>
              <a:t>Dopplerovská USG</a:t>
            </a:r>
          </a:p>
          <a:p>
            <a:pPr marL="457200" indent="-457200">
              <a:lnSpc>
                <a:spcPct val="150000"/>
              </a:lnSpc>
              <a:buFont typeface="Wingdings" panose="05000000000000000000" pitchFamily="2" charset="2"/>
              <a:buChar char="Ø"/>
              <a:defRPr/>
            </a:pPr>
            <a:r>
              <a:rPr lang="cs-CZ" altLang="cs-CZ" sz="2100" dirty="0">
                <a:solidFill>
                  <a:schemeClr val="tx1">
                    <a:lumMod val="75000"/>
                    <a:lumOff val="25000"/>
                  </a:schemeClr>
                </a:solidFill>
              </a:rPr>
              <a:t>umožňuje zobrazení proudění krve v cévách </a:t>
            </a:r>
          </a:p>
          <a:p>
            <a:pPr marL="457200" indent="-457200">
              <a:lnSpc>
                <a:spcPct val="150000"/>
              </a:lnSpc>
              <a:buFont typeface="Wingdings" panose="05000000000000000000" pitchFamily="2" charset="2"/>
              <a:buChar char="Ø"/>
              <a:defRPr/>
            </a:pPr>
            <a:r>
              <a:rPr lang="cs-CZ" altLang="cs-CZ" sz="2100" dirty="0">
                <a:solidFill>
                  <a:schemeClr val="tx1">
                    <a:lumMod val="75000"/>
                    <a:lumOff val="25000"/>
                  </a:schemeClr>
                </a:solidFill>
              </a:rPr>
              <a:t>vyš. hlubokého žilního systému, náplň krčních žil</a:t>
            </a:r>
          </a:p>
          <a:p>
            <a:pPr>
              <a:lnSpc>
                <a:spcPct val="80000"/>
              </a:lnSpc>
              <a:defRPr/>
            </a:pPr>
            <a:endParaRPr lang="cs-CZ" altLang="cs-CZ" sz="2647" dirty="0">
              <a:solidFill>
                <a:schemeClr val="tx1">
                  <a:lumMod val="75000"/>
                  <a:lumOff val="25000"/>
                </a:schemeClr>
              </a:solidFill>
            </a:endParaRPr>
          </a:p>
          <a:p>
            <a:pPr>
              <a:lnSpc>
                <a:spcPct val="80000"/>
              </a:lnSpc>
              <a:defRPr/>
            </a:pPr>
            <a:endParaRPr lang="cs-CZ" altLang="cs-CZ" sz="2647" dirty="0">
              <a:solidFill>
                <a:schemeClr val="tx1">
                  <a:lumMod val="75000"/>
                  <a:lumOff val="25000"/>
                </a:schemeClr>
              </a:solidFill>
            </a:endParaRPr>
          </a:p>
          <a:p>
            <a:pPr>
              <a:lnSpc>
                <a:spcPct val="80000"/>
              </a:lnSpc>
              <a:buFont typeface="Wingdings 3" charset="2"/>
              <a:buChar char=""/>
              <a:defRPr/>
            </a:pPr>
            <a:endParaRPr lang="cs-CZ" altLang="cs-CZ" sz="2647" dirty="0">
              <a:solidFill>
                <a:schemeClr val="tx1">
                  <a:lumMod val="75000"/>
                  <a:lumOff val="25000"/>
                </a:schemeClr>
              </a:solidFill>
            </a:endParaRPr>
          </a:p>
        </p:txBody>
      </p:sp>
      <p:pic>
        <p:nvPicPr>
          <p:cNvPr id="26628" name="Picture 7" descr="220px-Doppler_mitral_valve">
            <a:hlinkClick r:id="rId2"/>
            <a:extLst>
              <a:ext uri="{FF2B5EF4-FFF2-40B4-BE49-F238E27FC236}">
                <a16:creationId xmlns:a16="http://schemas.microsoft.com/office/drawing/2014/main" id="{EAF33D85-CF33-5CA7-A65F-355BF4A33C5C}"/>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8166865" y="4588873"/>
            <a:ext cx="2310871" cy="1764665"/>
          </a:xfrm>
        </p:spPr>
      </p:pic>
      <p:pic>
        <p:nvPicPr>
          <p:cNvPr id="26629" name="Picture 5" descr="220px-AlokaPhoto2006a">
            <a:hlinkClick r:id="rId4"/>
            <a:extLst>
              <a:ext uri="{FF2B5EF4-FFF2-40B4-BE49-F238E27FC236}">
                <a16:creationId xmlns:a16="http://schemas.microsoft.com/office/drawing/2014/main" id="{3DAB91BE-966C-35F0-1F24-344C3CAFE1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3664" y="650716"/>
            <a:ext cx="2310871" cy="3529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F9016C13-1B14-367E-A7A1-864D5A301BBC}"/>
              </a:ext>
            </a:extLst>
          </p:cNvPr>
          <p:cNvSpPr txBox="1"/>
          <p:nvPr/>
        </p:nvSpPr>
        <p:spPr>
          <a:xfrm>
            <a:off x="8318500" y="39338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76B60711-FBD4-886D-9852-A4E909DBEC6D}"/>
              </a:ext>
            </a:extLst>
          </p:cNvPr>
          <p:cNvSpPr>
            <a:spLocks noGrp="1" noChangeArrowheads="1"/>
          </p:cNvSpPr>
          <p:nvPr>
            <p:ph type="title"/>
          </p:nvPr>
        </p:nvSpPr>
        <p:spPr/>
        <p:txBody>
          <a:bodyPr/>
          <a:lstStyle/>
          <a:p>
            <a:r>
              <a:rPr lang="cs-CZ" altLang="cs-CZ"/>
              <a:t>Zobrazovací metody</a:t>
            </a:r>
          </a:p>
        </p:txBody>
      </p:sp>
      <p:sp>
        <p:nvSpPr>
          <p:cNvPr id="30723" name="Rectangle 3">
            <a:extLst>
              <a:ext uri="{FF2B5EF4-FFF2-40B4-BE49-F238E27FC236}">
                <a16:creationId xmlns:a16="http://schemas.microsoft.com/office/drawing/2014/main" id="{E2BB5083-8333-F9CF-4E17-9449318EE6DC}"/>
              </a:ext>
            </a:extLst>
          </p:cNvPr>
          <p:cNvSpPr>
            <a:spLocks noGrp="1" noChangeArrowheads="1"/>
          </p:cNvSpPr>
          <p:nvPr>
            <p:ph idx="1"/>
          </p:nvPr>
        </p:nvSpPr>
        <p:spPr>
          <a:xfrm>
            <a:off x="707301" y="2069865"/>
            <a:ext cx="9278797" cy="4302360"/>
          </a:xfrm>
        </p:spPr>
        <p:txBody>
          <a:bodyPr rtlCol="0">
            <a:normAutofit fontScale="55000" lnSpcReduction="20000"/>
          </a:bodyPr>
          <a:lstStyle/>
          <a:p>
            <a:pPr marL="457200" indent="-457200">
              <a:lnSpc>
                <a:spcPct val="170000"/>
              </a:lnSpc>
              <a:buFont typeface="Wingdings" panose="05000000000000000000" pitchFamily="2" charset="2"/>
              <a:buChar char="Ø"/>
              <a:defRPr/>
            </a:pPr>
            <a:r>
              <a:rPr lang="cs-CZ" altLang="cs-CZ" sz="3800" b="1" dirty="0">
                <a:solidFill>
                  <a:schemeClr val="accent2"/>
                </a:solidFill>
              </a:rPr>
              <a:t>Nukleární magnetická rezonance (NMR)</a:t>
            </a:r>
          </a:p>
          <a:p>
            <a:pPr marL="457200" indent="-457200">
              <a:lnSpc>
                <a:spcPct val="170000"/>
              </a:lnSpc>
              <a:buFont typeface="Wingdings" panose="05000000000000000000" pitchFamily="2" charset="2"/>
              <a:buChar char="Ø"/>
              <a:defRPr/>
            </a:pPr>
            <a:r>
              <a:rPr lang="cs-CZ" altLang="cs-CZ" sz="3800" dirty="0">
                <a:solidFill>
                  <a:schemeClr val="tx1">
                    <a:lumMod val="75000"/>
                    <a:lumOff val="25000"/>
                  </a:schemeClr>
                </a:solidFill>
              </a:rPr>
              <a:t>jedna z nejpřesnějších metod, menší dostupnost </a:t>
            </a:r>
          </a:p>
          <a:p>
            <a:pPr marL="457200" indent="-457200">
              <a:lnSpc>
                <a:spcPct val="170000"/>
              </a:lnSpc>
              <a:buFont typeface="Wingdings" panose="05000000000000000000" pitchFamily="2" charset="2"/>
              <a:buChar char="Ø"/>
              <a:defRPr/>
            </a:pPr>
            <a:r>
              <a:rPr lang="cs-CZ" altLang="cs-CZ" sz="3800" dirty="0">
                <a:solidFill>
                  <a:schemeClr val="tx1">
                    <a:lumMod val="75000"/>
                    <a:lumOff val="25000"/>
                  </a:schemeClr>
                </a:solidFill>
              </a:rPr>
              <a:t>princip je založen na způsobu chování biologické tkáně v silném magnetickém poli</a:t>
            </a:r>
          </a:p>
          <a:p>
            <a:pPr marL="457200" indent="-457200">
              <a:lnSpc>
                <a:spcPct val="170000"/>
              </a:lnSpc>
              <a:buFont typeface="Wingdings" panose="05000000000000000000" pitchFamily="2" charset="2"/>
              <a:buChar char="Ø"/>
              <a:defRPr/>
            </a:pPr>
            <a:r>
              <a:rPr lang="cs-CZ" altLang="cs-CZ" sz="3800" dirty="0">
                <a:solidFill>
                  <a:schemeClr val="tx1">
                    <a:lumMod val="75000"/>
                    <a:lumOff val="25000"/>
                  </a:schemeClr>
                </a:solidFill>
              </a:rPr>
              <a:t>magnet. pole se detekuje </a:t>
            </a:r>
            <a:r>
              <a:rPr lang="cs-CZ" altLang="cs-CZ" sz="3800" dirty="0" err="1">
                <a:solidFill>
                  <a:schemeClr val="tx1">
                    <a:lumMod val="75000"/>
                    <a:lumOff val="25000"/>
                  </a:schemeClr>
                </a:solidFill>
              </a:rPr>
              <a:t>spec</a:t>
            </a:r>
            <a:r>
              <a:rPr lang="cs-CZ" altLang="cs-CZ" sz="3800" dirty="0">
                <a:solidFill>
                  <a:schemeClr val="tx1">
                    <a:lumMod val="75000"/>
                    <a:lumOff val="25000"/>
                  </a:schemeClr>
                </a:solidFill>
              </a:rPr>
              <a:t>. detektory a získané údaje se PC zpracují a převedou do obraz. podoby</a:t>
            </a:r>
          </a:p>
          <a:p>
            <a:pPr marL="457200" indent="-457200">
              <a:lnSpc>
                <a:spcPct val="170000"/>
              </a:lnSpc>
              <a:buFont typeface="Wingdings" panose="05000000000000000000" pitchFamily="2" charset="2"/>
              <a:buChar char="Ø"/>
              <a:defRPr/>
            </a:pPr>
            <a:r>
              <a:rPr lang="cs-CZ" altLang="cs-CZ" sz="3800" dirty="0">
                <a:solidFill>
                  <a:schemeClr val="accent1"/>
                </a:solidFill>
              </a:rPr>
              <a:t>KI:</a:t>
            </a:r>
            <a:r>
              <a:rPr lang="cs-CZ" altLang="cs-CZ" sz="3800" dirty="0">
                <a:solidFill>
                  <a:schemeClr val="tx1">
                    <a:lumMod val="75000"/>
                    <a:lumOff val="25000"/>
                  </a:schemeClr>
                </a:solidFill>
              </a:rPr>
              <a:t> kardiostimulátory, kovová tělesa, první trimestr těhotenství, kochleární implantáty, klaustrofobie, tetování obsahující </a:t>
            </a:r>
          </a:p>
          <a:p>
            <a:pPr>
              <a:lnSpc>
                <a:spcPct val="90000"/>
              </a:lnSpc>
              <a:buFont typeface="Wingdings 3" charset="2"/>
              <a:buChar char=""/>
              <a:defRPr/>
            </a:pPr>
            <a:endParaRPr lang="cs-CZ" altLang="cs-CZ" sz="2647" dirty="0">
              <a:solidFill>
                <a:schemeClr val="tx1">
                  <a:lumMod val="75000"/>
                  <a:lumOff val="2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8">
            <a:extLst>
              <a:ext uri="{FF2B5EF4-FFF2-40B4-BE49-F238E27FC236}">
                <a16:creationId xmlns:a16="http://schemas.microsoft.com/office/drawing/2014/main" id="{3FBCAC8A-55C6-9A9C-7B10-9B17B4176B6C}"/>
              </a:ext>
            </a:extLst>
          </p:cNvPr>
          <p:cNvSpPr>
            <a:spLocks noGrp="1" noChangeArrowheads="1"/>
          </p:cNvSpPr>
          <p:nvPr>
            <p:ph type="title"/>
          </p:nvPr>
        </p:nvSpPr>
        <p:spPr>
          <a:xfrm>
            <a:off x="977054" y="672253"/>
            <a:ext cx="7000889" cy="538609"/>
          </a:xfrm>
        </p:spPr>
        <p:txBody>
          <a:bodyPr/>
          <a:lstStyle/>
          <a:p>
            <a:r>
              <a:rPr lang="cs-CZ" altLang="cs-CZ"/>
              <a:t>Nukleární magnetická rezonance</a:t>
            </a:r>
          </a:p>
        </p:txBody>
      </p:sp>
      <p:pic>
        <p:nvPicPr>
          <p:cNvPr id="28675" name="Picture 5" descr="Gantry MR přístroje">
            <a:extLst>
              <a:ext uri="{FF2B5EF4-FFF2-40B4-BE49-F238E27FC236}">
                <a16:creationId xmlns:a16="http://schemas.microsoft.com/office/drawing/2014/main" id="{5E279815-AD01-F5E5-47F8-C0B68CB6F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404" y="2907846"/>
            <a:ext cx="5251979" cy="2731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7" descr="kolenní kloub">
            <a:extLst>
              <a:ext uri="{FF2B5EF4-FFF2-40B4-BE49-F238E27FC236}">
                <a16:creationId xmlns:a16="http://schemas.microsoft.com/office/drawing/2014/main" id="{6F6534C6-9F80-18C1-5D8D-1ED5B47780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9059" y="2669757"/>
            <a:ext cx="2205831" cy="317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9B777563-46A1-6A26-1592-EFAB74731596}"/>
              </a:ext>
            </a:extLst>
          </p:cNvPr>
          <p:cNvSpPr txBox="1"/>
          <p:nvPr/>
        </p:nvSpPr>
        <p:spPr>
          <a:xfrm>
            <a:off x="622300" y="5841952"/>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5E97D214-0D6E-0512-F857-5197FAB95B36}"/>
              </a:ext>
            </a:extLst>
          </p:cNvPr>
          <p:cNvSpPr>
            <a:spLocks noGrp="1" noChangeArrowheads="1"/>
          </p:cNvSpPr>
          <p:nvPr>
            <p:ph type="title"/>
          </p:nvPr>
        </p:nvSpPr>
        <p:spPr/>
        <p:txBody>
          <a:bodyPr/>
          <a:lstStyle/>
          <a:p>
            <a:r>
              <a:rPr lang="cs-CZ" altLang="cs-CZ"/>
              <a:t>Zobrazovací metody</a:t>
            </a:r>
          </a:p>
        </p:txBody>
      </p:sp>
      <p:sp>
        <p:nvSpPr>
          <p:cNvPr id="32771" name="Rectangle 3">
            <a:extLst>
              <a:ext uri="{FF2B5EF4-FFF2-40B4-BE49-F238E27FC236}">
                <a16:creationId xmlns:a16="http://schemas.microsoft.com/office/drawing/2014/main" id="{ACA3D6BD-F9D5-4079-89AD-335DDC7D1F51}"/>
              </a:ext>
            </a:extLst>
          </p:cNvPr>
          <p:cNvSpPr>
            <a:spLocks noGrp="1" noChangeArrowheads="1"/>
          </p:cNvSpPr>
          <p:nvPr>
            <p:ph idx="1"/>
          </p:nvPr>
        </p:nvSpPr>
        <p:spPr>
          <a:xfrm>
            <a:off x="393701" y="2069865"/>
            <a:ext cx="9592398" cy="4302360"/>
          </a:xfrm>
        </p:spPr>
        <p:txBody>
          <a:bodyPr rtlCol="0">
            <a:normAutofit fontScale="25000" lnSpcReduction="20000"/>
          </a:bodyPr>
          <a:lstStyle/>
          <a:p>
            <a:pPr marL="342900" indent="-342900">
              <a:lnSpc>
                <a:spcPct val="170000"/>
              </a:lnSpc>
              <a:buFont typeface="Wingdings" panose="05000000000000000000" pitchFamily="2" charset="2"/>
              <a:buChar char="Ø"/>
              <a:defRPr/>
            </a:pPr>
            <a:r>
              <a:rPr lang="cs-CZ" altLang="cs-CZ" sz="5500" b="1" dirty="0">
                <a:solidFill>
                  <a:schemeClr val="accent2"/>
                </a:solidFill>
              </a:rPr>
              <a:t>Radionuklidové vyš. metody (scintigrafie)</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používá radioaktivní látky – radiofarmaka a přístroj, který je schopen podanou radioaktivní látku zobrazit v těle</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radioaktivní látka se podává </a:t>
            </a:r>
            <a:r>
              <a:rPr lang="cs-CZ" altLang="cs-CZ" sz="5500" dirty="0" err="1">
                <a:solidFill>
                  <a:schemeClr val="tx1">
                    <a:lumMod val="75000"/>
                    <a:lumOff val="25000"/>
                  </a:schemeClr>
                </a:solidFill>
              </a:rPr>
              <a:t>i.v</a:t>
            </a:r>
            <a:r>
              <a:rPr lang="cs-CZ" altLang="cs-CZ" sz="5500" dirty="0">
                <a:solidFill>
                  <a:schemeClr val="tx1">
                    <a:lumMod val="75000"/>
                    <a:lumOff val="25000"/>
                  </a:schemeClr>
                </a:solidFill>
              </a:rPr>
              <a:t>. → transportována krví do orgánů, kde se dočasně vychytává</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zobrazuje se koncentrace radionuklidu nebo jeho dynamika a průchod orgány</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přístroj registruje záření z oblasti s ↑ koncentrací radioaktivní látky a zpracovává ho ve výsledný obraz</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Zobrazí ložiska zvýšené metabolické aktivity (zlomeniny, zánět, nádory, metastázy)</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radionuklid se postupně vylučuje močí </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Např. </a:t>
            </a:r>
            <a:r>
              <a:rPr lang="cs-CZ" altLang="cs-CZ" sz="5500" dirty="0">
                <a:solidFill>
                  <a:schemeClr val="accent2"/>
                </a:solidFill>
              </a:rPr>
              <a:t>SPECT (</a:t>
            </a:r>
            <a:r>
              <a:rPr lang="cs-CZ" altLang="cs-CZ" sz="5500" dirty="0" err="1">
                <a:solidFill>
                  <a:schemeClr val="accent2"/>
                </a:solidFill>
              </a:rPr>
              <a:t>jednofotonová</a:t>
            </a:r>
            <a:r>
              <a:rPr lang="cs-CZ" altLang="cs-CZ" sz="5500" dirty="0">
                <a:solidFill>
                  <a:schemeClr val="accent2"/>
                </a:solidFill>
              </a:rPr>
              <a:t> emisní počítačová tomografie)</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série obrazů vyš. místa, snímaných pod mnoha úhly detektorem kamery obíhajícím kolem pac. → PC rekonstrukcí se z těchto obrazů konstruují tomografické obrazy příčných řezů vyš. objektem</a:t>
            </a:r>
          </a:p>
          <a:p>
            <a:pPr marL="342900" indent="-342900">
              <a:lnSpc>
                <a:spcPct val="170000"/>
              </a:lnSpc>
              <a:buFont typeface="Wingdings" panose="05000000000000000000" pitchFamily="2" charset="2"/>
              <a:buChar char="Ø"/>
              <a:defRPr/>
            </a:pPr>
            <a:r>
              <a:rPr lang="cs-CZ" altLang="cs-CZ" sz="5500" dirty="0">
                <a:solidFill>
                  <a:schemeClr val="tx1">
                    <a:lumMod val="75000"/>
                    <a:lumOff val="25000"/>
                  </a:schemeClr>
                </a:solidFill>
              </a:rPr>
              <a:t>Např. </a:t>
            </a:r>
            <a:r>
              <a:rPr lang="cs-CZ" altLang="cs-CZ" sz="5500" dirty="0">
                <a:solidFill>
                  <a:schemeClr val="accent2"/>
                </a:solidFill>
              </a:rPr>
              <a:t>Scintigrafie plic, štítné žlázy</a:t>
            </a:r>
          </a:p>
          <a:p>
            <a:pPr>
              <a:lnSpc>
                <a:spcPct val="80000"/>
              </a:lnSpc>
              <a:defRPr/>
            </a:pPr>
            <a:endParaRPr lang="cs-CZ" altLang="cs-CZ" sz="2206" dirty="0">
              <a:solidFill>
                <a:schemeClr val="tx1">
                  <a:lumMod val="75000"/>
                  <a:lumOff val="25000"/>
                </a:schemeClr>
              </a:solidFill>
            </a:endParaRPr>
          </a:p>
          <a:p>
            <a:pPr>
              <a:lnSpc>
                <a:spcPct val="80000"/>
              </a:lnSpc>
              <a:buFont typeface="Wingdings 3" charset="2"/>
              <a:buChar char=""/>
              <a:defRPr/>
            </a:pPr>
            <a:endParaRPr lang="cs-CZ" altLang="cs-CZ" sz="2206" dirty="0">
              <a:solidFill>
                <a:schemeClr val="tx1">
                  <a:lumMod val="75000"/>
                  <a:lumOff val="25000"/>
                </a:schemeClr>
              </a:solidFill>
            </a:endParaRPr>
          </a:p>
          <a:p>
            <a:pPr>
              <a:lnSpc>
                <a:spcPct val="80000"/>
              </a:lnSpc>
              <a:buFont typeface="Wingdings 3" charset="2"/>
              <a:buChar char=""/>
              <a:defRPr/>
            </a:pPr>
            <a:endParaRPr lang="cs-CZ" altLang="cs-CZ" sz="2206" dirty="0">
              <a:solidFill>
                <a:schemeClr val="tx1">
                  <a:lumMod val="75000"/>
                  <a:lumOff val="25000"/>
                </a:schemeClr>
              </a:solidFill>
            </a:endParaRPr>
          </a:p>
        </p:txBody>
      </p:sp>
      <p:pic>
        <p:nvPicPr>
          <p:cNvPr id="29700" name="Picture 4" descr="C:\Users\galuskovas\Pictures\onk-59-01.jpg">
            <a:extLst>
              <a:ext uri="{FF2B5EF4-FFF2-40B4-BE49-F238E27FC236}">
                <a16:creationId xmlns:a16="http://schemas.microsoft.com/office/drawing/2014/main" id="{A9F2642E-0BDA-FD99-1911-811A893EDDE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37500" y="5076825"/>
            <a:ext cx="1979997" cy="201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34833DD6-7098-C18D-ED88-72DC6E98F6F5}"/>
              </a:ext>
            </a:extLst>
          </p:cNvPr>
          <p:cNvSpPr>
            <a:spLocks noGrp="1" noChangeArrowheads="1"/>
          </p:cNvSpPr>
          <p:nvPr>
            <p:ph type="title"/>
          </p:nvPr>
        </p:nvSpPr>
        <p:spPr/>
        <p:txBody>
          <a:bodyPr/>
          <a:lstStyle/>
          <a:p>
            <a:r>
              <a:rPr lang="cs-CZ" altLang="cs-CZ"/>
              <a:t>Endoskopické vyšetřovací metody</a:t>
            </a:r>
          </a:p>
        </p:txBody>
      </p:sp>
      <p:sp>
        <p:nvSpPr>
          <p:cNvPr id="33795" name="Rectangle 3">
            <a:extLst>
              <a:ext uri="{FF2B5EF4-FFF2-40B4-BE49-F238E27FC236}">
                <a16:creationId xmlns:a16="http://schemas.microsoft.com/office/drawing/2014/main" id="{A8B34C6A-0AC0-8824-D020-D60D9B358109}"/>
              </a:ext>
            </a:extLst>
          </p:cNvPr>
          <p:cNvSpPr>
            <a:spLocks noGrp="1" noChangeArrowheads="1"/>
          </p:cNvSpPr>
          <p:nvPr>
            <p:ph idx="1"/>
          </p:nvPr>
        </p:nvSpPr>
        <p:spPr>
          <a:xfrm>
            <a:off x="707301" y="2069865"/>
            <a:ext cx="9278797" cy="3235560"/>
          </a:xfrm>
        </p:spPr>
        <p:txBody>
          <a:bodyPr rtlCol="0">
            <a:noAutofit/>
          </a:bodyPr>
          <a:lstStyle/>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Umožňují prohlédnutí vnitřních dutin a orgánů přímo zrakem pomocí endoskopů – přístroje s velmi citlivou optikou a se světlem</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Rigidní x flexibilní</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Dg. x terapeutické využití</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Pomocí endoskopie se odstraňují cizí tělesa z dutin, provádí se výplachy, provádí se menší chirurgické zákroky, odebírají se vzorky tkání k histologii (biopsie)</a:t>
            </a:r>
          </a:p>
        </p:txBody>
      </p:sp>
      <p:pic>
        <p:nvPicPr>
          <p:cNvPr id="30724" name="Picture 4" descr="C:\Users\galuskovas\Pictures\000.png">
            <a:extLst>
              <a:ext uri="{FF2B5EF4-FFF2-40B4-BE49-F238E27FC236}">
                <a16:creationId xmlns:a16="http://schemas.microsoft.com/office/drawing/2014/main" id="{0D75CABD-8C65-3C23-E594-14939693937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32700" y="4695825"/>
            <a:ext cx="2480684" cy="201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A3B78ED-3787-6424-AB4F-33614C22843E}"/>
              </a:ext>
            </a:extLst>
          </p:cNvPr>
          <p:cNvSpPr>
            <a:spLocks noGrp="1" noChangeArrowheads="1"/>
          </p:cNvSpPr>
          <p:nvPr>
            <p:ph type="title"/>
          </p:nvPr>
        </p:nvSpPr>
        <p:spPr/>
        <p:txBody>
          <a:bodyPr/>
          <a:lstStyle/>
          <a:p>
            <a:r>
              <a:rPr lang="cs-CZ" altLang="cs-CZ"/>
              <a:t>Endoskopické vyšetřovací metody</a:t>
            </a:r>
          </a:p>
        </p:txBody>
      </p:sp>
      <p:sp>
        <p:nvSpPr>
          <p:cNvPr id="35843" name="Rectangle 3">
            <a:extLst>
              <a:ext uri="{FF2B5EF4-FFF2-40B4-BE49-F238E27FC236}">
                <a16:creationId xmlns:a16="http://schemas.microsoft.com/office/drawing/2014/main" id="{BED01A52-70D7-29AA-9811-B39F9F122BB0}"/>
              </a:ext>
            </a:extLst>
          </p:cNvPr>
          <p:cNvSpPr>
            <a:spLocks noGrp="1" noChangeArrowheads="1"/>
          </p:cNvSpPr>
          <p:nvPr>
            <p:ph idx="1"/>
          </p:nvPr>
        </p:nvSpPr>
        <p:spPr>
          <a:xfrm>
            <a:off x="707301" y="2069865"/>
            <a:ext cx="8677999" cy="3540360"/>
          </a:xfrm>
        </p:spPr>
        <p:txBody>
          <a:bodyPr rtlCol="0">
            <a:noAutofit/>
          </a:bodyPr>
          <a:lstStyle/>
          <a:p>
            <a:pPr marL="457200" indent="-457200">
              <a:lnSpc>
                <a:spcPct val="170000"/>
              </a:lnSpc>
              <a:buFont typeface="Wingdings" panose="05000000000000000000" pitchFamily="2" charset="2"/>
              <a:buChar char="Ø"/>
              <a:defRPr/>
            </a:pPr>
            <a:r>
              <a:rPr lang="cs-CZ" altLang="cs-CZ" dirty="0" err="1">
                <a:solidFill>
                  <a:schemeClr val="accent2"/>
                </a:solidFill>
              </a:rPr>
              <a:t>Ezofagogastroduodenoskopie</a:t>
            </a:r>
            <a:endParaRPr lang="cs-CZ" altLang="cs-CZ" dirty="0">
              <a:solidFill>
                <a:schemeClr val="accent2"/>
              </a:solidFill>
            </a:endParaRP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Vyš. jícnu, žaludku, duodena včetně vyústění slinivky a žluč. cest</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Využití při zavádění NJS a PEG, stavění krvácení z horní části GIT</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Indikace</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Příprava → LA, odsátí žal. obsahu</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Poloha → levý bok</a:t>
            </a:r>
          </a:p>
          <a:p>
            <a:pPr marL="457200" indent="-457200">
              <a:lnSpc>
                <a:spcPct val="170000"/>
              </a:lnSpc>
              <a:buFont typeface="Wingdings" panose="05000000000000000000" pitchFamily="2" charset="2"/>
              <a:buChar char="Ø"/>
              <a:defRPr/>
            </a:pPr>
            <a:r>
              <a:rPr lang="cs-CZ" altLang="cs-CZ" dirty="0">
                <a:solidFill>
                  <a:schemeClr val="tx1">
                    <a:lumMod val="75000"/>
                    <a:lumOff val="25000"/>
                  </a:schemeClr>
                </a:solidFill>
              </a:rPr>
              <a:t>Sledování po výkonu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adpis 1">
            <a:extLst>
              <a:ext uri="{FF2B5EF4-FFF2-40B4-BE49-F238E27FC236}">
                <a16:creationId xmlns:a16="http://schemas.microsoft.com/office/drawing/2014/main" id="{EC51BB13-D3FE-4137-D0B8-E1F2716548CD}"/>
              </a:ext>
            </a:extLst>
          </p:cNvPr>
          <p:cNvSpPr>
            <a:spLocks noGrp="1"/>
          </p:cNvSpPr>
          <p:nvPr>
            <p:ph type="title"/>
          </p:nvPr>
        </p:nvSpPr>
        <p:spPr>
          <a:xfrm>
            <a:off x="977054" y="672254"/>
            <a:ext cx="7000889" cy="538609"/>
          </a:xfrm>
        </p:spPr>
        <p:txBody>
          <a:bodyPr/>
          <a:lstStyle/>
          <a:p>
            <a:r>
              <a:rPr lang="cs-CZ" altLang="cs-CZ"/>
              <a:t>Žaludeční vředy</a:t>
            </a:r>
          </a:p>
        </p:txBody>
      </p:sp>
      <p:pic>
        <p:nvPicPr>
          <p:cNvPr id="32771" name="Zástupný symbol pro obsah 3">
            <a:extLst>
              <a:ext uri="{FF2B5EF4-FFF2-40B4-BE49-F238E27FC236}">
                <a16:creationId xmlns:a16="http://schemas.microsoft.com/office/drawing/2014/main" id="{50AB4EF0-633F-5E59-486C-AB51236575B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92981" y="1210863"/>
            <a:ext cx="5430546" cy="4280364"/>
          </a:xfrm>
        </p:spPr>
      </p:pic>
      <p:pic>
        <p:nvPicPr>
          <p:cNvPr id="32772" name="Obrázek 4">
            <a:extLst>
              <a:ext uri="{FF2B5EF4-FFF2-40B4-BE49-F238E27FC236}">
                <a16:creationId xmlns:a16="http://schemas.microsoft.com/office/drawing/2014/main" id="{D76887FA-3E67-83E9-0746-6A9E70D5503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76038" y="2340737"/>
            <a:ext cx="4803810" cy="4086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F682A362-20E3-A8C2-D12A-5CE0B9ABC0A9}"/>
              </a:ext>
            </a:extLst>
          </p:cNvPr>
          <p:cNvSpPr txBox="1"/>
          <p:nvPr/>
        </p:nvSpPr>
        <p:spPr>
          <a:xfrm>
            <a:off x="622300" y="6448425"/>
            <a:ext cx="853119" cy="246221"/>
          </a:xfrm>
          <a:prstGeom prst="rect">
            <a:avLst/>
          </a:prstGeom>
          <a:noFill/>
        </p:spPr>
        <p:txBody>
          <a:bodyPr wrap="none" rtlCol="0">
            <a:spAutoFit/>
          </a:bodyPr>
          <a:lstStyle/>
          <a:p>
            <a:r>
              <a:rPr lang="cs-CZ" sz="1000" dirty="0">
                <a:solidFill>
                  <a:schemeClr val="bg1"/>
                </a:solidFill>
              </a:rPr>
              <a:t>Zdroj: vlastní</a:t>
            </a:r>
          </a:p>
        </p:txBody>
      </p:sp>
      <p:sp>
        <p:nvSpPr>
          <p:cNvPr id="7" name="TextovéPole 6">
            <a:extLst>
              <a:ext uri="{FF2B5EF4-FFF2-40B4-BE49-F238E27FC236}">
                <a16:creationId xmlns:a16="http://schemas.microsoft.com/office/drawing/2014/main" id="{3D2E3757-D88B-AD16-8E99-B5BDABC08892}"/>
              </a:ext>
            </a:extLst>
          </p:cNvPr>
          <p:cNvSpPr txBox="1"/>
          <p:nvPr/>
        </p:nvSpPr>
        <p:spPr>
          <a:xfrm>
            <a:off x="5956300" y="1876425"/>
            <a:ext cx="2288512" cy="523220"/>
          </a:xfrm>
          <a:prstGeom prst="rect">
            <a:avLst/>
          </a:prstGeom>
          <a:noFill/>
        </p:spPr>
        <p:txBody>
          <a:bodyPr wrap="none" rtlCol="0">
            <a:spAutoFit/>
          </a:bodyPr>
          <a:lstStyle/>
          <a:p>
            <a:r>
              <a:rPr lang="cs-CZ" sz="2800" dirty="0">
                <a:solidFill>
                  <a:schemeClr val="accent1"/>
                </a:solidFill>
              </a:rPr>
              <a:t>Nádor žaludku</a:t>
            </a:r>
          </a:p>
        </p:txBody>
      </p:sp>
      <p:sp>
        <p:nvSpPr>
          <p:cNvPr id="8" name="TextovéPole 7">
            <a:extLst>
              <a:ext uri="{FF2B5EF4-FFF2-40B4-BE49-F238E27FC236}">
                <a16:creationId xmlns:a16="http://schemas.microsoft.com/office/drawing/2014/main" id="{63B42EC4-73B5-E804-82C1-9214C67524DD}"/>
              </a:ext>
            </a:extLst>
          </p:cNvPr>
          <p:cNvSpPr txBox="1"/>
          <p:nvPr/>
        </p:nvSpPr>
        <p:spPr>
          <a:xfrm>
            <a:off x="622300" y="5305425"/>
            <a:ext cx="853119" cy="246221"/>
          </a:xfrm>
          <a:prstGeom prst="rect">
            <a:avLst/>
          </a:prstGeom>
          <a:noFill/>
        </p:spPr>
        <p:txBody>
          <a:bodyPr wrap="none" rtlCol="0">
            <a:spAutoFit/>
          </a:bodyPr>
          <a:lstStyle/>
          <a:p>
            <a:r>
              <a:rPr lang="cs-CZ" sz="1000" dirty="0">
                <a:solidFill>
                  <a:schemeClr val="bg1"/>
                </a:solidFill>
              </a:rPr>
              <a:t>Zdroj: vlastní</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719B6118-DC7D-5153-23A0-B2E00260944A}"/>
              </a:ext>
            </a:extLst>
          </p:cNvPr>
          <p:cNvSpPr>
            <a:spLocks noGrp="1" noChangeArrowheads="1"/>
          </p:cNvSpPr>
          <p:nvPr>
            <p:ph type="title"/>
          </p:nvPr>
        </p:nvSpPr>
        <p:spPr/>
        <p:txBody>
          <a:bodyPr/>
          <a:lstStyle/>
          <a:p>
            <a:r>
              <a:rPr lang="cs-CZ" altLang="cs-CZ"/>
              <a:t>Endoskopické vyšetřovací metody</a:t>
            </a:r>
          </a:p>
        </p:txBody>
      </p:sp>
      <p:sp>
        <p:nvSpPr>
          <p:cNvPr id="34819" name="Rectangle 3">
            <a:extLst>
              <a:ext uri="{FF2B5EF4-FFF2-40B4-BE49-F238E27FC236}">
                <a16:creationId xmlns:a16="http://schemas.microsoft.com/office/drawing/2014/main" id="{CEC13189-35FA-051A-968C-26A860F0C2A3}"/>
              </a:ext>
            </a:extLst>
          </p:cNvPr>
          <p:cNvSpPr>
            <a:spLocks noGrp="1" noChangeArrowheads="1"/>
          </p:cNvSpPr>
          <p:nvPr>
            <p:ph idx="1"/>
          </p:nvPr>
        </p:nvSpPr>
        <p:spPr>
          <a:xfrm>
            <a:off x="304801" y="1796177"/>
            <a:ext cx="8800567" cy="3509248"/>
          </a:xfrm>
        </p:spPr>
        <p:txBody>
          <a:bodyPr rtlCol="0">
            <a:normAutofit/>
          </a:bodyPr>
          <a:lstStyle/>
          <a:p>
            <a:pPr marL="457200" indent="-457200">
              <a:lnSpc>
                <a:spcPct val="150000"/>
              </a:lnSpc>
              <a:buFont typeface="Wingdings" panose="05000000000000000000" pitchFamily="2" charset="2"/>
              <a:buChar char="Ø"/>
              <a:defRPr/>
            </a:pPr>
            <a:endParaRPr lang="cs-CZ" altLang="cs-CZ" dirty="0">
              <a:solidFill>
                <a:schemeClr val="tx1">
                  <a:lumMod val="75000"/>
                  <a:lumOff val="25000"/>
                </a:schemeClr>
              </a:solidFill>
            </a:endParaRPr>
          </a:p>
          <a:p>
            <a:pPr marL="457200" indent="-457200">
              <a:lnSpc>
                <a:spcPct val="150000"/>
              </a:lnSpc>
              <a:buFont typeface="Wingdings" panose="05000000000000000000" pitchFamily="2" charset="2"/>
              <a:buChar char="Ø"/>
              <a:defRPr/>
            </a:pPr>
            <a:r>
              <a:rPr lang="cs-CZ" altLang="cs-CZ" dirty="0">
                <a:solidFill>
                  <a:schemeClr val="tx1">
                    <a:lumMod val="75000"/>
                    <a:lumOff val="25000"/>
                  </a:schemeClr>
                </a:solidFill>
              </a:rPr>
              <a:t> </a:t>
            </a:r>
            <a:r>
              <a:rPr lang="cs-CZ" altLang="cs-CZ" dirty="0">
                <a:solidFill>
                  <a:schemeClr val="accent2"/>
                </a:solidFill>
              </a:rPr>
              <a:t>ERCP (</a:t>
            </a:r>
            <a:r>
              <a:rPr lang="cs-CZ" altLang="cs-CZ" dirty="0" err="1">
                <a:solidFill>
                  <a:schemeClr val="accent2"/>
                </a:solidFill>
              </a:rPr>
              <a:t>endosk</a:t>
            </a:r>
            <a:r>
              <a:rPr lang="cs-CZ" altLang="cs-CZ" dirty="0">
                <a:solidFill>
                  <a:schemeClr val="accent2"/>
                </a:solidFill>
              </a:rPr>
              <a:t>. retrográdní </a:t>
            </a:r>
            <a:r>
              <a:rPr lang="cs-CZ" altLang="cs-CZ" dirty="0" err="1">
                <a:solidFill>
                  <a:schemeClr val="accent2"/>
                </a:solidFill>
              </a:rPr>
              <a:t>cholangiopankreatografie</a:t>
            </a:r>
            <a:r>
              <a:rPr lang="cs-CZ" altLang="cs-CZ" dirty="0">
                <a:solidFill>
                  <a:schemeClr val="accent2"/>
                </a:solidFill>
              </a:rPr>
              <a:t>) </a:t>
            </a:r>
          </a:p>
          <a:p>
            <a:pPr marL="457200" indent="-457200">
              <a:lnSpc>
                <a:spcPct val="150000"/>
              </a:lnSpc>
              <a:buFont typeface="Wingdings" panose="05000000000000000000" pitchFamily="2" charset="2"/>
              <a:buChar char="Ø"/>
              <a:defRPr/>
            </a:pPr>
            <a:r>
              <a:rPr lang="cs-CZ" altLang="cs-CZ" dirty="0">
                <a:solidFill>
                  <a:schemeClr val="tx1">
                    <a:lumMod val="75000"/>
                    <a:lumOff val="25000"/>
                  </a:schemeClr>
                </a:solidFill>
              </a:rPr>
              <a:t>Kombinace endoskop. + RTG vyš.</a:t>
            </a:r>
          </a:p>
          <a:p>
            <a:pPr marL="457200" indent="-457200">
              <a:lnSpc>
                <a:spcPct val="150000"/>
              </a:lnSpc>
              <a:buFont typeface="Wingdings" panose="05000000000000000000" pitchFamily="2" charset="2"/>
              <a:buChar char="Ø"/>
              <a:defRPr/>
            </a:pPr>
            <a:r>
              <a:rPr lang="cs-CZ" altLang="cs-CZ" dirty="0">
                <a:solidFill>
                  <a:schemeClr val="tx1">
                    <a:lumMod val="75000"/>
                    <a:lumOff val="25000"/>
                  </a:schemeClr>
                </a:solidFill>
              </a:rPr>
              <a:t>Vyš. vývod. cest pankreatu, žluč. cest, sondáž </a:t>
            </a:r>
            <a:r>
              <a:rPr lang="cs-CZ" altLang="cs-CZ" dirty="0" err="1">
                <a:solidFill>
                  <a:schemeClr val="tx1">
                    <a:lumMod val="75000"/>
                    <a:lumOff val="25000"/>
                  </a:schemeClr>
                </a:solidFill>
              </a:rPr>
              <a:t>Vaterské</a:t>
            </a:r>
            <a:r>
              <a:rPr lang="cs-CZ" altLang="cs-CZ" dirty="0">
                <a:solidFill>
                  <a:schemeClr val="tx1">
                    <a:lumMod val="75000"/>
                    <a:lumOff val="25000"/>
                  </a:schemeClr>
                </a:solidFill>
              </a:rPr>
              <a:t> papily</a:t>
            </a:r>
          </a:p>
          <a:p>
            <a:pPr marL="457200" indent="-457200">
              <a:lnSpc>
                <a:spcPct val="150000"/>
              </a:lnSpc>
              <a:buFont typeface="Wingdings" panose="05000000000000000000" pitchFamily="2" charset="2"/>
              <a:buChar char="Ø"/>
              <a:defRPr/>
            </a:pPr>
            <a:r>
              <a:rPr lang="cs-CZ" altLang="cs-CZ" dirty="0">
                <a:solidFill>
                  <a:schemeClr val="tx1">
                    <a:lumMod val="75000"/>
                    <a:lumOff val="25000"/>
                  </a:schemeClr>
                </a:solidFill>
              </a:rPr>
              <a:t>Indikace</a:t>
            </a:r>
          </a:p>
          <a:p>
            <a:pPr marL="457200" indent="-457200">
              <a:lnSpc>
                <a:spcPct val="150000"/>
              </a:lnSpc>
              <a:buFont typeface="Wingdings" panose="05000000000000000000" pitchFamily="2" charset="2"/>
              <a:buChar char="Ø"/>
              <a:defRPr/>
            </a:pPr>
            <a:r>
              <a:rPr lang="cs-CZ" altLang="cs-CZ" dirty="0">
                <a:solidFill>
                  <a:schemeClr val="tx1">
                    <a:lumMod val="75000"/>
                    <a:lumOff val="25000"/>
                  </a:schemeClr>
                </a:solidFill>
              </a:rPr>
              <a:t>Příprava → JT, amylázy, koagulace</a:t>
            </a:r>
          </a:p>
          <a:p>
            <a:pPr marL="457200" indent="-457200">
              <a:lnSpc>
                <a:spcPct val="150000"/>
              </a:lnSpc>
              <a:buFont typeface="Wingdings" panose="05000000000000000000" pitchFamily="2" charset="2"/>
              <a:buChar char="Ø"/>
              <a:defRPr/>
            </a:pPr>
            <a:r>
              <a:rPr lang="cs-CZ" altLang="cs-CZ" dirty="0">
                <a:solidFill>
                  <a:schemeClr val="tx1">
                    <a:lumMod val="75000"/>
                    <a:lumOff val="25000"/>
                  </a:schemeClr>
                </a:solidFill>
              </a:rPr>
              <a:t>Poloha → mění se v průběhu vyš.</a:t>
            </a:r>
          </a:p>
          <a:p>
            <a:pPr marL="457200" indent="-457200">
              <a:lnSpc>
                <a:spcPct val="150000"/>
              </a:lnSpc>
              <a:buFont typeface="Wingdings" panose="05000000000000000000" pitchFamily="2" charset="2"/>
              <a:buChar char="Ø"/>
              <a:defRPr/>
            </a:pPr>
            <a:r>
              <a:rPr lang="cs-CZ" altLang="cs-CZ" dirty="0">
                <a:solidFill>
                  <a:schemeClr val="tx1">
                    <a:lumMod val="75000"/>
                    <a:lumOff val="25000"/>
                  </a:schemeClr>
                </a:solidFill>
              </a:rPr>
              <a:t>Sledování po výkonu</a:t>
            </a:r>
          </a:p>
          <a:p>
            <a:pPr>
              <a:lnSpc>
                <a:spcPct val="90000"/>
              </a:lnSpc>
              <a:defRPr/>
            </a:pPr>
            <a:endParaRPr lang="cs-CZ" altLang="cs-CZ" sz="2647" dirty="0">
              <a:solidFill>
                <a:schemeClr val="tx1">
                  <a:lumMod val="75000"/>
                  <a:lumOff val="25000"/>
                </a:schemeClr>
              </a:solidFill>
            </a:endParaRPr>
          </a:p>
        </p:txBody>
      </p:sp>
      <p:pic>
        <p:nvPicPr>
          <p:cNvPr id="33796" name="Picture 4" descr="C:\Users\galuskovas\Pictures\magenspiegelung.jpg">
            <a:extLst>
              <a:ext uri="{FF2B5EF4-FFF2-40B4-BE49-F238E27FC236}">
                <a16:creationId xmlns:a16="http://schemas.microsoft.com/office/drawing/2014/main" id="{6747B4FD-90EA-8BF0-2CD4-6C7F2A64A0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700" y="2943225"/>
            <a:ext cx="3023389" cy="3046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37BD49BA-7A12-0AD7-94FE-4A59324DD519}"/>
              </a:ext>
            </a:extLst>
          </p:cNvPr>
          <p:cNvSpPr txBox="1"/>
          <p:nvPr/>
        </p:nvSpPr>
        <p:spPr>
          <a:xfrm>
            <a:off x="8623300" y="59150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Nadpis 1">
            <a:extLst>
              <a:ext uri="{FF2B5EF4-FFF2-40B4-BE49-F238E27FC236}">
                <a16:creationId xmlns:a16="http://schemas.microsoft.com/office/drawing/2014/main" id="{E19754CE-0E90-080D-76BE-F2AE302D6521}"/>
              </a:ext>
            </a:extLst>
          </p:cNvPr>
          <p:cNvSpPr>
            <a:spLocks noGrp="1"/>
          </p:cNvSpPr>
          <p:nvPr>
            <p:ph type="title"/>
          </p:nvPr>
        </p:nvSpPr>
        <p:spPr>
          <a:xfrm>
            <a:off x="977054" y="672254"/>
            <a:ext cx="7000889" cy="538609"/>
          </a:xfrm>
        </p:spPr>
        <p:txBody>
          <a:bodyPr/>
          <a:lstStyle/>
          <a:p>
            <a:r>
              <a:rPr lang="cs-CZ" altLang="cs-CZ"/>
              <a:t>ERCP</a:t>
            </a:r>
          </a:p>
        </p:txBody>
      </p:sp>
      <p:pic>
        <p:nvPicPr>
          <p:cNvPr id="34819" name="Picture 2" descr="Endoscopic retrograde cholangio-pancreatography - Hamilton Gastroenterology">
            <a:extLst>
              <a:ext uri="{FF2B5EF4-FFF2-40B4-BE49-F238E27FC236}">
                <a16:creationId xmlns:a16="http://schemas.microsoft.com/office/drawing/2014/main" id="{8FED2EF3-7401-0ED9-0A6D-9C7E444DA7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090473" y="1796178"/>
            <a:ext cx="6363649" cy="4486941"/>
          </a:xfrm>
          <a:noFill/>
        </p:spPr>
      </p:pic>
      <p:sp>
        <p:nvSpPr>
          <p:cNvPr id="2" name="TextovéPole 1">
            <a:extLst>
              <a:ext uri="{FF2B5EF4-FFF2-40B4-BE49-F238E27FC236}">
                <a16:creationId xmlns:a16="http://schemas.microsoft.com/office/drawing/2014/main" id="{331E4EB3-84D8-DA28-A5E7-1F6FCD347C62}"/>
              </a:ext>
            </a:extLst>
          </p:cNvPr>
          <p:cNvSpPr txBox="1"/>
          <p:nvPr/>
        </p:nvSpPr>
        <p:spPr>
          <a:xfrm>
            <a:off x="2222500" y="64484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C8B24161-0564-528F-8B6B-4CD831A7E985}"/>
              </a:ext>
            </a:extLst>
          </p:cNvPr>
          <p:cNvSpPr>
            <a:spLocks noGrp="1" noChangeArrowheads="1"/>
          </p:cNvSpPr>
          <p:nvPr>
            <p:ph type="title"/>
          </p:nvPr>
        </p:nvSpPr>
        <p:spPr/>
        <p:txBody>
          <a:bodyPr/>
          <a:lstStyle/>
          <a:p>
            <a:r>
              <a:rPr lang="cs-CZ" altLang="cs-CZ"/>
              <a:t>Endoskopické vyšetřovací metody</a:t>
            </a:r>
          </a:p>
        </p:txBody>
      </p:sp>
      <p:sp>
        <p:nvSpPr>
          <p:cNvPr id="35843" name="Rectangle 3">
            <a:extLst>
              <a:ext uri="{FF2B5EF4-FFF2-40B4-BE49-F238E27FC236}">
                <a16:creationId xmlns:a16="http://schemas.microsoft.com/office/drawing/2014/main" id="{1609F3E4-215F-4528-01E8-55E47C5DA4E6}"/>
              </a:ext>
            </a:extLst>
          </p:cNvPr>
          <p:cNvSpPr>
            <a:spLocks noGrp="1" noChangeArrowheads="1"/>
          </p:cNvSpPr>
          <p:nvPr>
            <p:ph idx="1"/>
          </p:nvPr>
        </p:nvSpPr>
        <p:spPr>
          <a:xfrm>
            <a:off x="707301" y="2069865"/>
            <a:ext cx="9278797" cy="2450030"/>
          </a:xfrm>
        </p:spPr>
        <p:txBody>
          <a:bodyPr/>
          <a:lstStyle/>
          <a:p>
            <a:pPr marL="285750" indent="-285750">
              <a:lnSpc>
                <a:spcPct val="150000"/>
              </a:lnSpc>
              <a:buFont typeface="Wingdings" panose="05000000000000000000" pitchFamily="2" charset="2"/>
              <a:buChar char="Ø"/>
            </a:pPr>
            <a:r>
              <a:rPr lang="cs-CZ" altLang="cs-CZ" dirty="0">
                <a:solidFill>
                  <a:schemeClr val="accent2"/>
                </a:solidFill>
              </a:rPr>
              <a:t>Rektoskopie</a:t>
            </a:r>
          </a:p>
          <a:p>
            <a:pPr marL="285750" indent="-285750">
              <a:lnSpc>
                <a:spcPct val="150000"/>
              </a:lnSpc>
              <a:buFont typeface="Wingdings" panose="05000000000000000000" pitchFamily="2" charset="2"/>
              <a:buChar char="Ø"/>
            </a:pPr>
            <a:r>
              <a:rPr lang="cs-CZ" altLang="cs-CZ" dirty="0"/>
              <a:t>Vyš. konečníku do vzdálenosti cca 25 cm</a:t>
            </a:r>
          </a:p>
          <a:p>
            <a:pPr marL="285750" indent="-285750">
              <a:lnSpc>
                <a:spcPct val="150000"/>
              </a:lnSpc>
              <a:buFont typeface="Wingdings" panose="05000000000000000000" pitchFamily="2" charset="2"/>
              <a:buChar char="Ø"/>
            </a:pPr>
            <a:r>
              <a:rPr lang="cs-CZ" altLang="cs-CZ" dirty="0"/>
              <a:t>Indikace</a:t>
            </a:r>
          </a:p>
          <a:p>
            <a:pPr marL="285750" indent="-285750">
              <a:lnSpc>
                <a:spcPct val="150000"/>
              </a:lnSpc>
              <a:buFont typeface="Wingdings" panose="05000000000000000000" pitchFamily="2" charset="2"/>
              <a:buChar char="Ø"/>
            </a:pPr>
            <a:r>
              <a:rPr lang="cs-CZ" altLang="cs-CZ" dirty="0"/>
              <a:t>Příprava</a:t>
            </a:r>
          </a:p>
          <a:p>
            <a:pPr marL="285750" indent="-285750">
              <a:lnSpc>
                <a:spcPct val="150000"/>
              </a:lnSpc>
              <a:buFont typeface="Wingdings" panose="05000000000000000000" pitchFamily="2" charset="2"/>
              <a:buChar char="Ø"/>
            </a:pPr>
            <a:r>
              <a:rPr lang="cs-CZ" altLang="cs-CZ" dirty="0"/>
              <a:t>Poloha → levý bok, gynekologická</a:t>
            </a:r>
          </a:p>
          <a:p>
            <a:pPr marL="285750" indent="-285750">
              <a:lnSpc>
                <a:spcPct val="150000"/>
              </a:lnSpc>
              <a:buFont typeface="Wingdings" panose="05000000000000000000" pitchFamily="2" charset="2"/>
              <a:buChar char="Ø"/>
            </a:pPr>
            <a:r>
              <a:rPr lang="cs-CZ" altLang="cs-CZ" dirty="0"/>
              <a:t>Sledování po výkonu</a:t>
            </a:r>
          </a:p>
        </p:txBody>
      </p:sp>
      <p:pic>
        <p:nvPicPr>
          <p:cNvPr id="35844" name="Picture 4" descr="C:\Users\galuskovas\Pictures\Colon_anatomie_ro.JPG">
            <a:extLst>
              <a:ext uri="{FF2B5EF4-FFF2-40B4-BE49-F238E27FC236}">
                <a16:creationId xmlns:a16="http://schemas.microsoft.com/office/drawing/2014/main" id="{1ED46FE0-C386-7B92-5A6E-BFE8BF69F7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61100" y="2714625"/>
            <a:ext cx="3277235" cy="262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87653131-A859-8AB1-97E2-DEF3C269EA74}"/>
              </a:ext>
            </a:extLst>
          </p:cNvPr>
          <p:cNvSpPr txBox="1"/>
          <p:nvPr/>
        </p:nvSpPr>
        <p:spPr>
          <a:xfrm>
            <a:off x="6337300" y="55340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B660FE7-6D34-CEFD-5E5D-77D9E77D83D9}"/>
              </a:ext>
            </a:extLst>
          </p:cNvPr>
          <p:cNvSpPr>
            <a:spLocks noGrp="1" noChangeArrowheads="1"/>
          </p:cNvSpPr>
          <p:nvPr>
            <p:ph type="title"/>
          </p:nvPr>
        </p:nvSpPr>
        <p:spPr/>
        <p:txBody>
          <a:bodyPr/>
          <a:lstStyle/>
          <a:p>
            <a:r>
              <a:rPr lang="cs-CZ" altLang="cs-CZ"/>
              <a:t>Endoskopické vyšetřovací metody</a:t>
            </a:r>
          </a:p>
        </p:txBody>
      </p:sp>
      <p:sp>
        <p:nvSpPr>
          <p:cNvPr id="36867" name="Rectangle 3">
            <a:extLst>
              <a:ext uri="{FF2B5EF4-FFF2-40B4-BE49-F238E27FC236}">
                <a16:creationId xmlns:a16="http://schemas.microsoft.com/office/drawing/2014/main" id="{DD75BC67-E56E-8E4A-7432-7AF8CFCFF25F}"/>
              </a:ext>
            </a:extLst>
          </p:cNvPr>
          <p:cNvSpPr>
            <a:spLocks noGrp="1" noChangeArrowheads="1"/>
          </p:cNvSpPr>
          <p:nvPr>
            <p:ph idx="1"/>
          </p:nvPr>
        </p:nvSpPr>
        <p:spPr>
          <a:xfrm>
            <a:off x="707301" y="2069865"/>
            <a:ext cx="9278797" cy="2450030"/>
          </a:xfrm>
        </p:spPr>
        <p:txBody>
          <a:bodyPr/>
          <a:lstStyle/>
          <a:p>
            <a:pPr marL="285750" indent="-285750">
              <a:lnSpc>
                <a:spcPct val="150000"/>
              </a:lnSpc>
              <a:buFont typeface="Wingdings" panose="05000000000000000000" pitchFamily="2" charset="2"/>
              <a:buChar char="Ø"/>
            </a:pPr>
            <a:r>
              <a:rPr lang="cs-CZ" altLang="cs-CZ" dirty="0">
                <a:solidFill>
                  <a:schemeClr val="accent2"/>
                </a:solidFill>
              </a:rPr>
              <a:t>Kolonoskopie</a:t>
            </a:r>
          </a:p>
          <a:p>
            <a:pPr marL="285750" indent="-285750">
              <a:lnSpc>
                <a:spcPct val="150000"/>
              </a:lnSpc>
              <a:buFont typeface="Wingdings" panose="05000000000000000000" pitchFamily="2" charset="2"/>
              <a:buChar char="Ø"/>
            </a:pPr>
            <a:r>
              <a:rPr lang="cs-CZ" altLang="cs-CZ" dirty="0"/>
              <a:t>Vyš. tračníku včetně céka</a:t>
            </a:r>
          </a:p>
          <a:p>
            <a:pPr marL="285750" indent="-285750">
              <a:lnSpc>
                <a:spcPct val="150000"/>
              </a:lnSpc>
              <a:buFont typeface="Wingdings" panose="05000000000000000000" pitchFamily="2" charset="2"/>
              <a:buChar char="Ø"/>
            </a:pPr>
            <a:r>
              <a:rPr lang="cs-CZ" altLang="cs-CZ" dirty="0"/>
              <a:t>Indikace</a:t>
            </a:r>
          </a:p>
          <a:p>
            <a:pPr marL="285750" indent="-285750">
              <a:lnSpc>
                <a:spcPct val="150000"/>
              </a:lnSpc>
              <a:buFont typeface="Wingdings" panose="05000000000000000000" pitchFamily="2" charset="2"/>
              <a:buChar char="Ø"/>
            </a:pPr>
            <a:r>
              <a:rPr lang="cs-CZ" altLang="cs-CZ" dirty="0"/>
              <a:t>Příprava</a:t>
            </a:r>
          </a:p>
          <a:p>
            <a:pPr marL="285750" indent="-285750">
              <a:lnSpc>
                <a:spcPct val="150000"/>
              </a:lnSpc>
              <a:buFont typeface="Wingdings" panose="05000000000000000000" pitchFamily="2" charset="2"/>
              <a:buChar char="Ø"/>
            </a:pPr>
            <a:r>
              <a:rPr lang="cs-CZ" altLang="cs-CZ" dirty="0"/>
              <a:t>Poloha → levý bok s přitaženými DK, mění se v průběhu výkonu</a:t>
            </a:r>
          </a:p>
          <a:p>
            <a:pPr marL="285750" indent="-285750">
              <a:lnSpc>
                <a:spcPct val="150000"/>
              </a:lnSpc>
              <a:buFont typeface="Wingdings" panose="05000000000000000000" pitchFamily="2" charset="2"/>
              <a:buChar char="Ø"/>
            </a:pPr>
            <a:r>
              <a:rPr lang="cs-CZ" altLang="cs-CZ" dirty="0"/>
              <a:t>Sledování po výkonu</a:t>
            </a:r>
          </a:p>
        </p:txBody>
      </p:sp>
      <p:pic>
        <p:nvPicPr>
          <p:cNvPr id="36869" name="Obrázek 1">
            <a:extLst>
              <a:ext uri="{FF2B5EF4-FFF2-40B4-BE49-F238E27FC236}">
                <a16:creationId xmlns:a16="http://schemas.microsoft.com/office/drawing/2014/main" id="{F61B0FE4-6F60-6996-01C6-555A31D96A95}"/>
              </a:ext>
            </a:extLst>
          </p:cNvPr>
          <p:cNvPicPr>
            <a:picLocks noChangeAspect="1"/>
          </p:cNvPicPr>
          <p:nvPr/>
        </p:nvPicPr>
        <p:blipFill>
          <a:blip r:embed="rId2">
            <a:extLst>
              <a:ext uri="{28A0092B-C50C-407E-A947-70E740481C1C}">
                <a14:useLocalDpi xmlns:a14="http://schemas.microsoft.com/office/drawing/2010/main" val="0"/>
              </a:ext>
            </a:extLst>
          </a:blip>
          <a:srcRect l="5560"/>
          <a:stretch>
            <a:fillRect/>
          </a:stretch>
        </p:blipFill>
        <p:spPr bwMode="auto">
          <a:xfrm>
            <a:off x="7101609" y="3382410"/>
            <a:ext cx="3373522" cy="28588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7942F543-E843-D8EA-3CEF-CDCFD7BD94B6}"/>
              </a:ext>
            </a:extLst>
          </p:cNvPr>
          <p:cNvSpPr txBox="1"/>
          <p:nvPr/>
        </p:nvSpPr>
        <p:spPr>
          <a:xfrm>
            <a:off x="7099300" y="6372225"/>
            <a:ext cx="853119" cy="246221"/>
          </a:xfrm>
          <a:prstGeom prst="rect">
            <a:avLst/>
          </a:prstGeom>
          <a:noFill/>
        </p:spPr>
        <p:txBody>
          <a:bodyPr wrap="none" rtlCol="0">
            <a:spAutoFit/>
          </a:bodyPr>
          <a:lstStyle/>
          <a:p>
            <a:r>
              <a:rPr lang="cs-CZ" sz="1000" dirty="0"/>
              <a:t>Zdroj: vlastní</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32448BCB-EAB5-7E3C-3C8B-8C1418CCA2BA}"/>
              </a:ext>
            </a:extLst>
          </p:cNvPr>
          <p:cNvSpPr>
            <a:spLocks noGrp="1" noChangeArrowheads="1"/>
          </p:cNvSpPr>
          <p:nvPr>
            <p:ph type="title"/>
          </p:nvPr>
        </p:nvSpPr>
        <p:spPr/>
        <p:txBody>
          <a:bodyPr/>
          <a:lstStyle/>
          <a:p>
            <a:r>
              <a:rPr lang="cs-CZ" altLang="cs-CZ"/>
              <a:t>Endoskopické vyšetřovací metody</a:t>
            </a:r>
          </a:p>
        </p:txBody>
      </p:sp>
      <p:sp>
        <p:nvSpPr>
          <p:cNvPr id="37891" name="Rectangle 3">
            <a:extLst>
              <a:ext uri="{FF2B5EF4-FFF2-40B4-BE49-F238E27FC236}">
                <a16:creationId xmlns:a16="http://schemas.microsoft.com/office/drawing/2014/main" id="{06B01F1E-2E47-85B0-1935-9703CA004BE0}"/>
              </a:ext>
            </a:extLst>
          </p:cNvPr>
          <p:cNvSpPr>
            <a:spLocks noGrp="1" noChangeArrowheads="1"/>
          </p:cNvSpPr>
          <p:nvPr>
            <p:ph idx="1"/>
          </p:nvPr>
        </p:nvSpPr>
        <p:spPr>
          <a:xfrm>
            <a:off x="707301" y="2069865"/>
            <a:ext cx="9278797" cy="2865528"/>
          </a:xfrm>
        </p:spPr>
        <p:txBody>
          <a:bodyPr/>
          <a:lstStyle/>
          <a:p>
            <a:pPr marL="285750" indent="-285750">
              <a:lnSpc>
                <a:spcPct val="150000"/>
              </a:lnSpc>
              <a:buFont typeface="Wingdings" panose="05000000000000000000" pitchFamily="2" charset="2"/>
              <a:buChar char="Ø"/>
            </a:pPr>
            <a:r>
              <a:rPr lang="cs-CZ" altLang="cs-CZ" dirty="0">
                <a:solidFill>
                  <a:schemeClr val="accent2"/>
                </a:solidFill>
              </a:rPr>
              <a:t>Cystoskopie</a:t>
            </a:r>
          </a:p>
          <a:p>
            <a:pPr marL="285750" indent="-285750">
              <a:lnSpc>
                <a:spcPct val="150000"/>
              </a:lnSpc>
              <a:buFont typeface="Wingdings" panose="05000000000000000000" pitchFamily="2" charset="2"/>
              <a:buChar char="Ø"/>
            </a:pPr>
            <a:r>
              <a:rPr lang="cs-CZ" altLang="cs-CZ" dirty="0"/>
              <a:t>Vyš. ústí ureteru, </a:t>
            </a:r>
            <a:r>
              <a:rPr lang="cs-CZ" altLang="cs-CZ" dirty="0" err="1"/>
              <a:t>uretry</a:t>
            </a:r>
            <a:r>
              <a:rPr lang="cs-CZ" altLang="cs-CZ" dirty="0"/>
              <a:t> a MM</a:t>
            </a:r>
          </a:p>
          <a:p>
            <a:pPr marL="285750" indent="-285750">
              <a:lnSpc>
                <a:spcPct val="150000"/>
              </a:lnSpc>
              <a:buFont typeface="Wingdings" panose="05000000000000000000" pitchFamily="2" charset="2"/>
              <a:buChar char="Ø"/>
            </a:pPr>
            <a:r>
              <a:rPr lang="cs-CZ" altLang="cs-CZ" dirty="0"/>
              <a:t>Indikace</a:t>
            </a:r>
          </a:p>
          <a:p>
            <a:pPr marL="285750" indent="-285750">
              <a:lnSpc>
                <a:spcPct val="150000"/>
              </a:lnSpc>
              <a:buFont typeface="Wingdings" panose="05000000000000000000" pitchFamily="2" charset="2"/>
              <a:buChar char="Ø"/>
            </a:pPr>
            <a:r>
              <a:rPr lang="cs-CZ" altLang="cs-CZ" dirty="0" err="1"/>
              <a:t>Epi</a:t>
            </a:r>
            <a:r>
              <a:rPr lang="cs-CZ" altLang="cs-CZ" dirty="0"/>
              <a:t>, LA</a:t>
            </a:r>
          </a:p>
          <a:p>
            <a:pPr marL="285750" indent="-285750">
              <a:lnSpc>
                <a:spcPct val="150000"/>
              </a:lnSpc>
              <a:buFont typeface="Wingdings" panose="05000000000000000000" pitchFamily="2" charset="2"/>
              <a:buChar char="Ø"/>
            </a:pPr>
            <a:r>
              <a:rPr lang="cs-CZ" altLang="cs-CZ" dirty="0"/>
              <a:t>Příprava</a:t>
            </a:r>
          </a:p>
          <a:p>
            <a:pPr marL="285750" indent="-285750">
              <a:lnSpc>
                <a:spcPct val="150000"/>
              </a:lnSpc>
              <a:buFont typeface="Wingdings" panose="05000000000000000000" pitchFamily="2" charset="2"/>
              <a:buChar char="Ø"/>
            </a:pPr>
            <a:r>
              <a:rPr lang="cs-CZ" altLang="cs-CZ" dirty="0"/>
              <a:t>Poloha → gynekologická</a:t>
            </a:r>
          </a:p>
          <a:p>
            <a:pPr marL="285750" indent="-285750">
              <a:lnSpc>
                <a:spcPct val="150000"/>
              </a:lnSpc>
              <a:buFont typeface="Wingdings" panose="05000000000000000000" pitchFamily="2" charset="2"/>
              <a:buChar char="Ø"/>
            </a:pPr>
            <a:r>
              <a:rPr lang="cs-CZ" altLang="cs-CZ" dirty="0"/>
              <a:t>Sledování po výkonu</a:t>
            </a:r>
          </a:p>
        </p:txBody>
      </p:sp>
      <p:pic>
        <p:nvPicPr>
          <p:cNvPr id="37892" name="Picture 4" descr="C:\Users\galuskovas\Pictures\starre-Cystoskopie-bei-Blasenstein.jpg">
            <a:extLst>
              <a:ext uri="{FF2B5EF4-FFF2-40B4-BE49-F238E27FC236}">
                <a16:creationId xmlns:a16="http://schemas.microsoft.com/office/drawing/2014/main" id="{02CE461C-BCB3-A246-2296-2EA42D6CA5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0100" y="2993439"/>
            <a:ext cx="3543335" cy="2816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6A754E04-DAE2-6640-B812-E8940DA160BE}"/>
              </a:ext>
            </a:extLst>
          </p:cNvPr>
          <p:cNvSpPr txBox="1"/>
          <p:nvPr/>
        </p:nvSpPr>
        <p:spPr>
          <a:xfrm>
            <a:off x="5880100" y="58388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53A66431-FA0C-52CA-6973-37D76074BF8A}"/>
              </a:ext>
            </a:extLst>
          </p:cNvPr>
          <p:cNvSpPr>
            <a:spLocks noGrp="1" noChangeArrowheads="1"/>
          </p:cNvSpPr>
          <p:nvPr>
            <p:ph type="title"/>
          </p:nvPr>
        </p:nvSpPr>
        <p:spPr/>
        <p:txBody>
          <a:bodyPr/>
          <a:lstStyle/>
          <a:p>
            <a:r>
              <a:rPr lang="cs-CZ" altLang="cs-CZ"/>
              <a:t>Endoskopické vyšetřovací metody</a:t>
            </a:r>
          </a:p>
        </p:txBody>
      </p:sp>
      <p:sp>
        <p:nvSpPr>
          <p:cNvPr id="38915" name="Rectangle 3">
            <a:extLst>
              <a:ext uri="{FF2B5EF4-FFF2-40B4-BE49-F238E27FC236}">
                <a16:creationId xmlns:a16="http://schemas.microsoft.com/office/drawing/2014/main" id="{117D2B79-8F4E-E0A4-F5DE-49C202725E0F}"/>
              </a:ext>
            </a:extLst>
          </p:cNvPr>
          <p:cNvSpPr>
            <a:spLocks noGrp="1" noChangeArrowheads="1"/>
          </p:cNvSpPr>
          <p:nvPr>
            <p:ph idx="1"/>
          </p:nvPr>
        </p:nvSpPr>
        <p:spPr>
          <a:xfrm>
            <a:off x="707301" y="2069865"/>
            <a:ext cx="9278797" cy="3185487"/>
          </a:xfrm>
        </p:spPr>
        <p:txBody>
          <a:bodyPr/>
          <a:lstStyle/>
          <a:p>
            <a:pPr marL="285750" indent="-285750">
              <a:lnSpc>
                <a:spcPct val="150000"/>
              </a:lnSpc>
              <a:buFont typeface="Wingdings" panose="05000000000000000000" pitchFamily="2" charset="2"/>
              <a:buChar char="Ø"/>
            </a:pPr>
            <a:r>
              <a:rPr lang="cs-CZ" altLang="cs-CZ" dirty="0">
                <a:solidFill>
                  <a:schemeClr val="accent2"/>
                </a:solidFill>
              </a:rPr>
              <a:t>Bronchoskopie</a:t>
            </a:r>
          </a:p>
          <a:p>
            <a:pPr marL="285750" indent="-285750">
              <a:lnSpc>
                <a:spcPct val="150000"/>
              </a:lnSpc>
              <a:buFont typeface="Wingdings" panose="05000000000000000000" pitchFamily="2" charset="2"/>
              <a:buChar char="Ø"/>
            </a:pPr>
            <a:r>
              <a:rPr lang="cs-CZ" altLang="cs-CZ" dirty="0"/>
              <a:t>Vyšetření bronchiálního kmene</a:t>
            </a:r>
          </a:p>
          <a:p>
            <a:pPr marL="285750" indent="-285750">
              <a:lnSpc>
                <a:spcPct val="150000"/>
              </a:lnSpc>
              <a:buFont typeface="Wingdings" panose="05000000000000000000" pitchFamily="2" charset="2"/>
              <a:buChar char="Ø"/>
            </a:pPr>
            <a:r>
              <a:rPr lang="cs-CZ" altLang="cs-CZ" dirty="0"/>
              <a:t>Provádí se v CA</a:t>
            </a:r>
          </a:p>
          <a:p>
            <a:pPr marL="285750" indent="-285750">
              <a:lnSpc>
                <a:spcPct val="150000"/>
              </a:lnSpc>
              <a:buFont typeface="Wingdings" panose="05000000000000000000" pitchFamily="2" charset="2"/>
              <a:buChar char="Ø"/>
            </a:pPr>
            <a:r>
              <a:rPr lang="cs-CZ" altLang="cs-CZ" dirty="0"/>
              <a:t>Trvá cca 20 min.</a:t>
            </a:r>
          </a:p>
          <a:p>
            <a:pPr marL="285750" indent="-285750">
              <a:lnSpc>
                <a:spcPct val="150000"/>
              </a:lnSpc>
              <a:buFont typeface="Wingdings" panose="05000000000000000000" pitchFamily="2" charset="2"/>
              <a:buChar char="Ø"/>
            </a:pPr>
            <a:r>
              <a:rPr lang="cs-CZ" altLang="cs-CZ" dirty="0"/>
              <a:t>Příprava</a:t>
            </a:r>
          </a:p>
          <a:p>
            <a:pPr marL="285750" indent="-285750">
              <a:lnSpc>
                <a:spcPct val="150000"/>
              </a:lnSpc>
              <a:buFont typeface="Wingdings" panose="05000000000000000000" pitchFamily="2" charset="2"/>
              <a:buChar char="Ø"/>
            </a:pPr>
            <a:r>
              <a:rPr lang="cs-CZ" altLang="cs-CZ" dirty="0"/>
              <a:t>Poloha</a:t>
            </a:r>
          </a:p>
          <a:p>
            <a:pPr marL="285750" indent="-285750">
              <a:lnSpc>
                <a:spcPct val="150000"/>
              </a:lnSpc>
              <a:buFont typeface="Wingdings" panose="05000000000000000000" pitchFamily="2" charset="2"/>
              <a:buChar char="Ø"/>
            </a:pPr>
            <a:r>
              <a:rPr lang="cs-CZ" altLang="cs-CZ" dirty="0"/>
              <a:t>Sledování po výkonu</a:t>
            </a:r>
          </a:p>
          <a:p>
            <a:pPr>
              <a:buFontTx/>
              <a:buNone/>
            </a:pPr>
            <a:endParaRPr lang="cs-CZ" altLang="cs-CZ" dirty="0"/>
          </a:p>
        </p:txBody>
      </p:sp>
      <p:pic>
        <p:nvPicPr>
          <p:cNvPr id="38916" name="Picture 4" descr="C:\Users\galuskovas\Pictures\bronchoskopie.gif">
            <a:extLst>
              <a:ext uri="{FF2B5EF4-FFF2-40B4-BE49-F238E27FC236}">
                <a16:creationId xmlns:a16="http://schemas.microsoft.com/office/drawing/2014/main" id="{892BF616-82CE-A5CE-06CE-54FDB461E3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08700" y="1563540"/>
            <a:ext cx="4107048" cy="520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DE8F5385-A7F0-19FD-E882-5B33DC6E880B}"/>
              </a:ext>
            </a:extLst>
          </p:cNvPr>
          <p:cNvSpPr txBox="1"/>
          <p:nvPr/>
        </p:nvSpPr>
        <p:spPr>
          <a:xfrm>
            <a:off x="6184900" y="6372225"/>
            <a:ext cx="1003801" cy="246221"/>
          </a:xfrm>
          <a:prstGeom prst="rect">
            <a:avLst/>
          </a:prstGeom>
          <a:noFill/>
        </p:spPr>
        <p:txBody>
          <a:bodyPr wrap="none" rtlCol="0">
            <a:spAutoFit/>
          </a:bodyPr>
          <a:lstStyle/>
          <a:p>
            <a:r>
              <a:rPr lang="cs-CZ" sz="1000" dirty="0"/>
              <a:t>Zdroj: google.cz</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Nadpis 1">
            <a:extLst>
              <a:ext uri="{FF2B5EF4-FFF2-40B4-BE49-F238E27FC236}">
                <a16:creationId xmlns:a16="http://schemas.microsoft.com/office/drawing/2014/main" id="{D27980C8-9F5F-6723-72CA-9EC25C182C43}"/>
              </a:ext>
            </a:extLst>
          </p:cNvPr>
          <p:cNvSpPr>
            <a:spLocks noGrp="1"/>
          </p:cNvSpPr>
          <p:nvPr>
            <p:ph type="title"/>
          </p:nvPr>
        </p:nvSpPr>
        <p:spPr/>
        <p:txBody>
          <a:bodyPr/>
          <a:lstStyle/>
          <a:p>
            <a:r>
              <a:rPr lang="cs-CZ" altLang="cs-CZ"/>
              <a:t>PŘÍPRAVA NEMOCNÉHO </a:t>
            </a:r>
          </a:p>
        </p:txBody>
      </p:sp>
      <p:sp>
        <p:nvSpPr>
          <p:cNvPr id="39939" name="Zástupný symbol pro obsah 2">
            <a:extLst>
              <a:ext uri="{FF2B5EF4-FFF2-40B4-BE49-F238E27FC236}">
                <a16:creationId xmlns:a16="http://schemas.microsoft.com/office/drawing/2014/main" id="{0A79C09A-0463-4440-0B0F-B628D04F412E}"/>
              </a:ext>
            </a:extLst>
          </p:cNvPr>
          <p:cNvSpPr>
            <a:spLocks noGrp="1"/>
          </p:cNvSpPr>
          <p:nvPr>
            <p:ph idx="1"/>
          </p:nvPr>
        </p:nvSpPr>
        <p:spPr>
          <a:xfrm>
            <a:off x="707301" y="2069865"/>
            <a:ext cx="9278797" cy="2865528"/>
          </a:xfrm>
        </p:spPr>
        <p:txBody>
          <a:bodyPr/>
          <a:lstStyle/>
          <a:p>
            <a:pPr marL="285750" indent="-285750">
              <a:lnSpc>
                <a:spcPct val="150000"/>
              </a:lnSpc>
              <a:buFont typeface="Wingdings" panose="05000000000000000000" pitchFamily="2" charset="2"/>
              <a:buChar char="Ø"/>
            </a:pPr>
            <a:r>
              <a:rPr lang="cs-CZ" altLang="cs-CZ" dirty="0"/>
              <a:t>OBECNĚ PŘED ENDOSKOPICKÝM VYŠETŘENÍM:</a:t>
            </a:r>
          </a:p>
          <a:p>
            <a:pPr marL="285750" indent="-285750">
              <a:lnSpc>
                <a:spcPct val="150000"/>
              </a:lnSpc>
              <a:buFont typeface="Wingdings" panose="05000000000000000000" pitchFamily="2" charset="2"/>
              <a:buChar char="Ø"/>
            </a:pPr>
            <a:r>
              <a:rPr lang="cs-CZ" altLang="cs-CZ" dirty="0"/>
              <a:t>Seznámení s výkonem </a:t>
            </a:r>
          </a:p>
          <a:p>
            <a:pPr marL="285750" indent="-285750">
              <a:lnSpc>
                <a:spcPct val="150000"/>
              </a:lnSpc>
              <a:buFont typeface="Wingdings" panose="05000000000000000000" pitchFamily="2" charset="2"/>
              <a:buChar char="Ø"/>
            </a:pPr>
            <a:r>
              <a:rPr lang="cs-CZ" altLang="cs-CZ" dirty="0"/>
              <a:t>Psychologická příprava</a:t>
            </a:r>
          </a:p>
          <a:p>
            <a:pPr marL="285750" indent="-285750">
              <a:lnSpc>
                <a:spcPct val="150000"/>
              </a:lnSpc>
              <a:buFont typeface="Wingdings" panose="05000000000000000000" pitchFamily="2" charset="2"/>
              <a:buChar char="Ø"/>
            </a:pPr>
            <a:r>
              <a:rPr lang="cs-CZ" altLang="cs-CZ" dirty="0"/>
              <a:t>Kontrola </a:t>
            </a:r>
            <a:r>
              <a:rPr lang="cs-CZ" altLang="cs-CZ" dirty="0" err="1"/>
              <a:t>alerg.reakcí</a:t>
            </a:r>
            <a:r>
              <a:rPr lang="cs-CZ" altLang="cs-CZ" dirty="0"/>
              <a:t> </a:t>
            </a:r>
          </a:p>
          <a:p>
            <a:pPr marL="285750" indent="-285750">
              <a:lnSpc>
                <a:spcPct val="150000"/>
              </a:lnSpc>
              <a:buFont typeface="Wingdings" panose="05000000000000000000" pitchFamily="2" charset="2"/>
              <a:buChar char="Ø"/>
            </a:pPr>
            <a:r>
              <a:rPr lang="cs-CZ" altLang="cs-CZ" dirty="0"/>
              <a:t>Laboratorní náběry – dle vyšetření</a:t>
            </a:r>
          </a:p>
          <a:p>
            <a:pPr marL="285750" indent="-285750">
              <a:lnSpc>
                <a:spcPct val="150000"/>
              </a:lnSpc>
              <a:buFont typeface="Wingdings" panose="05000000000000000000" pitchFamily="2" charset="2"/>
              <a:buChar char="Ø"/>
            </a:pPr>
            <a:r>
              <a:rPr lang="cs-CZ" altLang="cs-CZ" dirty="0"/>
              <a:t>Administrativní úkony (IS, poučení, edukace po výkonu, souhlasy)</a:t>
            </a:r>
          </a:p>
          <a:p>
            <a:pPr marL="285750" indent="-285750">
              <a:lnSpc>
                <a:spcPct val="150000"/>
              </a:lnSpc>
              <a:buFont typeface="Wingdings" panose="05000000000000000000" pitchFamily="2" charset="2"/>
              <a:buChar char="Ø"/>
            </a:pPr>
            <a:r>
              <a:rPr lang="cs-CZ" altLang="cs-CZ" dirty="0"/>
              <a:t>Termín výkonu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adpis 1">
            <a:extLst>
              <a:ext uri="{FF2B5EF4-FFF2-40B4-BE49-F238E27FC236}">
                <a16:creationId xmlns:a16="http://schemas.microsoft.com/office/drawing/2014/main" id="{9D32A818-E3C2-F7A4-18D2-16003894FBEC}"/>
              </a:ext>
            </a:extLst>
          </p:cNvPr>
          <p:cNvSpPr>
            <a:spLocks noGrp="1"/>
          </p:cNvSpPr>
          <p:nvPr>
            <p:ph type="title"/>
          </p:nvPr>
        </p:nvSpPr>
        <p:spPr/>
        <p:txBody>
          <a:bodyPr/>
          <a:lstStyle/>
          <a:p>
            <a:r>
              <a:rPr lang="cs-CZ" altLang="cs-CZ"/>
              <a:t>PŘÍPRAVA NEMOCNÉHO</a:t>
            </a:r>
          </a:p>
        </p:txBody>
      </p:sp>
      <p:sp>
        <p:nvSpPr>
          <p:cNvPr id="40963" name="Zástupný symbol pro obsah 2">
            <a:extLst>
              <a:ext uri="{FF2B5EF4-FFF2-40B4-BE49-F238E27FC236}">
                <a16:creationId xmlns:a16="http://schemas.microsoft.com/office/drawing/2014/main" id="{C2286AD9-C424-962D-8E5A-78F75A769205}"/>
              </a:ext>
            </a:extLst>
          </p:cNvPr>
          <p:cNvSpPr>
            <a:spLocks noGrp="1"/>
          </p:cNvSpPr>
          <p:nvPr>
            <p:ph idx="1"/>
          </p:nvPr>
        </p:nvSpPr>
        <p:spPr>
          <a:xfrm>
            <a:off x="759975" y="2105025"/>
            <a:ext cx="9278797" cy="3696525"/>
          </a:xfrm>
        </p:spPr>
        <p:txBody>
          <a:bodyPr/>
          <a:lstStyle/>
          <a:p>
            <a:pPr marL="285750" indent="-285750">
              <a:lnSpc>
                <a:spcPct val="150000"/>
              </a:lnSpc>
              <a:buFont typeface="Wingdings" panose="05000000000000000000" pitchFamily="2" charset="2"/>
              <a:buChar char="Ø"/>
            </a:pPr>
            <a:r>
              <a:rPr lang="cs-CZ" altLang="cs-CZ" dirty="0"/>
              <a:t>SPECIÁLNÍ PŘÍPRAVA:</a:t>
            </a:r>
          </a:p>
          <a:p>
            <a:pPr marL="285750" indent="-285750">
              <a:lnSpc>
                <a:spcPct val="150000"/>
              </a:lnSpc>
              <a:buFont typeface="Wingdings" panose="05000000000000000000" pitchFamily="2" charset="2"/>
              <a:buChar char="Ø"/>
            </a:pPr>
            <a:r>
              <a:rPr lang="cs-CZ" altLang="cs-CZ" dirty="0"/>
              <a:t>Klas. RTG, SONO – většinou bez přípravy nemocného</a:t>
            </a:r>
          </a:p>
          <a:p>
            <a:pPr marL="285750" indent="-285750">
              <a:lnSpc>
                <a:spcPct val="150000"/>
              </a:lnSpc>
              <a:buFont typeface="Wingdings" panose="05000000000000000000" pitchFamily="2" charset="2"/>
              <a:buChar char="Ø"/>
            </a:pPr>
            <a:r>
              <a:rPr lang="cs-CZ" altLang="cs-CZ" dirty="0"/>
              <a:t>Laboratoř</a:t>
            </a:r>
          </a:p>
          <a:p>
            <a:pPr marL="285750" indent="-285750">
              <a:lnSpc>
                <a:spcPct val="150000"/>
              </a:lnSpc>
              <a:buFont typeface="Wingdings" panose="05000000000000000000" pitchFamily="2" charset="2"/>
              <a:buChar char="Ø"/>
            </a:pPr>
            <a:r>
              <a:rPr lang="cs-CZ" altLang="cs-CZ" dirty="0"/>
              <a:t>Vyprázdnění nemocného</a:t>
            </a:r>
          </a:p>
          <a:p>
            <a:pPr marL="285750" indent="-285750">
              <a:lnSpc>
                <a:spcPct val="150000"/>
              </a:lnSpc>
              <a:buFont typeface="Wingdings" panose="05000000000000000000" pitchFamily="2" charset="2"/>
              <a:buChar char="Ø"/>
            </a:pPr>
            <a:r>
              <a:rPr lang="cs-CZ" altLang="cs-CZ" dirty="0"/>
              <a:t>PŽK (dle zvyklosti oddělení)</a:t>
            </a:r>
          </a:p>
          <a:p>
            <a:pPr marL="285750" indent="-285750">
              <a:lnSpc>
                <a:spcPct val="150000"/>
              </a:lnSpc>
              <a:buFont typeface="Wingdings" panose="05000000000000000000" pitchFamily="2" charset="2"/>
              <a:buChar char="Ø"/>
            </a:pPr>
            <a:r>
              <a:rPr lang="cs-CZ" altLang="cs-CZ" dirty="0"/>
              <a:t>Příprava místa vpichu (angiografie)</a:t>
            </a:r>
          </a:p>
          <a:p>
            <a:pPr marL="285750" indent="-285750">
              <a:lnSpc>
                <a:spcPct val="150000"/>
              </a:lnSpc>
              <a:buFont typeface="Wingdings" panose="05000000000000000000" pitchFamily="2" charset="2"/>
              <a:buChar char="Ø"/>
            </a:pPr>
            <a:r>
              <a:rPr lang="cs-CZ" altLang="cs-CZ" dirty="0"/>
              <a:t>Kontrola FF</a:t>
            </a:r>
          </a:p>
          <a:p>
            <a:pPr marL="285750" indent="-285750">
              <a:lnSpc>
                <a:spcPct val="150000"/>
              </a:lnSpc>
              <a:buFont typeface="Wingdings" panose="05000000000000000000" pitchFamily="2" charset="2"/>
              <a:buChar char="Ø"/>
            </a:pPr>
            <a:r>
              <a:rPr lang="cs-CZ" altLang="cs-CZ" dirty="0"/>
              <a:t>Odložení zubní protézy, šperků a ozdob</a:t>
            </a:r>
          </a:p>
          <a:p>
            <a:pPr marL="285750" indent="-285750">
              <a:lnSpc>
                <a:spcPct val="150000"/>
              </a:lnSpc>
              <a:buFont typeface="Wingdings" panose="05000000000000000000" pitchFamily="2" charset="2"/>
              <a:buChar char="Ø"/>
            </a:pPr>
            <a:r>
              <a:rPr lang="cs-CZ" altLang="cs-CZ" dirty="0"/>
              <a:t>Kontrola cizích předmětů v těle nemocného (MR, CT, RTG)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Nadpis 1">
            <a:extLst>
              <a:ext uri="{FF2B5EF4-FFF2-40B4-BE49-F238E27FC236}">
                <a16:creationId xmlns:a16="http://schemas.microsoft.com/office/drawing/2014/main" id="{D14C277A-955D-3D86-5FF4-D7660445F80B}"/>
              </a:ext>
            </a:extLst>
          </p:cNvPr>
          <p:cNvSpPr>
            <a:spLocks noGrp="1"/>
          </p:cNvSpPr>
          <p:nvPr>
            <p:ph type="title"/>
          </p:nvPr>
        </p:nvSpPr>
        <p:spPr/>
        <p:txBody>
          <a:bodyPr/>
          <a:lstStyle/>
          <a:p>
            <a:r>
              <a:rPr lang="cs-CZ" altLang="cs-CZ"/>
              <a:t>SLEDOVÁNÍ NEMOCNÉHO PO VÝKONU</a:t>
            </a:r>
          </a:p>
        </p:txBody>
      </p:sp>
      <p:sp>
        <p:nvSpPr>
          <p:cNvPr id="41987" name="Zástupný symbol pro obsah 2">
            <a:extLst>
              <a:ext uri="{FF2B5EF4-FFF2-40B4-BE49-F238E27FC236}">
                <a16:creationId xmlns:a16="http://schemas.microsoft.com/office/drawing/2014/main" id="{C53D5417-8554-FBAB-CC16-7442F21E47C8}"/>
              </a:ext>
            </a:extLst>
          </p:cNvPr>
          <p:cNvSpPr>
            <a:spLocks noGrp="1"/>
          </p:cNvSpPr>
          <p:nvPr>
            <p:ph idx="1"/>
          </p:nvPr>
        </p:nvSpPr>
        <p:spPr>
          <a:xfrm>
            <a:off x="707301" y="2257425"/>
            <a:ext cx="9278797" cy="3696525"/>
          </a:xfrm>
        </p:spPr>
        <p:txBody>
          <a:bodyPr/>
          <a:lstStyle/>
          <a:p>
            <a:pPr marL="285750" indent="-285750">
              <a:lnSpc>
                <a:spcPct val="150000"/>
              </a:lnSpc>
              <a:buFont typeface="Wingdings" panose="05000000000000000000" pitchFamily="2" charset="2"/>
              <a:buChar char="Ø"/>
            </a:pPr>
            <a:r>
              <a:rPr lang="cs-CZ" altLang="cs-CZ" dirty="0"/>
              <a:t>Kontrola FF</a:t>
            </a:r>
          </a:p>
          <a:p>
            <a:pPr marL="285750" indent="-285750">
              <a:lnSpc>
                <a:spcPct val="150000"/>
              </a:lnSpc>
              <a:buFont typeface="Wingdings" panose="05000000000000000000" pitchFamily="2" charset="2"/>
              <a:buChar char="Ø"/>
            </a:pPr>
            <a:r>
              <a:rPr lang="cs-CZ" altLang="cs-CZ" dirty="0"/>
              <a:t>Kontrola krvácení</a:t>
            </a:r>
          </a:p>
          <a:p>
            <a:pPr marL="285750" indent="-285750">
              <a:lnSpc>
                <a:spcPct val="150000"/>
              </a:lnSpc>
              <a:buFont typeface="Wingdings" panose="05000000000000000000" pitchFamily="2" charset="2"/>
              <a:buChar char="Ø"/>
            </a:pPr>
            <a:r>
              <a:rPr lang="cs-CZ" altLang="cs-CZ" dirty="0"/>
              <a:t>Kontrola místa vpichu</a:t>
            </a:r>
          </a:p>
          <a:p>
            <a:pPr marL="285750" indent="-285750">
              <a:lnSpc>
                <a:spcPct val="150000"/>
              </a:lnSpc>
              <a:buFont typeface="Wingdings" panose="05000000000000000000" pitchFamily="2" charset="2"/>
              <a:buChar char="Ø"/>
            </a:pPr>
            <a:r>
              <a:rPr lang="cs-CZ" altLang="cs-CZ" dirty="0"/>
              <a:t>Kontrola obsahu a množství v drénech</a:t>
            </a:r>
          </a:p>
          <a:p>
            <a:pPr marL="285750" indent="-285750">
              <a:lnSpc>
                <a:spcPct val="150000"/>
              </a:lnSpc>
              <a:buFont typeface="Wingdings" panose="05000000000000000000" pitchFamily="2" charset="2"/>
              <a:buChar char="Ø"/>
            </a:pPr>
            <a:r>
              <a:rPr lang="cs-CZ" altLang="cs-CZ" dirty="0"/>
              <a:t>Kontrola močení, stolice</a:t>
            </a:r>
          </a:p>
          <a:p>
            <a:pPr marL="285750" indent="-285750">
              <a:lnSpc>
                <a:spcPct val="150000"/>
              </a:lnSpc>
              <a:buFont typeface="Wingdings" panose="05000000000000000000" pitchFamily="2" charset="2"/>
              <a:buChar char="Ø"/>
            </a:pPr>
            <a:r>
              <a:rPr lang="cs-CZ" altLang="cs-CZ" dirty="0"/>
              <a:t>Kontrola celkového stavu nemocného</a:t>
            </a:r>
          </a:p>
          <a:p>
            <a:pPr marL="285750" indent="-285750">
              <a:lnSpc>
                <a:spcPct val="150000"/>
              </a:lnSpc>
              <a:buFont typeface="Wingdings" panose="05000000000000000000" pitchFamily="2" charset="2"/>
              <a:buChar char="Ø"/>
            </a:pPr>
            <a:r>
              <a:rPr lang="cs-CZ" altLang="cs-CZ" dirty="0"/>
              <a:t>Kontrola tlakového obvazu</a:t>
            </a:r>
          </a:p>
          <a:p>
            <a:pPr marL="285750" indent="-285750">
              <a:lnSpc>
                <a:spcPct val="150000"/>
              </a:lnSpc>
              <a:buFont typeface="Wingdings" panose="05000000000000000000" pitchFamily="2" charset="2"/>
              <a:buChar char="Ø"/>
            </a:pPr>
            <a:endParaRPr lang="cs-CZ" altLang="cs-CZ" dirty="0"/>
          </a:p>
          <a:p>
            <a:pPr marL="285750" indent="-285750">
              <a:lnSpc>
                <a:spcPct val="150000"/>
              </a:lnSpc>
              <a:buFont typeface="Wingdings" panose="05000000000000000000" pitchFamily="2" charset="2"/>
              <a:buChar char="Ø"/>
            </a:pPr>
            <a:r>
              <a:rPr lang="cs-CZ" altLang="cs-CZ" dirty="0"/>
              <a:t>EDUKACE NEMOCNÉHO PO VÝKONU (opakovaná)</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B5C5C98-1616-2932-B430-2853E3134FAF}"/>
              </a:ext>
            </a:extLst>
          </p:cNvPr>
          <p:cNvSpPr>
            <a:spLocks noGrp="1"/>
          </p:cNvSpPr>
          <p:nvPr>
            <p:ph type="title"/>
          </p:nvPr>
        </p:nvSpPr>
        <p:spPr/>
        <p:txBody>
          <a:bodyPr/>
          <a:lstStyle/>
          <a:p>
            <a:r>
              <a:rPr lang="cs-CZ" dirty="0"/>
              <a:t>Použitá literatura</a:t>
            </a:r>
          </a:p>
        </p:txBody>
      </p:sp>
      <p:sp>
        <p:nvSpPr>
          <p:cNvPr id="3" name="Zástupný text 2">
            <a:extLst>
              <a:ext uri="{FF2B5EF4-FFF2-40B4-BE49-F238E27FC236}">
                <a16:creationId xmlns:a16="http://schemas.microsoft.com/office/drawing/2014/main" id="{72928F1F-E7BC-C0FD-2DAA-E7107FCD5021}"/>
              </a:ext>
            </a:extLst>
          </p:cNvPr>
          <p:cNvSpPr>
            <a:spLocks noGrp="1"/>
          </p:cNvSpPr>
          <p:nvPr>
            <p:ph type="body" idx="1"/>
          </p:nvPr>
        </p:nvSpPr>
        <p:spPr>
          <a:xfrm>
            <a:off x="707301" y="2069865"/>
            <a:ext cx="9278797" cy="4420249"/>
          </a:xfrm>
        </p:spPr>
        <p:txBody>
          <a:bodyPr/>
          <a:lstStyle/>
          <a:p>
            <a:pPr marL="285750" indent="-285750">
              <a:lnSpc>
                <a:spcPct val="107000"/>
              </a:lnSpc>
              <a:spcAft>
                <a:spcPts val="800"/>
              </a:spcAft>
              <a:buFont typeface="Wingdings" panose="05000000000000000000" pitchFamily="2" charset="2"/>
              <a:buChar char="Ø"/>
            </a:pPr>
            <a:r>
              <a:rPr lang="en-US" sz="1600" dirty="0">
                <a:effectLst/>
                <a:ea typeface="Arial" panose="020B0604020202020204" pitchFamily="34" charset="0"/>
              </a:rPr>
              <a:t>BEZDIČKOVÁ, Marcela a </a:t>
            </a:r>
            <a:r>
              <a:rPr lang="en-US" sz="1600" dirty="0" err="1">
                <a:effectLst/>
                <a:ea typeface="Arial" panose="020B0604020202020204" pitchFamily="34" charset="0"/>
              </a:rPr>
              <a:t>Lenka</a:t>
            </a:r>
            <a:r>
              <a:rPr lang="en-US" sz="1600" dirty="0">
                <a:effectLst/>
                <a:ea typeface="Arial" panose="020B0604020202020204" pitchFamily="34" charset="0"/>
              </a:rPr>
              <a:t> SLEZÁKOVÁ.</a:t>
            </a:r>
            <a:r>
              <a:rPr lang="en-US" sz="1600" i="1" dirty="0">
                <a:effectLst/>
                <a:ea typeface="Arial" panose="020B0604020202020204" pitchFamily="34" charset="0"/>
              </a:rPr>
              <a:t> </a:t>
            </a:r>
            <a:r>
              <a:rPr lang="en-US" sz="1600" i="1" dirty="0" err="1">
                <a:effectLst/>
                <a:ea typeface="Arial" panose="020B0604020202020204" pitchFamily="34" charset="0"/>
              </a:rPr>
              <a:t>Ošetřovatelství</a:t>
            </a:r>
            <a:r>
              <a:rPr lang="en-US" sz="1600" i="1" dirty="0">
                <a:effectLst/>
                <a:ea typeface="Arial" panose="020B0604020202020204" pitchFamily="34" charset="0"/>
              </a:rPr>
              <a:t> v </a:t>
            </a:r>
            <a:r>
              <a:rPr lang="en-US" sz="1600" i="1" dirty="0" err="1">
                <a:effectLst/>
                <a:ea typeface="Arial" panose="020B0604020202020204" pitchFamily="34" charset="0"/>
              </a:rPr>
              <a:t>chirurgii</a:t>
            </a:r>
            <a:r>
              <a:rPr lang="en-US" sz="1600" i="1" dirty="0">
                <a:effectLst/>
                <a:ea typeface="Arial" panose="020B0604020202020204" pitchFamily="34" charset="0"/>
              </a:rPr>
              <a:t> II</a:t>
            </a:r>
            <a:r>
              <a:rPr lang="en-US" sz="1600" dirty="0">
                <a:effectLst/>
                <a:ea typeface="Arial" panose="020B0604020202020204" pitchFamily="34" charset="0"/>
              </a:rPr>
              <a:t>. Praha: </a:t>
            </a:r>
            <a:r>
              <a:rPr lang="en-US" sz="1600" dirty="0" err="1">
                <a:effectLst/>
                <a:ea typeface="Arial" panose="020B0604020202020204" pitchFamily="34" charset="0"/>
              </a:rPr>
              <a:t>Grada</a:t>
            </a:r>
            <a:r>
              <a:rPr lang="en-US" sz="1600" dirty="0">
                <a:effectLst/>
                <a:ea typeface="Arial" panose="020B0604020202020204" pitchFamily="34" charset="0"/>
              </a:rPr>
              <a:t>, 2010. </a:t>
            </a:r>
            <a:r>
              <a:rPr lang="en-US" sz="1600" dirty="0" err="1">
                <a:effectLst/>
                <a:ea typeface="Arial" panose="020B0604020202020204" pitchFamily="34" charset="0"/>
              </a:rPr>
              <a:t>Sestra</a:t>
            </a:r>
            <a:r>
              <a:rPr lang="en-US" sz="1600" dirty="0">
                <a:effectLst/>
                <a:ea typeface="Arial" panose="020B0604020202020204" pitchFamily="34" charset="0"/>
              </a:rPr>
              <a:t> (</a:t>
            </a:r>
            <a:r>
              <a:rPr lang="en-US" sz="1600" dirty="0" err="1">
                <a:effectLst/>
                <a:ea typeface="Arial" panose="020B0604020202020204" pitchFamily="34" charset="0"/>
              </a:rPr>
              <a:t>Grada</a:t>
            </a:r>
            <a:r>
              <a:rPr lang="en-US" sz="1600" dirty="0">
                <a:effectLst/>
                <a:ea typeface="Arial" panose="020B0604020202020204" pitchFamily="34" charset="0"/>
              </a:rPr>
              <a:t>). ISBN 978-80-247-3130-8.</a:t>
            </a:r>
            <a:endParaRPr lang="cs-CZ" sz="1600" dirty="0">
              <a:effectLst/>
              <a:ea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en-US" sz="1600" dirty="0">
                <a:effectLst/>
                <a:ea typeface="Arial" panose="020B0604020202020204" pitchFamily="34" charset="0"/>
              </a:rPr>
              <a:t>BEZDIČKOVÁ, Marcela a </a:t>
            </a:r>
            <a:r>
              <a:rPr lang="en-US" sz="1600" dirty="0" err="1">
                <a:effectLst/>
                <a:ea typeface="Arial" panose="020B0604020202020204" pitchFamily="34" charset="0"/>
              </a:rPr>
              <a:t>Lenka</a:t>
            </a:r>
            <a:r>
              <a:rPr lang="en-US" sz="1600" dirty="0">
                <a:effectLst/>
                <a:ea typeface="Arial" panose="020B0604020202020204" pitchFamily="34" charset="0"/>
              </a:rPr>
              <a:t> SLEZÁKOVÁ.</a:t>
            </a:r>
            <a:r>
              <a:rPr lang="en-US" sz="1600" i="1" dirty="0">
                <a:effectLst/>
                <a:ea typeface="Arial" panose="020B0604020202020204" pitchFamily="34" charset="0"/>
              </a:rPr>
              <a:t> </a:t>
            </a:r>
            <a:r>
              <a:rPr lang="en-US" sz="1600" i="1" dirty="0" err="1">
                <a:effectLst/>
                <a:ea typeface="Arial" panose="020B0604020202020204" pitchFamily="34" charset="0"/>
              </a:rPr>
              <a:t>Ošetřovatelství</a:t>
            </a:r>
            <a:r>
              <a:rPr lang="en-US" sz="1600" i="1" dirty="0">
                <a:effectLst/>
                <a:ea typeface="Arial" panose="020B0604020202020204" pitchFamily="34" charset="0"/>
              </a:rPr>
              <a:t> v </a:t>
            </a:r>
            <a:r>
              <a:rPr lang="en-US" sz="1600" i="1" dirty="0" err="1">
                <a:effectLst/>
                <a:ea typeface="Arial" panose="020B0604020202020204" pitchFamily="34" charset="0"/>
              </a:rPr>
              <a:t>chirurgii</a:t>
            </a:r>
            <a:r>
              <a:rPr lang="en-US" sz="1600" i="1" dirty="0">
                <a:effectLst/>
                <a:ea typeface="Arial" panose="020B0604020202020204" pitchFamily="34" charset="0"/>
              </a:rPr>
              <a:t> II</a:t>
            </a:r>
            <a:r>
              <a:rPr lang="en-US" sz="1600" dirty="0">
                <a:effectLst/>
                <a:ea typeface="Arial" panose="020B0604020202020204" pitchFamily="34" charset="0"/>
              </a:rPr>
              <a:t>. Praha: </a:t>
            </a:r>
            <a:r>
              <a:rPr lang="en-US" sz="1600" dirty="0" err="1">
                <a:effectLst/>
                <a:ea typeface="Arial" panose="020B0604020202020204" pitchFamily="34" charset="0"/>
              </a:rPr>
              <a:t>Grada</a:t>
            </a:r>
            <a:r>
              <a:rPr lang="en-US" sz="1600" dirty="0">
                <a:effectLst/>
                <a:ea typeface="Arial" panose="020B0604020202020204" pitchFamily="34" charset="0"/>
              </a:rPr>
              <a:t>, 2010. </a:t>
            </a:r>
            <a:r>
              <a:rPr lang="en-US" sz="1600" dirty="0" err="1">
                <a:effectLst/>
                <a:ea typeface="Arial" panose="020B0604020202020204" pitchFamily="34" charset="0"/>
              </a:rPr>
              <a:t>Sestra</a:t>
            </a:r>
            <a:r>
              <a:rPr lang="en-US" sz="1600" dirty="0">
                <a:effectLst/>
                <a:ea typeface="Arial" panose="020B0604020202020204" pitchFamily="34" charset="0"/>
              </a:rPr>
              <a:t> (</a:t>
            </a:r>
            <a:r>
              <a:rPr lang="en-US" sz="1600" dirty="0" err="1">
                <a:effectLst/>
                <a:ea typeface="Arial" panose="020B0604020202020204" pitchFamily="34" charset="0"/>
              </a:rPr>
              <a:t>Grada</a:t>
            </a:r>
            <a:r>
              <a:rPr lang="en-US" sz="1600" dirty="0">
                <a:effectLst/>
                <a:ea typeface="Arial" panose="020B0604020202020204" pitchFamily="34" charset="0"/>
              </a:rPr>
              <a:t>). ISBN 978-80-247-3130-8.</a:t>
            </a:r>
            <a:endParaRPr lang="cs-CZ" sz="1600" dirty="0">
              <a:effectLst/>
              <a:ea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en-US" sz="1600" dirty="0">
                <a:effectLst/>
                <a:ea typeface="Arial" panose="020B0604020202020204" pitchFamily="34" charset="0"/>
              </a:rPr>
              <a:t>RYŠAVÁ, Marie.</a:t>
            </a:r>
            <a:r>
              <a:rPr lang="en-US" sz="1600" i="1" dirty="0">
                <a:effectLst/>
                <a:ea typeface="Arial" panose="020B0604020202020204" pitchFamily="34" charset="0"/>
              </a:rPr>
              <a:t> </a:t>
            </a:r>
            <a:r>
              <a:rPr lang="en-US" sz="1600" i="1" dirty="0" err="1">
                <a:effectLst/>
                <a:ea typeface="Arial" panose="020B0604020202020204" pitchFamily="34" charset="0"/>
              </a:rPr>
              <a:t>Základy</a:t>
            </a:r>
            <a:r>
              <a:rPr lang="en-US" sz="1600" i="1" dirty="0">
                <a:effectLst/>
                <a:ea typeface="Arial" panose="020B0604020202020204" pitchFamily="34" charset="0"/>
              </a:rPr>
              <a:t> </a:t>
            </a:r>
            <a:r>
              <a:rPr lang="en-US" sz="1600" i="1" dirty="0" err="1">
                <a:effectLst/>
                <a:ea typeface="Arial" panose="020B0604020202020204" pitchFamily="34" charset="0"/>
              </a:rPr>
              <a:t>anesteziologie</a:t>
            </a:r>
            <a:r>
              <a:rPr lang="en-US" sz="1600" i="1" dirty="0">
                <a:effectLst/>
                <a:ea typeface="Arial" panose="020B0604020202020204" pitchFamily="34" charset="0"/>
              </a:rPr>
              <a:t> a </a:t>
            </a:r>
            <a:r>
              <a:rPr lang="en-US" sz="1600" i="1" dirty="0" err="1">
                <a:effectLst/>
                <a:ea typeface="Arial" panose="020B0604020202020204" pitchFamily="34" charset="0"/>
              </a:rPr>
              <a:t>resuscitace</a:t>
            </a:r>
            <a:r>
              <a:rPr lang="en-US" sz="1600" i="1" dirty="0">
                <a:effectLst/>
                <a:ea typeface="Arial" panose="020B0604020202020204" pitchFamily="34" charset="0"/>
              </a:rPr>
              <a:t> u </a:t>
            </a:r>
            <a:r>
              <a:rPr lang="en-US" sz="1600" i="1" dirty="0" err="1">
                <a:effectLst/>
                <a:ea typeface="Arial" panose="020B0604020202020204" pitchFamily="34" charset="0"/>
              </a:rPr>
              <a:t>dětí</a:t>
            </a:r>
            <a:r>
              <a:rPr lang="en-US" sz="1600" dirty="0">
                <a:effectLst/>
                <a:ea typeface="Arial" panose="020B0604020202020204" pitchFamily="34" charset="0"/>
              </a:rPr>
              <a:t>. </a:t>
            </a:r>
            <a:r>
              <a:rPr lang="en-US" sz="1600" dirty="0" err="1">
                <a:effectLst/>
                <a:ea typeface="Arial" panose="020B0604020202020204" pitchFamily="34" charset="0"/>
              </a:rPr>
              <a:t>Vyd</a:t>
            </a:r>
            <a:r>
              <a:rPr lang="en-US" sz="1600" dirty="0">
                <a:effectLst/>
                <a:ea typeface="Arial" panose="020B0604020202020204" pitchFamily="34" charset="0"/>
              </a:rPr>
              <a:t>. 2., </a:t>
            </a:r>
            <a:r>
              <a:rPr lang="en-US" sz="1600" dirty="0" err="1">
                <a:effectLst/>
                <a:ea typeface="Arial" panose="020B0604020202020204" pitchFamily="34" charset="0"/>
              </a:rPr>
              <a:t>dopl</a:t>
            </a:r>
            <a:r>
              <a:rPr lang="en-US" sz="1600" dirty="0">
                <a:effectLst/>
                <a:ea typeface="Arial" panose="020B0604020202020204" pitchFamily="34" charset="0"/>
              </a:rPr>
              <a:t>. Brno: </a:t>
            </a:r>
            <a:r>
              <a:rPr lang="en-US" sz="1600" dirty="0" err="1">
                <a:effectLst/>
                <a:ea typeface="Arial" panose="020B0604020202020204" pitchFamily="34" charset="0"/>
              </a:rPr>
              <a:t>Národní</a:t>
            </a:r>
            <a:r>
              <a:rPr lang="en-US" sz="1600" dirty="0">
                <a:effectLst/>
                <a:ea typeface="Arial" panose="020B0604020202020204" pitchFamily="34" charset="0"/>
              </a:rPr>
              <a:t> centrum </a:t>
            </a:r>
            <a:r>
              <a:rPr lang="en-US" sz="1600" dirty="0" err="1">
                <a:effectLst/>
                <a:ea typeface="Arial" panose="020B0604020202020204" pitchFamily="34" charset="0"/>
              </a:rPr>
              <a:t>ošetřovatelství</a:t>
            </a:r>
            <a:r>
              <a:rPr lang="en-US" sz="1600" dirty="0">
                <a:effectLst/>
                <a:ea typeface="Arial" panose="020B0604020202020204" pitchFamily="34" charset="0"/>
              </a:rPr>
              <a:t> a </a:t>
            </a:r>
            <a:r>
              <a:rPr lang="en-US" sz="1600" dirty="0" err="1">
                <a:effectLst/>
                <a:ea typeface="Arial" panose="020B0604020202020204" pitchFamily="34" charset="0"/>
              </a:rPr>
              <a:t>nelékařských</a:t>
            </a:r>
            <a:r>
              <a:rPr lang="en-US" sz="1600" dirty="0">
                <a:effectLst/>
                <a:ea typeface="Arial" panose="020B0604020202020204" pitchFamily="34" charset="0"/>
              </a:rPr>
              <a:t> </a:t>
            </a:r>
            <a:r>
              <a:rPr lang="en-US" sz="1600" dirty="0" err="1">
                <a:effectLst/>
                <a:ea typeface="Arial" panose="020B0604020202020204" pitchFamily="34" charset="0"/>
              </a:rPr>
              <a:t>zdravotnických</a:t>
            </a:r>
            <a:r>
              <a:rPr lang="en-US" sz="1600" dirty="0">
                <a:effectLst/>
                <a:ea typeface="Arial" panose="020B0604020202020204" pitchFamily="34" charset="0"/>
              </a:rPr>
              <a:t> </a:t>
            </a:r>
            <a:r>
              <a:rPr lang="en-US" sz="1600" dirty="0" err="1">
                <a:effectLst/>
                <a:ea typeface="Arial" panose="020B0604020202020204" pitchFamily="34" charset="0"/>
              </a:rPr>
              <a:t>oborů</a:t>
            </a:r>
            <a:r>
              <a:rPr lang="en-US" sz="1600" dirty="0">
                <a:effectLst/>
                <a:ea typeface="Arial" panose="020B0604020202020204" pitchFamily="34" charset="0"/>
              </a:rPr>
              <a:t>, 2004. ISBN 80-701-3400-3.</a:t>
            </a:r>
            <a:endParaRPr lang="cs-CZ" sz="1600" dirty="0">
              <a:effectLst/>
              <a:ea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en-US" sz="1600" dirty="0">
                <a:effectLst/>
                <a:ea typeface="Arial" panose="020B0604020202020204" pitchFamily="34" charset="0"/>
              </a:rPr>
              <a:t>ČOUPKOVÁ, Hana a </a:t>
            </a:r>
            <a:r>
              <a:rPr lang="en-US" sz="1600" dirty="0" err="1">
                <a:effectLst/>
                <a:ea typeface="Arial" panose="020B0604020202020204" pitchFamily="34" charset="0"/>
              </a:rPr>
              <a:t>Lenka</a:t>
            </a:r>
            <a:r>
              <a:rPr lang="en-US" sz="1600" dirty="0">
                <a:effectLst/>
                <a:ea typeface="Arial" panose="020B0604020202020204" pitchFamily="34" charset="0"/>
              </a:rPr>
              <a:t> SLEZÁKOVÁ.</a:t>
            </a:r>
            <a:r>
              <a:rPr lang="en-US" sz="1600" i="1" dirty="0">
                <a:effectLst/>
                <a:ea typeface="Arial" panose="020B0604020202020204" pitchFamily="34" charset="0"/>
              </a:rPr>
              <a:t> </a:t>
            </a:r>
            <a:r>
              <a:rPr lang="en-US" sz="1600" i="1" dirty="0" err="1">
                <a:effectLst/>
                <a:ea typeface="Arial" panose="020B0604020202020204" pitchFamily="34" charset="0"/>
              </a:rPr>
              <a:t>Ošetřovatelství</a:t>
            </a:r>
            <a:r>
              <a:rPr lang="en-US" sz="1600" i="1" dirty="0">
                <a:effectLst/>
                <a:ea typeface="Arial" panose="020B0604020202020204" pitchFamily="34" charset="0"/>
              </a:rPr>
              <a:t> v </a:t>
            </a:r>
            <a:r>
              <a:rPr lang="en-US" sz="1600" i="1" dirty="0" err="1">
                <a:effectLst/>
                <a:ea typeface="Arial" panose="020B0604020202020204" pitchFamily="34" charset="0"/>
              </a:rPr>
              <a:t>chirurgii</a:t>
            </a:r>
            <a:r>
              <a:rPr lang="en-US" sz="1600" i="1" dirty="0">
                <a:effectLst/>
                <a:ea typeface="Arial" panose="020B0604020202020204" pitchFamily="34" charset="0"/>
              </a:rPr>
              <a:t> I</a:t>
            </a:r>
            <a:r>
              <a:rPr lang="en-US" sz="1600" dirty="0">
                <a:effectLst/>
                <a:ea typeface="Arial" panose="020B0604020202020204" pitchFamily="34" charset="0"/>
              </a:rPr>
              <a:t>. Praha: </a:t>
            </a:r>
            <a:r>
              <a:rPr lang="en-US" sz="1600" dirty="0" err="1">
                <a:effectLst/>
                <a:ea typeface="Arial" panose="020B0604020202020204" pitchFamily="34" charset="0"/>
              </a:rPr>
              <a:t>Grada</a:t>
            </a:r>
            <a:r>
              <a:rPr lang="en-US" sz="1600" dirty="0">
                <a:effectLst/>
                <a:ea typeface="Arial" panose="020B0604020202020204" pitchFamily="34" charset="0"/>
              </a:rPr>
              <a:t>, 2010. </a:t>
            </a:r>
            <a:r>
              <a:rPr lang="en-US" sz="1600" dirty="0" err="1">
                <a:effectLst/>
                <a:ea typeface="Arial" panose="020B0604020202020204" pitchFamily="34" charset="0"/>
              </a:rPr>
              <a:t>Sestra</a:t>
            </a:r>
            <a:r>
              <a:rPr lang="en-US" sz="1600" dirty="0">
                <a:effectLst/>
                <a:ea typeface="Arial" panose="020B0604020202020204" pitchFamily="34" charset="0"/>
              </a:rPr>
              <a:t> (</a:t>
            </a:r>
            <a:r>
              <a:rPr lang="en-US" sz="1600" dirty="0" err="1">
                <a:effectLst/>
                <a:ea typeface="Arial" panose="020B0604020202020204" pitchFamily="34" charset="0"/>
              </a:rPr>
              <a:t>Grada</a:t>
            </a:r>
            <a:r>
              <a:rPr lang="en-US" sz="1600" dirty="0">
                <a:effectLst/>
                <a:ea typeface="Arial" panose="020B0604020202020204" pitchFamily="34" charset="0"/>
              </a:rPr>
              <a:t>). ISBN 978-80-247-3129-2.</a:t>
            </a:r>
            <a:endParaRPr lang="cs-CZ" sz="1600" dirty="0">
              <a:effectLst/>
              <a:ea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en-US" sz="1600" dirty="0">
                <a:effectLst/>
                <a:ea typeface="Arial" panose="020B0604020202020204" pitchFamily="34" charset="0"/>
              </a:rPr>
              <a:t>VALENTA, </a:t>
            </a:r>
            <a:r>
              <a:rPr lang="en-US" sz="1600" dirty="0" err="1">
                <a:effectLst/>
                <a:ea typeface="Arial" panose="020B0604020202020204" pitchFamily="34" charset="0"/>
              </a:rPr>
              <a:t>Jiří</a:t>
            </a:r>
            <a:r>
              <a:rPr lang="en-US" sz="1600" dirty="0">
                <a:effectLst/>
                <a:ea typeface="Arial" panose="020B0604020202020204" pitchFamily="34" charset="0"/>
              </a:rPr>
              <a:t>.</a:t>
            </a:r>
            <a:r>
              <a:rPr lang="en-US" sz="1600" i="1" dirty="0">
                <a:effectLst/>
                <a:ea typeface="Arial" panose="020B0604020202020204" pitchFamily="34" charset="0"/>
              </a:rPr>
              <a:t> </a:t>
            </a:r>
            <a:r>
              <a:rPr lang="en-US" sz="1600" i="1" dirty="0" err="1">
                <a:effectLst/>
                <a:ea typeface="Arial" panose="020B0604020202020204" pitchFamily="34" charset="0"/>
              </a:rPr>
              <a:t>Základy</a:t>
            </a:r>
            <a:r>
              <a:rPr lang="en-US" sz="1600" i="1" dirty="0">
                <a:effectLst/>
                <a:ea typeface="Arial" panose="020B0604020202020204" pitchFamily="34" charset="0"/>
              </a:rPr>
              <a:t> </a:t>
            </a:r>
            <a:r>
              <a:rPr lang="en-US" sz="1600" i="1" dirty="0" err="1">
                <a:effectLst/>
                <a:ea typeface="Arial" panose="020B0604020202020204" pitchFamily="34" charset="0"/>
              </a:rPr>
              <a:t>chirurgie</a:t>
            </a:r>
            <a:r>
              <a:rPr lang="en-US" sz="1600" dirty="0">
                <a:effectLst/>
                <a:ea typeface="Arial" panose="020B0604020202020204" pitchFamily="34" charset="0"/>
              </a:rPr>
              <a:t>. 2., </a:t>
            </a:r>
            <a:r>
              <a:rPr lang="en-US" sz="1600" dirty="0" err="1">
                <a:effectLst/>
                <a:ea typeface="Arial" panose="020B0604020202020204" pitchFamily="34" charset="0"/>
              </a:rPr>
              <a:t>dopl</a:t>
            </a:r>
            <a:r>
              <a:rPr lang="en-US" sz="1600" dirty="0">
                <a:effectLst/>
                <a:ea typeface="Arial" panose="020B0604020202020204" pitchFamily="34" charset="0"/>
              </a:rPr>
              <a:t>. a </a:t>
            </a:r>
            <a:r>
              <a:rPr lang="en-US" sz="1600" dirty="0" err="1">
                <a:effectLst/>
                <a:ea typeface="Arial" panose="020B0604020202020204" pitchFamily="34" charset="0"/>
              </a:rPr>
              <a:t>přeprac</a:t>
            </a:r>
            <a:r>
              <a:rPr lang="en-US" sz="1600" dirty="0">
                <a:effectLst/>
                <a:ea typeface="Arial" panose="020B0604020202020204" pitchFamily="34" charset="0"/>
              </a:rPr>
              <a:t>. </a:t>
            </a:r>
            <a:r>
              <a:rPr lang="en-US" sz="1600" dirty="0" err="1">
                <a:effectLst/>
                <a:ea typeface="Arial" panose="020B0604020202020204" pitchFamily="34" charset="0"/>
              </a:rPr>
              <a:t>vyd</a:t>
            </a:r>
            <a:r>
              <a:rPr lang="en-US" sz="1600" dirty="0">
                <a:effectLst/>
                <a:ea typeface="Arial" panose="020B0604020202020204" pitchFamily="34" charset="0"/>
              </a:rPr>
              <a:t>. Praha: </a:t>
            </a:r>
            <a:r>
              <a:rPr lang="en-US" sz="1600" dirty="0" err="1">
                <a:effectLst/>
                <a:ea typeface="Arial" panose="020B0604020202020204" pitchFamily="34" charset="0"/>
              </a:rPr>
              <a:t>Galén</a:t>
            </a:r>
            <a:r>
              <a:rPr lang="en-US" sz="1600" dirty="0">
                <a:effectLst/>
                <a:ea typeface="Arial" panose="020B0604020202020204" pitchFamily="34" charset="0"/>
              </a:rPr>
              <a:t>, c2007. ISBN 978-80-7262-403-4.</a:t>
            </a:r>
            <a:endParaRPr lang="cs-CZ" sz="1600" dirty="0">
              <a:effectLst/>
              <a:ea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en-US" sz="1600" dirty="0">
                <a:effectLst/>
                <a:ea typeface="Arial" panose="020B0604020202020204" pitchFamily="34" charset="0"/>
              </a:rPr>
              <a:t>ZEMAN, Miroslav.</a:t>
            </a:r>
            <a:r>
              <a:rPr lang="en-US" sz="1600" i="1" dirty="0">
                <a:effectLst/>
                <a:ea typeface="Arial" panose="020B0604020202020204" pitchFamily="34" charset="0"/>
              </a:rPr>
              <a:t> </a:t>
            </a:r>
            <a:r>
              <a:rPr lang="en-US" sz="1600" i="1" dirty="0" err="1">
                <a:effectLst/>
                <a:ea typeface="Arial" panose="020B0604020202020204" pitchFamily="34" charset="0"/>
              </a:rPr>
              <a:t>Chirurgická</a:t>
            </a:r>
            <a:r>
              <a:rPr lang="en-US" sz="1600" i="1" dirty="0">
                <a:effectLst/>
                <a:ea typeface="Arial" panose="020B0604020202020204" pitchFamily="34" charset="0"/>
              </a:rPr>
              <a:t> </a:t>
            </a:r>
            <a:r>
              <a:rPr lang="en-US" sz="1600" i="1" dirty="0" err="1">
                <a:effectLst/>
                <a:ea typeface="Arial" panose="020B0604020202020204" pitchFamily="34" charset="0"/>
              </a:rPr>
              <a:t>propedeutika</a:t>
            </a:r>
            <a:r>
              <a:rPr lang="en-US" sz="1600" dirty="0">
                <a:effectLst/>
                <a:ea typeface="Arial" panose="020B0604020202020204" pitchFamily="34" charset="0"/>
              </a:rPr>
              <a:t>. 2. </a:t>
            </a:r>
            <a:r>
              <a:rPr lang="en-US" sz="1600" dirty="0" err="1">
                <a:effectLst/>
                <a:ea typeface="Arial" panose="020B0604020202020204" pitchFamily="34" charset="0"/>
              </a:rPr>
              <a:t>přeprac</a:t>
            </a:r>
            <a:r>
              <a:rPr lang="en-US" sz="1600" dirty="0">
                <a:effectLst/>
                <a:ea typeface="Arial" panose="020B0604020202020204" pitchFamily="34" charset="0"/>
              </a:rPr>
              <a:t>. a </a:t>
            </a:r>
            <a:r>
              <a:rPr lang="en-US" sz="1600" dirty="0" err="1">
                <a:effectLst/>
                <a:ea typeface="Arial" panose="020B0604020202020204" pitchFamily="34" charset="0"/>
              </a:rPr>
              <a:t>dopl</a:t>
            </a:r>
            <a:r>
              <a:rPr lang="en-US" sz="1600" dirty="0">
                <a:effectLst/>
                <a:ea typeface="Arial" panose="020B0604020202020204" pitchFamily="34" charset="0"/>
              </a:rPr>
              <a:t>. </a:t>
            </a:r>
            <a:r>
              <a:rPr lang="en-US" sz="1600" dirty="0" err="1">
                <a:effectLst/>
                <a:ea typeface="Arial" panose="020B0604020202020204" pitchFamily="34" charset="0"/>
              </a:rPr>
              <a:t>vyd</a:t>
            </a:r>
            <a:r>
              <a:rPr lang="en-US" sz="1600" dirty="0">
                <a:effectLst/>
                <a:ea typeface="Arial" panose="020B0604020202020204" pitchFamily="34" charset="0"/>
              </a:rPr>
              <a:t>. Praha: </a:t>
            </a:r>
            <a:r>
              <a:rPr lang="en-US" sz="1600" dirty="0" err="1">
                <a:effectLst/>
                <a:ea typeface="Arial" panose="020B0604020202020204" pitchFamily="34" charset="0"/>
              </a:rPr>
              <a:t>Grada</a:t>
            </a:r>
            <a:r>
              <a:rPr lang="en-US" sz="1600" dirty="0">
                <a:effectLst/>
                <a:ea typeface="Arial" panose="020B0604020202020204" pitchFamily="34" charset="0"/>
              </a:rPr>
              <a:t>, 2000. ISBN 80-716-9705-2.</a:t>
            </a:r>
            <a:endParaRPr lang="cs-CZ" sz="1600" dirty="0">
              <a:effectLst/>
              <a:ea typeface="Arial" panose="020B0604020202020204" pitchFamily="34" charset="0"/>
            </a:endParaRPr>
          </a:p>
          <a:p>
            <a:pPr marL="285750" indent="-285750">
              <a:lnSpc>
                <a:spcPct val="107000"/>
              </a:lnSpc>
              <a:spcAft>
                <a:spcPts val="800"/>
              </a:spcAft>
              <a:buFont typeface="Wingdings" panose="05000000000000000000" pitchFamily="2" charset="2"/>
              <a:buChar char="Ø"/>
            </a:pPr>
            <a:r>
              <a:rPr lang="en-US" sz="1600" dirty="0">
                <a:effectLst/>
                <a:ea typeface="Arial" panose="020B0604020202020204" pitchFamily="34" charset="0"/>
              </a:rPr>
              <a:t>FERKO, Alexander, </a:t>
            </a:r>
            <a:r>
              <a:rPr lang="en-US" sz="1600" dirty="0" err="1">
                <a:effectLst/>
                <a:ea typeface="Arial" panose="020B0604020202020204" pitchFamily="34" charset="0"/>
              </a:rPr>
              <a:t>Zdeněk</a:t>
            </a:r>
            <a:r>
              <a:rPr lang="en-US" sz="1600" dirty="0">
                <a:effectLst/>
                <a:ea typeface="Arial" panose="020B0604020202020204" pitchFamily="34" charset="0"/>
              </a:rPr>
              <a:t> ŠUBRT a </a:t>
            </a:r>
            <a:r>
              <a:rPr lang="en-US" sz="1600" dirty="0" err="1">
                <a:effectLst/>
                <a:ea typeface="Arial" panose="020B0604020202020204" pitchFamily="34" charset="0"/>
              </a:rPr>
              <a:t>Tomáš</a:t>
            </a:r>
            <a:r>
              <a:rPr lang="en-US" sz="1600" dirty="0">
                <a:effectLst/>
                <a:ea typeface="Arial" panose="020B0604020202020204" pitchFamily="34" charset="0"/>
              </a:rPr>
              <a:t> DĚDEK, ed.</a:t>
            </a:r>
            <a:r>
              <a:rPr lang="en-US" sz="1600" i="1" dirty="0">
                <a:effectLst/>
                <a:ea typeface="Arial" panose="020B0604020202020204" pitchFamily="34" charset="0"/>
              </a:rPr>
              <a:t> </a:t>
            </a:r>
            <a:r>
              <a:rPr lang="en-US" sz="1600" i="1" dirty="0" err="1">
                <a:effectLst/>
                <a:ea typeface="Arial" panose="020B0604020202020204" pitchFamily="34" charset="0"/>
              </a:rPr>
              <a:t>Chirurgie</a:t>
            </a:r>
            <a:r>
              <a:rPr lang="en-US" sz="1600" i="1" dirty="0">
                <a:effectLst/>
                <a:ea typeface="Arial" panose="020B0604020202020204" pitchFamily="34" charset="0"/>
              </a:rPr>
              <a:t> v </a:t>
            </a:r>
            <a:r>
              <a:rPr lang="en-US" sz="1600" i="1" dirty="0" err="1">
                <a:effectLst/>
                <a:ea typeface="Arial" panose="020B0604020202020204" pitchFamily="34" charset="0"/>
              </a:rPr>
              <a:t>kostce</a:t>
            </a:r>
            <a:r>
              <a:rPr lang="en-US" sz="1600" dirty="0">
                <a:effectLst/>
                <a:ea typeface="Arial" panose="020B0604020202020204" pitchFamily="34" charset="0"/>
              </a:rPr>
              <a:t>. 2., </a:t>
            </a:r>
            <a:r>
              <a:rPr lang="en-US" sz="1600" dirty="0" err="1">
                <a:effectLst/>
                <a:ea typeface="Arial" panose="020B0604020202020204" pitchFamily="34" charset="0"/>
              </a:rPr>
              <a:t>dopl</a:t>
            </a:r>
            <a:r>
              <a:rPr lang="en-US" sz="1600" dirty="0">
                <a:effectLst/>
                <a:ea typeface="Arial" panose="020B0604020202020204" pitchFamily="34" charset="0"/>
              </a:rPr>
              <a:t>. a </a:t>
            </a:r>
            <a:r>
              <a:rPr lang="en-US" sz="1600" dirty="0" err="1">
                <a:effectLst/>
                <a:ea typeface="Arial" panose="020B0604020202020204" pitchFamily="34" charset="0"/>
              </a:rPr>
              <a:t>přeprac</a:t>
            </a:r>
            <a:r>
              <a:rPr lang="en-US" sz="1600" dirty="0">
                <a:effectLst/>
                <a:ea typeface="Arial" panose="020B0604020202020204" pitchFamily="34" charset="0"/>
              </a:rPr>
              <a:t>. </a:t>
            </a:r>
            <a:r>
              <a:rPr lang="en-US" sz="1600" dirty="0" err="1">
                <a:effectLst/>
                <a:ea typeface="Arial" panose="020B0604020202020204" pitchFamily="34" charset="0"/>
              </a:rPr>
              <a:t>vyd</a:t>
            </a:r>
            <a:r>
              <a:rPr lang="en-US" sz="1600" dirty="0">
                <a:effectLst/>
                <a:ea typeface="Arial" panose="020B0604020202020204" pitchFamily="34" charset="0"/>
              </a:rPr>
              <a:t>. Praha: </a:t>
            </a:r>
            <a:r>
              <a:rPr lang="en-US" sz="1600" dirty="0" err="1">
                <a:effectLst/>
                <a:ea typeface="Arial" panose="020B0604020202020204" pitchFamily="34" charset="0"/>
              </a:rPr>
              <a:t>Grada</a:t>
            </a:r>
            <a:r>
              <a:rPr lang="en-US" sz="1600" dirty="0">
                <a:effectLst/>
                <a:ea typeface="Arial" panose="020B0604020202020204" pitchFamily="34" charset="0"/>
              </a:rPr>
              <a:t>, 2015. ISBN 978-80-247-1005-1.</a:t>
            </a:r>
            <a:endParaRPr lang="cs-CZ" sz="1600" dirty="0">
              <a:effectLst/>
              <a:ea typeface="Arial" panose="020B0604020202020204" pitchFamily="34" charset="0"/>
            </a:endParaRPr>
          </a:p>
          <a:p>
            <a:endParaRPr lang="cs-CZ" dirty="0"/>
          </a:p>
        </p:txBody>
      </p:sp>
    </p:spTree>
    <p:extLst>
      <p:ext uri="{BB962C8B-B14F-4D97-AF65-F5344CB8AC3E}">
        <p14:creationId xmlns:p14="http://schemas.microsoft.com/office/powerpoint/2010/main" val="9861819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4">
            <a:extLst>
              <a:ext uri="{FF2B5EF4-FFF2-40B4-BE49-F238E27FC236}">
                <a16:creationId xmlns:a16="http://schemas.microsoft.com/office/drawing/2014/main" id="{1E9481EB-EA6C-41B1-EA42-799CB0DFF267}"/>
              </a:ext>
            </a:extLst>
          </p:cNvPr>
          <p:cNvSpPr>
            <a:spLocks noGrp="1" noChangeArrowheads="1"/>
          </p:cNvSpPr>
          <p:nvPr>
            <p:ph type="title"/>
          </p:nvPr>
        </p:nvSpPr>
        <p:spPr>
          <a:xfrm>
            <a:off x="502626" y="1636867"/>
            <a:ext cx="8245607" cy="538609"/>
          </a:xfrm>
        </p:spPr>
        <p:txBody>
          <a:bodyPr/>
          <a:lstStyle/>
          <a:p>
            <a:pPr algn="ctr"/>
            <a:r>
              <a:rPr lang="cs-CZ" altLang="cs-CZ"/>
              <a:t>Děkuji za pozornost!</a:t>
            </a:r>
          </a:p>
        </p:txBody>
      </p:sp>
      <p:pic>
        <p:nvPicPr>
          <p:cNvPr id="43011" name="Picture 4" descr="C:\Users\galuskovas\Pictures\2104.jpg">
            <a:extLst>
              <a:ext uri="{FF2B5EF4-FFF2-40B4-BE49-F238E27FC236}">
                <a16:creationId xmlns:a16="http://schemas.microsoft.com/office/drawing/2014/main" id="{2611148C-C5A3-988E-C9C9-8A0DF29A2A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8852" y="3622116"/>
            <a:ext cx="2310871" cy="275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2124</TotalTime>
  <Words>2420</Words>
  <Application>Microsoft Office PowerPoint</Application>
  <PresentationFormat>Vlastní</PresentationFormat>
  <Paragraphs>344</Paragraphs>
  <Slides>37</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37</vt:i4>
      </vt:variant>
    </vt:vector>
  </HeadingPairs>
  <TitlesOfParts>
    <vt:vector size="44" baseType="lpstr">
      <vt:lpstr>-apple-system</vt:lpstr>
      <vt:lpstr>Arial</vt:lpstr>
      <vt:lpstr>Calibri</vt:lpstr>
      <vt:lpstr>Wingdings</vt:lpstr>
      <vt:lpstr>Wingdings 2</vt:lpstr>
      <vt:lpstr>Wingdings 3</vt:lpstr>
      <vt:lpstr>Office Theme</vt:lpstr>
      <vt:lpstr>Prezentace aplikace PowerPoint</vt:lpstr>
      <vt:lpstr>Dělení</vt:lpstr>
      <vt:lpstr>Anamnéza</vt:lpstr>
      <vt:lpstr>Fyzikální vyšetření + FF</vt:lpstr>
      <vt:lpstr>Fyzikální vyšetření - pohled</vt:lpstr>
      <vt:lpstr>Fyzikální vyšetření - pohmat </vt:lpstr>
      <vt:lpstr>Fyzikální vyšetření - poklep</vt:lpstr>
      <vt:lpstr>Fyzikální vyšetření - poslech</vt:lpstr>
      <vt:lpstr>Celkové vyšetření nemocného</vt:lpstr>
      <vt:lpstr>Celkové vyšetření nemocného</vt:lpstr>
      <vt:lpstr>Celkové vyšetření nemocného</vt:lpstr>
      <vt:lpstr>Stav vědomí</vt:lpstr>
      <vt:lpstr>Prezentace aplikace PowerPoint</vt:lpstr>
      <vt:lpstr>Fyziologické funkce</vt:lpstr>
      <vt:lpstr>Laboratorní vyšetření </vt:lpstr>
      <vt:lpstr>Laboratorní vyšetření </vt:lpstr>
      <vt:lpstr>Laboratorní vyšetření</vt:lpstr>
      <vt:lpstr>Zobrazovací metody </vt:lpstr>
      <vt:lpstr>Zobrazovací metody</vt:lpstr>
      <vt:lpstr>Zobrazovací metody</vt:lpstr>
      <vt:lpstr>Zobrazovací metody</vt:lpstr>
      <vt:lpstr>Nukleární magnetická rezonance</vt:lpstr>
      <vt:lpstr>Zobrazovací metody</vt:lpstr>
      <vt:lpstr>Endoskopické vyšetřovací metody</vt:lpstr>
      <vt:lpstr>Endoskopické vyšetřovací metody</vt:lpstr>
      <vt:lpstr>Žaludeční vředy</vt:lpstr>
      <vt:lpstr>Endoskopické vyšetřovací metody</vt:lpstr>
      <vt:lpstr>ERCP</vt:lpstr>
      <vt:lpstr>Endoskopické vyšetřovací metody</vt:lpstr>
      <vt:lpstr>Endoskopické vyšetřovací metody</vt:lpstr>
      <vt:lpstr>Endoskopické vyšetřovací metody</vt:lpstr>
      <vt:lpstr>Endoskopické vyšetřovací metody</vt:lpstr>
      <vt:lpstr>PŘÍPRAVA NEMOCNÉHO </vt:lpstr>
      <vt:lpstr>PŘÍPRAVA NEMOCNÉHO</vt:lpstr>
      <vt:lpstr>SLEDOVÁNÍ NEMOCNÉHO PO VÝKONU</vt:lpstr>
      <vt:lpstr>Použitá literatura</vt:lpstr>
      <vt:lpstr>Děkuji za pozornost!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Mgr. Soňa Galušková</cp:lastModifiedBy>
  <cp:revision>14</cp:revision>
  <dcterms:created xsi:type="dcterms:W3CDTF">2017-03-15T11:07:40Z</dcterms:created>
  <dcterms:modified xsi:type="dcterms:W3CDTF">2022-08-03T22:47:28Z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