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0" r:id="rId3"/>
    <p:sldId id="261" r:id="rId4"/>
    <p:sldId id="262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9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586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7657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4623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1561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2747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8805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1905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0970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8149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328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4245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8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826F0-0686-4634-9F3B-D0CDC46BEC8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3997C-094F-4872-BBB7-D83B46C0C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684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m4a"/><Relationship Id="rId7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audio" Target="../media/media4.m4a"/><Relationship Id="rId5" Type="http://schemas.microsoft.com/office/2007/relationships/media" Target="../media/media4.m4a"/><Relationship Id="rId4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7" Type="http://schemas.openxmlformats.org/officeDocument/2006/relationships/image" Target="../media/image5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4.xml"/><Relationship Id="rId4" Type="http://schemas.openxmlformats.org/officeDocument/2006/relationships/audio" Target="../media/media6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2150468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78488" y="1387402"/>
            <a:ext cx="8906006" cy="43938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11-e SEMAINE</a:t>
            </a:r>
          </a:p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endParaRPr lang="cs-CZ" b="1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FAUX AMIS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Nazýváme jimi slova, která si svým původem nebo vnější podobou ve dvou jazycích odpovídají, ale vývojem v různých jazykových prostředcích nabyla odlišného významu. Př. Adaptace objektu. </a:t>
            </a:r>
            <a:r>
              <a:rPr lang="cs-CZ" i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Aménagement du bâtiment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(případně travaux d’aménagement).   Ve FRJ mají slova „adaptation“ a „objet“ jiný význam. Rozdíl může být jen  formální: př. Ve FRJ dispo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er, v ČJ dispo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n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ovat. Slova mohou být zrádná mluvnickým rodem (př. la compote – (ten) kompot ), u některých z nich je změna gramatického rodu spojena se změnou významu (př.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vase –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váza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X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vase –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bahno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). Mnoho slov je zrádných jen částečně : předponou, příponou nebo odlišností v pravopise (př. Orn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ment = orn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ment, correspond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nce = korespond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e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nce, archiv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iste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= archiv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ář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identif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ier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= identif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ikovat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normal = 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ab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normální apod.). </a:t>
            </a: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6300" y="13874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0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2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r>
              <a:rPr lang="cs-CZ" sz="2400" b="1" u="sng">
                <a:latin typeface="Arial" panose="020B0604020202020204" pitchFamily="34" charset="0"/>
                <a:cs typeface="Arial" panose="020B0604020202020204" pitchFamily="34" charset="0"/>
              </a:rPr>
              <a:t>1. Traduisez en français </a:t>
            </a:r>
            <a:r>
              <a:rPr lang="cs-CZ" sz="2400" b="1" u="sng" smtClean="0">
                <a:latin typeface="Arial" panose="020B0604020202020204" pitchFamily="34" charset="0"/>
                <a:cs typeface="Arial" panose="020B0604020202020204" pitchFamily="34" charset="0"/>
              </a:rPr>
              <a:t>les expressions de la pre</a:t>
            </a:r>
            <a:r>
              <a:rPr lang="fr-FR" sz="2400" b="1" u="sng" smtClean="0">
                <a:latin typeface="Arial" panose="020B0604020202020204" pitchFamily="34" charset="0"/>
                <a:cs typeface="Arial" panose="020B0604020202020204" pitchFamily="34" charset="0"/>
              </a:rPr>
              <a:t>mière </a:t>
            </a:r>
            <a:r>
              <a:rPr lang="cs-CZ" sz="2400" b="1" u="sng" smtClean="0">
                <a:latin typeface="Arial" panose="020B0604020202020204" pitchFamily="34" charset="0"/>
                <a:cs typeface="Arial" panose="020B0604020202020204" pitchFamily="34" charset="0"/>
              </a:rPr>
              <a:t>colonne</a:t>
            </a:r>
            <a:r>
              <a:rPr lang="fr-FR" sz="2400" b="1" u="sng" smtClean="0">
                <a:latin typeface="Arial" panose="020B0604020202020204" pitchFamily="34" charset="0"/>
                <a:cs typeface="Arial" panose="020B0604020202020204" pitchFamily="34" charset="0"/>
              </a:rPr>
              <a:t> et en tchèque les expressions de celle à droite </a:t>
            </a:r>
            <a:r>
              <a:rPr lang="cs-CZ" sz="2400" b="1" u="sng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00100" y="1825625"/>
            <a:ext cx="5181600" cy="4351338"/>
          </a:xfr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 fontScale="40000" lnSpcReduction="20000"/>
          </a:bodyPr>
          <a:lstStyle/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1. agitace  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	 	 	 	 </a:t>
            </a: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5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2. alimenty  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	 	 	 	 </a:t>
            </a: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5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3. amatér 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	 	 	 	 </a:t>
            </a: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4. antikvariát 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	 	 	 	 </a:t>
            </a:r>
            <a:endParaRPr lang="cs-CZ" sz="5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5. evidovat  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	 	 	 	 </a:t>
            </a: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cs-CZ" sz="5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6. exekutor  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	 	 	 	 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7. fólie 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	 	 	 	 	 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8. kompas  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	 	 	 	 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9. maturita  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	 	 	 	 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10. ordinace </a:t>
            </a:r>
            <a:r>
              <a:rPr lang="cs-CZ" sz="550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cs-CZ"/>
              <a:t>	 	 	 	</a:t>
            </a:r>
          </a:p>
          <a:p>
            <a:pPr marL="0" indent="0">
              <a:buNone/>
            </a:pP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 fontScale="40000" lnSpcReduction="20000"/>
          </a:bodyPr>
          <a:lstStyle/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 agitation  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cs-CZ" sz="5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 aliments 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cs-CZ" sz="50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 amateur 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AutoNum type="arabicPeriod"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 antiquités 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5. évider </a:t>
            </a:r>
            <a:endParaRPr lang="cs-CZ" sz="5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. exécuteur 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. follie 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. compas 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. maturité </a:t>
            </a:r>
          </a:p>
          <a:p>
            <a:pPr marL="0" lvl="0" indent="0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500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cs-CZ" sz="5000">
                <a:latin typeface="Arial" panose="020B0604020202020204" pitchFamily="34" charset="0"/>
                <a:cs typeface="Arial" panose="020B0604020202020204" pitchFamily="34" charset="0"/>
              </a:rPr>
              <a:t>. ordination </a:t>
            </a:r>
          </a:p>
          <a:p>
            <a:pPr marL="0" indent="0">
              <a:buNone/>
            </a:pP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500" y="609600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13300" y="5156200"/>
            <a:ext cx="609600" cy="609600"/>
          </a:xfrm>
          <a:prstGeom prst="rect">
            <a:avLst/>
          </a:prstGeom>
        </p:spPr>
      </p:pic>
      <p:pic>
        <p:nvPicPr>
          <p:cNvPr id="8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261600" y="5156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38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33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r>
              <a:rPr lang="cs-CZ" sz="2400" b="1" u="sng" smtClean="0">
                <a:latin typeface="Arial" panose="020B0604020202020204" pitchFamily="34" charset="0"/>
                <a:cs typeface="Arial" panose="020B0604020202020204" pitchFamily="34" charset="0"/>
              </a:rPr>
              <a:t>Traduisez en français les expressions de la pre</a:t>
            </a:r>
            <a:r>
              <a:rPr lang="fr-FR" sz="2400" b="1" u="sng" smtClean="0">
                <a:latin typeface="Arial" panose="020B0604020202020204" pitchFamily="34" charset="0"/>
                <a:cs typeface="Arial" panose="020B0604020202020204" pitchFamily="34" charset="0"/>
              </a:rPr>
              <a:t>mière </a:t>
            </a:r>
            <a:r>
              <a:rPr lang="cs-CZ" sz="2400" b="1" u="sng" smtClean="0">
                <a:latin typeface="Arial" panose="020B0604020202020204" pitchFamily="34" charset="0"/>
                <a:cs typeface="Arial" panose="020B0604020202020204" pitchFamily="34" charset="0"/>
              </a:rPr>
              <a:t>colonne</a:t>
            </a:r>
            <a:r>
              <a:rPr lang="fr-FR" sz="2400" b="1" u="sng" smtClean="0">
                <a:latin typeface="Arial" panose="020B0604020202020204" pitchFamily="34" charset="0"/>
                <a:cs typeface="Arial" panose="020B0604020202020204" pitchFamily="34" charset="0"/>
              </a:rPr>
              <a:t> et en tchèque les expressions de celle à droite </a:t>
            </a:r>
            <a:r>
              <a:rPr lang="cs-CZ" sz="2400" b="1" u="sng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cs-CZ" sz="240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5181600" cy="4122329"/>
          </a:xfr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reparovat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12.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revanšovat se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13.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suterén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14.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tabletka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15.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trafikant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16. trasa</a:t>
            </a: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17.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transparent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18.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tréma 	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19.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tropický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20. vesta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fr-F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22329"/>
          </a:xfr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11.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préparer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12.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revancher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13. souterrain</a:t>
            </a: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14. tablette</a:t>
            </a: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15.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trafiquant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16. trace</a:t>
            </a: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17.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transparent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18.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tréma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19. tropique</a:t>
            </a:r>
          </a:p>
          <a:p>
            <a:pPr marL="0" indent="0">
              <a:buNone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20. veste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dirty="0"/>
              <a:t> 	</a:t>
            </a:r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62500" y="4991100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12400" y="5168900"/>
            <a:ext cx="609600" cy="609600"/>
          </a:xfrm>
          <a:prstGeom prst="rect">
            <a:avLst/>
          </a:prstGeom>
        </p:spPr>
      </p:pic>
      <p:pic>
        <p:nvPicPr>
          <p:cNvPr id="7" name="Obrázek 6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333" y="5947954"/>
            <a:ext cx="4274820" cy="95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105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6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270</Words>
  <Application>Microsoft Office PowerPoint</Application>
  <PresentationFormat>Širokoúhlá obrazovka</PresentationFormat>
  <Paragraphs>49</Paragraphs>
  <Slides>4</Slides>
  <Notes>0</Notes>
  <HiddenSlides>0</HiddenSlides>
  <MMClips>6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1. Traduisez en français les expressions de la première colonne et en tchèque les expressions de celle à droite : </vt:lpstr>
      <vt:lpstr>Traduisez en français les expressions de la première colonne et en tchèque les expressions de celle à droite 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Koláříková</dc:creator>
  <cp:lastModifiedBy>martin.buk@tiscali.cz</cp:lastModifiedBy>
  <cp:revision>16</cp:revision>
  <dcterms:created xsi:type="dcterms:W3CDTF">2020-11-14T15:54:12Z</dcterms:created>
  <dcterms:modified xsi:type="dcterms:W3CDTF">2023-02-16T20:24:24Z</dcterms:modified>
</cp:coreProperties>
</file>