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2.jpg" ContentType="image/jpeg"/>
  <Override PartName="/ppt/media/image22.jpg" ContentType="image/jpeg"/>
  <Override PartName="/ppt/media/image26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411" r:id="rId2"/>
    <p:sldId id="256" r:id="rId3"/>
    <p:sldId id="316" r:id="rId4"/>
    <p:sldId id="364" r:id="rId5"/>
    <p:sldId id="365" r:id="rId6"/>
    <p:sldId id="366" r:id="rId7"/>
    <p:sldId id="367" r:id="rId8"/>
    <p:sldId id="369" r:id="rId9"/>
    <p:sldId id="368" r:id="rId10"/>
    <p:sldId id="371" r:id="rId11"/>
    <p:sldId id="372" r:id="rId12"/>
    <p:sldId id="373" r:id="rId13"/>
    <p:sldId id="374" r:id="rId14"/>
    <p:sldId id="392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93" r:id="rId30"/>
    <p:sldId id="394" r:id="rId31"/>
    <p:sldId id="397" r:id="rId32"/>
    <p:sldId id="395" r:id="rId33"/>
    <p:sldId id="410" r:id="rId34"/>
    <p:sldId id="398" r:id="rId35"/>
    <p:sldId id="399" r:id="rId36"/>
    <p:sldId id="400" r:id="rId37"/>
    <p:sldId id="403" r:id="rId38"/>
    <p:sldId id="404" r:id="rId39"/>
    <p:sldId id="401" r:id="rId40"/>
    <p:sldId id="402" r:id="rId41"/>
    <p:sldId id="389" r:id="rId42"/>
    <p:sldId id="405" r:id="rId43"/>
    <p:sldId id="406" r:id="rId44"/>
    <p:sldId id="407" r:id="rId45"/>
    <p:sldId id="408" r:id="rId46"/>
    <p:sldId id="409" r:id="rId47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80C7D8-5143-4592-8837-2E25CDAE284F}" type="doc">
      <dgm:prSet loTypeId="urn:microsoft.com/office/officeart/2005/8/layout/lProcess3" loCatId="process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cs-CZ"/>
        </a:p>
      </dgm:t>
    </dgm:pt>
    <dgm:pt modelId="{F38BA7F3-5736-40EC-882F-568CF70CEF8D}">
      <dgm:prSet phldrT="[Text]"/>
      <dgm:spPr/>
      <dgm:t>
        <a:bodyPr/>
        <a:lstStyle/>
        <a:p>
          <a:r>
            <a:rPr lang="cs-CZ" dirty="0"/>
            <a:t>Řízení výzkum, vývoj</a:t>
          </a:r>
        </a:p>
      </dgm:t>
    </dgm:pt>
    <dgm:pt modelId="{ED80875D-C7E6-4147-A97E-E84DDDA55939}" type="parTrans" cxnId="{788C22BB-4210-4520-B1C4-CB9EDCB8ABD1}">
      <dgm:prSet/>
      <dgm:spPr/>
      <dgm:t>
        <a:bodyPr/>
        <a:lstStyle/>
        <a:p>
          <a:endParaRPr lang="cs-CZ"/>
        </a:p>
      </dgm:t>
    </dgm:pt>
    <dgm:pt modelId="{C472E939-92E4-4614-8186-7468A64B0A8E}" type="sibTrans" cxnId="{788C22BB-4210-4520-B1C4-CB9EDCB8ABD1}">
      <dgm:prSet/>
      <dgm:spPr/>
      <dgm:t>
        <a:bodyPr/>
        <a:lstStyle/>
        <a:p>
          <a:endParaRPr lang="cs-CZ"/>
        </a:p>
      </dgm:t>
    </dgm:pt>
    <dgm:pt modelId="{AE971054-7401-437E-A964-7BED67059A9E}">
      <dgm:prSet phldrT="[Text]"/>
      <dgm:spPr/>
      <dgm:t>
        <a:bodyPr/>
        <a:lstStyle/>
        <a:p>
          <a:r>
            <a:rPr lang="cs-CZ" dirty="0"/>
            <a:t>METROPOLITNÍ REGIONY</a:t>
          </a:r>
        </a:p>
      </dgm:t>
    </dgm:pt>
    <dgm:pt modelId="{BDABDBEA-F6E5-4342-8B1B-3817172E5C04}" type="parTrans" cxnId="{CCC98862-BC85-4F08-A6F9-C8F692894B13}">
      <dgm:prSet/>
      <dgm:spPr/>
      <dgm:t>
        <a:bodyPr/>
        <a:lstStyle/>
        <a:p>
          <a:endParaRPr lang="cs-CZ"/>
        </a:p>
      </dgm:t>
    </dgm:pt>
    <dgm:pt modelId="{3D47D2E2-A488-45B6-8242-D7FEC5861BEA}" type="sibTrans" cxnId="{CCC98862-BC85-4F08-A6F9-C8F692894B13}">
      <dgm:prSet/>
      <dgm:spPr/>
      <dgm:t>
        <a:bodyPr/>
        <a:lstStyle/>
        <a:p>
          <a:endParaRPr lang="cs-CZ"/>
        </a:p>
      </dgm:t>
    </dgm:pt>
    <dgm:pt modelId="{541F54E8-2556-412C-B0EE-5C3BC448A0F7}">
      <dgm:prSet phldrT="[Text]"/>
      <dgm:spPr/>
      <dgm:t>
        <a:bodyPr/>
        <a:lstStyle/>
        <a:p>
          <a:r>
            <a:rPr lang="cs-CZ" dirty="0"/>
            <a:t>Manažeři, specialisté, vědci</a:t>
          </a:r>
        </a:p>
      </dgm:t>
    </dgm:pt>
    <dgm:pt modelId="{8013DE70-3EFA-4354-950C-C63084B38B26}" type="parTrans" cxnId="{F5785413-5C17-4586-9D75-257ACBF7DB06}">
      <dgm:prSet/>
      <dgm:spPr/>
      <dgm:t>
        <a:bodyPr/>
        <a:lstStyle/>
        <a:p>
          <a:endParaRPr lang="cs-CZ"/>
        </a:p>
      </dgm:t>
    </dgm:pt>
    <dgm:pt modelId="{EF6077BE-15F3-4B22-9B23-7BFB2E092467}" type="sibTrans" cxnId="{F5785413-5C17-4586-9D75-257ACBF7DB06}">
      <dgm:prSet/>
      <dgm:spPr/>
      <dgm:t>
        <a:bodyPr/>
        <a:lstStyle/>
        <a:p>
          <a:endParaRPr lang="cs-CZ"/>
        </a:p>
      </dgm:t>
    </dgm:pt>
    <dgm:pt modelId="{6E080859-B432-47BD-960A-32E2B62AB644}">
      <dgm:prSet phldrT="[Text]"/>
      <dgm:spPr/>
      <dgm:t>
        <a:bodyPr/>
        <a:lstStyle/>
        <a:p>
          <a:r>
            <a:rPr lang="cs-CZ" dirty="0"/>
            <a:t>Špičkové výrobní závody</a:t>
          </a:r>
        </a:p>
      </dgm:t>
    </dgm:pt>
    <dgm:pt modelId="{0CC0D338-297A-4AA1-83F6-4FB2B36717E3}" type="parTrans" cxnId="{F2CA6613-33FF-45DE-969D-549E8D5BD796}">
      <dgm:prSet/>
      <dgm:spPr/>
      <dgm:t>
        <a:bodyPr/>
        <a:lstStyle/>
        <a:p>
          <a:endParaRPr lang="cs-CZ"/>
        </a:p>
      </dgm:t>
    </dgm:pt>
    <dgm:pt modelId="{69B1A7CA-437F-4B66-A13B-1C5218AA1261}" type="sibTrans" cxnId="{F2CA6613-33FF-45DE-969D-549E8D5BD796}">
      <dgm:prSet/>
      <dgm:spPr/>
      <dgm:t>
        <a:bodyPr/>
        <a:lstStyle/>
        <a:p>
          <a:endParaRPr lang="cs-CZ"/>
        </a:p>
      </dgm:t>
    </dgm:pt>
    <dgm:pt modelId="{B925B55A-81F9-4C2A-A11F-7F9C3E77FFA2}">
      <dgm:prSet phldrT="[Text]"/>
      <dgm:spPr/>
      <dgm:t>
        <a:bodyPr/>
        <a:lstStyle/>
        <a:p>
          <a:r>
            <a:rPr lang="cs-CZ" dirty="0"/>
            <a:t>VYSPĚLÉ PRŮMYSLOVÉ REGIONY</a:t>
          </a:r>
        </a:p>
      </dgm:t>
    </dgm:pt>
    <dgm:pt modelId="{67980751-F727-467E-BDEA-2031179EF02D}" type="parTrans" cxnId="{99463A76-EA5A-4532-A20C-85573367A263}">
      <dgm:prSet/>
      <dgm:spPr/>
      <dgm:t>
        <a:bodyPr/>
        <a:lstStyle/>
        <a:p>
          <a:endParaRPr lang="cs-CZ"/>
        </a:p>
      </dgm:t>
    </dgm:pt>
    <dgm:pt modelId="{15F06AF1-DD27-4F72-A159-1001FD21737C}" type="sibTrans" cxnId="{99463A76-EA5A-4532-A20C-85573367A263}">
      <dgm:prSet/>
      <dgm:spPr/>
      <dgm:t>
        <a:bodyPr/>
        <a:lstStyle/>
        <a:p>
          <a:endParaRPr lang="cs-CZ"/>
        </a:p>
      </dgm:t>
    </dgm:pt>
    <dgm:pt modelId="{81F7724C-8C4D-4181-8716-168ED860A98F}">
      <dgm:prSet phldrT="[Text]"/>
      <dgm:spPr/>
      <dgm:t>
        <a:bodyPr/>
        <a:lstStyle/>
        <a:p>
          <a:r>
            <a:rPr lang="cs-CZ" dirty="0"/>
            <a:t>Kvalifikovaná pracovní síla, flexibilní</a:t>
          </a:r>
        </a:p>
      </dgm:t>
    </dgm:pt>
    <dgm:pt modelId="{DBF7AF11-B8AA-460D-A50B-6CB00137427D}" type="parTrans" cxnId="{C659FAA4-8676-4A31-86F8-1864188D08D2}">
      <dgm:prSet/>
      <dgm:spPr/>
      <dgm:t>
        <a:bodyPr/>
        <a:lstStyle/>
        <a:p>
          <a:endParaRPr lang="cs-CZ"/>
        </a:p>
      </dgm:t>
    </dgm:pt>
    <dgm:pt modelId="{3D46E2A8-10F9-4C0E-A99D-9D7040F89305}" type="sibTrans" cxnId="{C659FAA4-8676-4A31-86F8-1864188D08D2}">
      <dgm:prSet/>
      <dgm:spPr/>
      <dgm:t>
        <a:bodyPr/>
        <a:lstStyle/>
        <a:p>
          <a:endParaRPr lang="cs-CZ"/>
        </a:p>
      </dgm:t>
    </dgm:pt>
    <dgm:pt modelId="{84EA39D6-BA9E-450B-A6B5-DD77C7E0E583}">
      <dgm:prSet phldrT="[Text]"/>
      <dgm:spPr/>
      <dgm:t>
        <a:bodyPr/>
        <a:lstStyle/>
        <a:p>
          <a:r>
            <a:rPr lang="cs-CZ" dirty="0"/>
            <a:t>Pobočné závody</a:t>
          </a:r>
        </a:p>
      </dgm:t>
    </dgm:pt>
    <dgm:pt modelId="{CE5BF252-D629-400E-AA2A-42149B306E2F}" type="parTrans" cxnId="{74E37492-01BC-424A-B276-479664BEC276}">
      <dgm:prSet/>
      <dgm:spPr/>
      <dgm:t>
        <a:bodyPr/>
        <a:lstStyle/>
        <a:p>
          <a:endParaRPr lang="cs-CZ"/>
        </a:p>
      </dgm:t>
    </dgm:pt>
    <dgm:pt modelId="{E21CC5CE-5814-477F-9A34-E0032D6FC953}" type="sibTrans" cxnId="{74E37492-01BC-424A-B276-479664BEC276}">
      <dgm:prSet/>
      <dgm:spPr/>
      <dgm:t>
        <a:bodyPr/>
        <a:lstStyle/>
        <a:p>
          <a:endParaRPr lang="cs-CZ"/>
        </a:p>
      </dgm:t>
    </dgm:pt>
    <dgm:pt modelId="{1BF387ED-9C62-49C1-8A64-3E827DDED42A}">
      <dgm:prSet phldrT="[Text]"/>
      <dgm:spPr/>
      <dgm:t>
        <a:bodyPr/>
        <a:lstStyle/>
        <a:p>
          <a:r>
            <a:rPr lang="cs-CZ" dirty="0"/>
            <a:t>PERIFERNÍ REGIONY</a:t>
          </a:r>
        </a:p>
      </dgm:t>
    </dgm:pt>
    <dgm:pt modelId="{D7E3E6B0-6479-47B9-A2A5-0331D7410F32}" type="parTrans" cxnId="{7848EA24-3314-4112-81C4-276CEF3A0A16}">
      <dgm:prSet/>
      <dgm:spPr/>
      <dgm:t>
        <a:bodyPr/>
        <a:lstStyle/>
        <a:p>
          <a:endParaRPr lang="cs-CZ"/>
        </a:p>
      </dgm:t>
    </dgm:pt>
    <dgm:pt modelId="{808DFEE6-4CB4-4488-98C0-3BBB7FA6F520}" type="sibTrans" cxnId="{7848EA24-3314-4112-81C4-276CEF3A0A16}">
      <dgm:prSet/>
      <dgm:spPr/>
      <dgm:t>
        <a:bodyPr/>
        <a:lstStyle/>
        <a:p>
          <a:endParaRPr lang="cs-CZ"/>
        </a:p>
      </dgm:t>
    </dgm:pt>
    <dgm:pt modelId="{0D2464A9-37C3-4569-A75C-D557F4C0386E}">
      <dgm:prSet phldrT="[Text]"/>
      <dgm:spPr/>
      <dgm:t>
        <a:bodyPr/>
        <a:lstStyle/>
        <a:p>
          <a:r>
            <a:rPr lang="cs-CZ" dirty="0"/>
            <a:t>Dělníci, masová produkce</a:t>
          </a:r>
        </a:p>
      </dgm:t>
    </dgm:pt>
    <dgm:pt modelId="{20871A01-C2F8-474E-8868-5E1EBBECC7AF}" type="parTrans" cxnId="{B1AA91F6-E6A2-402A-9421-8FE3DD366995}">
      <dgm:prSet/>
      <dgm:spPr/>
      <dgm:t>
        <a:bodyPr/>
        <a:lstStyle/>
        <a:p>
          <a:endParaRPr lang="cs-CZ"/>
        </a:p>
      </dgm:t>
    </dgm:pt>
    <dgm:pt modelId="{369BCA83-4C2C-43B2-8D55-44B1E612D1BE}" type="sibTrans" cxnId="{B1AA91F6-E6A2-402A-9421-8FE3DD366995}">
      <dgm:prSet/>
      <dgm:spPr/>
      <dgm:t>
        <a:bodyPr/>
        <a:lstStyle/>
        <a:p>
          <a:endParaRPr lang="cs-CZ"/>
        </a:p>
      </dgm:t>
    </dgm:pt>
    <dgm:pt modelId="{2D36840E-DA51-4BD6-872B-DAA228C74132}" type="pres">
      <dgm:prSet presAssocID="{7B80C7D8-5143-4592-8837-2E25CDAE284F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D313651-6F9B-4E7F-94F3-960D53B9ECCE}" type="pres">
      <dgm:prSet presAssocID="{F38BA7F3-5736-40EC-882F-568CF70CEF8D}" presName="horFlow" presStyleCnt="0"/>
      <dgm:spPr/>
    </dgm:pt>
    <dgm:pt modelId="{E48C8942-3AFE-42EC-8DDF-E9704F13183F}" type="pres">
      <dgm:prSet presAssocID="{F38BA7F3-5736-40EC-882F-568CF70CEF8D}" presName="bigChev" presStyleLbl="node1" presStyleIdx="0" presStyleCnt="3"/>
      <dgm:spPr/>
    </dgm:pt>
    <dgm:pt modelId="{A349320F-0B3D-4289-999D-66D5D557901B}" type="pres">
      <dgm:prSet presAssocID="{BDABDBEA-F6E5-4342-8B1B-3817172E5C04}" presName="parTrans" presStyleCnt="0"/>
      <dgm:spPr/>
    </dgm:pt>
    <dgm:pt modelId="{D73D14C1-8F50-4571-A573-39E6921D99A4}" type="pres">
      <dgm:prSet presAssocID="{AE971054-7401-437E-A964-7BED67059A9E}" presName="node" presStyleLbl="alignAccFollowNode1" presStyleIdx="0" presStyleCnt="6">
        <dgm:presLayoutVars>
          <dgm:bulletEnabled val="1"/>
        </dgm:presLayoutVars>
      </dgm:prSet>
      <dgm:spPr/>
    </dgm:pt>
    <dgm:pt modelId="{7058A2E3-AC15-490E-A9A7-95E0CD636236}" type="pres">
      <dgm:prSet presAssocID="{3D47D2E2-A488-45B6-8242-D7FEC5861BEA}" presName="sibTrans" presStyleCnt="0"/>
      <dgm:spPr/>
    </dgm:pt>
    <dgm:pt modelId="{E2EE024D-7EB1-4641-A491-6A163E0746B6}" type="pres">
      <dgm:prSet presAssocID="{541F54E8-2556-412C-B0EE-5C3BC448A0F7}" presName="node" presStyleLbl="alignAccFollowNode1" presStyleIdx="1" presStyleCnt="6">
        <dgm:presLayoutVars>
          <dgm:bulletEnabled val="1"/>
        </dgm:presLayoutVars>
      </dgm:prSet>
      <dgm:spPr/>
    </dgm:pt>
    <dgm:pt modelId="{A8A72C98-717D-466C-9618-F5B365667047}" type="pres">
      <dgm:prSet presAssocID="{F38BA7F3-5736-40EC-882F-568CF70CEF8D}" presName="vSp" presStyleCnt="0"/>
      <dgm:spPr/>
    </dgm:pt>
    <dgm:pt modelId="{E8952852-BB4F-44CD-832C-8EFE5AA3D11F}" type="pres">
      <dgm:prSet presAssocID="{6E080859-B432-47BD-960A-32E2B62AB644}" presName="horFlow" presStyleCnt="0"/>
      <dgm:spPr/>
    </dgm:pt>
    <dgm:pt modelId="{040C9DA7-6776-429A-9D68-DF0351E19391}" type="pres">
      <dgm:prSet presAssocID="{6E080859-B432-47BD-960A-32E2B62AB644}" presName="bigChev" presStyleLbl="node1" presStyleIdx="1" presStyleCnt="3"/>
      <dgm:spPr/>
    </dgm:pt>
    <dgm:pt modelId="{A4584F5A-3143-4063-B350-84162AD635F5}" type="pres">
      <dgm:prSet presAssocID="{67980751-F727-467E-BDEA-2031179EF02D}" presName="parTrans" presStyleCnt="0"/>
      <dgm:spPr/>
    </dgm:pt>
    <dgm:pt modelId="{9775471B-BC45-4EFD-84B2-795D71D2133D}" type="pres">
      <dgm:prSet presAssocID="{B925B55A-81F9-4C2A-A11F-7F9C3E77FFA2}" presName="node" presStyleLbl="alignAccFollowNode1" presStyleIdx="2" presStyleCnt="6">
        <dgm:presLayoutVars>
          <dgm:bulletEnabled val="1"/>
        </dgm:presLayoutVars>
      </dgm:prSet>
      <dgm:spPr/>
    </dgm:pt>
    <dgm:pt modelId="{B14E9661-B23E-4A49-B834-3CB7EF23824C}" type="pres">
      <dgm:prSet presAssocID="{15F06AF1-DD27-4F72-A159-1001FD21737C}" presName="sibTrans" presStyleCnt="0"/>
      <dgm:spPr/>
    </dgm:pt>
    <dgm:pt modelId="{87A16CE9-686F-4F1A-AD10-F51D78864F4E}" type="pres">
      <dgm:prSet presAssocID="{81F7724C-8C4D-4181-8716-168ED860A98F}" presName="node" presStyleLbl="alignAccFollowNode1" presStyleIdx="3" presStyleCnt="6">
        <dgm:presLayoutVars>
          <dgm:bulletEnabled val="1"/>
        </dgm:presLayoutVars>
      </dgm:prSet>
      <dgm:spPr/>
    </dgm:pt>
    <dgm:pt modelId="{F05A37F4-85C9-488E-B6AE-7B27B638E8F3}" type="pres">
      <dgm:prSet presAssocID="{6E080859-B432-47BD-960A-32E2B62AB644}" presName="vSp" presStyleCnt="0"/>
      <dgm:spPr/>
    </dgm:pt>
    <dgm:pt modelId="{02C211A3-3025-4EB9-BA0F-3FF74A3C6B04}" type="pres">
      <dgm:prSet presAssocID="{84EA39D6-BA9E-450B-A6B5-DD77C7E0E583}" presName="horFlow" presStyleCnt="0"/>
      <dgm:spPr/>
    </dgm:pt>
    <dgm:pt modelId="{67ECA0B1-D11B-4093-87EF-12EA3AF1535C}" type="pres">
      <dgm:prSet presAssocID="{84EA39D6-BA9E-450B-A6B5-DD77C7E0E583}" presName="bigChev" presStyleLbl="node1" presStyleIdx="2" presStyleCnt="3"/>
      <dgm:spPr/>
    </dgm:pt>
    <dgm:pt modelId="{6A369A2E-7D53-4359-9689-DBE0BD8300F5}" type="pres">
      <dgm:prSet presAssocID="{D7E3E6B0-6479-47B9-A2A5-0331D7410F32}" presName="parTrans" presStyleCnt="0"/>
      <dgm:spPr/>
    </dgm:pt>
    <dgm:pt modelId="{4049E5F0-CB5E-431A-95EA-9DFF7865E1BE}" type="pres">
      <dgm:prSet presAssocID="{1BF387ED-9C62-49C1-8A64-3E827DDED42A}" presName="node" presStyleLbl="alignAccFollowNode1" presStyleIdx="4" presStyleCnt="6">
        <dgm:presLayoutVars>
          <dgm:bulletEnabled val="1"/>
        </dgm:presLayoutVars>
      </dgm:prSet>
      <dgm:spPr/>
    </dgm:pt>
    <dgm:pt modelId="{B3885C8C-0DF7-434B-88FC-5EC27C2911BD}" type="pres">
      <dgm:prSet presAssocID="{808DFEE6-4CB4-4488-98C0-3BBB7FA6F520}" presName="sibTrans" presStyleCnt="0"/>
      <dgm:spPr/>
    </dgm:pt>
    <dgm:pt modelId="{48E06CC2-5FCA-4205-B4DB-FC56457CDE37}" type="pres">
      <dgm:prSet presAssocID="{0D2464A9-37C3-4569-A75C-D557F4C0386E}" presName="node" presStyleLbl="alignAccFollowNode1" presStyleIdx="5" presStyleCnt="6">
        <dgm:presLayoutVars>
          <dgm:bulletEnabled val="1"/>
        </dgm:presLayoutVars>
      </dgm:prSet>
      <dgm:spPr/>
    </dgm:pt>
  </dgm:ptLst>
  <dgm:cxnLst>
    <dgm:cxn modelId="{F5785413-5C17-4586-9D75-257ACBF7DB06}" srcId="{F38BA7F3-5736-40EC-882F-568CF70CEF8D}" destId="{541F54E8-2556-412C-B0EE-5C3BC448A0F7}" srcOrd="1" destOrd="0" parTransId="{8013DE70-3EFA-4354-950C-C63084B38B26}" sibTransId="{EF6077BE-15F3-4B22-9B23-7BFB2E092467}"/>
    <dgm:cxn modelId="{F2CA6613-33FF-45DE-969D-549E8D5BD796}" srcId="{7B80C7D8-5143-4592-8837-2E25CDAE284F}" destId="{6E080859-B432-47BD-960A-32E2B62AB644}" srcOrd="1" destOrd="0" parTransId="{0CC0D338-297A-4AA1-83F6-4FB2B36717E3}" sibTransId="{69B1A7CA-437F-4B66-A13B-1C5218AA1261}"/>
    <dgm:cxn modelId="{7848EA24-3314-4112-81C4-276CEF3A0A16}" srcId="{84EA39D6-BA9E-450B-A6B5-DD77C7E0E583}" destId="{1BF387ED-9C62-49C1-8A64-3E827DDED42A}" srcOrd="0" destOrd="0" parTransId="{D7E3E6B0-6479-47B9-A2A5-0331D7410F32}" sibTransId="{808DFEE6-4CB4-4488-98C0-3BBB7FA6F520}"/>
    <dgm:cxn modelId="{CCC98862-BC85-4F08-A6F9-C8F692894B13}" srcId="{F38BA7F3-5736-40EC-882F-568CF70CEF8D}" destId="{AE971054-7401-437E-A964-7BED67059A9E}" srcOrd="0" destOrd="0" parTransId="{BDABDBEA-F6E5-4342-8B1B-3817172E5C04}" sibTransId="{3D47D2E2-A488-45B6-8242-D7FEC5861BEA}"/>
    <dgm:cxn modelId="{99463A76-EA5A-4532-A20C-85573367A263}" srcId="{6E080859-B432-47BD-960A-32E2B62AB644}" destId="{B925B55A-81F9-4C2A-A11F-7F9C3E77FFA2}" srcOrd="0" destOrd="0" parTransId="{67980751-F727-467E-BDEA-2031179EF02D}" sibTransId="{15F06AF1-DD27-4F72-A159-1001FD21737C}"/>
    <dgm:cxn modelId="{F6E89781-27F7-4B71-BE2E-9E47968217B2}" type="presOf" srcId="{541F54E8-2556-412C-B0EE-5C3BC448A0F7}" destId="{E2EE024D-7EB1-4641-A491-6A163E0746B6}" srcOrd="0" destOrd="0" presId="urn:microsoft.com/office/officeart/2005/8/layout/lProcess3"/>
    <dgm:cxn modelId="{F55D1E89-D83A-4496-9D39-C08C53A1676D}" type="presOf" srcId="{84EA39D6-BA9E-450B-A6B5-DD77C7E0E583}" destId="{67ECA0B1-D11B-4093-87EF-12EA3AF1535C}" srcOrd="0" destOrd="0" presId="urn:microsoft.com/office/officeart/2005/8/layout/lProcess3"/>
    <dgm:cxn modelId="{74E37492-01BC-424A-B276-479664BEC276}" srcId="{7B80C7D8-5143-4592-8837-2E25CDAE284F}" destId="{84EA39D6-BA9E-450B-A6B5-DD77C7E0E583}" srcOrd="2" destOrd="0" parTransId="{CE5BF252-D629-400E-AA2A-42149B306E2F}" sibTransId="{E21CC5CE-5814-477F-9A34-E0032D6FC953}"/>
    <dgm:cxn modelId="{200EC89D-5310-40C3-BA08-D6E418E56BD8}" type="presOf" srcId="{7B80C7D8-5143-4592-8837-2E25CDAE284F}" destId="{2D36840E-DA51-4BD6-872B-DAA228C74132}" srcOrd="0" destOrd="0" presId="urn:microsoft.com/office/officeart/2005/8/layout/lProcess3"/>
    <dgm:cxn modelId="{458BA6A0-D0EF-4E67-A099-F1657D194070}" type="presOf" srcId="{81F7724C-8C4D-4181-8716-168ED860A98F}" destId="{87A16CE9-686F-4F1A-AD10-F51D78864F4E}" srcOrd="0" destOrd="0" presId="urn:microsoft.com/office/officeart/2005/8/layout/lProcess3"/>
    <dgm:cxn modelId="{C659FAA4-8676-4A31-86F8-1864188D08D2}" srcId="{6E080859-B432-47BD-960A-32E2B62AB644}" destId="{81F7724C-8C4D-4181-8716-168ED860A98F}" srcOrd="1" destOrd="0" parTransId="{DBF7AF11-B8AA-460D-A50B-6CB00137427D}" sibTransId="{3D46E2A8-10F9-4C0E-A99D-9D7040F89305}"/>
    <dgm:cxn modelId="{F23414A7-5DF7-49ED-8AE0-17AE31167634}" type="presOf" srcId="{1BF387ED-9C62-49C1-8A64-3E827DDED42A}" destId="{4049E5F0-CB5E-431A-95EA-9DFF7865E1BE}" srcOrd="0" destOrd="0" presId="urn:microsoft.com/office/officeart/2005/8/layout/lProcess3"/>
    <dgm:cxn modelId="{788C22BB-4210-4520-B1C4-CB9EDCB8ABD1}" srcId="{7B80C7D8-5143-4592-8837-2E25CDAE284F}" destId="{F38BA7F3-5736-40EC-882F-568CF70CEF8D}" srcOrd="0" destOrd="0" parTransId="{ED80875D-C7E6-4147-A97E-E84DDDA55939}" sibTransId="{C472E939-92E4-4614-8186-7468A64B0A8E}"/>
    <dgm:cxn modelId="{452AC1C4-6282-4931-A377-0B6C1688115A}" type="presOf" srcId="{B925B55A-81F9-4C2A-A11F-7F9C3E77FFA2}" destId="{9775471B-BC45-4EFD-84B2-795D71D2133D}" srcOrd="0" destOrd="0" presId="urn:microsoft.com/office/officeart/2005/8/layout/lProcess3"/>
    <dgm:cxn modelId="{45BD87D7-5840-431B-B073-6203BBB12577}" type="presOf" srcId="{AE971054-7401-437E-A964-7BED67059A9E}" destId="{D73D14C1-8F50-4571-A573-39E6921D99A4}" srcOrd="0" destOrd="0" presId="urn:microsoft.com/office/officeart/2005/8/layout/lProcess3"/>
    <dgm:cxn modelId="{73FD8DF3-1AE0-4EFC-831B-1031B8E326C8}" type="presOf" srcId="{0D2464A9-37C3-4569-A75C-D557F4C0386E}" destId="{48E06CC2-5FCA-4205-B4DB-FC56457CDE37}" srcOrd="0" destOrd="0" presId="urn:microsoft.com/office/officeart/2005/8/layout/lProcess3"/>
    <dgm:cxn modelId="{31D27CF4-DCE6-4791-9AF2-2898ED9C4C26}" type="presOf" srcId="{F38BA7F3-5736-40EC-882F-568CF70CEF8D}" destId="{E48C8942-3AFE-42EC-8DDF-E9704F13183F}" srcOrd="0" destOrd="0" presId="urn:microsoft.com/office/officeart/2005/8/layout/lProcess3"/>
    <dgm:cxn modelId="{B1AA91F6-E6A2-402A-9421-8FE3DD366995}" srcId="{84EA39D6-BA9E-450B-A6B5-DD77C7E0E583}" destId="{0D2464A9-37C3-4569-A75C-D557F4C0386E}" srcOrd="1" destOrd="0" parTransId="{20871A01-C2F8-474E-8868-5E1EBBECC7AF}" sibTransId="{369BCA83-4C2C-43B2-8D55-44B1E612D1BE}"/>
    <dgm:cxn modelId="{3CA015F9-C48D-4179-9FF3-967E92A1C15E}" type="presOf" srcId="{6E080859-B432-47BD-960A-32E2B62AB644}" destId="{040C9DA7-6776-429A-9D68-DF0351E19391}" srcOrd="0" destOrd="0" presId="urn:microsoft.com/office/officeart/2005/8/layout/lProcess3"/>
    <dgm:cxn modelId="{964EE93D-1BF8-4811-9A0C-6BDD528F8E36}" type="presParOf" srcId="{2D36840E-DA51-4BD6-872B-DAA228C74132}" destId="{ED313651-6F9B-4E7F-94F3-960D53B9ECCE}" srcOrd="0" destOrd="0" presId="urn:microsoft.com/office/officeart/2005/8/layout/lProcess3"/>
    <dgm:cxn modelId="{4D9BD659-B1F9-45F7-96B2-ED1D69FBAEED}" type="presParOf" srcId="{ED313651-6F9B-4E7F-94F3-960D53B9ECCE}" destId="{E48C8942-3AFE-42EC-8DDF-E9704F13183F}" srcOrd="0" destOrd="0" presId="urn:microsoft.com/office/officeart/2005/8/layout/lProcess3"/>
    <dgm:cxn modelId="{41DFE6E9-EDB9-4C6C-A442-62D167032940}" type="presParOf" srcId="{ED313651-6F9B-4E7F-94F3-960D53B9ECCE}" destId="{A349320F-0B3D-4289-999D-66D5D557901B}" srcOrd="1" destOrd="0" presId="urn:microsoft.com/office/officeart/2005/8/layout/lProcess3"/>
    <dgm:cxn modelId="{AAC3B930-6414-4B55-B823-CC8CEB93D434}" type="presParOf" srcId="{ED313651-6F9B-4E7F-94F3-960D53B9ECCE}" destId="{D73D14C1-8F50-4571-A573-39E6921D99A4}" srcOrd="2" destOrd="0" presId="urn:microsoft.com/office/officeart/2005/8/layout/lProcess3"/>
    <dgm:cxn modelId="{99B8CD22-58D1-4C8A-9271-AEB80C20E918}" type="presParOf" srcId="{ED313651-6F9B-4E7F-94F3-960D53B9ECCE}" destId="{7058A2E3-AC15-490E-A9A7-95E0CD636236}" srcOrd="3" destOrd="0" presId="urn:microsoft.com/office/officeart/2005/8/layout/lProcess3"/>
    <dgm:cxn modelId="{177279ED-B8E4-4182-968C-EB805F916B71}" type="presParOf" srcId="{ED313651-6F9B-4E7F-94F3-960D53B9ECCE}" destId="{E2EE024D-7EB1-4641-A491-6A163E0746B6}" srcOrd="4" destOrd="0" presId="urn:microsoft.com/office/officeart/2005/8/layout/lProcess3"/>
    <dgm:cxn modelId="{C00FE808-D724-4828-AD76-32FA22838540}" type="presParOf" srcId="{2D36840E-DA51-4BD6-872B-DAA228C74132}" destId="{A8A72C98-717D-466C-9618-F5B365667047}" srcOrd="1" destOrd="0" presId="urn:microsoft.com/office/officeart/2005/8/layout/lProcess3"/>
    <dgm:cxn modelId="{36AA3E7A-A396-4613-8854-DD58B46435B2}" type="presParOf" srcId="{2D36840E-DA51-4BD6-872B-DAA228C74132}" destId="{E8952852-BB4F-44CD-832C-8EFE5AA3D11F}" srcOrd="2" destOrd="0" presId="urn:microsoft.com/office/officeart/2005/8/layout/lProcess3"/>
    <dgm:cxn modelId="{7DAE681F-833A-4E28-977F-9775E60BCF1A}" type="presParOf" srcId="{E8952852-BB4F-44CD-832C-8EFE5AA3D11F}" destId="{040C9DA7-6776-429A-9D68-DF0351E19391}" srcOrd="0" destOrd="0" presId="urn:microsoft.com/office/officeart/2005/8/layout/lProcess3"/>
    <dgm:cxn modelId="{E745E430-E5D4-4207-A1CC-62CC5A25C225}" type="presParOf" srcId="{E8952852-BB4F-44CD-832C-8EFE5AA3D11F}" destId="{A4584F5A-3143-4063-B350-84162AD635F5}" srcOrd="1" destOrd="0" presId="urn:microsoft.com/office/officeart/2005/8/layout/lProcess3"/>
    <dgm:cxn modelId="{C2F8A4B8-95AA-4652-8DB2-77067DF21041}" type="presParOf" srcId="{E8952852-BB4F-44CD-832C-8EFE5AA3D11F}" destId="{9775471B-BC45-4EFD-84B2-795D71D2133D}" srcOrd="2" destOrd="0" presId="urn:microsoft.com/office/officeart/2005/8/layout/lProcess3"/>
    <dgm:cxn modelId="{ADA7A5B6-9FAA-4CA2-AE6F-80A20E058639}" type="presParOf" srcId="{E8952852-BB4F-44CD-832C-8EFE5AA3D11F}" destId="{B14E9661-B23E-4A49-B834-3CB7EF23824C}" srcOrd="3" destOrd="0" presId="urn:microsoft.com/office/officeart/2005/8/layout/lProcess3"/>
    <dgm:cxn modelId="{21F471F9-1545-4CEB-BAE2-2A3E575507EB}" type="presParOf" srcId="{E8952852-BB4F-44CD-832C-8EFE5AA3D11F}" destId="{87A16CE9-686F-4F1A-AD10-F51D78864F4E}" srcOrd="4" destOrd="0" presId="urn:microsoft.com/office/officeart/2005/8/layout/lProcess3"/>
    <dgm:cxn modelId="{C6E512CC-42BA-40A1-8B1F-B15A46976888}" type="presParOf" srcId="{2D36840E-DA51-4BD6-872B-DAA228C74132}" destId="{F05A37F4-85C9-488E-B6AE-7B27B638E8F3}" srcOrd="3" destOrd="0" presId="urn:microsoft.com/office/officeart/2005/8/layout/lProcess3"/>
    <dgm:cxn modelId="{0D4DFD0F-80AA-4B4A-A8CE-27746DF81D66}" type="presParOf" srcId="{2D36840E-DA51-4BD6-872B-DAA228C74132}" destId="{02C211A3-3025-4EB9-BA0F-3FF74A3C6B04}" srcOrd="4" destOrd="0" presId="urn:microsoft.com/office/officeart/2005/8/layout/lProcess3"/>
    <dgm:cxn modelId="{C1CE7E5F-4008-45ED-A4F6-E8CF8FD04CD2}" type="presParOf" srcId="{02C211A3-3025-4EB9-BA0F-3FF74A3C6B04}" destId="{67ECA0B1-D11B-4093-87EF-12EA3AF1535C}" srcOrd="0" destOrd="0" presId="urn:microsoft.com/office/officeart/2005/8/layout/lProcess3"/>
    <dgm:cxn modelId="{08150196-CBE3-49D6-891D-A0C6E2A854B3}" type="presParOf" srcId="{02C211A3-3025-4EB9-BA0F-3FF74A3C6B04}" destId="{6A369A2E-7D53-4359-9689-DBE0BD8300F5}" srcOrd="1" destOrd="0" presId="urn:microsoft.com/office/officeart/2005/8/layout/lProcess3"/>
    <dgm:cxn modelId="{4D17CBE5-2F08-49BE-A0EA-C134E56CE7A6}" type="presParOf" srcId="{02C211A3-3025-4EB9-BA0F-3FF74A3C6B04}" destId="{4049E5F0-CB5E-431A-95EA-9DFF7865E1BE}" srcOrd="2" destOrd="0" presId="urn:microsoft.com/office/officeart/2005/8/layout/lProcess3"/>
    <dgm:cxn modelId="{ABBC4623-DB94-42CF-992C-A743FA0326B4}" type="presParOf" srcId="{02C211A3-3025-4EB9-BA0F-3FF74A3C6B04}" destId="{B3885C8C-0DF7-434B-88FC-5EC27C2911BD}" srcOrd="3" destOrd="0" presId="urn:microsoft.com/office/officeart/2005/8/layout/lProcess3"/>
    <dgm:cxn modelId="{D058920B-F189-470C-A17F-420D9A983E19}" type="presParOf" srcId="{02C211A3-3025-4EB9-BA0F-3FF74A3C6B04}" destId="{48E06CC2-5FCA-4205-B4DB-FC56457CDE37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C8942-3AFE-42EC-8DDF-E9704F13183F}">
      <dsp:nvSpPr>
        <dsp:cNvPr id="0" name=""/>
        <dsp:cNvSpPr/>
      </dsp:nvSpPr>
      <dsp:spPr>
        <a:xfrm>
          <a:off x="161566" y="205"/>
          <a:ext cx="2673752" cy="1069501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Řízení výzkum, vývoj</a:t>
          </a:r>
        </a:p>
      </dsp:txBody>
      <dsp:txXfrm>
        <a:off x="696317" y="205"/>
        <a:ext cx="1604251" cy="1069501"/>
      </dsp:txXfrm>
    </dsp:sp>
    <dsp:sp modelId="{D73D14C1-8F50-4571-A573-39E6921D99A4}">
      <dsp:nvSpPr>
        <dsp:cNvPr id="0" name=""/>
        <dsp:cNvSpPr/>
      </dsp:nvSpPr>
      <dsp:spPr>
        <a:xfrm>
          <a:off x="2487731" y="91113"/>
          <a:ext cx="2219214" cy="887685"/>
        </a:xfrm>
        <a:prstGeom prst="chevron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METROPOLITNÍ REGIONY</a:t>
          </a:r>
        </a:p>
      </dsp:txBody>
      <dsp:txXfrm>
        <a:off x="2931574" y="91113"/>
        <a:ext cx="1331529" cy="887685"/>
      </dsp:txXfrm>
    </dsp:sp>
    <dsp:sp modelId="{E2EE024D-7EB1-4641-A491-6A163E0746B6}">
      <dsp:nvSpPr>
        <dsp:cNvPr id="0" name=""/>
        <dsp:cNvSpPr/>
      </dsp:nvSpPr>
      <dsp:spPr>
        <a:xfrm>
          <a:off x="4396255" y="91113"/>
          <a:ext cx="2219214" cy="887685"/>
        </a:xfrm>
        <a:prstGeom prst="chevron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Manažeři, specialisté, vědci</a:t>
          </a:r>
        </a:p>
      </dsp:txBody>
      <dsp:txXfrm>
        <a:off x="4840098" y="91113"/>
        <a:ext cx="1331529" cy="887685"/>
      </dsp:txXfrm>
    </dsp:sp>
    <dsp:sp modelId="{040C9DA7-6776-429A-9D68-DF0351E19391}">
      <dsp:nvSpPr>
        <dsp:cNvPr id="0" name=""/>
        <dsp:cNvSpPr/>
      </dsp:nvSpPr>
      <dsp:spPr>
        <a:xfrm>
          <a:off x="161566" y="1219436"/>
          <a:ext cx="2673752" cy="1069501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Špičkové výrobní závody</a:t>
          </a:r>
        </a:p>
      </dsp:txBody>
      <dsp:txXfrm>
        <a:off x="696317" y="1219436"/>
        <a:ext cx="1604251" cy="1069501"/>
      </dsp:txXfrm>
    </dsp:sp>
    <dsp:sp modelId="{9775471B-BC45-4EFD-84B2-795D71D2133D}">
      <dsp:nvSpPr>
        <dsp:cNvPr id="0" name=""/>
        <dsp:cNvSpPr/>
      </dsp:nvSpPr>
      <dsp:spPr>
        <a:xfrm>
          <a:off x="2487731" y="1310344"/>
          <a:ext cx="2219214" cy="887685"/>
        </a:xfrm>
        <a:prstGeom prst="chevron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VYSPĚLÉ PRŮMYSLOVÉ REGIONY</a:t>
          </a:r>
        </a:p>
      </dsp:txBody>
      <dsp:txXfrm>
        <a:off x="2931574" y="1310344"/>
        <a:ext cx="1331529" cy="887685"/>
      </dsp:txXfrm>
    </dsp:sp>
    <dsp:sp modelId="{87A16CE9-686F-4F1A-AD10-F51D78864F4E}">
      <dsp:nvSpPr>
        <dsp:cNvPr id="0" name=""/>
        <dsp:cNvSpPr/>
      </dsp:nvSpPr>
      <dsp:spPr>
        <a:xfrm>
          <a:off x="4396255" y="1310344"/>
          <a:ext cx="2219214" cy="887685"/>
        </a:xfrm>
        <a:prstGeom prst="chevron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Kvalifikovaná pracovní síla, flexibilní</a:t>
          </a:r>
        </a:p>
      </dsp:txBody>
      <dsp:txXfrm>
        <a:off x="4840098" y="1310344"/>
        <a:ext cx="1331529" cy="887685"/>
      </dsp:txXfrm>
    </dsp:sp>
    <dsp:sp modelId="{67ECA0B1-D11B-4093-87EF-12EA3AF1535C}">
      <dsp:nvSpPr>
        <dsp:cNvPr id="0" name=""/>
        <dsp:cNvSpPr/>
      </dsp:nvSpPr>
      <dsp:spPr>
        <a:xfrm>
          <a:off x="161566" y="2438668"/>
          <a:ext cx="2673752" cy="1069501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Pobočné závody</a:t>
          </a:r>
        </a:p>
      </dsp:txBody>
      <dsp:txXfrm>
        <a:off x="696317" y="2438668"/>
        <a:ext cx="1604251" cy="1069501"/>
      </dsp:txXfrm>
    </dsp:sp>
    <dsp:sp modelId="{4049E5F0-CB5E-431A-95EA-9DFF7865E1BE}">
      <dsp:nvSpPr>
        <dsp:cNvPr id="0" name=""/>
        <dsp:cNvSpPr/>
      </dsp:nvSpPr>
      <dsp:spPr>
        <a:xfrm>
          <a:off x="2487731" y="2529575"/>
          <a:ext cx="2219214" cy="887685"/>
        </a:xfrm>
        <a:prstGeom prst="chevron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PERIFERNÍ REGIONY</a:t>
          </a:r>
        </a:p>
      </dsp:txBody>
      <dsp:txXfrm>
        <a:off x="2931574" y="2529575"/>
        <a:ext cx="1331529" cy="887685"/>
      </dsp:txXfrm>
    </dsp:sp>
    <dsp:sp modelId="{48E06CC2-5FCA-4205-B4DB-FC56457CDE37}">
      <dsp:nvSpPr>
        <dsp:cNvPr id="0" name=""/>
        <dsp:cNvSpPr/>
      </dsp:nvSpPr>
      <dsp:spPr>
        <a:xfrm>
          <a:off x="4396255" y="2529575"/>
          <a:ext cx="2219214" cy="887685"/>
        </a:xfrm>
        <a:prstGeom prst="chevron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Dělníci, masová produkce</a:t>
          </a:r>
        </a:p>
      </dsp:txBody>
      <dsp:txXfrm>
        <a:off x="4840098" y="2529575"/>
        <a:ext cx="1331529" cy="887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9213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44DAA-8AA3-4D82-AFE1-1F08D94F414E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7413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9887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9213" y="9447213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786F2-1B51-4B63-85C5-E1D2B4AD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125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872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97534" y="3504439"/>
            <a:ext cx="1796932" cy="1029710"/>
          </a:xfrm>
          <a:prstGeom prst="rect">
            <a:avLst/>
          </a:prstGeom>
          <a:ln>
            <a:noFill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Lokalizační faktory hospodářství dle sektorů, lokalizační teorie v ekonomické geografii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90818" y="4854052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EG1/EGA1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Lokalizační faktory a teorie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Lokalizační faktory ekonomických aktivit dle sektorů hospodářství: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Lokalizační faktory zemědělství</a:t>
            </a:r>
          </a:p>
          <a:p>
            <a:pPr lvl="1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Lokalizační faktory průmyslu</a:t>
            </a:r>
          </a:p>
          <a:p>
            <a:pPr lvl="1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Lokalizační faktory obchodu, služeb a cestovního ruchu</a:t>
            </a:r>
          </a:p>
          <a:p>
            <a:pPr lvl="1">
              <a:lnSpc>
                <a:spcPct val="100000"/>
              </a:lnSpc>
              <a:spcBef>
                <a:spcPts val="2400"/>
              </a:spcBef>
              <a:defRPr/>
            </a:pPr>
            <a:endParaRPr lang="cs-CZ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Lokalizační teorie</a:t>
            </a: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– zobecněné předpoklady založené na efektu multiplicity lokalizačních faktorů v kontextu geografického prostředí.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1) Lokalizační faktory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994" y="1322362"/>
            <a:ext cx="5450104" cy="53144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Socio-geografické faktory: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Dosažená vývojová úroveň společnosti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Vlastnictví a způsoby využívání půdy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Koncentrace spotřeby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Změny ve struktuře potravin a zemědělských surovin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Změny na úrovni odběratelských vztahů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Poloha zemědělského závodu a způsoby dopravy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Pracovní síla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Zásahy státních orgánů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Velikost a typ podniku, atd…</a:t>
            </a:r>
            <a:endParaRPr lang="cs-CZ" sz="2400" dirty="0">
              <a:ea typeface="Calibri" panose="020F0502020204030204" pitchFamily="34" charset="0"/>
            </a:endParaRP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 txBox="1">
            <a:spLocks/>
          </p:cNvSpPr>
          <p:nvPr/>
        </p:nvSpPr>
        <p:spPr>
          <a:xfrm>
            <a:off x="956188" y="1322362"/>
            <a:ext cx="5198806" cy="5162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Fyzicko-geografické faktory: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Klima – teplo, srážky, vítr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Půdy – půdní typy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Georeliéf – nadmořská výška, sklonitost, expozice</a:t>
            </a:r>
          </a:p>
        </p:txBody>
      </p:sp>
    </p:spTree>
    <p:extLst>
      <p:ext uri="{BB962C8B-B14F-4D97-AF65-F5344CB8AC3E}">
        <p14:creationId xmlns:p14="http://schemas.microsoft.com/office/powerpoint/2010/main" val="3979879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Johann Heinrich von Thünen (1783–1850)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Hospodář v Meklenbursku.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Studium zlepšení systému </a:t>
            </a:r>
            <a:r>
              <a:rPr lang="cs-CZ" sz="2400" b="1" dirty="0">
                <a:cs typeface="Times New Roman" pitchFamily="18" charset="0"/>
              </a:rPr>
              <a:t>zemědělského hospodaření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Snaha zvýšit produktivitu práce ve vztahu k nákladům.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Experimentoval, zaměstnával placené rolníky.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Zakladatel </a:t>
            </a:r>
            <a:r>
              <a:rPr lang="cs-CZ" sz="2400" b="1" dirty="0">
                <a:cs typeface="Times New Roman" pitchFamily="18" charset="0"/>
              </a:rPr>
              <a:t>lokalizačních teorií </a:t>
            </a:r>
            <a:r>
              <a:rPr lang="cs-CZ" sz="2400" dirty="0">
                <a:cs typeface="Times New Roman" pitchFamily="18" charset="0"/>
              </a:rPr>
              <a:t>a analýz.</a:t>
            </a:r>
            <a:endParaRPr lang="cs-CZ" sz="2400" dirty="0">
              <a:ea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051" y="1708105"/>
            <a:ext cx="2929749" cy="262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911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Teorie lokalizace zemědělství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727987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1826 „</a:t>
            </a:r>
            <a:r>
              <a:rPr lang="cs-CZ" sz="2400" i="1" dirty="0">
                <a:cs typeface="Times New Roman" pitchFamily="18" charset="0"/>
              </a:rPr>
              <a:t>Izolovaný stát</a:t>
            </a:r>
            <a:r>
              <a:rPr lang="cs-CZ" sz="2400" dirty="0">
                <a:cs typeface="Times New Roman" pitchFamily="18" charset="0"/>
              </a:rPr>
              <a:t>“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představen první teoretický model ekonomické geografie.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imes New Roman" pitchFamily="18" charset="0"/>
              </a:rPr>
              <a:t>Abstrakce reality</a:t>
            </a:r>
            <a:r>
              <a:rPr lang="cs-CZ" sz="2400" dirty="0">
                <a:cs typeface="Times New Roman" pitchFamily="18" charset="0"/>
              </a:rPr>
              <a:t> (tj. kritická interpretace):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„</a:t>
            </a:r>
            <a:r>
              <a:rPr lang="cs-CZ" sz="2400" b="1" dirty="0">
                <a:cs typeface="Times New Roman" pitchFamily="18" charset="0"/>
              </a:rPr>
              <a:t>Město</a:t>
            </a:r>
            <a:r>
              <a:rPr lang="cs-CZ" sz="2400" dirty="0">
                <a:cs typeface="Times New Roman" pitchFamily="18" charset="0"/>
              </a:rPr>
              <a:t>“ uprostřed úrodné planiny s nesplavnou řekou či kanálem.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Půda je schopná kultivace a je </a:t>
            </a:r>
            <a:r>
              <a:rPr lang="cs-CZ" sz="2400" b="1" dirty="0">
                <a:cs typeface="Times New Roman" pitchFamily="18" charset="0"/>
              </a:rPr>
              <a:t>univerzálně úrodná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poté divočina (přerušuje komunikaci s vnějším světem).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Jediný druh dopravy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koňský potah, bez silnic.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Neměnné vstupy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cena plodin, práce, hnojiva.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Nezpracované produkty.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Princip maximalizace zisku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644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Základní teoretický model</a:t>
            </a:r>
          </a:p>
        </p:txBody>
      </p:sp>
      <p:pic>
        <p:nvPicPr>
          <p:cNvPr id="4" name="Picture 2" descr="http://www.csiss.org/classics/uploads/vonthune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54760"/>
            <a:ext cx="4949757" cy="510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s.flatworldknowledge.com/berglee/berglee-fig04_008.jpg">
            <a:extLst>
              <a:ext uri="{FF2B5EF4-FFF2-40B4-BE49-F238E27FC236}">
                <a16:creationId xmlns:a16="http://schemas.microsoft.com/office/drawing/2014/main" id="{2C009CAE-0CF2-4B70-801F-84A64009B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045" y="1327743"/>
            <a:ext cx="5232578" cy="523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817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Modifikace modelu – FG bariéry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2F37871-4C91-4DEE-B192-974CB409C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6" y="1935318"/>
            <a:ext cx="5495224" cy="4008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2DED2E75-EED7-4471-92D6-5F023491B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364" y="2281329"/>
            <a:ext cx="6250000" cy="34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732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Aplikace modelu v geografii zemědělství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7503873" y="6031149"/>
            <a:ext cx="2064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Ivanička (1987)</a:t>
            </a:r>
          </a:p>
        </p:txBody>
      </p:sp>
      <p:pic>
        <p:nvPicPr>
          <p:cNvPr id="5" name="Picture 5" descr="C:\Users\frajer\Dropbox\__VÝUKA kGE\Humánní geografie 2\_přednášky\Von Thünen (Ivanička,1987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265" y="1803385"/>
            <a:ext cx="6945469" cy="422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879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Aplikace modelu v geografii města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ea typeface="Calibri" panose="020F0502020204030204" pitchFamily="34" charset="0"/>
              </a:rPr>
              <a:t>William Alonso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1964 </a:t>
            </a:r>
            <a:r>
              <a:rPr lang="cs-CZ" sz="2400" dirty="0">
                <a:sym typeface="Wingdings" pitchFamily="2" charset="2"/>
              </a:rPr>
              <a:t></a:t>
            </a:r>
            <a:r>
              <a:rPr lang="cs-CZ" sz="2400" dirty="0"/>
              <a:t> „</a:t>
            </a:r>
            <a:r>
              <a:rPr lang="cs-CZ" sz="2400" i="1" dirty="0"/>
              <a:t>Location and L</a:t>
            </a:r>
            <a:r>
              <a:rPr lang="en-US" sz="2400" i="1" dirty="0"/>
              <a:t>and</a:t>
            </a:r>
            <a:r>
              <a:rPr lang="cs-CZ" sz="2400" i="1" dirty="0"/>
              <a:t> </a:t>
            </a:r>
            <a:r>
              <a:rPr lang="en-US" sz="2400" i="1" dirty="0"/>
              <a:t>use</a:t>
            </a:r>
            <a:r>
              <a:rPr lang="cs-CZ" sz="2400" dirty="0"/>
              <a:t>“ </a:t>
            </a:r>
            <a:r>
              <a:rPr lang="cs-CZ" sz="2400" dirty="0">
                <a:sym typeface="Wingdings" pitchFamily="2" charset="2"/>
              </a:rPr>
              <a:t></a:t>
            </a:r>
            <a:r>
              <a:rPr lang="cs-CZ" sz="2400" dirty="0"/>
              <a:t> </a:t>
            </a:r>
            <a:r>
              <a:rPr lang="cs-CZ" sz="2400" b="1" dirty="0"/>
              <a:t>model pozemkové renty </a:t>
            </a:r>
            <a:r>
              <a:rPr lang="cs-CZ" sz="2400" dirty="0"/>
              <a:t>ve městech. </a:t>
            </a:r>
          </a:p>
          <a:p>
            <a:pPr>
              <a:spcBef>
                <a:spcPts val="2400"/>
              </a:spcBef>
            </a:pPr>
            <a:endParaRPr lang="cs-CZ" sz="22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239" y="2608130"/>
            <a:ext cx="6725522" cy="424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020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2) Lokalizační faktory průmyslu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>
                <a:cs typeface="Times New Roman" pitchFamily="18" charset="0"/>
              </a:rPr>
              <a:t>Lokalizační faktory </a:t>
            </a:r>
            <a:r>
              <a:rPr lang="cs-CZ" sz="2400" dirty="0">
                <a:cs typeface="Times New Roman" pitchFamily="18" charset="0"/>
              </a:rPr>
              <a:t>(Alfred Weber)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síly, které působí na volbu lokalizace ekonomického subjektu.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u="sng" dirty="0">
                <a:cs typeface="Times New Roman" pitchFamily="18" charset="0"/>
              </a:rPr>
              <a:t>Lze rozlišit: 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b="1" dirty="0">
                <a:cs typeface="Times New Roman" pitchFamily="18" charset="0"/>
              </a:rPr>
              <a:t>Všeobecné faktory </a:t>
            </a:r>
            <a:r>
              <a:rPr lang="cs-CZ" dirty="0">
                <a:cs typeface="Times New Roman" pitchFamily="18" charset="0"/>
              </a:rPr>
              <a:t>(působí v každém odvětví průmyslu)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b="1" dirty="0">
                <a:cs typeface="Times New Roman" pitchFamily="18" charset="0"/>
              </a:rPr>
              <a:t>Speciální faktory </a:t>
            </a:r>
            <a:r>
              <a:rPr lang="cs-CZ" dirty="0">
                <a:cs typeface="Times New Roman" pitchFamily="18" charset="0"/>
              </a:rPr>
              <a:t>(váží se jen na určitá průmyslová odvětví)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u="sng" dirty="0">
                <a:cs typeface="Times New Roman" pitchFamily="18" charset="0"/>
              </a:rPr>
              <a:t>Lokalizační faktory lze chápat jako: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dirty="0">
                <a:cs typeface="Times New Roman" pitchFamily="18" charset="0"/>
              </a:rPr>
              <a:t>A) </a:t>
            </a:r>
            <a:r>
              <a:rPr lang="cs-CZ" b="1" dirty="0">
                <a:cs typeface="Times New Roman" pitchFamily="18" charset="0"/>
              </a:rPr>
              <a:t>Výhodu úspor nákladů</a:t>
            </a:r>
            <a:endParaRPr lang="cs-CZ" dirty="0">
              <a:cs typeface="Times New Roman" pitchFamily="18" charset="0"/>
            </a:endParaRP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dirty="0">
                <a:cs typeface="Times New Roman" pitchFamily="18" charset="0"/>
              </a:rPr>
              <a:t>B) </a:t>
            </a:r>
            <a:r>
              <a:rPr lang="cs-CZ" b="1" dirty="0">
                <a:cs typeface="Times New Roman" pitchFamily="18" charset="0"/>
              </a:rPr>
              <a:t>Lokalizační podmínky </a:t>
            </a:r>
            <a:r>
              <a:rPr lang="cs-CZ" dirty="0">
                <a:cs typeface="Times New Roman" pitchFamily="18" charset="0"/>
              </a:rPr>
              <a:t>(kvantifikace požadavku na podmínky pro vznik a rozvoj průmyslu)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dirty="0">
                <a:cs typeface="Times New Roman" pitchFamily="18" charset="0"/>
              </a:rPr>
              <a:t>C) </a:t>
            </a:r>
            <a:r>
              <a:rPr lang="cs-CZ" b="1" dirty="0">
                <a:cs typeface="Times New Roman" pitchFamily="18" charset="0"/>
              </a:rPr>
              <a:t>Lokalizační zdroje </a:t>
            </a:r>
            <a:r>
              <a:rPr lang="cs-CZ" dirty="0">
                <a:cs typeface="Times New Roman" pitchFamily="18" charset="0"/>
              </a:rPr>
              <a:t>(potenciální nabídka faktorů a zdrojů)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886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Členění lokalizačních faktorů průmyslu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Dle prostorového rozsahu: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A) </a:t>
            </a:r>
            <a:r>
              <a:rPr lang="cs-CZ" sz="2400" b="1" dirty="0">
                <a:cs typeface="Times New Roman" pitchFamily="18" charset="0"/>
              </a:rPr>
              <a:t>makro-lokalizační</a:t>
            </a:r>
            <a:r>
              <a:rPr lang="cs-CZ" sz="2400" dirty="0">
                <a:cs typeface="Times New Roman" pitchFamily="18" charset="0"/>
              </a:rPr>
              <a:t> (větší rozsah)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klimatické podmínky, struktura osídlení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B) </a:t>
            </a:r>
            <a:r>
              <a:rPr lang="cs-CZ" sz="2400" b="1" dirty="0">
                <a:cs typeface="Times New Roman" pitchFamily="18" charset="0"/>
              </a:rPr>
              <a:t>mikro-lokalizační</a:t>
            </a:r>
            <a:r>
              <a:rPr lang="cs-CZ" sz="2400" dirty="0">
                <a:cs typeface="Times New Roman" pitchFamily="18" charset="0"/>
              </a:rPr>
              <a:t>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týká se konkrétní lokality, suroviny, infrastruktury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cs-CZ" sz="8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Dle věcného charakteru: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A) </a:t>
            </a:r>
            <a:r>
              <a:rPr lang="cs-CZ" sz="2400" b="1" dirty="0">
                <a:cs typeface="Times New Roman" pitchFamily="18" charset="0"/>
              </a:rPr>
              <a:t>přírodní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cs-CZ" sz="2400" dirty="0">
                <a:cs typeface="Times New Roman" pitchFamily="18" charset="0"/>
              </a:rPr>
              <a:t>(voda, klima, reliéf, suroviny)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B) </a:t>
            </a:r>
            <a:r>
              <a:rPr lang="cs-CZ" sz="2400" b="1" dirty="0">
                <a:cs typeface="Times New Roman" pitchFamily="18" charset="0"/>
              </a:rPr>
              <a:t>socioekonomické </a:t>
            </a:r>
            <a:r>
              <a:rPr lang="cs-CZ" sz="2400" dirty="0">
                <a:cs typeface="Times New Roman" pitchFamily="18" charset="0"/>
              </a:rPr>
              <a:t>(ceny, poptávka, náklady na výrobu, doprava, pracovní síla, infrastruktura)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C) </a:t>
            </a:r>
            <a:r>
              <a:rPr lang="cs-CZ" sz="2400" b="1" dirty="0">
                <a:cs typeface="Times New Roman" pitchFamily="18" charset="0"/>
              </a:rPr>
              <a:t>ostatní</a:t>
            </a:r>
            <a:r>
              <a:rPr lang="cs-CZ" sz="2400" dirty="0">
                <a:cs typeface="Times New Roman" pitchFamily="18" charset="0"/>
              </a:rPr>
              <a:t> (životní prostředí, politické zájmy, lobbing, informace)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484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mapa&#10;&#10;Popis byl vytvořen automaticky">
            <a:extLst>
              <a:ext uri="{FF2B5EF4-FFF2-40B4-BE49-F238E27FC236}">
                <a16:creationId xmlns:a16="http://schemas.microsoft.com/office/drawing/2014/main" id="{E0690AF2-8674-4276-B7A5-EB5018AC2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409065"/>
            <a:ext cx="7620000" cy="513397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Faktor ceny pracovní síly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</a:rPr>
              <a:t>Rozdíly v cen</a:t>
            </a:r>
            <a:r>
              <a:rPr lang="cs-CZ" sz="2400" dirty="0">
                <a:ea typeface="Calibri" panose="020F0502020204030204" pitchFamily="34" charset="0"/>
              </a:rPr>
              <a:t>ě pracovní síly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mohou ovlivnit lokalizační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rozhodování firem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v rámci státu i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mezi státy či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makroregiony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světa.</a:t>
            </a:r>
          </a:p>
          <a:p>
            <a:pPr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</a:rPr>
              <a:t>V současnosti </a:t>
            </a:r>
            <a:br>
              <a:rPr lang="cs-CZ" sz="2400" dirty="0">
                <a:effectLst/>
                <a:ea typeface="Calibri" panose="020F0502020204030204" pitchFamily="34" charset="0"/>
              </a:rPr>
            </a:br>
            <a:r>
              <a:rPr lang="cs-CZ" sz="2400" dirty="0">
                <a:effectLst/>
                <a:ea typeface="Calibri" panose="020F0502020204030204" pitchFamily="34" charset="0"/>
              </a:rPr>
              <a:t>důležitý, ač nikoliv </a:t>
            </a:r>
            <a:br>
              <a:rPr lang="cs-CZ" sz="2400" dirty="0">
                <a:effectLst/>
                <a:ea typeface="Calibri" panose="020F0502020204030204" pitchFamily="34" charset="0"/>
              </a:rPr>
            </a:br>
            <a:r>
              <a:rPr lang="cs-CZ" sz="2400" dirty="0">
                <a:effectLst/>
                <a:ea typeface="Calibri" panose="020F0502020204030204" pitchFamily="34" charset="0"/>
              </a:rPr>
              <a:t>výhradní faktor </a:t>
            </a:r>
            <a:br>
              <a:rPr lang="cs-CZ" sz="2400" dirty="0">
                <a:effectLst/>
                <a:ea typeface="Calibri" panose="020F0502020204030204" pitchFamily="34" charset="0"/>
              </a:rPr>
            </a:br>
            <a:r>
              <a:rPr lang="cs-CZ" sz="2400" dirty="0">
                <a:effectLst/>
                <a:ea typeface="Calibri" panose="020F0502020204030204" pitchFamily="34" charset="0"/>
              </a:rPr>
              <a:t>lokalizace.</a:t>
            </a:r>
          </a:p>
          <a:p>
            <a:pPr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</a:rPr>
              <a:t>Viz např. </a:t>
            </a:r>
            <a:r>
              <a:rPr lang="cs-CZ" sz="2400" dirty="0">
                <a:ea typeface="Calibri" panose="020F0502020204030204" pitchFamily="34" charset="0"/>
              </a:rPr>
              <a:t>lokalizace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skladu firmy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Amazon.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045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Typologie lokalizačních faktorů průmyslu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645" y="1194854"/>
            <a:ext cx="6486710" cy="557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433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Teorie lokalizace průmyslu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Studium lokalizace průmyslu (či zemědělství) je občas ztotožňováno s geografií průmyslu (či zemědělství), ač se jedná jen o jeden z předmětů zájmu.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Problém umístění konkrétního </a:t>
            </a:r>
            <a:r>
              <a:rPr lang="cs-CZ" sz="2400" b="1" dirty="0">
                <a:cs typeface="Times New Roman" pitchFamily="18" charset="0"/>
              </a:rPr>
              <a:t>zemědělského </a:t>
            </a:r>
            <a:r>
              <a:rPr lang="cs-CZ" sz="2400" dirty="0">
                <a:cs typeface="Times New Roman" pitchFamily="18" charset="0"/>
              </a:rPr>
              <a:t>nebo</a:t>
            </a:r>
            <a:r>
              <a:rPr lang="cs-CZ" sz="2400" b="1" dirty="0">
                <a:cs typeface="Times New Roman" pitchFamily="18" charset="0"/>
              </a:rPr>
              <a:t> průmyslového závodu</a:t>
            </a:r>
            <a:r>
              <a:rPr lang="cs-CZ" sz="2400" dirty="0">
                <a:cs typeface="Times New Roman" pitchFamily="18" charset="0"/>
              </a:rPr>
              <a:t>, ale i odhalení </a:t>
            </a:r>
            <a:r>
              <a:rPr lang="cs-CZ" sz="2400" b="1" dirty="0">
                <a:cs typeface="Times New Roman" pitchFamily="18" charset="0"/>
              </a:rPr>
              <a:t>systému zemědělské / průmyslové produkce jako celku </a:t>
            </a:r>
            <a:r>
              <a:rPr lang="cs-CZ" sz="2400" dirty="0">
                <a:cs typeface="Times New Roman" pitchFamily="18" charset="0"/>
              </a:rPr>
              <a:t>(proč je např. průmysl tam, kde je, nikoliv jinde…).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Lokalizační teorie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snažily se </a:t>
            </a:r>
            <a:r>
              <a:rPr lang="cs-CZ" sz="2400" b="1" dirty="0">
                <a:cs typeface="Times New Roman" pitchFamily="18" charset="0"/>
              </a:rPr>
              <a:t>nalézt faktory (resp. jejich kombinace) </a:t>
            </a:r>
            <a:r>
              <a:rPr lang="cs-CZ" sz="2400" dirty="0">
                <a:cs typeface="Times New Roman" pitchFamily="18" charset="0"/>
              </a:rPr>
              <a:t>ovlivňující lokalizaci průmyslových (ekonomických) aktivit v prostoru a </a:t>
            </a:r>
            <a:r>
              <a:rPr lang="cs-CZ" sz="2400" b="1" dirty="0">
                <a:cs typeface="Times New Roman" pitchFamily="18" charset="0"/>
              </a:rPr>
              <a:t>zobecnit vliv </a:t>
            </a:r>
            <a:r>
              <a:rPr lang="cs-CZ" sz="2400" dirty="0">
                <a:cs typeface="Times New Roman" pitchFamily="18" charset="0"/>
              </a:rPr>
              <a:t>těchto faktorů v kontextu geografického prostředí.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227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Lokalizační teorie A. Webera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Snaha o vysvětlení </a:t>
            </a:r>
            <a:r>
              <a:rPr lang="cs-CZ" sz="2400" b="1" dirty="0">
                <a:cs typeface="Times New Roman" pitchFamily="18" charset="0"/>
              </a:rPr>
              <a:t>lokalizačních rozhodnutí jednotlivých firem</a:t>
            </a:r>
            <a:r>
              <a:rPr lang="cs-CZ" sz="2400" dirty="0">
                <a:cs typeface="Times New Roman" pitchFamily="18" charset="0"/>
              </a:rPr>
              <a:t> na základě minimalizace nákladů skrze analýzu faktorů.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Tzv. </a:t>
            </a:r>
            <a:r>
              <a:rPr lang="cs-CZ" sz="2400" b="1" dirty="0">
                <a:effectLst/>
                <a:ea typeface="Calibri" panose="020F0502020204030204" pitchFamily="34" charset="0"/>
                <a:cs typeface="Times New Roman" pitchFamily="18" charset="0"/>
              </a:rPr>
              <a:t>Weberův lokalizační trojúhelník</a:t>
            </a: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400" y="3054484"/>
            <a:ext cx="7071200" cy="380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631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Alfred Weber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(1868–1958)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Snaha o nalezení </a:t>
            </a:r>
            <a:r>
              <a:rPr lang="cs-CZ" sz="2400" b="1" dirty="0">
                <a:cs typeface="Times New Roman" pitchFamily="18" charset="0"/>
              </a:rPr>
              <a:t>obecných pravidel lokalizace </a:t>
            </a:r>
            <a:r>
              <a:rPr lang="cs-CZ" sz="2400" dirty="0">
                <a:cs typeface="Times New Roman" pitchFamily="18" charset="0"/>
              </a:rPr>
              <a:t>průmyslu.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Inspirace prací Carla Launhardta.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b="1" u="sng" dirty="0">
                <a:cs typeface="Times New Roman" pitchFamily="18" charset="0"/>
              </a:rPr>
              <a:t>Výchozí situace: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imes New Roman" pitchFamily="18" charset="0"/>
              </a:rPr>
              <a:t>Industrializace Německa.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imes New Roman" pitchFamily="18" charset="0"/>
              </a:rPr>
              <a:t>Rozvoj železniční dopravy (velkokapacitní a spolehlivá).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imes New Roman" pitchFamily="18" charset="0"/>
              </a:rPr>
              <a:t>Výroba umisťována blízko zdroji surovin (např. Krupp v Essenu).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imes New Roman" pitchFamily="18" charset="0"/>
              </a:rPr>
              <a:t>Statistická data z Německa.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1909 </a:t>
            </a:r>
            <a:r>
              <a:rPr lang="cs-CZ" sz="2400" b="1" dirty="0" err="1">
                <a:cs typeface="Times New Roman" pitchFamily="18" charset="0"/>
              </a:rPr>
              <a:t>Über</a:t>
            </a:r>
            <a:r>
              <a:rPr lang="cs-CZ" sz="2400" b="1" dirty="0">
                <a:cs typeface="Times New Roman" pitchFamily="18" charset="0"/>
              </a:rPr>
              <a:t> den </a:t>
            </a:r>
            <a:r>
              <a:rPr lang="cs-CZ" sz="2400" b="1" dirty="0" err="1">
                <a:cs typeface="Times New Roman" pitchFamily="18" charset="0"/>
              </a:rPr>
              <a:t>Standort</a:t>
            </a:r>
            <a:r>
              <a:rPr lang="cs-CZ" sz="2400" b="1" dirty="0">
                <a:cs typeface="Times New Roman" pitchFamily="18" charset="0"/>
              </a:rPr>
              <a:t> der Industrie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817" y="1322362"/>
            <a:ext cx="2238983" cy="340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449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Model lokalizace průmyslu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Minimální ekonomické náklady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tzv. klasický lokalizační model.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endParaRPr lang="cs-CZ" sz="8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imes New Roman" pitchFamily="18" charset="0"/>
              </a:rPr>
              <a:t>Abstrakce reality: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1) Uniformní prostředí (viz také von Thünen).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2) Jeden finální výrobek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transport do známého místa spotřeby (které je separováno od zdroje surovin).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3) Náklady na těžbu surovin budou všude stejné.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4) Pracovní síla prostorově fixovaná (není mobilita), všude je jí dostatek.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5) Přepravní náklady (hmotnost zboží a přepravní vzdálenost).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95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Úvahy nad surovinami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Stěžejní lokalizační faktor doby (výroba + energie).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Suroviny: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Ubikvitní</a:t>
            </a:r>
            <a:r>
              <a:rPr lang="cs-CZ" sz="2400" dirty="0">
                <a:cs typeface="Times New Roman" pitchFamily="18" charset="0"/>
              </a:rPr>
              <a:t> (jsou všude v dostatečném množství).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Lokalizované</a:t>
            </a:r>
            <a:r>
              <a:rPr lang="cs-CZ" sz="2400" dirty="0">
                <a:cs typeface="Times New Roman" pitchFamily="18" charset="0"/>
              </a:rPr>
              <a:t> (jsou pouze v určitých lokalitách).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Materiální index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poměr váhy lokalizované suroviny ku váze výrobku (suroviny které </a:t>
            </a:r>
            <a:r>
              <a:rPr lang="cs-CZ" sz="2400" u="sng" dirty="0">
                <a:cs typeface="Times New Roman" pitchFamily="18" charset="0"/>
              </a:rPr>
              <a:t>ztrácejí</a:t>
            </a:r>
            <a:r>
              <a:rPr lang="cs-CZ" sz="2400" dirty="0">
                <a:cs typeface="Times New Roman" pitchFamily="18" charset="0"/>
              </a:rPr>
              <a:t> či </a:t>
            </a:r>
            <a:r>
              <a:rPr lang="cs-CZ" sz="2400" u="sng" dirty="0">
                <a:cs typeface="Times New Roman" pitchFamily="18" charset="0"/>
              </a:rPr>
              <a:t>neztrácejí</a:t>
            </a:r>
            <a:r>
              <a:rPr lang="cs-CZ" sz="2400" dirty="0">
                <a:cs typeface="Times New Roman" pitchFamily="18" charset="0"/>
              </a:rPr>
              <a:t> hmotnost).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288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Přepravní náklady dle hmotnosti</a:t>
            </a:r>
          </a:p>
        </p:txBody>
      </p:sp>
      <p:sp>
        <p:nvSpPr>
          <p:cNvPr id="5" name="Pěticípá hvězda 4"/>
          <p:cNvSpPr/>
          <p:nvPr/>
        </p:nvSpPr>
        <p:spPr>
          <a:xfrm>
            <a:off x="7941962" y="2058985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Rovnoramenný trojúhelník 5"/>
          <p:cNvSpPr/>
          <p:nvPr/>
        </p:nvSpPr>
        <p:spPr>
          <a:xfrm>
            <a:off x="3333450" y="2066981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3333451" y="3159663"/>
            <a:ext cx="1552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Surovina (L, N)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8159384" y="3204542"/>
            <a:ext cx="484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Trh</a:t>
            </a:r>
          </a:p>
        </p:txBody>
      </p:sp>
      <p:cxnSp>
        <p:nvCxnSpPr>
          <p:cNvPr id="9" name="Přímá spojnice se šipkou 8"/>
          <p:cNvCxnSpPr/>
          <p:nvPr/>
        </p:nvCxnSpPr>
        <p:spPr>
          <a:xfrm>
            <a:off x="4394154" y="2524181"/>
            <a:ext cx="33317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/>
        </p:nvSpPr>
        <p:spPr>
          <a:xfrm>
            <a:off x="5565699" y="2772850"/>
            <a:ext cx="125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Vzdálenost 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3659259" y="2516185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5 t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5853731" y="2066981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6 km</a:t>
            </a:r>
          </a:p>
        </p:txBody>
      </p:sp>
      <p:grpSp>
        <p:nvGrpSpPr>
          <p:cNvPr id="13" name="Skupina 14"/>
          <p:cNvGrpSpPr/>
          <p:nvPr/>
        </p:nvGrpSpPr>
        <p:grpSpPr>
          <a:xfrm>
            <a:off x="7257827" y="1230040"/>
            <a:ext cx="1477829" cy="804672"/>
            <a:chOff x="6899474" y="255149"/>
            <a:chExt cx="914400" cy="804672"/>
          </a:xfrm>
        </p:grpSpPr>
        <p:sp>
          <p:nvSpPr>
            <p:cNvPr id="14" name="Vývojový diagram: děrná páska 13"/>
            <p:cNvSpPr/>
            <p:nvPr/>
          </p:nvSpPr>
          <p:spPr>
            <a:xfrm>
              <a:off x="6899474" y="255149"/>
              <a:ext cx="914400" cy="804672"/>
            </a:xfrm>
            <a:prstGeom prst="flowChartPunchedTap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TextovéPole 14"/>
            <p:cNvSpPr txBox="1"/>
            <p:nvPr/>
          </p:nvSpPr>
          <p:spPr>
            <a:xfrm>
              <a:off x="7067045" y="473322"/>
              <a:ext cx="580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Náklady</a:t>
              </a:r>
            </a:p>
          </p:txBody>
        </p:sp>
      </p:grpSp>
      <p:grpSp>
        <p:nvGrpSpPr>
          <p:cNvPr id="16" name="Skupina 32"/>
          <p:cNvGrpSpPr/>
          <p:nvPr/>
        </p:nvGrpSpPr>
        <p:grpSpPr>
          <a:xfrm>
            <a:off x="2964138" y="4458448"/>
            <a:ext cx="6532665" cy="2168801"/>
            <a:chOff x="1257750" y="3890912"/>
            <a:chExt cx="6532665" cy="2168801"/>
          </a:xfrm>
        </p:grpSpPr>
        <p:sp>
          <p:nvSpPr>
            <p:cNvPr id="17" name="Rovnoramenný trojúhelník 16"/>
            <p:cNvSpPr/>
            <p:nvPr/>
          </p:nvSpPr>
          <p:spPr>
            <a:xfrm>
              <a:off x="1257750" y="4005064"/>
              <a:ext cx="1060704" cy="9144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Pravidelný pětiúhelník 17"/>
            <p:cNvSpPr/>
            <p:nvPr/>
          </p:nvSpPr>
          <p:spPr>
            <a:xfrm>
              <a:off x="3969466" y="3950746"/>
              <a:ext cx="960120" cy="914400"/>
            </a:xfrm>
            <a:prstGeom prst="pen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9" name="TextovéPole 18"/>
            <p:cNvSpPr txBox="1"/>
            <p:nvPr/>
          </p:nvSpPr>
          <p:spPr>
            <a:xfrm>
              <a:off x="4067944" y="4931876"/>
              <a:ext cx="15585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/>
                <a:t>Podnik</a:t>
              </a:r>
            </a:p>
            <a:p>
              <a:r>
                <a:rPr lang="cs-CZ" dirty="0"/>
                <a:t>Zpracování </a:t>
              </a:r>
              <a:r>
                <a:rPr lang="cs-CZ" b="1" dirty="0"/>
                <a:t>3 t </a:t>
              </a:r>
            </a:p>
          </p:txBody>
        </p:sp>
        <p:sp>
          <p:nvSpPr>
            <p:cNvPr id="20" name="TextovéPole 19"/>
            <p:cNvSpPr txBox="1"/>
            <p:nvPr/>
          </p:nvSpPr>
          <p:spPr>
            <a:xfrm>
              <a:off x="1577147" y="4462264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/>
                <a:t>5 t</a:t>
              </a:r>
            </a:p>
          </p:txBody>
        </p:sp>
        <p:cxnSp>
          <p:nvCxnSpPr>
            <p:cNvPr id="21" name="Přímá spojnice se šipkou 20"/>
            <p:cNvCxnSpPr/>
            <p:nvPr/>
          </p:nvCxnSpPr>
          <p:spPr>
            <a:xfrm>
              <a:off x="2402052" y="4407946"/>
              <a:ext cx="13778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ovéPole 21"/>
            <p:cNvSpPr txBox="1"/>
            <p:nvPr/>
          </p:nvSpPr>
          <p:spPr>
            <a:xfrm>
              <a:off x="2786251" y="3916265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6 km</a:t>
              </a:r>
            </a:p>
          </p:txBody>
        </p:sp>
        <p:cxnSp>
          <p:nvCxnSpPr>
            <p:cNvPr id="23" name="Přímá spojnice se šipkou 22"/>
            <p:cNvCxnSpPr/>
            <p:nvPr/>
          </p:nvCxnSpPr>
          <p:spPr>
            <a:xfrm>
              <a:off x="5235515" y="4407946"/>
              <a:ext cx="13778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ěticípá hvězda 23"/>
            <p:cNvSpPr/>
            <p:nvPr/>
          </p:nvSpPr>
          <p:spPr>
            <a:xfrm>
              <a:off x="6876015" y="3890912"/>
              <a:ext cx="914400" cy="9144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5" name="TextovéPole 24"/>
            <p:cNvSpPr txBox="1"/>
            <p:nvPr/>
          </p:nvSpPr>
          <p:spPr>
            <a:xfrm>
              <a:off x="5619714" y="3907137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12 km</a:t>
              </a:r>
            </a:p>
          </p:txBody>
        </p:sp>
        <p:grpSp>
          <p:nvGrpSpPr>
            <p:cNvPr id="26" name="Skupina 29"/>
            <p:cNvGrpSpPr/>
            <p:nvPr/>
          </p:nvGrpSpPr>
          <p:grpSpPr>
            <a:xfrm>
              <a:off x="6070733" y="5255041"/>
              <a:ext cx="1262481" cy="804672"/>
              <a:chOff x="6899473" y="255149"/>
              <a:chExt cx="1262481" cy="804672"/>
            </a:xfrm>
          </p:grpSpPr>
          <p:sp>
            <p:nvSpPr>
              <p:cNvPr id="27" name="Vývojový diagram: děrná páska 26"/>
              <p:cNvSpPr/>
              <p:nvPr/>
            </p:nvSpPr>
            <p:spPr>
              <a:xfrm>
                <a:off x="6899473" y="255149"/>
                <a:ext cx="1262481" cy="804672"/>
              </a:xfrm>
              <a:prstGeom prst="flowChartPunchedTap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8" name="TextovéPole 27"/>
              <p:cNvSpPr txBox="1"/>
              <p:nvPr/>
            </p:nvSpPr>
            <p:spPr>
              <a:xfrm>
                <a:off x="7064314" y="493519"/>
                <a:ext cx="9380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/>
                  <a:t>Náklady</a:t>
                </a:r>
              </a:p>
            </p:txBody>
          </p:sp>
        </p:grpSp>
      </p:grpSp>
      <p:sp>
        <p:nvSpPr>
          <p:cNvPr id="29" name="TextovéPole 28"/>
          <p:cNvSpPr txBox="1"/>
          <p:nvPr/>
        </p:nvSpPr>
        <p:spPr>
          <a:xfrm>
            <a:off x="2828275" y="5712788"/>
            <a:ext cx="1510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Surovina (L, Z)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168DA4B8-C183-4129-BA4F-855E3CB0E079}"/>
              </a:ext>
            </a:extLst>
          </p:cNvPr>
          <p:cNvSpPr txBox="1"/>
          <p:nvPr/>
        </p:nvSpPr>
        <p:spPr>
          <a:xfrm>
            <a:off x="9496803" y="5003516"/>
            <a:ext cx="484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Trh</a:t>
            </a:r>
          </a:p>
        </p:txBody>
      </p:sp>
    </p:spTree>
    <p:extLst>
      <p:ext uri="{BB962C8B-B14F-4D97-AF65-F5344CB8AC3E}">
        <p14:creationId xmlns:p14="http://schemas.microsoft.com/office/powerpoint/2010/main" val="11023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Základní princip modelu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Minimalizace dopravních nákladů </a:t>
            </a: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</a:t>
            </a: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hledání optimální lokalizace závodu vůči trhu a surovinám.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cs-CZ" sz="2400" u="sng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Příklady: 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1) Existence jednoho zdroje surovin a jednoho trhu.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A) případ ubikvitní suroviny.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B) případ lokalizované suroviny bez ztráty hmotnosti.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C) případ lokalizované suroviny se ztrátou hmotnosti.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282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Příklady situací a lokalizace</a:t>
            </a:r>
          </a:p>
        </p:txBody>
      </p:sp>
      <p:sp>
        <p:nvSpPr>
          <p:cNvPr id="4" name="Pěticípá hvězda 3"/>
          <p:cNvSpPr/>
          <p:nvPr/>
        </p:nvSpPr>
        <p:spPr>
          <a:xfrm>
            <a:off x="3520300" y="1202203"/>
            <a:ext cx="936104" cy="8892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u</a:t>
            </a:r>
          </a:p>
        </p:txBody>
      </p:sp>
      <p:sp>
        <p:nvSpPr>
          <p:cNvPr id="5" name="Rovnoramenný trojúhelník 4"/>
          <p:cNvSpPr/>
          <p:nvPr/>
        </p:nvSpPr>
        <p:spPr>
          <a:xfrm>
            <a:off x="2512188" y="2068468"/>
            <a:ext cx="602360" cy="31718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U</a:t>
            </a:r>
          </a:p>
        </p:txBody>
      </p:sp>
      <p:sp>
        <p:nvSpPr>
          <p:cNvPr id="6" name="Rovnoramenný trojúhelník 5"/>
          <p:cNvSpPr/>
          <p:nvPr/>
        </p:nvSpPr>
        <p:spPr>
          <a:xfrm>
            <a:off x="3735752" y="2786379"/>
            <a:ext cx="602360" cy="31718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U</a:t>
            </a:r>
          </a:p>
        </p:txBody>
      </p:sp>
      <p:sp>
        <p:nvSpPr>
          <p:cNvPr id="7" name="Rovnoramenný trojúhelník 6"/>
          <p:cNvSpPr/>
          <p:nvPr/>
        </p:nvSpPr>
        <p:spPr>
          <a:xfrm>
            <a:off x="4744436" y="2379459"/>
            <a:ext cx="602360" cy="31718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U</a:t>
            </a:r>
          </a:p>
        </p:txBody>
      </p:sp>
      <p:sp>
        <p:nvSpPr>
          <p:cNvPr id="8" name="Rovnoramenný trojúhelník 7"/>
          <p:cNvSpPr/>
          <p:nvPr/>
        </p:nvSpPr>
        <p:spPr>
          <a:xfrm>
            <a:off x="5045616" y="1581335"/>
            <a:ext cx="602360" cy="31718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U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1138965" y="1765394"/>
            <a:ext cx="84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Ad 1)</a:t>
            </a:r>
          </a:p>
        </p:txBody>
      </p:sp>
      <p:grpSp>
        <p:nvGrpSpPr>
          <p:cNvPr id="10" name="Skupina 31"/>
          <p:cNvGrpSpPr/>
          <p:nvPr/>
        </p:nvGrpSpPr>
        <p:grpSpPr>
          <a:xfrm>
            <a:off x="1138966" y="3878264"/>
            <a:ext cx="6194039" cy="1315178"/>
            <a:chOff x="865596" y="3255658"/>
            <a:chExt cx="6194039" cy="1315178"/>
          </a:xfrm>
        </p:grpSpPr>
        <p:sp>
          <p:nvSpPr>
            <p:cNvPr id="11" name="TextovéPole 10"/>
            <p:cNvSpPr txBox="1"/>
            <p:nvPr/>
          </p:nvSpPr>
          <p:spPr>
            <a:xfrm>
              <a:off x="865596" y="3424680"/>
              <a:ext cx="8418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400" dirty="0"/>
                <a:t>Ad 2)</a:t>
              </a:r>
            </a:p>
          </p:txBody>
        </p:sp>
        <p:sp>
          <p:nvSpPr>
            <p:cNvPr id="12" name="Pěticípá hvězda 11"/>
            <p:cNvSpPr/>
            <p:nvPr/>
          </p:nvSpPr>
          <p:spPr>
            <a:xfrm>
              <a:off x="6433267" y="3327466"/>
              <a:ext cx="626368" cy="595049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cxnSp>
          <p:nvCxnSpPr>
            <p:cNvPr id="13" name="Přímá spojnice se šipkou 12"/>
            <p:cNvCxnSpPr/>
            <p:nvPr/>
          </p:nvCxnSpPr>
          <p:spPr>
            <a:xfrm>
              <a:off x="3142603" y="3655513"/>
              <a:ext cx="302433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vnoramenný trojúhelník 13"/>
            <p:cNvSpPr/>
            <p:nvPr/>
          </p:nvSpPr>
          <p:spPr>
            <a:xfrm>
              <a:off x="2000183" y="3285980"/>
              <a:ext cx="870976" cy="75673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b="1" dirty="0"/>
                <a:t>4 t</a:t>
              </a:r>
            </a:p>
          </p:txBody>
        </p:sp>
        <p:sp>
          <p:nvSpPr>
            <p:cNvPr id="15" name="TextovéPole 14"/>
            <p:cNvSpPr txBox="1"/>
            <p:nvPr/>
          </p:nvSpPr>
          <p:spPr>
            <a:xfrm>
              <a:off x="2164413" y="4201504"/>
              <a:ext cx="563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L, N</a:t>
              </a:r>
            </a:p>
          </p:txBody>
        </p:sp>
        <p:sp>
          <p:nvSpPr>
            <p:cNvPr id="16" name="TextovéPole 15"/>
            <p:cNvSpPr txBox="1"/>
            <p:nvPr/>
          </p:nvSpPr>
          <p:spPr>
            <a:xfrm>
              <a:off x="4350040" y="325565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/>
                <a:t>3 km</a:t>
              </a:r>
            </a:p>
          </p:txBody>
        </p:sp>
      </p:grpSp>
      <p:grpSp>
        <p:nvGrpSpPr>
          <p:cNvPr id="17" name="Skupina 30"/>
          <p:cNvGrpSpPr/>
          <p:nvPr/>
        </p:nvGrpSpPr>
        <p:grpSpPr>
          <a:xfrm>
            <a:off x="1138965" y="5476651"/>
            <a:ext cx="6166246" cy="1315178"/>
            <a:chOff x="894521" y="5279631"/>
            <a:chExt cx="6166246" cy="1315178"/>
          </a:xfrm>
        </p:grpSpPr>
        <p:sp>
          <p:nvSpPr>
            <p:cNvPr id="18" name="TextovéPole 17"/>
            <p:cNvSpPr txBox="1"/>
            <p:nvPr/>
          </p:nvSpPr>
          <p:spPr>
            <a:xfrm>
              <a:off x="894521" y="5503370"/>
              <a:ext cx="8418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400" dirty="0"/>
                <a:t>Ad 3)</a:t>
              </a:r>
            </a:p>
          </p:txBody>
        </p:sp>
        <p:sp>
          <p:nvSpPr>
            <p:cNvPr id="19" name="Pěticípá hvězda 18"/>
            <p:cNvSpPr/>
            <p:nvPr/>
          </p:nvSpPr>
          <p:spPr>
            <a:xfrm>
              <a:off x="6434399" y="5351439"/>
              <a:ext cx="626368" cy="595049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cxnSp>
          <p:nvCxnSpPr>
            <p:cNvPr id="20" name="Přímá spojnice se šipkou 19"/>
            <p:cNvCxnSpPr/>
            <p:nvPr/>
          </p:nvCxnSpPr>
          <p:spPr>
            <a:xfrm>
              <a:off x="3143735" y="5679486"/>
              <a:ext cx="302433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ovnoramenný trojúhelník 20"/>
            <p:cNvSpPr/>
            <p:nvPr/>
          </p:nvSpPr>
          <p:spPr>
            <a:xfrm>
              <a:off x="2001315" y="5309953"/>
              <a:ext cx="870976" cy="75673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b="1" dirty="0"/>
                <a:t>5 t</a:t>
              </a:r>
            </a:p>
          </p:txBody>
        </p:sp>
        <p:sp>
          <p:nvSpPr>
            <p:cNvPr id="22" name="TextovéPole 21"/>
            <p:cNvSpPr txBox="1"/>
            <p:nvPr/>
          </p:nvSpPr>
          <p:spPr>
            <a:xfrm>
              <a:off x="2165545" y="6225477"/>
              <a:ext cx="502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L, Z</a:t>
              </a:r>
            </a:p>
          </p:txBody>
        </p:sp>
        <p:sp>
          <p:nvSpPr>
            <p:cNvPr id="23" name="TextovéPole 22"/>
            <p:cNvSpPr txBox="1"/>
            <p:nvPr/>
          </p:nvSpPr>
          <p:spPr>
            <a:xfrm>
              <a:off x="4351172" y="5279631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/>
                <a:t>3 km</a:t>
              </a:r>
            </a:p>
          </p:txBody>
        </p:sp>
      </p:grpSp>
      <p:sp>
        <p:nvSpPr>
          <p:cNvPr id="24" name="Ohnutý roh 23"/>
          <p:cNvSpPr/>
          <p:nvPr/>
        </p:nvSpPr>
        <p:spPr>
          <a:xfrm>
            <a:off x="7860183" y="3909710"/>
            <a:ext cx="18002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Ztráta hmotnosti ½</a:t>
            </a:r>
            <a:r>
              <a:rPr lang="en-US" b="1" dirty="0"/>
              <a:t> </a:t>
            </a:r>
            <a:r>
              <a:rPr lang="cs-CZ" b="1" dirty="0"/>
              <a:t>váhy</a:t>
            </a:r>
          </a:p>
        </p:txBody>
      </p:sp>
    </p:spTree>
    <p:extLst>
      <p:ext uri="{BB962C8B-B14F-4D97-AF65-F5344CB8AC3E}">
        <p14:creationId xmlns:p14="http://schemas.microsoft.com/office/powerpoint/2010/main" val="373417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Weberův lokalizační trojúhelník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2) Existence dvou zdrojů surovin a jednoho trhu (Weberův trojúhelník).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A) Lokalizované suroviny, které neztrácejí hmotnost.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B) Lokalizované suroviny, které ztrácejí hmotnost.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Rovnoramenný trojúhelník 3"/>
          <p:cNvSpPr/>
          <p:nvPr/>
        </p:nvSpPr>
        <p:spPr>
          <a:xfrm>
            <a:off x="1581083" y="3682746"/>
            <a:ext cx="936104" cy="69837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/>
              <a:t>4 t</a:t>
            </a:r>
          </a:p>
        </p:txBody>
      </p:sp>
      <p:sp>
        <p:nvSpPr>
          <p:cNvPr id="5" name="Rovnoramenný trojúhelník 4"/>
          <p:cNvSpPr/>
          <p:nvPr/>
        </p:nvSpPr>
        <p:spPr>
          <a:xfrm>
            <a:off x="3453292" y="5495878"/>
            <a:ext cx="861527" cy="77038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6 t</a:t>
            </a:r>
          </a:p>
        </p:txBody>
      </p:sp>
      <p:cxnSp>
        <p:nvCxnSpPr>
          <p:cNvPr id="6" name="Přímá spojnice 5"/>
          <p:cNvCxnSpPr>
            <a:endCxn id="5" idx="0"/>
          </p:cNvCxnSpPr>
          <p:nvPr/>
        </p:nvCxnSpPr>
        <p:spPr>
          <a:xfrm>
            <a:off x="2483593" y="4381122"/>
            <a:ext cx="1400462" cy="1114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ovéPole 6"/>
          <p:cNvSpPr txBox="1"/>
          <p:nvPr/>
        </p:nvSpPr>
        <p:spPr>
          <a:xfrm>
            <a:off x="2456135" y="5001335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30 km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665797" y="4381122"/>
            <a:ext cx="56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L, N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3602375" y="6309483"/>
            <a:ext cx="56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L, N</a:t>
            </a:r>
          </a:p>
        </p:txBody>
      </p:sp>
      <p:sp>
        <p:nvSpPr>
          <p:cNvPr id="10" name="Pěticípá hvězda 9"/>
          <p:cNvSpPr/>
          <p:nvPr/>
        </p:nvSpPr>
        <p:spPr>
          <a:xfrm>
            <a:off x="5469515" y="357473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Přímá spojnice 10"/>
          <p:cNvCxnSpPr>
            <a:stCxn id="4" idx="5"/>
            <a:endCxn id="10" idx="1"/>
          </p:cNvCxnSpPr>
          <p:nvPr/>
        </p:nvCxnSpPr>
        <p:spPr>
          <a:xfrm flipV="1">
            <a:off x="2283162" y="3924004"/>
            <a:ext cx="3186355" cy="107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>
            <a:stCxn id="5" idx="5"/>
            <a:endCxn id="10" idx="2"/>
          </p:cNvCxnSpPr>
          <p:nvPr/>
        </p:nvCxnSpPr>
        <p:spPr>
          <a:xfrm flipV="1">
            <a:off x="4099436" y="4489132"/>
            <a:ext cx="1544714" cy="1391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/>
          <p:cNvSpPr txBox="1"/>
          <p:nvPr/>
        </p:nvSpPr>
        <p:spPr>
          <a:xfrm>
            <a:off x="3667830" y="3498080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40 km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111885" y="5191851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50 km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458" y="2768619"/>
            <a:ext cx="3534813" cy="3963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156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Weberův lokalizační trojúhelník (2)</a:t>
            </a:r>
          </a:p>
        </p:txBody>
      </p:sp>
      <p:grpSp>
        <p:nvGrpSpPr>
          <p:cNvPr id="4" name="Skupina 19"/>
          <p:cNvGrpSpPr/>
          <p:nvPr/>
        </p:nvGrpSpPr>
        <p:grpSpPr>
          <a:xfrm>
            <a:off x="1039889" y="1340672"/>
            <a:ext cx="4802832" cy="3249652"/>
            <a:chOff x="933059" y="476672"/>
            <a:chExt cx="4802832" cy="3249652"/>
          </a:xfrm>
        </p:grpSpPr>
        <p:sp>
          <p:nvSpPr>
            <p:cNvPr id="5" name="Rovnoramenný trojúhelník 4"/>
            <p:cNvSpPr/>
            <p:nvPr/>
          </p:nvSpPr>
          <p:spPr>
            <a:xfrm>
              <a:off x="933059" y="661338"/>
              <a:ext cx="936104" cy="69837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000" b="1" dirty="0"/>
                <a:t>4 t</a:t>
              </a:r>
            </a:p>
          </p:txBody>
        </p:sp>
        <p:sp>
          <p:nvSpPr>
            <p:cNvPr id="6" name="Rovnoramenný trojúhelník 5"/>
            <p:cNvSpPr/>
            <p:nvPr/>
          </p:nvSpPr>
          <p:spPr>
            <a:xfrm>
              <a:off x="2805267" y="2474470"/>
              <a:ext cx="861527" cy="77038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b="1" dirty="0"/>
                <a:t>6 t</a:t>
              </a:r>
            </a:p>
          </p:txBody>
        </p:sp>
        <p:cxnSp>
          <p:nvCxnSpPr>
            <p:cNvPr id="7" name="Přímá spojnice 6"/>
            <p:cNvCxnSpPr>
              <a:endCxn id="6" idx="0"/>
            </p:cNvCxnSpPr>
            <p:nvPr/>
          </p:nvCxnSpPr>
          <p:spPr>
            <a:xfrm>
              <a:off x="1835569" y="1359714"/>
              <a:ext cx="1400462" cy="11147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ovéPole 7"/>
            <p:cNvSpPr txBox="1"/>
            <p:nvPr/>
          </p:nvSpPr>
          <p:spPr>
            <a:xfrm>
              <a:off x="1808111" y="1979927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30 km</a:t>
              </a:r>
            </a:p>
          </p:txBody>
        </p:sp>
        <p:sp>
          <p:nvSpPr>
            <p:cNvPr id="9" name="TextovéPole 8"/>
            <p:cNvSpPr txBox="1"/>
            <p:nvPr/>
          </p:nvSpPr>
          <p:spPr>
            <a:xfrm>
              <a:off x="1017772" y="1359714"/>
              <a:ext cx="502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L, Z</a:t>
              </a:r>
            </a:p>
          </p:txBody>
        </p:sp>
        <p:sp>
          <p:nvSpPr>
            <p:cNvPr id="10" name="Pěticípá hvězda 9"/>
            <p:cNvSpPr/>
            <p:nvPr/>
          </p:nvSpPr>
          <p:spPr>
            <a:xfrm>
              <a:off x="4821491" y="553326"/>
              <a:ext cx="914400" cy="9144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cxnSp>
          <p:nvCxnSpPr>
            <p:cNvPr id="11" name="Přímá spojnice 10"/>
            <p:cNvCxnSpPr>
              <a:stCxn id="5" idx="5"/>
              <a:endCxn id="10" idx="1"/>
            </p:cNvCxnSpPr>
            <p:nvPr/>
          </p:nvCxnSpPr>
          <p:spPr>
            <a:xfrm flipV="1">
              <a:off x="1635137" y="902595"/>
              <a:ext cx="3186355" cy="1079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nice 11"/>
            <p:cNvCxnSpPr>
              <a:stCxn id="6" idx="5"/>
              <a:endCxn id="10" idx="2"/>
            </p:cNvCxnSpPr>
            <p:nvPr/>
          </p:nvCxnSpPr>
          <p:spPr>
            <a:xfrm flipV="1">
              <a:off x="3451412" y="1467724"/>
              <a:ext cx="1544714" cy="1391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ovéPole 12"/>
            <p:cNvSpPr txBox="1"/>
            <p:nvPr/>
          </p:nvSpPr>
          <p:spPr>
            <a:xfrm>
              <a:off x="3019806" y="476672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40 km</a:t>
              </a:r>
            </a:p>
          </p:txBody>
        </p:sp>
        <p:sp>
          <p:nvSpPr>
            <p:cNvPr id="14" name="TextovéPole 13"/>
            <p:cNvSpPr txBox="1"/>
            <p:nvPr/>
          </p:nvSpPr>
          <p:spPr>
            <a:xfrm>
              <a:off x="4463861" y="2170443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50 km</a:t>
              </a:r>
            </a:p>
          </p:txBody>
        </p:sp>
        <p:sp>
          <p:nvSpPr>
            <p:cNvPr id="15" name="TextovéPole 14"/>
            <p:cNvSpPr txBox="1"/>
            <p:nvPr/>
          </p:nvSpPr>
          <p:spPr>
            <a:xfrm>
              <a:off x="2966372" y="3356992"/>
              <a:ext cx="502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L, Z</a:t>
              </a:r>
            </a:p>
          </p:txBody>
        </p:sp>
      </p:grpSp>
      <p:grpSp>
        <p:nvGrpSpPr>
          <p:cNvPr id="16" name="Skupina 15"/>
          <p:cNvGrpSpPr/>
          <p:nvPr/>
        </p:nvGrpSpPr>
        <p:grpSpPr>
          <a:xfrm>
            <a:off x="3730908" y="4163880"/>
            <a:ext cx="4885510" cy="2553587"/>
            <a:chOff x="1468516" y="3795232"/>
            <a:chExt cx="4885510" cy="2553587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8516" y="3933056"/>
              <a:ext cx="4885510" cy="241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ovnoramenný trojúhelník 17"/>
            <p:cNvSpPr/>
            <p:nvPr/>
          </p:nvSpPr>
          <p:spPr>
            <a:xfrm>
              <a:off x="3073558" y="3795232"/>
              <a:ext cx="607756" cy="56933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9" name="Rovnoramenný trojúhelník 18"/>
            <p:cNvSpPr/>
            <p:nvPr/>
          </p:nvSpPr>
          <p:spPr>
            <a:xfrm>
              <a:off x="1635137" y="5716873"/>
              <a:ext cx="607756" cy="56933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Pěticípá hvězda 19"/>
            <p:cNvSpPr/>
            <p:nvPr/>
          </p:nvSpPr>
          <p:spPr>
            <a:xfrm>
              <a:off x="5422707" y="5647431"/>
              <a:ext cx="626368" cy="63878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1" name="Ohnutý roh 20"/>
          <p:cNvSpPr/>
          <p:nvPr/>
        </p:nvSpPr>
        <p:spPr>
          <a:xfrm>
            <a:off x="5900023" y="2675089"/>
            <a:ext cx="1800200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Ztráta hmotnosti ½</a:t>
            </a:r>
            <a:r>
              <a:rPr lang="en-US" b="1" dirty="0"/>
              <a:t> v</a:t>
            </a:r>
            <a:r>
              <a:rPr lang="cs-CZ" b="1" dirty="0" err="1"/>
              <a:t>áhy</a:t>
            </a:r>
            <a:endParaRPr lang="cs-CZ" b="1" dirty="0"/>
          </a:p>
        </p:txBody>
      </p:sp>
      <p:grpSp>
        <p:nvGrpSpPr>
          <p:cNvPr id="22" name="Skupina 23"/>
          <p:cNvGrpSpPr/>
          <p:nvPr/>
        </p:nvGrpSpPr>
        <p:grpSpPr>
          <a:xfrm>
            <a:off x="8771742" y="3723662"/>
            <a:ext cx="2719539" cy="3021857"/>
            <a:chOff x="6228184" y="2233042"/>
            <a:chExt cx="2400300" cy="2681934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2233042"/>
              <a:ext cx="2400300" cy="2247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ovéPole 23"/>
            <p:cNvSpPr txBox="1"/>
            <p:nvPr/>
          </p:nvSpPr>
          <p:spPr>
            <a:xfrm>
              <a:off x="6382163" y="4514866"/>
              <a:ext cx="22463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000" dirty="0">
                  <a:latin typeface="Arial" panose="020B0604020202020204" pitchFamily="34" charset="0"/>
                  <a:cs typeface="Arial" panose="020B0604020202020204" pitchFamily="34" charset="0"/>
                </a:rPr>
                <a:t>Varignonův rámec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52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Modifikace 1 – faktor pracovních nákladů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Přílišná abstraktnost modelu – pouze jeden lokalizační faktor </a:t>
            </a:r>
            <a:r>
              <a:rPr lang="cs-CZ" sz="2400" dirty="0">
                <a:cs typeface="Times New Roman" pitchFamily="18" charset="0"/>
                <a:sym typeface="Wingdings" panose="05000000000000000000" pitchFamily="2" charset="2"/>
              </a:rPr>
              <a:t> modifikace.</a:t>
            </a: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Pokud se vyskytuje místo s nižšími náklady na práci na jednotku hmotnosti produktu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</a:t>
            </a:r>
            <a:r>
              <a:rPr lang="cs-CZ" sz="2400" b="1" dirty="0">
                <a:cs typeface="Times New Roman" pitchFamily="18" charset="0"/>
              </a:rPr>
              <a:t>posun</a:t>
            </a:r>
            <a:r>
              <a:rPr lang="cs-CZ" sz="2400" dirty="0">
                <a:cs typeface="Times New Roman" pitchFamily="18" charset="0"/>
              </a:rPr>
              <a:t> z ideální dopravní polohy minimálních nákladů.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938" y="3200400"/>
            <a:ext cx="397412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986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Funkce kritické izodapany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6669884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Pomyslné linie spojující místa se stejnými celkovými dopravními náklady.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Kritická izodapana </a:t>
            </a:r>
            <a:b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ekonomická hranice dopravních nákladů, za kterou se nelze kvůli levnější pracovní síle posouvat.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271" y="1245290"/>
            <a:ext cx="4220529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4862538" y="6199550"/>
            <a:ext cx="2798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Aoyama a kol. (2010)</a:t>
            </a:r>
          </a:p>
        </p:txBody>
      </p:sp>
    </p:spTree>
    <p:extLst>
      <p:ext uri="{BB962C8B-B14F-4D97-AF65-F5344CB8AC3E}">
        <p14:creationId xmlns:p14="http://schemas.microsoft.com/office/powerpoint/2010/main" val="4212043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Modifikace 2 – faktor aglomerace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Pokud se kritická </a:t>
            </a:r>
            <a:r>
              <a:rPr lang="cs-CZ" sz="2400" b="1" dirty="0">
                <a:cs typeface="Times New Roman" pitchFamily="18" charset="0"/>
              </a:rPr>
              <a:t>izodapana</a:t>
            </a:r>
            <a:r>
              <a:rPr lang="cs-CZ" sz="2400" dirty="0">
                <a:cs typeface="Times New Roman" pitchFamily="18" charset="0"/>
              </a:rPr>
              <a:t> bude křížit s vícero jinými (tj. jiných podniků), mohu získat výhodu z externalit (tj. prototyp aglomerační výhody).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Koncentrace podniků: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848" y="2461098"/>
            <a:ext cx="5564169" cy="348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8008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Kritika modelu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Kritika Weberova modelu </a:t>
            </a:r>
            <a:r>
              <a:rPr lang="cs-CZ" sz="2400" dirty="0">
                <a:cs typeface="Times New Roman" pitchFamily="18" charset="0"/>
              </a:rPr>
              <a:t>od</a:t>
            </a:r>
            <a:r>
              <a:rPr lang="cs-CZ" sz="2400" b="1" dirty="0">
                <a:cs typeface="Times New Roman" pitchFamily="18" charset="0"/>
              </a:rPr>
              <a:t> </a:t>
            </a:r>
            <a:r>
              <a:rPr lang="cs-CZ" sz="2400" dirty="0">
                <a:cs typeface="Times New Roman" pitchFamily="18" charset="0"/>
              </a:rPr>
              <a:t>70. letech 20. století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příliš odtržený od reality.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 současnosti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</a:t>
            </a:r>
            <a:r>
              <a:rPr lang="cs-CZ" sz="2400" b="1" dirty="0">
                <a:cs typeface="Times New Roman" pitchFamily="18" charset="0"/>
              </a:rPr>
              <a:t>nová mezinárodní dělba práce </a:t>
            </a:r>
            <a:r>
              <a:rPr lang="cs-CZ" sz="2400" dirty="0">
                <a:cs typeface="Times New Roman" pitchFamily="18" charset="0"/>
              </a:rPr>
              <a:t>(posun v rámci lokalizačních faktorů, především pracovní síly a dopravních nákladů) </a:t>
            </a:r>
            <a:r>
              <a:rPr lang="cs-CZ" sz="2400" dirty="0">
                <a:cs typeface="Times New Roman" pitchFamily="18" charset="0"/>
                <a:sym typeface="Wingdings" panose="05000000000000000000" pitchFamily="2" charset="2"/>
              </a:rPr>
              <a:t> realita rozpětí dopravy na </a:t>
            </a:r>
            <a:r>
              <a:rPr lang="cs-CZ" sz="2400" b="1" dirty="0">
                <a:cs typeface="Times New Roman" pitchFamily="18" charset="0"/>
                <a:sym typeface="Wingdings" panose="05000000000000000000" pitchFamily="2" charset="2"/>
              </a:rPr>
              <a:t>globální úrovni</a:t>
            </a:r>
            <a:r>
              <a:rPr lang="cs-CZ" sz="2400" dirty="0">
                <a:cs typeface="Times New Roman" pitchFamily="18" charset="0"/>
                <a:sym typeface="Wingdings" panose="05000000000000000000" pitchFamily="2" charset="2"/>
              </a:rPr>
              <a:t> (viz GNP) jde proti teoretickým premisám Weberova modelu.</a:t>
            </a: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Největší kritika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vysvětlení aglomeračních výhod, ale na druhou stranu Weber předpověděl jejich budoucí důležitost (viz např. znalostní klastry).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428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Princip aglomeračních výhod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ea typeface="Calibri" panose="020F0502020204030204" pitchFamily="34" charset="0"/>
              </a:rPr>
              <a:t>Aglomerační výhody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Poprvé popsány ekonomem </a:t>
            </a:r>
            <a:r>
              <a:rPr lang="cs-CZ" sz="2400" b="1" dirty="0">
                <a:cs typeface="Times New Roman" pitchFamily="18" charset="0"/>
              </a:rPr>
              <a:t>Alfredem Marshallem </a:t>
            </a:r>
            <a:r>
              <a:rPr lang="cs-CZ" sz="2400" dirty="0">
                <a:cs typeface="Times New Roman" pitchFamily="18" charset="0"/>
              </a:rPr>
              <a:t>(1920)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cs-CZ" sz="2400" dirty="0">
                <a:cs typeface="Times New Roman" pitchFamily="18" charset="0"/>
              </a:rPr>
              <a:t>dosažení tzv. </a:t>
            </a:r>
            <a:r>
              <a:rPr lang="cs-CZ" sz="2400" b="1" dirty="0">
                <a:cs typeface="Times New Roman" pitchFamily="18" charset="0"/>
              </a:rPr>
              <a:t>vnějších úspor </a:t>
            </a:r>
            <a:r>
              <a:rPr lang="cs-CZ" sz="2400" dirty="0">
                <a:cs typeface="Times New Roman" pitchFamily="18" charset="0"/>
              </a:rPr>
              <a:t>díky existenci jiných aktérů ve stejném prostoru.</a:t>
            </a:r>
          </a:p>
          <a:p>
            <a:pPr marL="68580" indent="0">
              <a:lnSpc>
                <a:spcPct val="100000"/>
              </a:lnSpc>
              <a:spcBef>
                <a:spcPts val="2400"/>
              </a:spcBef>
              <a:buNone/>
            </a:pP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1) Sdílení pracovního trhu a pracovní síly.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2) Difúze technologií z blízkých firem.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3) Společné využívání infrastruktury.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4E16D42-A0BD-4DCF-AA58-1C4565DE8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19" y="3086397"/>
            <a:ext cx="3496153" cy="349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3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Sub-typy aglomeračních úspor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Dle Hoovera (1936): 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A) </a:t>
            </a:r>
            <a:r>
              <a:rPr lang="cs-CZ" sz="2400" b="1" dirty="0">
                <a:cs typeface="Times New Roman" pitchFamily="18" charset="0"/>
              </a:rPr>
              <a:t>Lokalizační úspory </a:t>
            </a:r>
            <a:r>
              <a:rPr lang="cs-CZ" sz="2400" dirty="0">
                <a:cs typeface="Times New Roman" pitchFamily="18" charset="0"/>
              </a:rPr>
              <a:t>(úspory dosažené vzájemnou blízkostí firem </a:t>
            </a:r>
            <a:r>
              <a:rPr lang="cs-CZ" sz="2400" i="1" dirty="0">
                <a:cs typeface="Times New Roman" pitchFamily="18" charset="0"/>
              </a:rPr>
              <a:t>stejného</a:t>
            </a:r>
            <a:r>
              <a:rPr lang="cs-CZ" sz="2400" dirty="0">
                <a:cs typeface="Times New Roman" pitchFamily="18" charset="0"/>
              </a:rPr>
              <a:t> odvětví).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B) </a:t>
            </a:r>
            <a:r>
              <a:rPr lang="cs-CZ" sz="2400" b="1" dirty="0">
                <a:cs typeface="Times New Roman" pitchFamily="18" charset="0"/>
              </a:rPr>
              <a:t>Urbanizační úspory </a:t>
            </a:r>
            <a:r>
              <a:rPr lang="cs-CZ" sz="2400" dirty="0">
                <a:cs typeface="Times New Roman" pitchFamily="18" charset="0"/>
              </a:rPr>
              <a:t>(úspory dosažené vzájemnou blízkostí firem </a:t>
            </a:r>
            <a:r>
              <a:rPr lang="cs-CZ" sz="2400" i="1" dirty="0">
                <a:cs typeface="Times New Roman" pitchFamily="18" charset="0"/>
              </a:rPr>
              <a:t>různých</a:t>
            </a:r>
            <a:r>
              <a:rPr lang="cs-CZ" sz="2400" dirty="0">
                <a:cs typeface="Times New Roman" pitchFamily="18" charset="0"/>
              </a:rPr>
              <a:t> odvětví).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728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Původní průmyslové regiony Evropy</a:t>
            </a:r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212" y="1156992"/>
            <a:ext cx="7587575" cy="57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88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Klastry – znalostní a průmyslové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Participace firem v rámci výrobních okrsků (= klastrů).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1) Firmy </a:t>
            </a:r>
            <a:r>
              <a:rPr lang="cs-CZ" sz="2400" b="1" dirty="0">
                <a:cs typeface="Times New Roman" pitchFamily="18" charset="0"/>
              </a:rPr>
              <a:t>sdílejí náklady a blízkost služeb </a:t>
            </a:r>
            <a:r>
              <a:rPr lang="cs-CZ" sz="2400" dirty="0">
                <a:cs typeface="Times New Roman" pitchFamily="18" charset="0"/>
              </a:rPr>
              <a:t>(infrastruktura, účetnictví, atd.).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2) Dynamika </a:t>
            </a:r>
            <a:r>
              <a:rPr lang="cs-CZ" sz="2400" b="1" dirty="0">
                <a:cs typeface="Times New Roman" pitchFamily="18" charset="0"/>
              </a:rPr>
              <a:t>inovací a difúze učení</a:t>
            </a:r>
            <a:r>
              <a:rPr lang="cs-CZ" sz="2400" dirty="0">
                <a:cs typeface="Times New Roman" pitchFamily="18" charset="0"/>
              </a:rPr>
              <a:t>, která se udržuje skrze rozvoj internetu a sociálních sítí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</a:t>
            </a:r>
            <a:r>
              <a:rPr lang="cs-CZ" sz="2400" b="1" dirty="0">
                <a:cs typeface="Times New Roman" pitchFamily="18" charset="0"/>
              </a:rPr>
              <a:t>znalostní </a:t>
            </a:r>
            <a:br>
              <a:rPr lang="cs-CZ" sz="2400" b="1" dirty="0">
                <a:cs typeface="Times New Roman" pitchFamily="18" charset="0"/>
              </a:rPr>
            </a:br>
            <a:r>
              <a:rPr lang="cs-CZ" sz="2400" b="1" dirty="0">
                <a:cs typeface="Times New Roman" pitchFamily="18" charset="0"/>
              </a:rPr>
              <a:t>(vědecko-technické) klastry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Např. Silicon Valley (USA)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A633965-8FDB-441F-AC85-23DA1CF73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302" y="3136090"/>
            <a:ext cx="5661498" cy="372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318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Silicon Valley (CA, USA)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effectLst/>
                <a:ea typeface="Calibri" panose="020F0502020204030204" pitchFamily="34" charset="0"/>
              </a:rPr>
              <a:t>Multi-měřítkový přístup</a:t>
            </a:r>
            <a:r>
              <a:rPr lang="cs-CZ" sz="2400" dirty="0">
                <a:effectLst/>
                <a:ea typeface="Calibri" panose="020F0502020204030204" pitchFamily="34" charset="0"/>
              </a:rPr>
              <a:t> ke </a:t>
            </a:r>
            <a:r>
              <a:rPr lang="cs-CZ" sz="2400" dirty="0">
                <a:ea typeface="Calibri" panose="020F0502020204030204" pitchFamily="34" charset="0"/>
              </a:rPr>
              <a:t>studiu klastrů – mikro- a makro-klastry.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Mikro-klastr (neformální propojenost, „sousedskost“) </a:t>
            </a:r>
            <a:r>
              <a:rPr lang="cs-CZ" sz="2400" b="1" dirty="0">
                <a:ea typeface="Calibri" panose="020F0502020204030204" pitchFamily="34" charset="0"/>
              </a:rPr>
              <a:t>v rámci</a:t>
            </a:r>
            <a:r>
              <a:rPr lang="cs-CZ" sz="2400" dirty="0">
                <a:ea typeface="Calibri" panose="020F0502020204030204" pitchFamily="34" charset="0"/>
              </a:rPr>
              <a:t> znalostního klastru v Silicon Valley.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9139B80-479E-4D3E-85CD-4002FE77A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687" y="2736577"/>
            <a:ext cx="7404368" cy="395237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BB8CC09-6B93-469C-AE4D-DEC0808FEE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53" y="3227219"/>
            <a:ext cx="2248118" cy="244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3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Lokalizace NNS (TNC) v současnosti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ea typeface="Calibri" panose="020F0502020204030204" pitchFamily="34" charset="0"/>
              </a:rPr>
              <a:t>NNS (TNC) = nadnárodní společnosti </a:t>
            </a:r>
            <a:r>
              <a:rPr lang="cs-CZ" sz="2400" i="1" dirty="0">
                <a:ea typeface="Calibri" panose="020F0502020204030204" pitchFamily="34" charset="0"/>
              </a:rPr>
              <a:t>(transnational corporations)</a:t>
            </a:r>
            <a:r>
              <a:rPr lang="cs-CZ" sz="2400" dirty="0">
                <a:ea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Doreen Massey</a:t>
            </a: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– britská geografka:</a:t>
            </a:r>
            <a:endParaRPr lang="cs-CZ" sz="24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Výzkum průmyslu a regionů.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Mezi regiony existují rozdíly v </a:t>
            </a: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dělbě práce</a:t>
            </a: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Na základě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odvětvové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specializace (její lokalizace).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Na základě funkční dělby práce v rámci jednoho odvětví </a:t>
            </a:r>
            <a:b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</a:b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  <a:sym typeface="Wingdings" pitchFamily="2" charset="2"/>
              </a:rPr>
              <a:t>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výzkum již v roce 1984.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Hlavní změny v prostorové dělbě práce mají na svědomí </a:t>
            </a:r>
            <a:b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</a:b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změny v prostorové organizaci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vztahů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ve výrobě.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2" descr="https://encrypted-tbn1.gstatic.com/images?q=tbn:ANd9GcT61RXek5E3J-z0PeuZtfTv5E8eFkFTYU-mES0htSAlwZtx-Kt8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4" y="1782155"/>
            <a:ext cx="2809876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664" y="3932109"/>
            <a:ext cx="1519136" cy="266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6694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Prostorová dělba práce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Hlavní změny</a:t>
            </a:r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(oproti tradiční dělbě práce):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Přechod k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manažerskému způsobu řízení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Vznik </a:t>
            </a:r>
            <a:r>
              <a:rPr lang="cs-CZ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oddělených výzkumných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či řídících jednotek a jejich odloučení.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vál 3"/>
          <p:cNvSpPr/>
          <p:nvPr/>
        </p:nvSpPr>
        <p:spPr>
          <a:xfrm>
            <a:off x="3349968" y="4075290"/>
            <a:ext cx="2093362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Region ŘÍZENÝCH (dělníci)</a:t>
            </a:r>
          </a:p>
        </p:txBody>
      </p:sp>
      <p:sp>
        <p:nvSpPr>
          <p:cNvPr id="5" name="Ovál 4"/>
          <p:cNvSpPr/>
          <p:nvPr/>
        </p:nvSpPr>
        <p:spPr>
          <a:xfrm>
            <a:off x="6729214" y="4066170"/>
            <a:ext cx="2200758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Region ŘÍDÍCÍCH (kvalifikovaní)</a:t>
            </a:r>
          </a:p>
        </p:txBody>
      </p:sp>
    </p:spTree>
    <p:extLst>
      <p:ext uri="{BB962C8B-B14F-4D97-AF65-F5344CB8AC3E}">
        <p14:creationId xmlns:p14="http://schemas.microsoft.com/office/powerpoint/2010/main" val="28481478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Prostorová dělba práce (2)</a:t>
            </a:r>
          </a:p>
        </p:txBody>
      </p:sp>
      <p:graphicFrame>
        <p:nvGraphicFramePr>
          <p:cNvPr id="4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4219450"/>
              </p:ext>
            </p:extLst>
          </p:nvPr>
        </p:nvGraphicFramePr>
        <p:xfrm>
          <a:off x="2707481" y="2294918"/>
          <a:ext cx="6777037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3356173" y="1774991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ČÁST FIRMY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732436" y="1774991"/>
            <a:ext cx="924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REGION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7460628" y="1787372"/>
            <a:ext cx="1188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PRAC. SÍLA</a:t>
            </a:r>
          </a:p>
        </p:txBody>
      </p:sp>
      <p:cxnSp>
        <p:nvCxnSpPr>
          <p:cNvPr id="8" name="Přímá spojnice se šipkou 7"/>
          <p:cNvCxnSpPr/>
          <p:nvPr/>
        </p:nvCxnSpPr>
        <p:spPr>
          <a:xfrm>
            <a:off x="2564084" y="2319697"/>
            <a:ext cx="0" cy="35283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Šipka dolů 8"/>
          <p:cNvSpPr/>
          <p:nvPr/>
        </p:nvSpPr>
        <p:spPr>
          <a:xfrm>
            <a:off x="2348060" y="2230712"/>
            <a:ext cx="432048" cy="3600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Ú</a:t>
            </a:r>
          </a:p>
          <a:p>
            <a:pPr algn="ctr"/>
            <a:r>
              <a:rPr lang="cs-CZ" b="1" dirty="0"/>
              <a:t>R</a:t>
            </a:r>
          </a:p>
          <a:p>
            <a:pPr algn="ctr"/>
            <a:r>
              <a:rPr lang="cs-CZ" b="1" dirty="0"/>
              <a:t>O</a:t>
            </a:r>
          </a:p>
          <a:p>
            <a:pPr algn="ctr"/>
            <a:r>
              <a:rPr lang="cs-CZ" b="1" dirty="0"/>
              <a:t>V</a:t>
            </a:r>
          </a:p>
          <a:p>
            <a:pPr algn="ctr"/>
            <a:r>
              <a:rPr lang="cs-CZ" b="1" dirty="0"/>
              <a:t>E</a:t>
            </a:r>
          </a:p>
          <a:p>
            <a:pPr algn="ctr"/>
            <a:r>
              <a:rPr lang="cs-CZ" b="1" dirty="0"/>
              <a:t>Ň</a:t>
            </a:r>
          </a:p>
        </p:txBody>
      </p:sp>
    </p:spTree>
    <p:extLst>
      <p:ext uri="{BB962C8B-B14F-4D97-AF65-F5344CB8AC3E}">
        <p14:creationId xmlns:p14="http://schemas.microsoft.com/office/powerpoint/2010/main" val="14109642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B333739D-4995-40A5-88C5-7D22F7E2F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42403"/>
            <a:ext cx="5184106" cy="299791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Tradiční dělba práce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1) Tradiční prostorová dělba práce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Organizována na národní úrovni, tj. na úrovni (relativně uzavřené) národní ekonomiky.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Mezinárodní obchod byl primárně se zbožím vyrobeným v rámci národního hospodářství (tzv. </a:t>
            </a:r>
            <a:r>
              <a:rPr lang="cs-CZ" sz="2400" b="1" dirty="0">
                <a:cs typeface="Times New Roman" pitchFamily="18" charset="0"/>
              </a:rPr>
              <a:t>internacionalizace</a:t>
            </a:r>
            <a:r>
              <a:rPr lang="cs-CZ" sz="2400" dirty="0">
                <a:cs typeface="Times New Roman" pitchFamily="18" charset="0"/>
              </a:rPr>
              <a:t>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obchodu).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4705830" y="6087427"/>
            <a:ext cx="2064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2400" dirty="0">
                <a:latin typeface="Calibri" pitchFamily="34" charset="0"/>
              </a:rPr>
              <a:t>Dicken (2015)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7662210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Nová mezinárodní dělba práce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2) Nová mezinárodní dělba práce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Dochází k přesunutí samotného </a:t>
            </a:r>
            <a:r>
              <a:rPr lang="cs-CZ" sz="2400" b="1" dirty="0">
                <a:cs typeface="Times New Roman" pitchFamily="18" charset="0"/>
              </a:rPr>
              <a:t>výrobního procesu </a:t>
            </a:r>
            <a:r>
              <a:rPr lang="cs-CZ" sz="2400" dirty="0">
                <a:cs typeface="Times New Roman" pitchFamily="18" charset="0"/>
              </a:rPr>
              <a:t>mimo hranice státu. 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Vyvinutá </a:t>
            </a:r>
            <a:r>
              <a:rPr lang="cs-CZ" sz="2400" b="1" dirty="0">
                <a:cs typeface="Times New Roman" pitchFamily="18" charset="0"/>
              </a:rPr>
              <a:t>doprava a komunikace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Investice a výroba již není primárně organizována okolo státní ekonomiky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→ </a:t>
            </a:r>
            <a:r>
              <a:rPr lang="cs-CZ" sz="2400" b="1" dirty="0">
                <a:cs typeface="Times New Roman" pitchFamily="18" charset="0"/>
              </a:rPr>
              <a:t>globální proces výroby</a:t>
            </a:r>
            <a:r>
              <a:rPr lang="cs-CZ" sz="2400" dirty="0">
                <a:cs typeface="Times New Roman" pitchFamily="18" charset="0"/>
              </a:rPr>
              <a:t>. Průmyslová výroba se přesouvá do zemí světové periferie (zejména do nově industrializovaných zemí V a JV Asie).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Umožňuje </a:t>
            </a:r>
            <a:r>
              <a:rPr lang="cs-CZ" sz="2400" b="1" dirty="0">
                <a:cs typeface="Times New Roman" pitchFamily="18" charset="0"/>
              </a:rPr>
              <a:t>specializaci státu na klíčová odvětví</a:t>
            </a:r>
            <a:r>
              <a:rPr lang="cs-CZ" sz="2400" dirty="0">
                <a:cs typeface="Times New Roman" pitchFamily="18" charset="0"/>
              </a:rPr>
              <a:t>, neboť je založena na rozdílném regionálním zaměření → vznik </a:t>
            </a:r>
            <a:r>
              <a:rPr lang="cs-CZ" sz="2400" b="1" dirty="0">
                <a:cs typeface="Times New Roman" pitchFamily="18" charset="0"/>
              </a:rPr>
              <a:t>specializovaných (makro-)klastrů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Řídící funkce</a:t>
            </a:r>
            <a:r>
              <a:rPr lang="cs-CZ" sz="2400" dirty="0">
                <a:cs typeface="Times New Roman" pitchFamily="18" charset="0"/>
              </a:rPr>
              <a:t>, výzkum a vývoj zůstávají v </a:t>
            </a:r>
            <a:r>
              <a:rPr lang="cs-CZ" sz="2400" b="1" dirty="0">
                <a:cs typeface="Times New Roman" pitchFamily="18" charset="0"/>
              </a:rPr>
              <a:t>jádrových oblastech </a:t>
            </a:r>
            <a:r>
              <a:rPr lang="cs-CZ" sz="2400" dirty="0">
                <a:cs typeface="Times New Roman" pitchFamily="18" charset="0"/>
              </a:rPr>
              <a:t>rozvinutých států.</a:t>
            </a:r>
          </a:p>
        </p:txBody>
      </p:sp>
    </p:spTree>
    <p:extLst>
      <p:ext uri="{BB962C8B-B14F-4D97-AF65-F5344CB8AC3E}">
        <p14:creationId xmlns:p14="http://schemas.microsoft.com/office/powerpoint/2010/main" val="2161862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Makro-lokalizační teorie světového systému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Teorie inspirovaná klasickými teoriemi závislosti.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První rozpracování </a:t>
            </a:r>
            <a:r>
              <a:rPr lang="cs-CZ" sz="2400" b="1" dirty="0">
                <a:cs typeface="Times New Roman" pitchFamily="18" charset="0"/>
              </a:rPr>
              <a:t>Immanuel Wallerstein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Geografické vysvětlení nerovnoměrné distribuce podílu na globální ekonomice.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Distribuce ekonomické a politické síly se mění v prostoru a čase.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Světový systém se stal silněji </a:t>
            </a:r>
            <a:r>
              <a:rPr lang="cs-CZ" sz="2400" b="1" dirty="0">
                <a:cs typeface="Times New Roman" pitchFamily="18" charset="0"/>
              </a:rPr>
              <a:t>provázaný ekonomickými vazbami</a:t>
            </a:r>
            <a:r>
              <a:rPr lang="cs-CZ" sz="2400" dirty="0">
                <a:cs typeface="Times New Roman" pitchFamily="18" charset="0"/>
              </a:rPr>
              <a:t>, avšak každá země do něho byla začleněna jinou měrou.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Světová ekonomika se stala globální prostřednictvím kapitalistických sil a transferu nadhodnoty mezi jádrem a periferií.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Vymezení nového pojmy – světová ekonomick</a:t>
            </a:r>
            <a:r>
              <a:rPr lang="cs-CZ" sz="2400" dirty="0">
                <a:ea typeface="Calibri" panose="020F0502020204030204" pitchFamily="34" charset="0"/>
                <a:cs typeface="Times New Roman" pitchFamily="18" charset="0"/>
              </a:rPr>
              <a:t>á </a:t>
            </a:r>
            <a:r>
              <a:rPr lang="cs-CZ" sz="2400" b="1" dirty="0">
                <a:ea typeface="Calibri" panose="020F0502020204030204" pitchFamily="34" charset="0"/>
                <a:cs typeface="Times New Roman" pitchFamily="18" charset="0"/>
              </a:rPr>
              <a:t>semiperiferie</a:t>
            </a:r>
            <a:r>
              <a:rPr lang="cs-CZ" sz="2400" dirty="0">
                <a:ea typeface="Calibri" panose="020F0502020204030204" pitchFamily="34" charset="0"/>
                <a:cs typeface="Times New Roman" pitchFamily="18" charset="0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318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Schéma teorie světového systému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897" y="1644340"/>
            <a:ext cx="8708206" cy="34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741896" y="5320043"/>
            <a:ext cx="8549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</a:pPr>
            <a:r>
              <a:rPr lang="cs-CZ" b="1" dirty="0"/>
              <a:t>Firmy v periferních regionech jsou náchylnější k zavření v době recese, než ty, které jsou situovány blíže ústředím firmy.</a:t>
            </a:r>
          </a:p>
        </p:txBody>
      </p:sp>
    </p:spTree>
    <p:extLst>
      <p:ext uri="{BB962C8B-B14F-4D97-AF65-F5344CB8AC3E}">
        <p14:creationId xmlns:p14="http://schemas.microsoft.com/office/powerpoint/2010/main" val="3881396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Lokalizační teorie služeb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5002161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Hotellingův model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Zkoumání vzájemné závislosti lokalizačních rozhodnutí firem.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S rostoucí vzdáleností nastává</a:t>
            </a:r>
            <a:r>
              <a:rPr lang="cs-CZ" sz="2400" dirty="0">
                <a:ea typeface="Calibri" panose="020F0502020204030204" pitchFamily="34" charset="0"/>
                <a:cs typeface="Times New Roman" pitchFamily="18" charset="0"/>
              </a:rPr>
              <a:t> pokles poptávky (cena zboží je dána výrobními a dopravními náklady, které nesou zákazníci).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Úvahy nad strategií mobility na straně nabídky.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2" descr="http://www.planetizen.com/files/img/ice-cream-vendor-on-be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361" y="1613142"/>
            <a:ext cx="5708018" cy="441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308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Komplexní klasifikace rozmístění služeb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ea typeface="Calibri" panose="020F0502020204030204" pitchFamily="34" charset="0"/>
              </a:rPr>
              <a:t>Teorie centrálních míst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Vysvětluje lokalizaci určitých druhů služeb na základě frekvence jejich využívání.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Kategorie služeb: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A) základní </a:t>
            </a:r>
            <a:r>
              <a:rPr lang="cs-CZ" sz="2400" dirty="0">
                <a:cs typeface="Times New Roman" pitchFamily="18" charset="0"/>
              </a:rPr>
              <a:t>(každodenní)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B) vyšší </a:t>
            </a:r>
            <a:r>
              <a:rPr lang="cs-CZ" sz="2400" dirty="0">
                <a:cs typeface="Times New Roman" pitchFamily="18" charset="0"/>
              </a:rPr>
              <a:t>(po určité časové období)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C) nejvyšší </a:t>
            </a:r>
            <a:r>
              <a:rPr lang="cs-CZ" sz="2400" dirty="0">
                <a:cs typeface="Times New Roman" pitchFamily="18" charset="0"/>
              </a:rPr>
              <a:t>(výjimečné)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Strukturální a demografické faktory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cs-CZ" sz="2400" dirty="0">
                <a:cs typeface="Times New Roman" pitchFamily="18" charset="0"/>
              </a:rPr>
              <a:t>podklady pro zformulování první teorie rozmístění služeb v prostoru = </a:t>
            </a:r>
            <a:r>
              <a:rPr lang="cs-CZ" sz="2400" b="1" dirty="0">
                <a:cs typeface="Times New Roman" pitchFamily="18" charset="0"/>
              </a:rPr>
              <a:t>teorie centrálních míst </a:t>
            </a:r>
            <a:r>
              <a:rPr lang="cs-CZ" sz="2400" b="1" dirty="0">
                <a:cs typeface="Times New Roman" pitchFamily="18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Times New Roman" pitchFamily="18" charset="0"/>
              </a:rPr>
              <a:t>vysvětlení </a:t>
            </a:r>
            <a:r>
              <a:rPr lang="cs-CZ" sz="2400" b="1" dirty="0">
                <a:cs typeface="Times New Roman" pitchFamily="18" charset="0"/>
              </a:rPr>
              <a:t>prostorového uspořádání ekonomiky</a:t>
            </a:r>
            <a:r>
              <a:rPr lang="cs-CZ" sz="2400" dirty="0">
                <a:cs typeface="Times New Roman" pitchFamily="18" charset="0"/>
              </a:rPr>
              <a:t> jako celku.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439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Teorie centrálních míst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Vznikla na základě výzkumu městského sídelního systému jižního Německa a jeho role v poskytování zboží a služeb svému ne městskému okolí; konec 20. let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20. století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disertační práce </a:t>
            </a:r>
            <a:r>
              <a:rPr lang="cs-CZ" sz="2400" b="1" dirty="0">
                <a:cs typeface="Times New Roman" pitchFamily="18" charset="0"/>
              </a:rPr>
              <a:t>Waltera Christallera</a:t>
            </a:r>
            <a:r>
              <a:rPr lang="cs-CZ" sz="2400" dirty="0">
                <a:cs typeface="Times New Roman" pitchFamily="18" charset="0"/>
              </a:rPr>
              <a:t> (1933).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Hierarchický princip </a:t>
            </a:r>
            <a:r>
              <a:rPr lang="cs-CZ" sz="2400" dirty="0">
                <a:cs typeface="Times New Roman" pitchFamily="18" charset="0"/>
              </a:rPr>
              <a:t>a princip poklesu poptávky se vzdáleností.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Centrální místo </a:t>
            </a:r>
            <a:r>
              <a:rPr lang="cs-CZ" sz="2400" dirty="0">
                <a:cs typeface="Times New Roman" pitchFamily="18" charset="0"/>
              </a:rPr>
              <a:t>(obslužné středisko) vytváří a poskytuje zboží a služby,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b="1" dirty="0">
                <a:cs typeface="Times New Roman" pitchFamily="18" charset="0"/>
              </a:rPr>
              <a:t>tzv. centrální funkce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 idealizované homogenní rovině</a:t>
            </a:r>
            <a:r>
              <a:rPr lang="en-US" sz="2400" dirty="0">
                <a:cs typeface="Times New Roman" pitchFamily="18" charset="0"/>
              </a:rPr>
              <a:t> se </a:t>
            </a:r>
            <a:r>
              <a:rPr lang="cs-CZ" sz="2400" dirty="0">
                <a:cs typeface="Times New Roman" pitchFamily="18" charset="0"/>
              </a:rPr>
              <a:t>stejnou hustotou osídlení a dopravní dostupností je cena poskytovaných služeb pro spotřebitele daná především </a:t>
            </a:r>
            <a:r>
              <a:rPr lang="cs-CZ" sz="2400" b="1" dirty="0">
                <a:cs typeface="Times New Roman" pitchFamily="18" charset="0"/>
              </a:rPr>
              <a:t>dopravními náklady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zvyšují se spolu se vzdáleností.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0512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Teorie centrálních míst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Poptávka klesá se vzdáleností – pro každé zboží a služby lze sestrojit </a:t>
            </a:r>
            <a:r>
              <a:rPr lang="cs-CZ" sz="2400" b="1" dirty="0">
                <a:cs typeface="Times New Roman" pitchFamily="18" charset="0"/>
              </a:rPr>
              <a:t>kužel poptávky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promítnutý do území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kruhová obslužná oblast.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Snaha spotřebitelů minimalizovat dopravní náklady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pro uspokojení potřeb zvolí nejbližší centrální místo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</a:t>
            </a:r>
            <a:r>
              <a:rPr lang="cs-CZ" sz="2400" b="1" dirty="0">
                <a:cs typeface="Times New Roman" pitchFamily="18" charset="0"/>
              </a:rPr>
              <a:t>pravidelná šestiúhelníková síť obslužných oblastí</a:t>
            </a:r>
            <a:r>
              <a:rPr lang="cs-CZ" sz="2400" dirty="0">
                <a:cs typeface="Times New Roman" pitchFamily="18" charset="0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4" descr="http://www.agora-magazine.nl/wp-content/uploads/2013/05/2013-3-Central-Place-Theory-Christall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549" y="3429000"/>
            <a:ext cx="4027251" cy="302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upload.wikimedia.org/wikipedia/commons/thumb/2/21/Christaller.png/300px-Christall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791" y="3408797"/>
            <a:ext cx="2387937" cy="304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406800"/>
            <a:ext cx="3525921" cy="304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9909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Schéma teorie centrálních míst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7B7C5CC-B41E-4326-AFF8-B5F04D834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33" y="1119666"/>
            <a:ext cx="7191534" cy="559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188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0507"/>
            <a:ext cx="7062812" cy="501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Modifikace teoretického modelu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38200" y="5801983"/>
            <a:ext cx="21773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libri" panose="020F0502020204030204" pitchFamily="34" charset="0"/>
              </a:rPr>
              <a:t>Obsloužit maximální počet spotřebitelů z minimálního počtu centrálních míst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6253688" y="1536865"/>
            <a:ext cx="52704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i="1" dirty="0"/>
              <a:t>k =</a:t>
            </a:r>
            <a:r>
              <a:rPr lang="cs-CZ" sz="2400" b="1" dirty="0"/>
              <a:t> udává množství center nižšího řádu, </a:t>
            </a:r>
            <a:br>
              <a:rPr lang="cs-CZ" sz="2400" b="1" dirty="0"/>
            </a:br>
            <a:r>
              <a:rPr lang="cs-CZ" sz="2400" b="1" dirty="0"/>
              <a:t>obsluhovaných centrem o stupeň </a:t>
            </a:r>
            <a:br>
              <a:rPr lang="cs-CZ" sz="2400" b="1" dirty="0"/>
            </a:br>
            <a:r>
              <a:rPr lang="cs-CZ" sz="2400" b="1" dirty="0"/>
              <a:t>vyššího řádu.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805416" y="5801982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libri" panose="020F0502020204030204" pitchFamily="34" charset="0"/>
              </a:rPr>
              <a:t>Lokalizovat co nejvíce centrálních míst podél hlavních dopravních cest, spojujících centra vyššího řádu 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341237" y="5801982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libri" panose="020F0502020204030204" pitchFamily="34" charset="0"/>
              </a:rPr>
              <a:t>Administrativní hledisko – nižší jednotka je kompletně kontrolována centry vyšší úrovně</a:t>
            </a:r>
          </a:p>
        </p:txBody>
      </p:sp>
    </p:spTree>
    <p:extLst>
      <p:ext uri="{BB962C8B-B14F-4D97-AF65-F5344CB8AC3E}">
        <p14:creationId xmlns:p14="http://schemas.microsoft.com/office/powerpoint/2010/main" val="397760480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5779</TotalTime>
  <Words>2135</Words>
  <Application>Microsoft Macintosh PowerPoint</Application>
  <PresentationFormat>Širokoúhlá obrazovka</PresentationFormat>
  <Paragraphs>281</Paragraphs>
  <Slides>46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Motiv Office</vt:lpstr>
      <vt:lpstr>Prezentace aplikace PowerPoint</vt:lpstr>
      <vt:lpstr>Lokalizační faktory hospodářství dle sektorů, lokalizační teorie v ekonomické geografii</vt:lpstr>
      <vt:lpstr>Lokalizační faktory a teorie</vt:lpstr>
      <vt:lpstr>1) Lokalizační faktory zemědělství</vt:lpstr>
      <vt:lpstr>Johann Heinrich von Thünen (1783–1850) </vt:lpstr>
      <vt:lpstr>Teorie lokalizace zemědělství </vt:lpstr>
      <vt:lpstr>Základní teoretický model</vt:lpstr>
      <vt:lpstr>Modifikace modelu – FG bariéry</vt:lpstr>
      <vt:lpstr>Aplikace modelu v geografii zemědělství</vt:lpstr>
      <vt:lpstr>Aplikace modelu v geografii města</vt:lpstr>
      <vt:lpstr>2) Lokalizační faktory průmyslu</vt:lpstr>
      <vt:lpstr>Členění lokalizačních faktorů průmyslu</vt:lpstr>
      <vt:lpstr>Faktor ceny pracovní síly</vt:lpstr>
      <vt:lpstr>Typologie lokalizačních faktorů průmyslu</vt:lpstr>
      <vt:lpstr>Teorie lokalizace průmyslu</vt:lpstr>
      <vt:lpstr>Lokalizační teorie A. Webera</vt:lpstr>
      <vt:lpstr>Alfred Weber</vt:lpstr>
      <vt:lpstr>Model lokalizace průmyslu</vt:lpstr>
      <vt:lpstr>Úvahy nad surovinami</vt:lpstr>
      <vt:lpstr>Přepravní náklady dle hmotnosti</vt:lpstr>
      <vt:lpstr>Základní princip modelu</vt:lpstr>
      <vt:lpstr>Příklady situací a lokalizace</vt:lpstr>
      <vt:lpstr>Weberův lokalizační trojúhelník (1)</vt:lpstr>
      <vt:lpstr>Weberův lokalizační trojúhelník (2)</vt:lpstr>
      <vt:lpstr>Modifikace 1 – faktor pracovních nákladů</vt:lpstr>
      <vt:lpstr>Funkce kritické izodapany</vt:lpstr>
      <vt:lpstr>Modifikace 2 – faktor aglomerace</vt:lpstr>
      <vt:lpstr>Kritika modelu </vt:lpstr>
      <vt:lpstr>Princip aglomeračních výhod</vt:lpstr>
      <vt:lpstr>Sub-typy aglomeračních úspor</vt:lpstr>
      <vt:lpstr>Původní průmyslové regiony Evropy</vt:lpstr>
      <vt:lpstr>Klastry – znalostní a průmyslové</vt:lpstr>
      <vt:lpstr>Silicon Valley (CA, USA)</vt:lpstr>
      <vt:lpstr>Lokalizace NNS (TNC) v současnosti</vt:lpstr>
      <vt:lpstr>Prostorová dělba práce (1)</vt:lpstr>
      <vt:lpstr>Prostorová dělba práce (2)</vt:lpstr>
      <vt:lpstr>Tradiční dělba práce</vt:lpstr>
      <vt:lpstr>Nová mezinárodní dělba práce</vt:lpstr>
      <vt:lpstr>Makro-lokalizační teorie světového systému</vt:lpstr>
      <vt:lpstr>Schéma teorie světového systému</vt:lpstr>
      <vt:lpstr>Lokalizační teorie služeb</vt:lpstr>
      <vt:lpstr>Komplexní klasifikace rozmístění služeb</vt:lpstr>
      <vt:lpstr>Teorie centrálních míst (1)</vt:lpstr>
      <vt:lpstr>Teorie centrálních míst (2)</vt:lpstr>
      <vt:lpstr>Schéma teorie centrálních míst</vt:lpstr>
      <vt:lpstr>Modifikace teoretického modelu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650</cp:revision>
  <cp:lastPrinted>2018-05-03T10:32:36Z</cp:lastPrinted>
  <dcterms:created xsi:type="dcterms:W3CDTF">2018-02-21T15:06:23Z</dcterms:created>
  <dcterms:modified xsi:type="dcterms:W3CDTF">2022-03-21T14:38:06Z</dcterms:modified>
</cp:coreProperties>
</file>