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38"/>
  </p:handoutMasterIdLst>
  <p:sldIdLst>
    <p:sldId id="256" r:id="rId2"/>
    <p:sldId id="281" r:id="rId3"/>
    <p:sldId id="257" r:id="rId4"/>
    <p:sldId id="258" r:id="rId5"/>
    <p:sldId id="259" r:id="rId6"/>
    <p:sldId id="260" r:id="rId7"/>
    <p:sldId id="262" r:id="rId8"/>
    <p:sldId id="263" r:id="rId9"/>
    <p:sldId id="277" r:id="rId10"/>
    <p:sldId id="283" r:id="rId11"/>
    <p:sldId id="264" r:id="rId12"/>
    <p:sldId id="284" r:id="rId13"/>
    <p:sldId id="265" r:id="rId14"/>
    <p:sldId id="285" r:id="rId15"/>
    <p:sldId id="272" r:id="rId16"/>
    <p:sldId id="286" r:id="rId17"/>
    <p:sldId id="273" r:id="rId18"/>
    <p:sldId id="274" r:id="rId19"/>
    <p:sldId id="279" r:id="rId20"/>
    <p:sldId id="287" r:id="rId21"/>
    <p:sldId id="282" r:id="rId22"/>
    <p:sldId id="266" r:id="rId23"/>
    <p:sldId id="267" r:id="rId24"/>
    <p:sldId id="268" r:id="rId25"/>
    <p:sldId id="288" r:id="rId26"/>
    <p:sldId id="278" r:id="rId27"/>
    <p:sldId id="270" r:id="rId28"/>
    <p:sldId id="290" r:id="rId29"/>
    <p:sldId id="289" r:id="rId30"/>
    <p:sldId id="271" r:id="rId31"/>
    <p:sldId id="269" r:id="rId32"/>
    <p:sldId id="280" r:id="rId33"/>
    <p:sldId id="291" r:id="rId34"/>
    <p:sldId id="292" r:id="rId35"/>
    <p:sldId id="261" r:id="rId36"/>
    <p:sldId id="276" r:id="rId37"/>
  </p:sldIdLst>
  <p:sldSz cx="9144000" cy="6858000" type="screen4x3"/>
  <p:notesSz cx="6858000" cy="994727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39B5C7-F2A9-4F0F-945E-DDF7F9B8ED92}" type="datetimeFigureOut">
              <a:rPr lang="cs-CZ" smtClean="0"/>
              <a:t>31.1.2020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681B68-3682-4EC2-BDFA-5DB7D0FF34C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4627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95EC1D4A-A796-47C3-A63E-CE236FB377E2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AC57A5DF-1266-40EA-9282-1E66B9DE06C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1" name="Obdélník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Obdélník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Obdélník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Obdélník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95EC1D4A-A796-47C3-A63E-CE236FB377E2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AC57A5DF-1266-40EA-9282-1E66B9DE06C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6" name="Rovnoramenný trojúhelník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Přímá spojnice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Rovnoramenný trojúhelník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Přímá spojnice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Přímá spojnice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Rovnoramenný trojúhelník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Zástupný symbol pro obsah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Přímá spojnice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Rovnoramenný trojúhelník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Přímá spojnice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Rovnoramenný trojúhelník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římá spojnice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EC1D4A-A796-47C3-A63E-CE236FB377E2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C57A5DF-1266-40EA-9282-1E66B9DE06C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8" name="Přímá spojnice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Přímá spojnice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ovnoramenný trojúhelník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3pol.cz/cz/rubriky/medicina-a-prirodoveda/2250-zakaz-ztuzenych-pokrmovych-tuku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orion.chemi.muni.cz/zakladni_pojmy_z_biochemie/page0332.htm" TargetMode="External"/><Relationship Id="rId3" Type="http://schemas.openxmlformats.org/officeDocument/2006/relationships/hyperlink" Target="http://xantina.hyperlink.cz/organika/derivaty/alkoholy.html" TargetMode="External"/><Relationship Id="rId7" Type="http://schemas.openxmlformats.org/officeDocument/2006/relationships/hyperlink" Target="http://cs.wikipedia.org/wiki/Purin" TargetMode="External"/><Relationship Id="rId2" Type="http://schemas.openxmlformats.org/officeDocument/2006/relationships/hyperlink" Target="http://www.monashscientific.com.au/GlycerolMolecule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s.wikipedia.org/wiki/Pyrimidin" TargetMode="External"/><Relationship Id="rId11" Type="http://schemas.openxmlformats.org/officeDocument/2006/relationships/hyperlink" Target="http://cs.wikipedia.org/wiki/Tuky" TargetMode="External"/><Relationship Id="rId5" Type="http://schemas.openxmlformats.org/officeDocument/2006/relationships/hyperlink" Target="http://www.mun.ca/biology/scarr/iGen3_02-07.html" TargetMode="External"/><Relationship Id="rId10" Type="http://schemas.openxmlformats.org/officeDocument/2006/relationships/hyperlink" Target="http://www.novinky.cz/ekonomika/142396-anketa-zvolte-nezapomenutelne-drogisticke-zbozi-socialismu.html" TargetMode="External"/><Relationship Id="rId4" Type="http://schemas.openxmlformats.org/officeDocument/2006/relationships/hyperlink" Target="http://projektalfa.ic.cz/est_karb_k.htm" TargetMode="External"/><Relationship Id="rId9" Type="http://schemas.openxmlformats.org/officeDocument/2006/relationships/hyperlink" Target="http://ustecky.denik.cz/galerie/schichtjohann_rakovina.html?mm=1949387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opedia.sk/?cat=biokutik&amp;file=lipidy" TargetMode="External"/><Relationship Id="rId2" Type="http://schemas.openxmlformats.org/officeDocument/2006/relationships/hyperlink" Target="http://vetweb.cz/enzymova-interesterifikace-nova-technologie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rion.chemi.muni.cz/e_learning/=Texty/10-Nukleov%C3%A9%20kyseliny/10-NuklKys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Lipidy, nukleové kyseliny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2020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8268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Lipidy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3099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Biologický význam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zdroj energie</a:t>
            </a:r>
          </a:p>
          <a:p>
            <a:pPr lvl="1"/>
            <a:r>
              <a:rPr lang="cs-CZ" dirty="0" smtClean="0"/>
              <a:t>nejdůležitějším zdrojem energie ve stravě</a:t>
            </a:r>
          </a:p>
          <a:p>
            <a:pPr lvl="1"/>
            <a:r>
              <a:rPr lang="cs-CZ" dirty="0" smtClean="0"/>
              <a:t>lipidové kapky jsou uloženy v </a:t>
            </a:r>
            <a:r>
              <a:rPr lang="cs-CZ" i="1" dirty="0" smtClean="0"/>
              <a:t>adipocytech </a:t>
            </a:r>
            <a:r>
              <a:rPr lang="cs-CZ" dirty="0" smtClean="0"/>
              <a:t>(specializované buňky)</a:t>
            </a:r>
          </a:p>
          <a:p>
            <a:pPr lvl="1"/>
            <a:r>
              <a:rPr lang="cs-CZ" dirty="0" smtClean="0"/>
              <a:t>v případě potřeby jsou tuky uvolněny z adipocytů do krve, kde jsou zpracovány až na </a:t>
            </a:r>
            <a:r>
              <a:rPr lang="cs-CZ" b="1" dirty="0" smtClean="0"/>
              <a:t>oxid uhličitý </a:t>
            </a:r>
            <a:r>
              <a:rPr lang="cs-CZ" dirty="0" smtClean="0"/>
              <a:t>a </a:t>
            </a:r>
            <a:r>
              <a:rPr lang="cs-CZ" b="1" dirty="0" smtClean="0"/>
              <a:t>vodu</a:t>
            </a:r>
          </a:p>
          <a:p>
            <a:r>
              <a:rPr lang="cs-CZ" dirty="0" smtClean="0"/>
              <a:t>stavební jednotky</a:t>
            </a:r>
          </a:p>
          <a:p>
            <a:pPr lvl="1"/>
            <a:r>
              <a:rPr lang="cs-CZ" dirty="0" smtClean="0"/>
              <a:t>především buněčných membrán, kde pomáhají transportovat látky do buňky a z buňky</a:t>
            </a:r>
          </a:p>
          <a:p>
            <a:pPr lvl="1"/>
            <a:r>
              <a:rPr lang="cs-CZ" dirty="0" smtClean="0"/>
              <a:t>vyskytují se ve formě fosfolipidů, glykolipidů či cholesterolu (viz později)</a:t>
            </a:r>
          </a:p>
          <a:p>
            <a:pPr lvl="1"/>
            <a:r>
              <a:rPr lang="cs-CZ" dirty="0" smtClean="0"/>
              <a:t>samotné lipidy se v membránách nevyskytují</a:t>
            </a:r>
          </a:p>
        </p:txBody>
      </p:sp>
    </p:spTree>
    <p:extLst>
      <p:ext uri="{BB962C8B-B14F-4D97-AF65-F5344CB8AC3E}">
        <p14:creationId xmlns:p14="http://schemas.microsoft.com/office/powerpoint/2010/main" val="1583562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801617" y="1371600"/>
            <a:ext cx="2820353" cy="474724"/>
          </a:xfrm>
        </p:spPr>
        <p:txBody>
          <a:bodyPr>
            <a:normAutofit fontScale="90000"/>
          </a:bodyPr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izolace</a:t>
            </a:r>
          </a:p>
          <a:p>
            <a:pPr lvl="1"/>
            <a:r>
              <a:rPr lang="cs-CZ" dirty="0"/>
              <a:t>pomáhají udržovat tělesnou </a:t>
            </a:r>
            <a:r>
              <a:rPr lang="cs-CZ" dirty="0" smtClean="0"/>
              <a:t>teplotu </a:t>
            </a:r>
          </a:p>
          <a:p>
            <a:pPr lvl="2"/>
            <a:r>
              <a:rPr lang="cs-CZ" dirty="0" smtClean="0"/>
              <a:t>podkožní tuk/viscerální tuk</a:t>
            </a:r>
            <a:endParaRPr lang="cs-CZ" dirty="0"/>
          </a:p>
          <a:p>
            <a:pPr lvl="1"/>
            <a:r>
              <a:rPr lang="cs-CZ" dirty="0"/>
              <a:t>elektrická izolace jednotlivých buněk</a:t>
            </a:r>
          </a:p>
          <a:p>
            <a:pPr lvl="1"/>
            <a:r>
              <a:rPr lang="cs-CZ" dirty="0"/>
              <a:t>ochrana vnitřních orgánů</a:t>
            </a:r>
          </a:p>
          <a:p>
            <a:r>
              <a:rPr lang="cs-CZ" dirty="0" smtClean="0"/>
              <a:t>další význam lipidů</a:t>
            </a:r>
          </a:p>
          <a:p>
            <a:pPr lvl="1"/>
            <a:r>
              <a:rPr lang="cs-CZ" dirty="0" smtClean="0"/>
              <a:t>tukové povahy jsou steroidy a steroidní hormony</a:t>
            </a:r>
          </a:p>
          <a:p>
            <a:pPr lvl="1"/>
            <a:r>
              <a:rPr lang="cs-CZ" dirty="0" smtClean="0"/>
              <a:t>význam při zpracovávání vitamínů (DEKA)</a:t>
            </a:r>
          </a:p>
          <a:p>
            <a:pPr lvl="1"/>
            <a:r>
              <a:rPr lang="cs-CZ" dirty="0" smtClean="0"/>
              <a:t>signální funkce – přenos nervových vzruchů</a:t>
            </a:r>
          </a:p>
        </p:txBody>
      </p:sp>
      <p:pic>
        <p:nvPicPr>
          <p:cNvPr id="1026" name="Picture 2" descr="Výsledek obrázku pro viscerální tu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4" r="11958"/>
          <a:stretch/>
        </p:blipFill>
        <p:spPr bwMode="auto">
          <a:xfrm>
            <a:off x="5615608" y="0"/>
            <a:ext cx="3528392" cy="304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ýsledek obrázku pro viscerální tu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" r="13701" b="21269"/>
          <a:stretch/>
        </p:blipFill>
        <p:spPr bwMode="auto">
          <a:xfrm>
            <a:off x="1441215" y="-33164"/>
            <a:ext cx="4176464" cy="2504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59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Chemická podstata tuků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tuky jsou </a:t>
            </a:r>
            <a:r>
              <a:rPr lang="cs-CZ" dirty="0" smtClean="0">
                <a:solidFill>
                  <a:srgbClr val="00B0F0"/>
                </a:solidFill>
              </a:rPr>
              <a:t>estery</a:t>
            </a:r>
            <a:r>
              <a:rPr lang="cs-CZ" i="1" dirty="0" smtClean="0"/>
              <a:t> </a:t>
            </a:r>
            <a:r>
              <a:rPr lang="cs-CZ" dirty="0" smtClean="0">
                <a:solidFill>
                  <a:srgbClr val="7030A0"/>
                </a:solidFill>
              </a:rPr>
              <a:t>vyšších mastných kyselin</a:t>
            </a:r>
            <a:r>
              <a:rPr lang="cs-CZ" dirty="0" smtClean="0"/>
              <a:t> a </a:t>
            </a:r>
            <a:r>
              <a:rPr lang="cs-CZ" dirty="0" smtClean="0">
                <a:solidFill>
                  <a:srgbClr val="FF0000"/>
                </a:solidFill>
              </a:rPr>
              <a:t>alkoholů</a:t>
            </a:r>
          </a:p>
          <a:p>
            <a:r>
              <a:rPr lang="cs-CZ" dirty="0" smtClean="0"/>
              <a:t>co jednotlivá „slova“ v definici znamenají?</a:t>
            </a:r>
          </a:p>
          <a:p>
            <a:r>
              <a:rPr lang="cs-CZ" u="sng" dirty="0" smtClean="0">
                <a:solidFill>
                  <a:srgbClr val="FF0000"/>
                </a:solidFill>
              </a:rPr>
              <a:t>alkoholy</a:t>
            </a:r>
          </a:p>
          <a:p>
            <a:r>
              <a:rPr lang="cs-CZ" dirty="0" smtClean="0"/>
              <a:t>látky organického původu, které ve své molekule mají navázánu –OH skupinu</a:t>
            </a:r>
          </a:p>
          <a:p>
            <a:r>
              <a:rPr lang="cs-CZ" dirty="0" smtClean="0"/>
              <a:t>podle umístění OH skupiny rozdělujeme alkoholy </a:t>
            </a:r>
          </a:p>
          <a:p>
            <a:pPr lvl="1"/>
            <a:r>
              <a:rPr lang="cs-CZ" dirty="0" smtClean="0"/>
              <a:t>primární R-CH</a:t>
            </a:r>
            <a:r>
              <a:rPr lang="cs-CZ" baseline="-25000" dirty="0" smtClean="0"/>
              <a:t>2</a:t>
            </a:r>
            <a:r>
              <a:rPr lang="cs-CZ" dirty="0" smtClean="0"/>
              <a:t>-OH </a:t>
            </a:r>
          </a:p>
          <a:p>
            <a:pPr lvl="1"/>
            <a:r>
              <a:rPr lang="cs-CZ" dirty="0" smtClean="0"/>
              <a:t>sekundární R</a:t>
            </a:r>
            <a:r>
              <a:rPr lang="cs-CZ" baseline="-25000" dirty="0"/>
              <a:t>1</a:t>
            </a:r>
            <a:r>
              <a:rPr lang="cs-CZ" dirty="0" smtClean="0"/>
              <a:t>-CH (OH)- R</a:t>
            </a:r>
            <a:r>
              <a:rPr lang="cs-CZ" baseline="-25000" dirty="0" smtClean="0"/>
              <a:t>2</a:t>
            </a:r>
          </a:p>
          <a:p>
            <a:pPr lvl="1"/>
            <a:r>
              <a:rPr lang="cs-CZ" dirty="0" smtClean="0"/>
              <a:t>terciální </a:t>
            </a:r>
          </a:p>
          <a:p>
            <a:r>
              <a:rPr lang="cs-CZ" dirty="0" smtClean="0"/>
              <a:t>podle počtu OH skupin na </a:t>
            </a:r>
          </a:p>
          <a:p>
            <a:pPr lvl="1"/>
            <a:r>
              <a:rPr lang="cs-CZ" dirty="0" smtClean="0"/>
              <a:t>s jednou OH skupinou (jednosytný)</a:t>
            </a:r>
          </a:p>
          <a:p>
            <a:pPr lvl="1"/>
            <a:r>
              <a:rPr lang="cs-CZ" dirty="0" smtClean="0"/>
              <a:t>se 2 OH skupinami dioly (dvojsytný)</a:t>
            </a:r>
          </a:p>
          <a:p>
            <a:pPr lvl="1"/>
            <a:r>
              <a:rPr lang="cs-CZ" dirty="0" smtClean="0"/>
              <a:t>se 3 OH skupinami trioly (trojsytný)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58444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např. </a:t>
            </a:r>
          </a:p>
          <a:p>
            <a:pPr lvl="1"/>
            <a:r>
              <a:rPr lang="cs-CZ" dirty="0" smtClean="0"/>
              <a:t>etanol : primární jednosytný alkohol</a:t>
            </a:r>
          </a:p>
          <a:p>
            <a:pPr lvl="1"/>
            <a:r>
              <a:rPr lang="cs-CZ" dirty="0" smtClean="0"/>
              <a:t>etylenglykol:  dvojsytný alkohol</a:t>
            </a:r>
          </a:p>
          <a:p>
            <a:pPr lvl="1"/>
            <a:r>
              <a:rPr lang="cs-CZ" dirty="0" smtClean="0"/>
              <a:t>glycerol : trojsytný alkohol</a:t>
            </a:r>
          </a:p>
          <a:p>
            <a:pPr lvl="1"/>
            <a:endParaRPr lang="cs-CZ" dirty="0"/>
          </a:p>
          <a:p>
            <a:r>
              <a:rPr lang="cs-CZ" dirty="0" smtClean="0"/>
              <a:t>biologicky významný je glycerol</a:t>
            </a:r>
          </a:p>
          <a:p>
            <a:r>
              <a:rPr lang="cs-CZ" dirty="0" smtClean="0"/>
              <a:t>a vyšší alkoholy (alkoholy, které obsahují větší počet uhlíků)</a:t>
            </a:r>
          </a:p>
          <a:p>
            <a:pPr lvl="1"/>
            <a:r>
              <a:rPr lang="cs-CZ" dirty="0" err="1" smtClean="0"/>
              <a:t>laurylalkohol</a:t>
            </a:r>
            <a:r>
              <a:rPr lang="cs-CZ" dirty="0" smtClean="0"/>
              <a:t> (12 C atomů) , </a:t>
            </a:r>
            <a:r>
              <a:rPr lang="cs-CZ" dirty="0" err="1" smtClean="0"/>
              <a:t>myristylalkohol</a:t>
            </a:r>
            <a:r>
              <a:rPr lang="cs-CZ" dirty="0" smtClean="0"/>
              <a:t> (14 C atomů), </a:t>
            </a:r>
            <a:r>
              <a:rPr lang="cs-CZ" dirty="0" err="1" smtClean="0"/>
              <a:t>cetylakohol</a:t>
            </a:r>
            <a:r>
              <a:rPr lang="cs-CZ" dirty="0" smtClean="0"/>
              <a:t> (16 C atomů),  </a:t>
            </a:r>
            <a:r>
              <a:rPr lang="cs-CZ" dirty="0" err="1" smtClean="0"/>
              <a:t>stearylalkohol</a:t>
            </a:r>
            <a:r>
              <a:rPr lang="cs-CZ" dirty="0" smtClean="0"/>
              <a:t> (18 C atomů)</a:t>
            </a:r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lum contras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831" b="25304"/>
          <a:stretch/>
        </p:blipFill>
        <p:spPr bwMode="auto">
          <a:xfrm>
            <a:off x="6228184" y="2132856"/>
            <a:ext cx="2275146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620688"/>
            <a:ext cx="1656184" cy="137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1574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7030A0"/>
                </a:solidFill>
              </a:rPr>
              <a:t>Vyšší mastné kyseliny</a:t>
            </a:r>
            <a:endParaRPr lang="cs-CZ" dirty="0">
              <a:solidFill>
                <a:srgbClr val="7030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u="sng" dirty="0" smtClean="0">
                <a:solidFill>
                  <a:srgbClr val="7030A0"/>
                </a:solidFill>
              </a:rPr>
              <a:t>karboxylové kyseliny </a:t>
            </a:r>
            <a:r>
              <a:rPr lang="cs-CZ" dirty="0" smtClean="0"/>
              <a:t>(zakončení –COOH)</a:t>
            </a:r>
            <a:endParaRPr lang="cs-CZ" dirty="0"/>
          </a:p>
          <a:p>
            <a:r>
              <a:rPr lang="cs-CZ" dirty="0" smtClean="0"/>
              <a:t>mastné = vyskytující se v tucích (sami o sobě nejsou „mastné“)</a:t>
            </a:r>
          </a:p>
          <a:p>
            <a:r>
              <a:rPr lang="cs-CZ" dirty="0" smtClean="0"/>
              <a:t>vyšší=  obsahují větší počet uhlíků</a:t>
            </a:r>
          </a:p>
          <a:p>
            <a:pPr lvl="1"/>
            <a:r>
              <a:rPr lang="cs-CZ" dirty="0" smtClean="0"/>
              <a:t>nejsou rozvětvené</a:t>
            </a:r>
          </a:p>
          <a:p>
            <a:pPr lvl="1"/>
            <a:r>
              <a:rPr lang="cs-CZ" dirty="0" smtClean="0"/>
              <a:t>mohou být </a:t>
            </a:r>
            <a:r>
              <a:rPr lang="cs-CZ" u="sng" dirty="0" smtClean="0"/>
              <a:t>nasycené</a:t>
            </a:r>
            <a:r>
              <a:rPr lang="cs-CZ" dirty="0" smtClean="0"/>
              <a:t> (pouze jednoduché vazby)</a:t>
            </a:r>
          </a:p>
          <a:p>
            <a:pPr lvl="1"/>
            <a:r>
              <a:rPr lang="cs-CZ" dirty="0" smtClean="0"/>
              <a:t>mohou být </a:t>
            </a:r>
            <a:r>
              <a:rPr lang="cs-CZ" u="sng" dirty="0" smtClean="0"/>
              <a:t>nenasycené</a:t>
            </a:r>
            <a:r>
              <a:rPr lang="cs-CZ" dirty="0" smtClean="0"/>
              <a:t> (obsahují 1, 2, 3 násobné vazby)</a:t>
            </a:r>
          </a:p>
          <a:p>
            <a:pPr lvl="1"/>
            <a:r>
              <a:rPr lang="cs-CZ" dirty="0" smtClean="0"/>
              <a:t>počet uhlíků v řetězci je vždy </a:t>
            </a:r>
            <a:r>
              <a:rPr lang="cs-CZ" b="1" dirty="0" smtClean="0"/>
              <a:t>sudý!</a:t>
            </a:r>
          </a:p>
          <a:p>
            <a:pPr lvl="1"/>
            <a:r>
              <a:rPr lang="cs-CZ" dirty="0" smtClean="0"/>
              <a:t>uhlík s pořadovým číslem </a:t>
            </a:r>
            <a:r>
              <a:rPr lang="cs-CZ" dirty="0" smtClean="0">
                <a:latin typeface="+mj-lt"/>
              </a:rPr>
              <a:t>1</a:t>
            </a:r>
            <a:r>
              <a:rPr lang="cs-CZ" dirty="0" smtClean="0"/>
              <a:t> je vždy u karboxylové skupiny</a:t>
            </a:r>
          </a:p>
          <a:p>
            <a:pPr lvl="1"/>
            <a:r>
              <a:rPr lang="cs-CZ" dirty="0" smtClean="0"/>
              <a:t>označení </a:t>
            </a:r>
            <a:r>
              <a:rPr lang="el-GR" b="1" i="1" dirty="0" smtClean="0">
                <a:latin typeface="Arial"/>
                <a:cs typeface="Arial"/>
              </a:rPr>
              <a:t>ω</a:t>
            </a:r>
            <a:r>
              <a:rPr lang="cs-CZ" dirty="0" smtClean="0">
                <a:latin typeface="Arial"/>
                <a:cs typeface="Arial"/>
              </a:rPr>
              <a:t> </a:t>
            </a:r>
            <a:r>
              <a:rPr lang="cs-CZ" dirty="0" smtClean="0"/>
              <a:t>dvojná vazba je na konci řetězce</a:t>
            </a:r>
          </a:p>
          <a:p>
            <a:pPr lvl="1"/>
            <a:r>
              <a:rPr lang="el-GR" b="1" i="1" dirty="0"/>
              <a:t>ω </a:t>
            </a:r>
            <a:r>
              <a:rPr lang="cs-CZ" b="1" i="1" dirty="0" smtClean="0"/>
              <a:t>3</a:t>
            </a:r>
            <a:r>
              <a:rPr lang="cs-CZ" dirty="0" smtClean="0"/>
              <a:t> dvojná vazba je na 3 uhlíku od konce řetězce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84690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některé vyšší mastné kyseliny jsou pro naše tělo </a:t>
            </a:r>
            <a:r>
              <a:rPr lang="cs-CZ" dirty="0" smtClean="0"/>
              <a:t>esenciální především ty, které obsahují dvojné vazby</a:t>
            </a:r>
            <a:endParaRPr lang="cs-CZ" dirty="0"/>
          </a:p>
          <a:p>
            <a:r>
              <a:rPr lang="cs-CZ" b="1" dirty="0" smtClean="0"/>
              <a:t>nasycené</a:t>
            </a:r>
            <a:endParaRPr lang="cs-CZ" dirty="0" smtClean="0"/>
          </a:p>
          <a:p>
            <a:r>
              <a:rPr lang="cs-CZ" dirty="0" smtClean="0"/>
              <a:t>kyselina myristová (C14)</a:t>
            </a:r>
          </a:p>
          <a:p>
            <a:r>
              <a:rPr lang="cs-CZ" dirty="0" smtClean="0"/>
              <a:t>kyselina palmitová (C16)</a:t>
            </a:r>
          </a:p>
          <a:p>
            <a:r>
              <a:rPr lang="cs-CZ" dirty="0" smtClean="0"/>
              <a:t>kyselina stearová (C18)</a:t>
            </a:r>
          </a:p>
          <a:p>
            <a:r>
              <a:rPr lang="cs-CZ" dirty="0" smtClean="0"/>
              <a:t>kyselina </a:t>
            </a:r>
            <a:r>
              <a:rPr lang="cs-CZ" dirty="0" err="1" smtClean="0"/>
              <a:t>arachidová</a:t>
            </a:r>
            <a:r>
              <a:rPr lang="cs-CZ" dirty="0" smtClean="0"/>
              <a:t> (C 20)</a:t>
            </a:r>
          </a:p>
          <a:p>
            <a:pPr fontAlgn="t"/>
            <a:r>
              <a:rPr lang="cs-CZ" b="1" dirty="0" smtClean="0"/>
              <a:t>nenasycené</a:t>
            </a:r>
          </a:p>
          <a:p>
            <a:pPr fontAlgn="t"/>
            <a:r>
              <a:rPr lang="en-US" dirty="0" err="1" smtClean="0"/>
              <a:t>kyselina</a:t>
            </a:r>
            <a:r>
              <a:rPr lang="cs-CZ" dirty="0" smtClean="0"/>
              <a:t> </a:t>
            </a:r>
            <a:r>
              <a:rPr lang="en-US" dirty="0" err="1" smtClean="0"/>
              <a:t>olejová</a:t>
            </a:r>
            <a:r>
              <a:rPr lang="cs-CZ" dirty="0" smtClean="0"/>
              <a:t> (C18; 9=)</a:t>
            </a:r>
          </a:p>
          <a:p>
            <a:pPr fontAlgn="t"/>
            <a:r>
              <a:rPr lang="cs-CZ" dirty="0" smtClean="0"/>
              <a:t>kyselina linolová (C 18; 9,12=)</a:t>
            </a:r>
          </a:p>
          <a:p>
            <a:pPr fontAlgn="t"/>
            <a:r>
              <a:rPr lang="cs-CZ" dirty="0" smtClean="0"/>
              <a:t>kyselina linolenová (C 18; 9,12,15=)</a:t>
            </a:r>
          </a:p>
          <a:p>
            <a:pPr fontAlgn="t"/>
            <a:r>
              <a:rPr lang="cs-CZ" dirty="0" smtClean="0"/>
              <a:t>kyselina arachidonová (C20; 5,8,11,14=)</a:t>
            </a:r>
          </a:p>
          <a:p>
            <a:pPr fontAlgn="t"/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76082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5" descr="C:\Users\krejcikova_a.OASPGSBEROUN.000\Desktop\mk.gif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 cstate="print">
            <a:lum bright="-20000" contrast="4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576"/>
          <a:stretch/>
        </p:blipFill>
        <p:spPr bwMode="auto">
          <a:xfrm>
            <a:off x="1115615" y="623299"/>
            <a:ext cx="7352521" cy="568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5" descr="C:\Users\krejcikova_a.OASPGSBEROUN.000\Desktop\mk.gif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 cstate="print">
            <a:lum bright="-20000" contrast="4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593"/>
          <a:stretch/>
        </p:blipFill>
        <p:spPr bwMode="auto">
          <a:xfrm>
            <a:off x="1619672" y="1143000"/>
            <a:ext cx="6755694" cy="5222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752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00B0F0"/>
                </a:solidFill>
              </a:rPr>
              <a:t>Ester- esterifikace</a:t>
            </a:r>
            <a:endParaRPr lang="cs-CZ" dirty="0">
              <a:solidFill>
                <a:srgbClr val="00B0F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reakce alkoholu a karboxylové kyseliny (k.k)</a:t>
            </a:r>
          </a:p>
          <a:p>
            <a:endParaRPr lang="cs-CZ" dirty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r>
              <a:rPr lang="cs-CZ" dirty="0" smtClean="0"/>
              <a:t>podle sytnosti alkoholu se může vázat větší počet k.k.</a:t>
            </a:r>
          </a:p>
          <a:p>
            <a:pPr lvl="1"/>
            <a:r>
              <a:rPr lang="cs-CZ" dirty="0" smtClean="0"/>
              <a:t>v případě glycerolu se může navázat 1, 2, 3 zbytky k.k. = acyly</a:t>
            </a:r>
          </a:p>
          <a:p>
            <a:pPr lvl="1"/>
            <a:r>
              <a:rPr lang="cs-CZ" dirty="0" smtClean="0"/>
              <a:t>k.k. mohou být stejné, nebo různé</a:t>
            </a:r>
          </a:p>
          <a:p>
            <a:pPr lvl="1"/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60848"/>
            <a:ext cx="7259351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4114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78" y="1772816"/>
            <a:ext cx="8062044" cy="2659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1267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</a:t>
            </a:r>
            <a:r>
              <a:rPr lang="cs-CZ" dirty="0" smtClean="0"/>
              <a:t>ákladní rozdělení tuků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tuky</a:t>
            </a:r>
          </a:p>
          <a:p>
            <a:pPr lvl="1"/>
            <a:r>
              <a:rPr lang="cs-CZ" dirty="0" smtClean="0"/>
              <a:t>triacylglyceroly = 1 glycerol + 3 k.k. nasycené</a:t>
            </a:r>
          </a:p>
          <a:p>
            <a:pPr lvl="1"/>
            <a:r>
              <a:rPr lang="cs-CZ" dirty="0" smtClean="0"/>
              <a:t>většina tuků živočišného původu</a:t>
            </a:r>
            <a:r>
              <a:rPr lang="cs-CZ" dirty="0" smtClean="0">
                <a:solidFill>
                  <a:srgbClr val="FF0000"/>
                </a:solidFill>
              </a:rPr>
              <a:t> !</a:t>
            </a:r>
          </a:p>
          <a:p>
            <a:r>
              <a:rPr lang="cs-CZ" dirty="0" smtClean="0"/>
              <a:t>oleje</a:t>
            </a:r>
          </a:p>
          <a:p>
            <a:pPr lvl="1"/>
            <a:r>
              <a:rPr lang="cs-CZ" dirty="0"/>
              <a:t>triacylglyceroly = 1 glycerol + 3 k.k. </a:t>
            </a:r>
            <a:r>
              <a:rPr lang="cs-CZ" dirty="0" smtClean="0"/>
              <a:t> nenasycené</a:t>
            </a:r>
          </a:p>
          <a:p>
            <a:pPr lvl="1"/>
            <a:r>
              <a:rPr lang="cs-CZ" dirty="0" smtClean="0"/>
              <a:t>mastný alkohol a nenasycená k.k.</a:t>
            </a:r>
          </a:p>
          <a:p>
            <a:pPr lvl="1"/>
            <a:r>
              <a:rPr lang="cs-CZ" dirty="0" smtClean="0"/>
              <a:t>jsou </a:t>
            </a:r>
            <a:r>
              <a:rPr lang="cs-CZ" dirty="0"/>
              <a:t>obsaženy v </a:t>
            </a:r>
            <a:r>
              <a:rPr lang="cs-CZ" dirty="0" smtClean="0"/>
              <a:t>tucích </a:t>
            </a:r>
            <a:r>
              <a:rPr lang="cs-CZ" dirty="0"/>
              <a:t>rostlinného původu a v rybím </a:t>
            </a:r>
            <a:r>
              <a:rPr lang="cs-CZ" dirty="0" smtClean="0"/>
              <a:t>tuku</a:t>
            </a:r>
          </a:p>
          <a:p>
            <a:pPr lvl="1"/>
            <a:r>
              <a:rPr lang="cs-CZ" dirty="0"/>
              <a:t>p</a:t>
            </a:r>
            <a:r>
              <a:rPr lang="cs-CZ" dirty="0" smtClean="0"/>
              <a:t>omáhají </a:t>
            </a:r>
            <a:r>
              <a:rPr lang="cs-CZ" dirty="0"/>
              <a:t>snižovat hladinu cholesterolu v </a:t>
            </a:r>
            <a:r>
              <a:rPr lang="cs-CZ" dirty="0" smtClean="0"/>
              <a:t>krvi</a:t>
            </a:r>
          </a:p>
          <a:p>
            <a:pPr lvl="1"/>
            <a:r>
              <a:rPr lang="cs-CZ" b="1" dirty="0" smtClean="0"/>
              <a:t>MUFA (</a:t>
            </a:r>
            <a:r>
              <a:rPr lang="cs-CZ" dirty="0" smtClean="0"/>
              <a:t>Mono </a:t>
            </a:r>
            <a:r>
              <a:rPr lang="cs-CZ" dirty="0" err="1" smtClean="0"/>
              <a:t>Unsaturated</a:t>
            </a:r>
            <a:r>
              <a:rPr lang="cs-CZ" dirty="0" smtClean="0"/>
              <a:t> </a:t>
            </a:r>
            <a:r>
              <a:rPr lang="cs-CZ" dirty="0" err="1" smtClean="0"/>
              <a:t>Fatty</a:t>
            </a:r>
            <a:r>
              <a:rPr lang="cs-CZ" dirty="0" smtClean="0"/>
              <a:t> </a:t>
            </a:r>
            <a:r>
              <a:rPr lang="cs-CZ" dirty="0" err="1" smtClean="0"/>
              <a:t>Acids</a:t>
            </a:r>
            <a:r>
              <a:rPr lang="cs-CZ" dirty="0" smtClean="0"/>
              <a:t>)</a:t>
            </a:r>
          </a:p>
          <a:p>
            <a:pPr lvl="1"/>
            <a:r>
              <a:rPr lang="cs-CZ" b="1" dirty="0" smtClean="0"/>
              <a:t>PUFA</a:t>
            </a:r>
            <a:r>
              <a:rPr lang="cs-CZ" dirty="0" smtClean="0"/>
              <a:t> (</a:t>
            </a:r>
            <a:r>
              <a:rPr lang="cs-CZ" dirty="0" err="1" smtClean="0"/>
              <a:t>Poly</a:t>
            </a:r>
            <a:r>
              <a:rPr lang="cs-CZ" dirty="0" smtClean="0"/>
              <a:t> </a:t>
            </a:r>
            <a:r>
              <a:rPr lang="cs-CZ" dirty="0" err="1" smtClean="0"/>
              <a:t>Unsaturated</a:t>
            </a:r>
            <a:r>
              <a:rPr lang="cs-CZ" dirty="0" smtClean="0"/>
              <a:t> </a:t>
            </a:r>
            <a:r>
              <a:rPr lang="cs-CZ" dirty="0" err="1" smtClean="0"/>
              <a:t>Fatty</a:t>
            </a:r>
            <a:r>
              <a:rPr lang="cs-CZ" dirty="0" smtClean="0"/>
              <a:t> </a:t>
            </a:r>
            <a:r>
              <a:rPr lang="cs-CZ" dirty="0" err="1" smtClean="0"/>
              <a:t>Acids</a:t>
            </a:r>
            <a:r>
              <a:rPr lang="cs-CZ" dirty="0" smtClean="0"/>
              <a:t>)</a:t>
            </a:r>
          </a:p>
          <a:p>
            <a:pPr lvl="1"/>
            <a:r>
              <a:rPr lang="cs-CZ" dirty="0" smtClean="0"/>
              <a:t>velice důležité jsou </a:t>
            </a:r>
            <a:r>
              <a:rPr lang="el-GR" i="1" dirty="0" smtClean="0">
                <a:latin typeface="Arial"/>
                <a:cs typeface="Arial"/>
              </a:rPr>
              <a:t>ω</a:t>
            </a:r>
            <a:r>
              <a:rPr lang="cs-CZ" i="1" dirty="0" smtClean="0">
                <a:latin typeface="Arial"/>
                <a:cs typeface="Arial"/>
              </a:rPr>
              <a:t>-3 </a:t>
            </a:r>
            <a:r>
              <a:rPr lang="cs-CZ" sz="2400" dirty="0"/>
              <a:t>(kardiovaskulární systém</a:t>
            </a:r>
            <a:r>
              <a:rPr lang="cs-CZ" sz="2400" dirty="0" smtClean="0"/>
              <a:t>)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446394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vosky</a:t>
            </a:r>
          </a:p>
          <a:p>
            <a:pPr lvl="1"/>
            <a:r>
              <a:rPr lang="cs-CZ" dirty="0"/>
              <a:t>1 mastný alkohol + 1 </a:t>
            </a:r>
            <a:r>
              <a:rPr lang="cs-CZ" dirty="0" err="1"/>
              <a:t>k.k</a:t>
            </a:r>
            <a:r>
              <a:rPr lang="cs-CZ" dirty="0"/>
              <a:t>.</a:t>
            </a:r>
          </a:p>
          <a:p>
            <a:pPr lvl="1"/>
            <a:r>
              <a:rPr lang="cs-CZ" dirty="0"/>
              <a:t>ochrana listů, pokožky, plodů, včelí vosk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1305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Složené lipidy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fosfolipidy</a:t>
            </a:r>
          </a:p>
          <a:p>
            <a:pPr lvl="1"/>
            <a:r>
              <a:rPr lang="cs-CZ" dirty="0" smtClean="0"/>
              <a:t>místo k.k. je navázán zbytek kyseliny </a:t>
            </a:r>
            <a:r>
              <a:rPr lang="cs-CZ" dirty="0" err="1" smtClean="0"/>
              <a:t>trihydrogenfoforečné</a:t>
            </a:r>
            <a:r>
              <a:rPr lang="cs-CZ" dirty="0" smtClean="0"/>
              <a:t> (H</a:t>
            </a:r>
            <a:r>
              <a:rPr lang="cs-CZ" baseline="-25000" dirty="0" smtClean="0"/>
              <a:t>3</a:t>
            </a:r>
            <a:r>
              <a:rPr lang="cs-CZ" dirty="0" smtClean="0"/>
              <a:t>PO</a:t>
            </a:r>
            <a:r>
              <a:rPr lang="cs-CZ" baseline="-25000" dirty="0" smtClean="0"/>
              <a:t>4</a:t>
            </a:r>
            <a:r>
              <a:rPr lang="cs-CZ" dirty="0" smtClean="0"/>
              <a:t>)</a:t>
            </a:r>
          </a:p>
          <a:p>
            <a:pPr lvl="1"/>
            <a:r>
              <a:rPr lang="cs-CZ" dirty="0" smtClean="0"/>
              <a:t>lecitin – hlavní složka buněčných membrán</a:t>
            </a:r>
            <a:endParaRPr lang="cs-CZ" baseline="-25000" dirty="0" smtClean="0"/>
          </a:p>
          <a:p>
            <a:r>
              <a:rPr lang="cs-CZ" dirty="0" smtClean="0"/>
              <a:t>glykolipidy</a:t>
            </a:r>
            <a:endParaRPr lang="cs-CZ" dirty="0"/>
          </a:p>
          <a:p>
            <a:pPr lvl="1"/>
            <a:r>
              <a:rPr lang="cs-CZ" dirty="0"/>
              <a:t>na molekulu je vázán cukr</a:t>
            </a:r>
          </a:p>
          <a:p>
            <a:pPr lvl="1"/>
            <a:r>
              <a:rPr lang="cs-CZ" dirty="0"/>
              <a:t>plazmatické membrány- rozpoznávání </a:t>
            </a:r>
            <a:r>
              <a:rPr lang="cs-CZ" dirty="0" smtClean="0"/>
              <a:t>buněk (</a:t>
            </a:r>
            <a:r>
              <a:rPr lang="cs-CZ" dirty="0"/>
              <a:t>např. </a:t>
            </a:r>
            <a:r>
              <a:rPr lang="cs-CZ" dirty="0" smtClean="0"/>
              <a:t>dříve uváděný- </a:t>
            </a:r>
            <a:r>
              <a:rPr lang="cs-CZ" dirty="0"/>
              <a:t>penicilin), ochrana před </a:t>
            </a:r>
            <a:r>
              <a:rPr lang="cs-CZ" dirty="0" smtClean="0"/>
              <a:t>natrávením, krevní skupiny  A,B,0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82251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err="1"/>
              <a:t>sfingolipidy</a:t>
            </a:r>
            <a:endParaRPr lang="cs-CZ" dirty="0"/>
          </a:p>
          <a:p>
            <a:pPr lvl="1"/>
            <a:r>
              <a:rPr lang="cs-CZ" dirty="0"/>
              <a:t>jako alkohol se uplatňuje </a:t>
            </a:r>
            <a:r>
              <a:rPr lang="cs-CZ" dirty="0" err="1"/>
              <a:t>sfingozin</a:t>
            </a:r>
            <a:endParaRPr lang="cs-CZ" dirty="0"/>
          </a:p>
          <a:p>
            <a:pPr lvl="1"/>
            <a:r>
              <a:rPr lang="cs-CZ" dirty="0"/>
              <a:t>součástí nervových buněk</a:t>
            </a:r>
          </a:p>
          <a:p>
            <a:pPr lvl="1"/>
            <a:r>
              <a:rPr lang="cs-CZ" dirty="0" err="1"/>
              <a:t>sfiengomyelin</a:t>
            </a:r>
            <a:r>
              <a:rPr lang="cs-CZ" dirty="0"/>
              <a:t>- myelinové pochvy neuronů</a:t>
            </a:r>
          </a:p>
          <a:p>
            <a:endParaRPr lang="cs-CZ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r="2472" b="56143"/>
          <a:stretch/>
        </p:blipFill>
        <p:spPr bwMode="auto">
          <a:xfrm>
            <a:off x="611560" y="3356992"/>
            <a:ext cx="7668761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957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reakce tuků</a:t>
            </a:r>
            <a:endParaRPr lang="cs-CZ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764704"/>
            <a:ext cx="2581037" cy="345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kyselá hydrolýza</a:t>
            </a:r>
          </a:p>
          <a:p>
            <a:pPr lvl="1"/>
            <a:r>
              <a:rPr lang="cs-CZ" dirty="0" smtClean="0"/>
              <a:t>probíhá při trávení tuků</a:t>
            </a:r>
          </a:p>
          <a:p>
            <a:pPr lvl="1"/>
            <a:r>
              <a:rPr lang="cs-CZ" dirty="0" smtClean="0"/>
              <a:t>rozpad tuku na glycerol (popř. alkohol) a karboxylovou kyselinu (popř. kyseliny)</a:t>
            </a:r>
          </a:p>
          <a:p>
            <a:r>
              <a:rPr lang="cs-CZ" dirty="0" smtClean="0"/>
              <a:t>zásaditá hydrolýza</a:t>
            </a:r>
          </a:p>
          <a:p>
            <a:pPr lvl="1"/>
            <a:r>
              <a:rPr lang="cs-CZ" dirty="0" smtClean="0"/>
              <a:t>probíhá při výrobě mýdla – zmýdelňování</a:t>
            </a:r>
          </a:p>
          <a:p>
            <a:pPr lvl="1"/>
            <a:r>
              <a:rPr lang="cs-CZ" dirty="0" smtClean="0"/>
              <a:t>v přítomnosti zásadité látky </a:t>
            </a:r>
          </a:p>
          <a:p>
            <a:pPr lvl="2"/>
            <a:r>
              <a:rPr lang="cs-CZ" dirty="0" err="1" smtClean="0"/>
              <a:t>NaOH</a:t>
            </a:r>
            <a:r>
              <a:rPr lang="cs-CZ" dirty="0" smtClean="0"/>
              <a:t> – tuhé mýdlo – s Jelenem</a:t>
            </a:r>
          </a:p>
          <a:p>
            <a:pPr lvl="2"/>
            <a:r>
              <a:rPr lang="cs-CZ" dirty="0" smtClean="0"/>
              <a:t>KOH – tekutá (mazlavá mýdla)</a:t>
            </a:r>
          </a:p>
          <a:p>
            <a:pPr lvl="1">
              <a:buNone/>
            </a:pPr>
            <a:endParaRPr lang="cs-CZ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060" y="4284391"/>
            <a:ext cx="3240360" cy="2314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353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"/>
          <a:stretch/>
        </p:blipFill>
        <p:spPr bwMode="auto">
          <a:xfrm>
            <a:off x="34479" y="1844824"/>
            <a:ext cx="9109521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721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ztužování tuků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reakce nenasycených mastných kyselin s vodíkem</a:t>
            </a:r>
          </a:p>
          <a:p>
            <a:r>
              <a:rPr lang="cs-CZ" dirty="0" smtClean="0"/>
              <a:t>vznikají polotuhá nebo tuhá „rostlinná másla“</a:t>
            </a:r>
          </a:p>
          <a:p>
            <a:r>
              <a:rPr lang="cs-CZ" dirty="0" smtClean="0"/>
              <a:t>nevýhodou je vznik </a:t>
            </a:r>
            <a:r>
              <a:rPr lang="cs-CZ" u="sng" dirty="0" smtClean="0"/>
              <a:t>trans izomerů </a:t>
            </a:r>
            <a:r>
              <a:rPr lang="cs-CZ" dirty="0" smtClean="0"/>
              <a:t>= trans mastné kyseliny, neboli TFA (trans-</a:t>
            </a:r>
            <a:r>
              <a:rPr lang="cs-CZ" dirty="0" err="1" smtClean="0"/>
              <a:t>fatty</a:t>
            </a:r>
            <a:r>
              <a:rPr lang="cs-CZ" dirty="0" smtClean="0"/>
              <a:t> </a:t>
            </a:r>
            <a:r>
              <a:rPr lang="cs-CZ" dirty="0" err="1" smtClean="0"/>
              <a:t>acids</a:t>
            </a:r>
            <a:r>
              <a:rPr lang="cs-CZ" dirty="0" smtClean="0"/>
              <a:t>)</a:t>
            </a:r>
          </a:p>
          <a:p>
            <a:r>
              <a:rPr lang="cs-CZ" dirty="0" smtClean="0"/>
              <a:t>podílejí se na zvýšení hladiny cholesterolu v krvi a mají negativní vliv na náš srdečně-cévní systém</a:t>
            </a:r>
          </a:p>
          <a:p>
            <a:pPr lvl="1"/>
            <a:r>
              <a:rPr lang="cs-CZ" dirty="0" smtClean="0"/>
              <a:t>v současné době je k výrobě moderních rostlinných tuků, které jsou běžně dostupné v obchodech, používán nový výrobní postup, tzv. </a:t>
            </a:r>
            <a:r>
              <a:rPr lang="cs-CZ" u="sng" dirty="0" err="1" smtClean="0"/>
              <a:t>interesterifikace</a:t>
            </a:r>
            <a:r>
              <a:rPr lang="cs-CZ" dirty="0" smtClean="0"/>
              <a:t>, která vzniku trans mastných kyselin zabraňuje</a:t>
            </a:r>
          </a:p>
          <a:p>
            <a:r>
              <a:rPr lang="cs-CZ" dirty="0" smtClean="0"/>
              <a:t>konzervace olejů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152400"/>
            <a:ext cx="8363272" cy="990600"/>
          </a:xfrm>
        </p:spPr>
        <p:txBody>
          <a:bodyPr>
            <a:normAutofit/>
          </a:bodyPr>
          <a:lstStyle/>
          <a:p>
            <a:r>
              <a:rPr lang="cs-CZ" b="1" dirty="0"/>
              <a:t>Zákaz ztužených pokrmových tuků</a:t>
            </a:r>
            <a:br>
              <a:rPr lang="cs-CZ" b="1" dirty="0"/>
            </a:br>
            <a:r>
              <a:rPr lang="cs-CZ" sz="1300" dirty="0">
                <a:hlinkClick r:id="rId2"/>
              </a:rPr>
              <a:t>https://www.3pol.cz/cz/rubriky/medicina-a-prirodoveda/2250-zakaz-ztuzenych-pokrmovych-tuku</a:t>
            </a:r>
            <a:endParaRPr lang="cs-CZ" sz="13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Světová </a:t>
            </a:r>
            <a:r>
              <a:rPr lang="cs-CZ" dirty="0"/>
              <a:t>zdravotnická organizace (WHO) chce do roku </a:t>
            </a:r>
            <a:r>
              <a:rPr lang="cs-CZ" dirty="0">
                <a:solidFill>
                  <a:srgbClr val="FF0000"/>
                </a:solidFill>
              </a:rPr>
              <a:t>2023</a:t>
            </a:r>
            <a:r>
              <a:rPr lang="cs-CZ" dirty="0"/>
              <a:t> ukončit průmyslově vyráběné tzv. trans tuky - trans mastné kyseliny. Podle WHO ve světě </a:t>
            </a:r>
            <a:r>
              <a:rPr lang="cs-CZ" dirty="0">
                <a:solidFill>
                  <a:srgbClr val="FF0000"/>
                </a:solidFill>
              </a:rPr>
              <a:t>ročně</a:t>
            </a:r>
            <a:r>
              <a:rPr lang="cs-CZ" dirty="0"/>
              <a:t> umírá kolem </a:t>
            </a:r>
            <a:r>
              <a:rPr lang="cs-CZ" dirty="0">
                <a:solidFill>
                  <a:srgbClr val="FF0000"/>
                </a:solidFill>
              </a:rPr>
              <a:t>500 000 lidí </a:t>
            </a:r>
            <a:r>
              <a:rPr lang="cs-CZ" dirty="0"/>
              <a:t>v důsledku konzumace trans mastných kyselin v potravinách, a to zejména na </a:t>
            </a:r>
            <a:r>
              <a:rPr lang="cs-CZ" dirty="0">
                <a:solidFill>
                  <a:srgbClr val="FF0000"/>
                </a:solidFill>
              </a:rPr>
              <a:t>srdeční nemoci</a:t>
            </a:r>
            <a:r>
              <a:rPr lang="cs-CZ" dirty="0"/>
              <a:t>. Trans tuky se průmyslově vyrábějí hlavně hydrogenací rostlinných olejů. Výsledkem je pevný produkt, snadno roztíratelný a dlouho skladovatelný (proto tak populární u výrobců), z něhož se vyrábějí takové potraviny, jako je margarín a tuky do pečiva. Výchozí surovinou jsou nejčastěji levné rostlinné oleje, např. slunečnicový, sójový a řepkový.</a:t>
            </a:r>
          </a:p>
          <a:p>
            <a:endParaRPr lang="cs-CZ" dirty="0"/>
          </a:p>
        </p:txBody>
      </p:sp>
      <p:pic>
        <p:nvPicPr>
          <p:cNvPr id="2054" name="Picture 6" descr="https://www.3pol.cz/cache/img/c4/--data--web--obr-2-18--susenky.clip.x600.y300.r0.q85.nr1.me2.co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536" y="154776"/>
            <a:ext cx="6260416" cy="313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341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2. </a:t>
            </a:r>
            <a:r>
              <a:rPr lang="cs-CZ" dirty="0"/>
              <a:t>NUKLEOVÉ KYSELINY (NK)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197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Biologický význam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hrají hlavní roli při uchovávání a expresi genetické informace</a:t>
            </a:r>
          </a:p>
          <a:p>
            <a:r>
              <a:rPr lang="cs-CZ" dirty="0" smtClean="0"/>
              <a:t>základní dvě skupiny:</a:t>
            </a:r>
          </a:p>
          <a:p>
            <a:pPr lvl="1"/>
            <a:r>
              <a:rPr lang="cs-CZ" dirty="0" smtClean="0"/>
              <a:t>DNA (deoxyribonukleová kyselina)</a:t>
            </a:r>
          </a:p>
          <a:p>
            <a:pPr lvl="2"/>
            <a:r>
              <a:rPr lang="cs-CZ" dirty="0" smtClean="0"/>
              <a:t>uchovávání genetické informace</a:t>
            </a:r>
          </a:p>
          <a:p>
            <a:pPr lvl="1"/>
            <a:r>
              <a:rPr lang="cs-CZ" dirty="0" smtClean="0"/>
              <a:t>RNA (ribonukleová kyselina)</a:t>
            </a:r>
          </a:p>
          <a:p>
            <a:pPr lvl="2"/>
            <a:r>
              <a:rPr lang="cs-CZ" dirty="0" smtClean="0"/>
              <a:t>přenos genetické informace a biosyntéza bílkovin</a:t>
            </a:r>
          </a:p>
          <a:p>
            <a:r>
              <a:rPr lang="cs-CZ" dirty="0" smtClean="0"/>
              <a:t>všechny NK jsou vystavěny z </a:t>
            </a:r>
            <a:r>
              <a:rPr lang="cs-CZ" u="sng" dirty="0" smtClean="0"/>
              <a:t>nukleotidů</a:t>
            </a:r>
          </a:p>
          <a:p>
            <a:r>
              <a:rPr lang="cs-CZ" dirty="0" smtClean="0"/>
              <a:t>nukleotidy jsou dále složeny z:</a:t>
            </a:r>
          </a:p>
          <a:p>
            <a:pPr lvl="1"/>
            <a:r>
              <a:rPr lang="cs-CZ" dirty="0" smtClean="0">
                <a:solidFill>
                  <a:srgbClr val="7030A0"/>
                </a:solidFill>
              </a:rPr>
              <a:t>báze</a:t>
            </a:r>
          </a:p>
          <a:p>
            <a:pPr lvl="1"/>
            <a:r>
              <a:rPr lang="cs-CZ" dirty="0" smtClean="0">
                <a:solidFill>
                  <a:srgbClr val="FF0000"/>
                </a:solidFill>
              </a:rPr>
              <a:t>cukr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fosfátový zbytek</a:t>
            </a:r>
          </a:p>
          <a:p>
            <a:pPr lvl="2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4152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0000"/>
                </a:solidFill>
              </a:rPr>
              <a:t>A) cukr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DNA obsahuje ve své molekule </a:t>
            </a:r>
            <a:r>
              <a:rPr lang="cs-CZ" dirty="0" err="1" smtClean="0"/>
              <a:t>deoxyribosu</a:t>
            </a:r>
            <a:endParaRPr lang="cs-CZ" dirty="0" smtClean="0"/>
          </a:p>
          <a:p>
            <a:r>
              <a:rPr lang="cs-CZ" dirty="0" smtClean="0"/>
              <a:t>RNA obsahuje </a:t>
            </a:r>
            <a:r>
              <a:rPr lang="cs-CZ" dirty="0" err="1" smtClean="0"/>
              <a:t>ribosu</a:t>
            </a:r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pPr marL="0" indent="0">
              <a:spcBef>
                <a:spcPct val="0"/>
              </a:spcBef>
              <a:buNone/>
            </a:pPr>
            <a:r>
              <a:rPr lang="cs-CZ" sz="3200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B) </a:t>
            </a:r>
            <a:r>
              <a:rPr lang="cs-CZ" sz="3200" dirty="0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fosfátový </a:t>
            </a:r>
            <a:r>
              <a:rPr lang="cs-CZ" sz="3200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zbytek</a:t>
            </a:r>
          </a:p>
          <a:p>
            <a:pPr marL="274320" lvl="1">
              <a:spcBef>
                <a:spcPts val="600"/>
              </a:spcBef>
              <a:buClr>
                <a:schemeClr val="accent1"/>
              </a:buClr>
            </a:pPr>
            <a:r>
              <a:rPr lang="cs-CZ" sz="2600" dirty="0">
                <a:solidFill>
                  <a:schemeClr val="tx1"/>
                </a:solidFill>
              </a:rPr>
              <a:t>zbytek kyseliny trihydrogenfoforečné </a:t>
            </a:r>
            <a:r>
              <a:rPr lang="cs-CZ" sz="2600" dirty="0" smtClean="0">
                <a:solidFill>
                  <a:schemeClr val="tx1"/>
                </a:solidFill>
              </a:rPr>
              <a:t>H</a:t>
            </a:r>
            <a:r>
              <a:rPr lang="cs-CZ" sz="2600" baseline="-25000" dirty="0" smtClean="0">
                <a:solidFill>
                  <a:schemeClr val="tx1"/>
                </a:solidFill>
              </a:rPr>
              <a:t>3</a:t>
            </a:r>
            <a:r>
              <a:rPr lang="cs-CZ" sz="2600" dirty="0" smtClean="0">
                <a:solidFill>
                  <a:schemeClr val="tx1"/>
                </a:solidFill>
              </a:rPr>
              <a:t>PO</a:t>
            </a:r>
            <a:r>
              <a:rPr lang="cs-CZ" sz="2600" baseline="-25000" dirty="0" smtClean="0">
                <a:solidFill>
                  <a:schemeClr val="tx1"/>
                </a:solidFill>
              </a:rPr>
              <a:t>4</a:t>
            </a:r>
          </a:p>
          <a:p>
            <a:pPr marL="274320" lvl="1">
              <a:spcBef>
                <a:spcPts val="600"/>
              </a:spcBef>
              <a:buClr>
                <a:schemeClr val="accent1"/>
              </a:buClr>
            </a:pPr>
            <a:r>
              <a:rPr lang="cs-CZ" sz="2600" dirty="0" smtClean="0">
                <a:solidFill>
                  <a:schemeClr val="tx1"/>
                </a:solidFill>
              </a:rPr>
              <a:t>fosfátová zbytek je navázán na molekulu cukru na 5´ uhlíku</a:t>
            </a:r>
            <a:endParaRPr lang="cs-CZ" sz="2600" baseline="-25000" dirty="0">
              <a:solidFill>
                <a:schemeClr val="tx1"/>
              </a:solidFill>
            </a:endParaRPr>
          </a:p>
          <a:p>
            <a:endParaRPr lang="cs-CZ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303124"/>
            <a:ext cx="4690807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0238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7030A0"/>
                </a:solidFill>
              </a:rPr>
              <a:t>C) báze</a:t>
            </a:r>
            <a:endParaRPr lang="cs-CZ" dirty="0">
              <a:solidFill>
                <a:srgbClr val="7030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DNA se liší od RNA v jedné bázi</a:t>
            </a:r>
          </a:p>
          <a:p>
            <a:r>
              <a:rPr lang="cs-CZ" dirty="0" smtClean="0"/>
              <a:t>báze jsou odvozeny od heterocyklické sloučeniny, která tvoří jejich základní řetězec</a:t>
            </a:r>
          </a:p>
          <a:p>
            <a:r>
              <a:rPr lang="cs-CZ" dirty="0" smtClean="0"/>
              <a:t>pyrimidin</a:t>
            </a:r>
          </a:p>
          <a:p>
            <a:r>
              <a:rPr lang="cs-CZ" dirty="0" smtClean="0"/>
              <a:t>purin</a:t>
            </a:r>
          </a:p>
          <a:p>
            <a:r>
              <a:rPr lang="cs-CZ" dirty="0" smtClean="0"/>
              <a:t>od pyrimidinu jsou odvozeny báze </a:t>
            </a:r>
          </a:p>
          <a:p>
            <a:pPr lvl="1"/>
            <a:r>
              <a:rPr lang="cs-CZ" dirty="0" smtClean="0"/>
              <a:t>uracil (U) – vyskytuje se pouze v RNA</a:t>
            </a:r>
          </a:p>
          <a:p>
            <a:pPr lvl="1"/>
            <a:r>
              <a:rPr lang="cs-CZ" dirty="0" smtClean="0"/>
              <a:t>tymin (T) – vyskytuje se pouze v DNA</a:t>
            </a:r>
          </a:p>
          <a:p>
            <a:pPr lvl="1"/>
            <a:r>
              <a:rPr lang="cs-CZ" dirty="0" smtClean="0"/>
              <a:t>cytosin (C )</a:t>
            </a:r>
          </a:p>
          <a:p>
            <a:pPr lvl="1"/>
            <a:endParaRPr lang="cs-CZ" dirty="0" smtClean="0"/>
          </a:p>
          <a:p>
            <a:pPr lvl="1"/>
            <a:endParaRPr lang="cs-CZ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481" y="3212976"/>
            <a:ext cx="1353084" cy="1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342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od purinu jsou odvozeny báze</a:t>
            </a:r>
          </a:p>
          <a:p>
            <a:pPr lvl="1"/>
            <a:r>
              <a:rPr lang="cs-CZ" dirty="0"/>
              <a:t>adenin (A)</a:t>
            </a:r>
          </a:p>
          <a:p>
            <a:pPr lvl="1"/>
            <a:r>
              <a:rPr lang="cs-CZ" dirty="0"/>
              <a:t>guanin (G)</a:t>
            </a:r>
          </a:p>
          <a:p>
            <a:r>
              <a:rPr lang="cs-CZ" dirty="0"/>
              <a:t>spojením báze a cukru vzniká molekula označovaná jako </a:t>
            </a:r>
            <a:r>
              <a:rPr lang="cs-CZ" u="sng" dirty="0"/>
              <a:t>nukleosid </a:t>
            </a:r>
          </a:p>
          <a:p>
            <a:pPr lvl="1"/>
            <a:r>
              <a:rPr lang="cs-CZ" dirty="0"/>
              <a:t>adenosin, guanosin, uridin, tymidin, </a:t>
            </a:r>
            <a:r>
              <a:rPr lang="cs-CZ" dirty="0" smtClean="0"/>
              <a:t>cytidin</a:t>
            </a:r>
          </a:p>
          <a:p>
            <a:pPr lvl="1"/>
            <a:endParaRPr lang="cs-CZ" dirty="0"/>
          </a:p>
          <a:p>
            <a:endParaRPr lang="cs-CZ" dirty="0"/>
          </a:p>
        </p:txBody>
      </p:sp>
      <p:pic>
        <p:nvPicPr>
          <p:cNvPr id="4" name="Picture 6" descr="C:\Users\krejcikova_a.OASPGSBEROUN.000\Desktop\9H-Purine_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789040"/>
            <a:ext cx="2021929" cy="153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3926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28" name="Picture 4" descr="C:\Users\Ája\Desktop\image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628800"/>
            <a:ext cx="7992888" cy="3920078"/>
          </a:xfrm>
          <a:prstGeom prst="rect">
            <a:avLst/>
          </a:prstGeom>
          <a:noFill/>
        </p:spPr>
      </p:pic>
      <p:sp>
        <p:nvSpPr>
          <p:cNvPr id="10" name="Zástupný symbol pro obsah 9"/>
          <p:cNvSpPr>
            <a:spLocks noGrp="1"/>
          </p:cNvSpPr>
          <p:nvPr>
            <p:ph sz="quarter" idx="1"/>
          </p:nvPr>
        </p:nvSpPr>
        <p:spPr>
          <a:xfrm>
            <a:off x="0" y="980728"/>
            <a:ext cx="8964488" cy="4896544"/>
          </a:xfrm>
        </p:spPr>
        <p:txBody>
          <a:bodyPr/>
          <a:lstStyle/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DNA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slouží k přenosu genetické informace a informace o tom, jak mají být v organismu vytvářeny bílkoviny</a:t>
            </a:r>
          </a:p>
          <a:p>
            <a:r>
              <a:rPr lang="cs-CZ" dirty="0" smtClean="0"/>
              <a:t>tvořena ze dvou řetězců, které jsou šroubovitě stočeny</a:t>
            </a:r>
          </a:p>
          <a:p>
            <a:r>
              <a:rPr lang="cs-CZ" b="1" dirty="0"/>
              <a:t>p</a:t>
            </a:r>
            <a:r>
              <a:rPr lang="cs-CZ" b="1" dirty="0" smtClean="0"/>
              <a:t>ravotočivá</a:t>
            </a:r>
            <a:r>
              <a:rPr lang="cs-CZ" dirty="0" smtClean="0"/>
              <a:t> šroubovice</a:t>
            </a:r>
          </a:p>
          <a:p>
            <a:r>
              <a:rPr lang="cs-CZ" dirty="0"/>
              <a:t>ř</a:t>
            </a:r>
            <a:r>
              <a:rPr lang="cs-CZ" dirty="0" smtClean="0"/>
              <a:t>etězce jsou spojeny vodíkovými můstky, které vznikají mezi dvojicí bází</a:t>
            </a:r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4637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u="sng" dirty="0"/>
              <a:t>komplementární báze </a:t>
            </a:r>
            <a:r>
              <a:rPr lang="cs-CZ" dirty="0"/>
              <a:t>(báze, které se vzájemně doplňují)</a:t>
            </a:r>
          </a:p>
          <a:p>
            <a:pPr lvl="1"/>
            <a:r>
              <a:rPr lang="cs-CZ" dirty="0"/>
              <a:t>AT(2 vodíkové můstky) </a:t>
            </a:r>
          </a:p>
          <a:p>
            <a:pPr lvl="1"/>
            <a:r>
              <a:rPr lang="cs-CZ" dirty="0"/>
              <a:t>CG(3 vodíkové můstky)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Picture 6" descr="Výsledek obrázku pro dna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0" t="4666" r="4739" b="5248"/>
          <a:stretch/>
        </p:blipFill>
        <p:spPr bwMode="auto">
          <a:xfrm>
            <a:off x="4283968" y="1772815"/>
            <a:ext cx="4546848" cy="4887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1694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DNA je </a:t>
            </a:r>
            <a:r>
              <a:rPr lang="cs-CZ" u="sng" dirty="0"/>
              <a:t>matricí pro bílkoviny</a:t>
            </a:r>
            <a:r>
              <a:rPr lang="cs-CZ" dirty="0"/>
              <a:t>, které jsou obsaženy v těle</a:t>
            </a:r>
          </a:p>
          <a:p>
            <a:r>
              <a:rPr lang="cs-CZ" dirty="0"/>
              <a:t>každá bílkoviny je kódována 3 bázemi </a:t>
            </a:r>
            <a:r>
              <a:rPr lang="cs-CZ" u="sng" dirty="0"/>
              <a:t>kodón</a:t>
            </a:r>
            <a:r>
              <a:rPr lang="cs-CZ" dirty="0"/>
              <a:t> </a:t>
            </a:r>
          </a:p>
          <a:p>
            <a:pPr lvl="1"/>
            <a:r>
              <a:rPr lang="cs-CZ" dirty="0"/>
              <a:t>(pořadí bází je určující pro danou molekulu aminokyseliny)</a:t>
            </a:r>
          </a:p>
          <a:p>
            <a:r>
              <a:rPr lang="cs-CZ" dirty="0"/>
              <a:t>molekula DNA je stabilnější než molekuly RNA </a:t>
            </a:r>
          </a:p>
          <a:p>
            <a:pPr lvl="1"/>
            <a:r>
              <a:rPr lang="cs-CZ" dirty="0"/>
              <a:t>(je to dáno „</a:t>
            </a:r>
            <a:r>
              <a:rPr lang="cs-CZ" dirty="0" err="1"/>
              <a:t>výstužením</a:t>
            </a:r>
            <a:r>
              <a:rPr lang="cs-CZ" dirty="0"/>
              <a:t>“ vodíkovými vazbami)</a:t>
            </a:r>
          </a:p>
          <a:p>
            <a:endParaRPr lang="cs-CZ" dirty="0"/>
          </a:p>
        </p:txBody>
      </p:sp>
      <p:pic>
        <p:nvPicPr>
          <p:cNvPr id="4" name="Picture 2" descr="Výsledek obrázku pro d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403648" y="3429000"/>
            <a:ext cx="5852948" cy="3292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88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Postup při přepisu DNA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1.) </a:t>
            </a:r>
            <a:r>
              <a:rPr lang="cs-CZ" i="1" dirty="0"/>
              <a:t>replikace</a:t>
            </a:r>
          </a:p>
          <a:p>
            <a:pPr lvl="1"/>
            <a:r>
              <a:rPr lang="cs-CZ" dirty="0" smtClean="0"/>
              <a:t>rozpletení dvoušroubovice </a:t>
            </a:r>
          </a:p>
          <a:p>
            <a:pPr lvl="1"/>
            <a:r>
              <a:rPr lang="cs-CZ" dirty="0" smtClean="0"/>
              <a:t>probíhá v jádře</a:t>
            </a:r>
          </a:p>
          <a:p>
            <a:r>
              <a:rPr lang="cs-CZ" dirty="0" smtClean="0"/>
              <a:t>2. )</a:t>
            </a:r>
            <a:r>
              <a:rPr lang="cs-CZ" i="1" dirty="0"/>
              <a:t> transkripce</a:t>
            </a:r>
          </a:p>
          <a:p>
            <a:pPr lvl="1"/>
            <a:r>
              <a:rPr lang="cs-CZ" dirty="0" smtClean="0"/>
              <a:t>přepis pořadí nukleotidů</a:t>
            </a:r>
          </a:p>
          <a:p>
            <a:pPr lvl="1"/>
            <a:r>
              <a:rPr lang="cs-CZ" dirty="0" smtClean="0"/>
              <a:t>podle jednoho řetězce se nasyntetizuje nový řetězec do molekuly RNA</a:t>
            </a:r>
          </a:p>
          <a:p>
            <a:pPr lvl="1"/>
            <a:r>
              <a:rPr lang="cs-CZ" dirty="0" smtClean="0"/>
              <a:t>při přepisu dochází k „opačnému“ zápisu bází</a:t>
            </a:r>
          </a:p>
          <a:p>
            <a:pPr lvl="1"/>
            <a:r>
              <a:rPr lang="cs-CZ" dirty="0" smtClean="0"/>
              <a:t>místo T se uplatňuje A</a:t>
            </a:r>
          </a:p>
          <a:p>
            <a:pPr lvl="1"/>
            <a:r>
              <a:rPr lang="cs-CZ" dirty="0" smtClean="0"/>
              <a:t>kodón je opsán pomocí komplementárních bází vzniká </a:t>
            </a:r>
            <a:r>
              <a:rPr lang="cs-CZ" u="sng" dirty="0" smtClean="0"/>
              <a:t>antikodon</a:t>
            </a:r>
          </a:p>
          <a:p>
            <a:pPr lvl="1"/>
            <a:r>
              <a:rPr lang="cs-CZ" dirty="0" smtClean="0"/>
              <a:t>ribozomy</a:t>
            </a:r>
          </a:p>
          <a:p>
            <a:r>
              <a:rPr lang="cs-CZ" dirty="0" smtClean="0"/>
              <a:t>3.) </a:t>
            </a:r>
            <a:r>
              <a:rPr lang="cs-CZ" i="1" dirty="0" smtClean="0"/>
              <a:t>translace</a:t>
            </a:r>
          </a:p>
          <a:p>
            <a:pPr lvl="1"/>
            <a:r>
              <a:rPr lang="cs-CZ" dirty="0" smtClean="0"/>
              <a:t>vzniklé vlákno RNA je odnášeno z ribozomů do cytoplazmy buněk</a:t>
            </a:r>
          </a:p>
          <a:p>
            <a:r>
              <a:rPr lang="cs-CZ" dirty="0" smtClean="0"/>
              <a:t>při přepisu  se uplatňují různé druhy RNA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17790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RNA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v organismu se vyskytuje několik druhů molekul RNA, které plní rozlišné funkce</a:t>
            </a:r>
          </a:p>
          <a:p>
            <a:r>
              <a:rPr lang="cs-CZ" dirty="0" smtClean="0"/>
              <a:t>r RNA- ribozomální</a:t>
            </a:r>
          </a:p>
          <a:p>
            <a:pPr lvl="1"/>
            <a:r>
              <a:rPr lang="cs-CZ" dirty="0" smtClean="0"/>
              <a:t>vyskytuje se v ribozomech</a:t>
            </a:r>
          </a:p>
          <a:p>
            <a:pPr lvl="1"/>
            <a:r>
              <a:rPr lang="cs-CZ" dirty="0" smtClean="0"/>
              <a:t>vzniká v jadérku buňky opisem (transkripcí) z DNA</a:t>
            </a:r>
          </a:p>
          <a:p>
            <a:r>
              <a:rPr lang="cs-CZ" dirty="0" smtClean="0"/>
              <a:t>m RNA – messenger</a:t>
            </a:r>
          </a:p>
          <a:p>
            <a:pPr lvl="1"/>
            <a:r>
              <a:rPr lang="cs-CZ" dirty="0" smtClean="0"/>
              <a:t>přenos genetické informace z r RNA do cytosolu (cytoplazmy)</a:t>
            </a:r>
          </a:p>
          <a:p>
            <a:pPr lvl="1"/>
            <a:r>
              <a:rPr lang="cs-CZ" dirty="0" smtClean="0"/>
              <a:t>podle informací, které přenášejí se mění jejich délka</a:t>
            </a:r>
          </a:p>
          <a:p>
            <a:pPr lvl="1"/>
            <a:r>
              <a:rPr lang="cs-CZ" dirty="0" smtClean="0"/>
              <a:t>jejich životnost je velmi malá, brzy po předání informace (translaci) se rozpadají</a:t>
            </a:r>
          </a:p>
        </p:txBody>
      </p:sp>
      <p:pic>
        <p:nvPicPr>
          <p:cNvPr id="6146" name="Picture 2" descr="Výsledek obrázku pro r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52400"/>
            <a:ext cx="3764488" cy="2823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83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t RNA – transferová</a:t>
            </a:r>
          </a:p>
          <a:p>
            <a:pPr lvl="1"/>
            <a:r>
              <a:rPr lang="cs-CZ" dirty="0"/>
              <a:t>slouží k předkladu informace do bílkovin</a:t>
            </a:r>
          </a:p>
          <a:p>
            <a:pPr lvl="1"/>
            <a:r>
              <a:rPr lang="cs-CZ" dirty="0"/>
              <a:t>spojovací článek mezi RNA a proteinem</a:t>
            </a:r>
          </a:p>
          <a:p>
            <a:pPr lvl="1"/>
            <a:r>
              <a:rPr lang="cs-CZ" dirty="0"/>
              <a:t>přepis probíhá pomocí antikodonů (komplementárních bází)</a:t>
            </a:r>
          </a:p>
          <a:p>
            <a:endParaRPr lang="cs-CZ" dirty="0" smtClean="0"/>
          </a:p>
          <a:p>
            <a:r>
              <a:rPr lang="cs-CZ" dirty="0" smtClean="0"/>
              <a:t>v současné době byly objeveny další RNA kyseliny označované </a:t>
            </a:r>
            <a:r>
              <a:rPr lang="cs-CZ" i="1" dirty="0" err="1" smtClean="0"/>
              <a:t>miRNA</a:t>
            </a:r>
            <a:r>
              <a:rPr lang="cs-CZ" dirty="0" smtClean="0"/>
              <a:t> či </a:t>
            </a:r>
            <a:r>
              <a:rPr lang="cs-CZ" i="1" dirty="0" err="1" smtClean="0"/>
              <a:t>siRNA</a:t>
            </a:r>
            <a:r>
              <a:rPr lang="cs-CZ" dirty="0" smtClean="0"/>
              <a:t>, které pravděpodobně slouží k blokování přepisu nebo přenosu genetické informace</a:t>
            </a:r>
          </a:p>
          <a:p>
            <a:r>
              <a:rPr lang="cs-CZ" dirty="0" smtClean="0"/>
              <a:t>tzv. gene </a:t>
            </a:r>
            <a:r>
              <a:rPr lang="cs-CZ" dirty="0" err="1" smtClean="0"/>
              <a:t>knock</a:t>
            </a:r>
            <a:r>
              <a:rPr lang="cs-CZ" dirty="0" smtClean="0"/>
              <a:t>-</a:t>
            </a:r>
            <a:r>
              <a:rPr lang="cs-CZ" dirty="0" err="1" smtClean="0"/>
              <a:t>down</a:t>
            </a:r>
            <a:r>
              <a:rPr lang="cs-CZ" dirty="0" smtClean="0"/>
              <a:t> RNA</a:t>
            </a:r>
          </a:p>
          <a:p>
            <a:pPr>
              <a:buNone/>
            </a:pPr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 descr="Výsledek obrázku pro d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8746"/>
            <a:ext cx="7920880" cy="633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980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8194" name="Picture 2" descr="Výsledek obrázku pro rna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26" y="647700"/>
            <a:ext cx="8371284" cy="5580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625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</a:t>
            </a:r>
            <a:r>
              <a:rPr lang="cs-CZ" dirty="0" smtClean="0"/>
              <a:t>droje a literatura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cs-CZ" dirty="0" smtClean="0"/>
              <a:t>glycerol</a:t>
            </a:r>
          </a:p>
          <a:p>
            <a:pPr lvl="1"/>
            <a:r>
              <a:rPr lang="cs-CZ" dirty="0" smtClean="0"/>
              <a:t>SCIENTIFIC</a:t>
            </a:r>
            <a:r>
              <a:rPr lang="cs-CZ" dirty="0"/>
              <a:t>. </a:t>
            </a:r>
            <a:r>
              <a:rPr lang="cs-CZ" i="1" dirty="0" err="1"/>
              <a:t>Wine</a:t>
            </a:r>
            <a:r>
              <a:rPr lang="cs-CZ" i="1" dirty="0"/>
              <a:t> </a:t>
            </a:r>
            <a:r>
              <a:rPr lang="cs-CZ" i="1" dirty="0" err="1"/>
              <a:t>analysis</a:t>
            </a:r>
            <a:r>
              <a:rPr lang="cs-CZ" dirty="0"/>
              <a:t> [online]. [cit. 18.3.2014]. Dostupný na WWW: </a:t>
            </a:r>
            <a:r>
              <a:rPr lang="cs-CZ" dirty="0">
                <a:hlinkClick r:id="rId2"/>
              </a:rPr>
              <a:t>http://</a:t>
            </a:r>
            <a:r>
              <a:rPr lang="cs-CZ" dirty="0" smtClean="0">
                <a:hlinkClick r:id="rId2"/>
              </a:rPr>
              <a:t>www.monashscientific.com.au/GlycerolMolecule.htm</a:t>
            </a:r>
            <a:endParaRPr lang="cs-CZ" dirty="0" smtClean="0"/>
          </a:p>
          <a:p>
            <a:r>
              <a:rPr lang="cs-CZ" dirty="0" err="1" smtClean="0"/>
              <a:t>ethylenglykol</a:t>
            </a:r>
            <a:endParaRPr lang="cs-CZ" dirty="0" smtClean="0"/>
          </a:p>
          <a:p>
            <a:pPr lvl="1"/>
            <a:r>
              <a:rPr lang="cs-CZ" dirty="0"/>
              <a:t>ALKOHOLY. </a:t>
            </a:r>
            <a:r>
              <a:rPr lang="cs-CZ" i="1" dirty="0" err="1"/>
              <a:t>ethylkenglykol</a:t>
            </a:r>
            <a:r>
              <a:rPr lang="cs-CZ" dirty="0"/>
              <a:t> [online]. [cit. 18.3.2014]. Dostupný na WWW: </a:t>
            </a:r>
            <a:r>
              <a:rPr lang="cs-CZ" dirty="0">
                <a:hlinkClick r:id="rId3"/>
              </a:rPr>
              <a:t>http://</a:t>
            </a:r>
            <a:r>
              <a:rPr lang="cs-CZ" dirty="0" smtClean="0">
                <a:hlinkClick r:id="rId3"/>
              </a:rPr>
              <a:t>xantina.hyperlink.cz/organika/derivaty/alkoholy.html</a:t>
            </a:r>
            <a:endParaRPr lang="cs-CZ" dirty="0" smtClean="0"/>
          </a:p>
          <a:p>
            <a:r>
              <a:rPr lang="cs-CZ" dirty="0" smtClean="0"/>
              <a:t>esterifikace</a:t>
            </a:r>
          </a:p>
          <a:p>
            <a:pPr lvl="1"/>
            <a:r>
              <a:rPr lang="cs-CZ" dirty="0"/>
              <a:t>PROJEKT ALFA. </a:t>
            </a:r>
            <a:r>
              <a:rPr lang="cs-CZ" i="1" dirty="0" smtClean="0"/>
              <a:t>Estery </a:t>
            </a:r>
            <a:r>
              <a:rPr lang="cs-CZ" i="1" dirty="0"/>
              <a:t>karboxylových kyselin</a:t>
            </a:r>
            <a:r>
              <a:rPr lang="cs-CZ" dirty="0"/>
              <a:t> [online]. [cit. 18.3.2014]. Dostupný na WWW: </a:t>
            </a:r>
            <a:r>
              <a:rPr lang="cs-CZ" dirty="0">
                <a:hlinkClick r:id="rId4"/>
              </a:rPr>
              <a:t>http://</a:t>
            </a:r>
            <a:r>
              <a:rPr lang="cs-CZ" dirty="0" smtClean="0">
                <a:hlinkClick r:id="rId4"/>
              </a:rPr>
              <a:t>projektalfa.ic.cz/est_karb_k.htm</a:t>
            </a:r>
            <a:endParaRPr lang="cs-CZ" dirty="0" smtClean="0"/>
          </a:p>
          <a:p>
            <a:r>
              <a:rPr lang="cs-CZ" dirty="0" smtClean="0"/>
              <a:t>ribóza</a:t>
            </a:r>
          </a:p>
          <a:p>
            <a:pPr lvl="1"/>
            <a:r>
              <a:rPr lang="cs-CZ" dirty="0"/>
              <a:t>BIOLOGY. </a:t>
            </a:r>
            <a:r>
              <a:rPr lang="cs-CZ" i="1" dirty="0" err="1"/>
              <a:t>Riboza</a:t>
            </a:r>
            <a:r>
              <a:rPr lang="cs-CZ" dirty="0"/>
              <a:t> [online]. [cit. 18.3.2014]. Dostupný na WWW: </a:t>
            </a:r>
            <a:r>
              <a:rPr lang="cs-CZ" dirty="0">
                <a:hlinkClick r:id="rId5"/>
              </a:rPr>
              <a:t>http://</a:t>
            </a:r>
            <a:r>
              <a:rPr lang="cs-CZ" dirty="0" smtClean="0">
                <a:hlinkClick r:id="rId5"/>
              </a:rPr>
              <a:t>www.mun.ca/biology/scarr/iGen3_02-07.html</a:t>
            </a:r>
            <a:endParaRPr lang="cs-CZ" dirty="0" smtClean="0"/>
          </a:p>
          <a:p>
            <a:r>
              <a:rPr lang="cs-CZ" dirty="0" smtClean="0"/>
              <a:t>pyrimidin</a:t>
            </a:r>
          </a:p>
          <a:p>
            <a:pPr lvl="1"/>
            <a:r>
              <a:rPr lang="cs-CZ" dirty="0"/>
              <a:t>WIKIPEDIE. </a:t>
            </a:r>
            <a:r>
              <a:rPr lang="cs-CZ" i="1" dirty="0"/>
              <a:t>Pyrimidin</a:t>
            </a:r>
            <a:r>
              <a:rPr lang="cs-CZ" dirty="0"/>
              <a:t> [online]. [cit. 18.3.2014]. Dostupný na WWW: </a:t>
            </a:r>
            <a:r>
              <a:rPr lang="cs-CZ" dirty="0">
                <a:hlinkClick r:id="rId6"/>
              </a:rPr>
              <a:t>http://</a:t>
            </a:r>
            <a:r>
              <a:rPr lang="cs-CZ" dirty="0" smtClean="0">
                <a:hlinkClick r:id="rId6"/>
              </a:rPr>
              <a:t>cs.wikipedia.org/wiki/Pyrimidin</a:t>
            </a:r>
            <a:endParaRPr lang="cs-CZ" dirty="0" smtClean="0"/>
          </a:p>
          <a:p>
            <a:r>
              <a:rPr lang="cs-CZ" dirty="0" smtClean="0"/>
              <a:t>purin</a:t>
            </a:r>
          </a:p>
          <a:p>
            <a:pPr marL="274320" lvl="1">
              <a:spcBef>
                <a:spcPts val="600"/>
              </a:spcBef>
              <a:buClr>
                <a:schemeClr val="accent1"/>
              </a:buClr>
            </a:pPr>
            <a:r>
              <a:rPr lang="cs-CZ" dirty="0"/>
              <a:t>WIKIPEDIE. </a:t>
            </a:r>
            <a:r>
              <a:rPr lang="cs-CZ" i="1" dirty="0" smtClean="0"/>
              <a:t>Purin</a:t>
            </a:r>
            <a:r>
              <a:rPr lang="cs-CZ" dirty="0" smtClean="0"/>
              <a:t> </a:t>
            </a:r>
            <a:r>
              <a:rPr lang="cs-CZ" dirty="0"/>
              <a:t>[online]. [cit. 18.3.2014]. Dostupný na WWW: </a:t>
            </a:r>
            <a:r>
              <a:rPr lang="cs-CZ" dirty="0">
                <a:hlinkClick r:id="rId7"/>
              </a:rPr>
              <a:t>http://</a:t>
            </a:r>
            <a:r>
              <a:rPr lang="cs-CZ" dirty="0" smtClean="0">
                <a:hlinkClick r:id="rId7"/>
              </a:rPr>
              <a:t>cs.wikipedia.org/wiki/Purin</a:t>
            </a:r>
            <a:endParaRPr lang="cs-CZ" dirty="0" smtClean="0"/>
          </a:p>
          <a:p>
            <a:r>
              <a:rPr lang="cs-CZ" dirty="0" err="1" smtClean="0"/>
              <a:t>sfingosin</a:t>
            </a:r>
            <a:endParaRPr lang="cs-CZ" dirty="0" smtClean="0"/>
          </a:p>
          <a:p>
            <a:pPr lvl="1"/>
            <a:r>
              <a:rPr lang="cs-CZ" dirty="0" smtClean="0"/>
              <a:t>ORION.CHEMI.MUNI.CZ</a:t>
            </a:r>
            <a:r>
              <a:rPr lang="cs-CZ" dirty="0"/>
              <a:t>. </a:t>
            </a:r>
            <a:r>
              <a:rPr lang="cs-CZ" i="1" dirty="0" err="1"/>
              <a:t>sfingosin</a:t>
            </a:r>
            <a:r>
              <a:rPr lang="cs-CZ" dirty="0"/>
              <a:t> [online]. [cit. 20.3.2014]. Dostupný na WWW: </a:t>
            </a:r>
            <a:r>
              <a:rPr lang="cs-CZ" dirty="0">
                <a:hlinkClick r:id="rId8"/>
              </a:rPr>
              <a:t>http://</a:t>
            </a:r>
            <a:r>
              <a:rPr lang="cs-CZ" dirty="0" smtClean="0">
                <a:hlinkClick r:id="rId8"/>
              </a:rPr>
              <a:t>orion.chemi.muni.cz/zakladni_pojmy_z_biochemie/page0332.htm</a:t>
            </a:r>
            <a:endParaRPr lang="cs-CZ" dirty="0" smtClean="0"/>
          </a:p>
          <a:p>
            <a:r>
              <a:rPr lang="cs-CZ" dirty="0" smtClean="0"/>
              <a:t>mýdlo s Jelenem</a:t>
            </a:r>
          </a:p>
          <a:p>
            <a:pPr lvl="1"/>
            <a:r>
              <a:rPr lang="cs-CZ" dirty="0"/>
              <a:t>ARCHIV MUZEA MĚSTA ÚSTÍ NAD LABEM. </a:t>
            </a:r>
            <a:r>
              <a:rPr lang="cs-CZ" i="1" dirty="0"/>
              <a:t>reklama na mýdlo s Jelenem</a:t>
            </a:r>
            <a:r>
              <a:rPr lang="cs-CZ" dirty="0"/>
              <a:t> [online]. [cit. 20.3.2014]. Dostupný na WWW: </a:t>
            </a:r>
            <a:r>
              <a:rPr lang="cs-CZ" dirty="0">
                <a:hlinkClick r:id="rId9"/>
              </a:rPr>
              <a:t>http://</a:t>
            </a:r>
            <a:r>
              <a:rPr lang="cs-CZ" dirty="0" smtClean="0">
                <a:hlinkClick r:id="rId9"/>
              </a:rPr>
              <a:t>ustecky.denik.cz/galerie/schichtjohann_rakovina.html?mm=1949387</a:t>
            </a:r>
            <a:endParaRPr lang="cs-CZ" dirty="0" smtClean="0"/>
          </a:p>
          <a:p>
            <a:pPr lvl="1"/>
            <a:r>
              <a:rPr lang="cs-CZ" dirty="0"/>
              <a:t>NOVINKY.CZ. </a:t>
            </a:r>
            <a:r>
              <a:rPr lang="cs-CZ" i="1" dirty="0"/>
              <a:t>Zvolte nezapomenutelné drogistické zboží socialismu</a:t>
            </a:r>
            <a:r>
              <a:rPr lang="cs-CZ" dirty="0"/>
              <a:t> [online]. [cit. 20.3.2014]. Dostupný na WWW: </a:t>
            </a:r>
            <a:r>
              <a:rPr lang="cs-CZ" dirty="0">
                <a:hlinkClick r:id="rId10"/>
              </a:rPr>
              <a:t>http://</a:t>
            </a:r>
            <a:r>
              <a:rPr lang="cs-CZ" dirty="0" smtClean="0">
                <a:hlinkClick r:id="rId10"/>
              </a:rPr>
              <a:t>www.novinky.cz/ekonomika/142396-anketa-zvolte-nezapomenutelne-drogisticke-zbozi-socialismu.html</a:t>
            </a:r>
            <a:endParaRPr lang="cs-CZ" dirty="0" smtClean="0"/>
          </a:p>
          <a:p>
            <a:r>
              <a:rPr lang="cs-CZ" dirty="0" smtClean="0"/>
              <a:t>tuky</a:t>
            </a:r>
          </a:p>
          <a:p>
            <a:pPr lvl="1"/>
            <a:r>
              <a:rPr lang="cs-CZ" dirty="0"/>
              <a:t>WIKIPEDIE. </a:t>
            </a:r>
            <a:r>
              <a:rPr lang="cs-CZ" i="1" dirty="0"/>
              <a:t>Tuky</a:t>
            </a:r>
            <a:r>
              <a:rPr lang="cs-CZ" dirty="0"/>
              <a:t> [online]. [cit. 20.3.2014]. Dostupný na WWW: </a:t>
            </a:r>
            <a:r>
              <a:rPr lang="cs-CZ" dirty="0">
                <a:hlinkClick r:id="rId11"/>
              </a:rPr>
              <a:t>http://</a:t>
            </a:r>
            <a:r>
              <a:rPr lang="cs-CZ" dirty="0" smtClean="0">
                <a:hlinkClick r:id="rId11"/>
              </a:rPr>
              <a:t>cs.wikipedia.org/wiki/Tuky</a:t>
            </a:r>
            <a:endParaRPr lang="cs-CZ" dirty="0" smtClean="0"/>
          </a:p>
          <a:p>
            <a:pPr lvl="1"/>
            <a:endParaRPr lang="cs-CZ" dirty="0" smtClean="0"/>
          </a:p>
          <a:p>
            <a:pPr lvl="1"/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0356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 smtClean="0"/>
              <a:t>interesterifikace</a:t>
            </a:r>
          </a:p>
          <a:p>
            <a:pPr lvl="1"/>
            <a:r>
              <a:rPr lang="cs-CZ" dirty="0"/>
              <a:t>VETERINÁŘSTVÍ. </a:t>
            </a:r>
            <a:r>
              <a:rPr lang="cs-CZ" i="1" dirty="0"/>
              <a:t>Enzymová interesterifikace</a:t>
            </a:r>
            <a:r>
              <a:rPr lang="cs-CZ" dirty="0"/>
              <a:t> [online]. [cit. 20.3.2014]. Dostupný na WWW: </a:t>
            </a:r>
            <a:r>
              <a:rPr lang="cs-CZ" dirty="0">
                <a:hlinkClick r:id="rId2"/>
              </a:rPr>
              <a:t>http://vetweb.cz/enzymova-interesterifikace-nova-technologie</a:t>
            </a:r>
            <a:r>
              <a:rPr lang="cs-CZ" dirty="0" smtClean="0">
                <a:hlinkClick r:id="rId2"/>
              </a:rPr>
              <a:t>/</a:t>
            </a:r>
            <a:endParaRPr lang="cs-CZ" dirty="0" smtClean="0"/>
          </a:p>
          <a:p>
            <a:r>
              <a:rPr lang="cs-CZ" dirty="0" smtClean="0"/>
              <a:t>mastné kyseliny</a:t>
            </a:r>
          </a:p>
          <a:p>
            <a:pPr lvl="1"/>
            <a:r>
              <a:rPr lang="cs-CZ" dirty="0"/>
              <a:t>BIOPEDIA. </a:t>
            </a:r>
            <a:r>
              <a:rPr lang="cs-CZ" i="1" dirty="0"/>
              <a:t>Lipidy</a:t>
            </a:r>
            <a:r>
              <a:rPr lang="cs-CZ" dirty="0"/>
              <a:t> [online]. [cit. 20.3.2014]. Dostupný na WWW: </a:t>
            </a:r>
            <a:r>
              <a:rPr lang="cs-CZ" dirty="0">
                <a:hlinkClick r:id="rId3"/>
              </a:rPr>
              <a:t>http://www.biopedia.sk/?</a:t>
            </a:r>
            <a:r>
              <a:rPr lang="cs-CZ" dirty="0" err="1" smtClean="0">
                <a:hlinkClick r:id="rId3"/>
              </a:rPr>
              <a:t>cat</a:t>
            </a:r>
            <a:r>
              <a:rPr lang="cs-CZ" dirty="0" smtClean="0">
                <a:hlinkClick r:id="rId3"/>
              </a:rPr>
              <a:t>=</a:t>
            </a:r>
            <a:r>
              <a:rPr lang="cs-CZ" dirty="0" err="1" smtClean="0">
                <a:hlinkClick r:id="rId3"/>
              </a:rPr>
              <a:t>biokutik</a:t>
            </a:r>
            <a:r>
              <a:rPr lang="cs-CZ" dirty="0" smtClean="0">
                <a:hlinkClick r:id="rId3"/>
              </a:rPr>
              <a:t>&amp;</a:t>
            </a:r>
            <a:r>
              <a:rPr lang="cs-CZ" dirty="0" err="1" smtClean="0">
                <a:hlinkClick r:id="rId3"/>
              </a:rPr>
              <a:t>file</a:t>
            </a:r>
            <a:r>
              <a:rPr lang="cs-CZ" dirty="0" smtClean="0">
                <a:hlinkClick r:id="rId3"/>
              </a:rPr>
              <a:t>=lipidy</a:t>
            </a:r>
            <a:endParaRPr lang="cs-CZ" dirty="0" smtClean="0"/>
          </a:p>
          <a:p>
            <a:r>
              <a:rPr lang="cs-CZ" dirty="0" smtClean="0"/>
              <a:t>dusíkaté báze</a:t>
            </a:r>
          </a:p>
          <a:p>
            <a:pPr lvl="1"/>
            <a:r>
              <a:rPr lang="cs-CZ" dirty="0" smtClean="0"/>
              <a:t>ORION.CHEMI.MUNI.CZ. </a:t>
            </a:r>
            <a:r>
              <a:rPr lang="cs-CZ" i="1" dirty="0" smtClean="0"/>
              <a:t> Nukleové kyseliny</a:t>
            </a:r>
            <a:r>
              <a:rPr lang="cs-CZ" dirty="0" smtClean="0"/>
              <a:t> [online]. [cit. 20.3.2014]. Dostupný na WWW: </a:t>
            </a:r>
            <a:r>
              <a:rPr lang="cs-CZ" dirty="0" smtClean="0">
                <a:hlinkClick r:id="rId4"/>
              </a:rPr>
              <a:t>http://orion.</a:t>
            </a:r>
            <a:r>
              <a:rPr lang="cs-CZ" dirty="0" err="1" smtClean="0">
                <a:hlinkClick r:id="rId4"/>
              </a:rPr>
              <a:t>chemi.muni.cz</a:t>
            </a:r>
            <a:r>
              <a:rPr lang="cs-CZ" dirty="0" smtClean="0">
                <a:hlinkClick r:id="rId4"/>
              </a:rPr>
              <a:t>/e_</a:t>
            </a:r>
            <a:r>
              <a:rPr lang="cs-CZ" dirty="0" err="1" smtClean="0">
                <a:hlinkClick r:id="rId4"/>
              </a:rPr>
              <a:t>learning</a:t>
            </a:r>
            <a:r>
              <a:rPr lang="cs-CZ" dirty="0" smtClean="0">
                <a:hlinkClick r:id="rId4"/>
              </a:rPr>
              <a:t>/=Texty/10-</a:t>
            </a:r>
            <a:r>
              <a:rPr lang="cs-CZ" dirty="0" err="1" smtClean="0">
                <a:hlinkClick r:id="rId4"/>
              </a:rPr>
              <a:t>Nukleov</a:t>
            </a:r>
            <a:r>
              <a:rPr lang="cs-CZ" dirty="0" smtClean="0">
                <a:hlinkClick r:id="rId4"/>
              </a:rPr>
              <a:t>%C3%A9%20kyseliny/10-</a:t>
            </a:r>
            <a:r>
              <a:rPr lang="cs-CZ" dirty="0" err="1" smtClean="0">
                <a:hlinkClick r:id="rId4"/>
              </a:rPr>
              <a:t>NuklKys.htm</a:t>
            </a:r>
            <a:endParaRPr lang="cs-CZ" dirty="0" smtClean="0"/>
          </a:p>
          <a:p>
            <a:pPr lvl="1"/>
            <a:endParaRPr lang="cs-CZ" dirty="0" smtClean="0"/>
          </a:p>
          <a:p>
            <a:r>
              <a:rPr lang="cs-CZ" u="sng" dirty="0" smtClean="0"/>
              <a:t>literatura</a:t>
            </a:r>
          </a:p>
          <a:p>
            <a:r>
              <a:rPr lang="cs-CZ" dirty="0" smtClean="0"/>
              <a:t>KOOLMAN</a:t>
            </a:r>
            <a:r>
              <a:rPr lang="cs-CZ" dirty="0"/>
              <a:t>, Jan; ROHM, Klaus- Heinrich. </a:t>
            </a:r>
            <a:r>
              <a:rPr lang="cs-CZ" i="1" dirty="0"/>
              <a:t>Barevný atlas biochemie</a:t>
            </a:r>
            <a:r>
              <a:rPr lang="cs-CZ" dirty="0"/>
              <a:t>. Praha: </a:t>
            </a:r>
            <a:r>
              <a:rPr lang="cs-CZ" dirty="0" err="1"/>
              <a:t>Grada</a:t>
            </a:r>
            <a:r>
              <a:rPr lang="cs-CZ" dirty="0"/>
              <a:t>, 2012, ISBN 978-80-247-2977-0. </a:t>
            </a:r>
          </a:p>
          <a:p>
            <a:r>
              <a:rPr lang="cs-CZ" dirty="0"/>
              <a:t>ŠVARC, Václav. </a:t>
            </a:r>
            <a:r>
              <a:rPr lang="cs-CZ" i="1" dirty="0"/>
              <a:t>Úvod od lékařské biochemie. </a:t>
            </a:r>
            <a:r>
              <a:rPr lang="cs-CZ" dirty="0"/>
              <a:t>Praha: Karolinum 2001.</a:t>
            </a:r>
          </a:p>
          <a:p>
            <a:r>
              <a:rPr lang="cs-CZ" dirty="0"/>
              <a:t>BENEŠOVÁ, Marika; SATRAPOVÁ, Hana. </a:t>
            </a:r>
            <a:r>
              <a:rPr lang="cs-CZ" i="1" dirty="0"/>
              <a:t>Odmaturuj z chemie</a:t>
            </a:r>
            <a:r>
              <a:rPr lang="cs-CZ" dirty="0"/>
              <a:t>. Brno: DIDAKTIS, 2002, ISBN 80-86285-56-1. </a:t>
            </a:r>
          </a:p>
          <a:p>
            <a:endParaRPr lang="cs-CZ" dirty="0" smtClean="0"/>
          </a:p>
          <a:p>
            <a:pPr lvl="1"/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41924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ůvod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Původ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ůvod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553</TotalTime>
  <Words>1573</Words>
  <Application>Microsoft Office PowerPoint</Application>
  <PresentationFormat>Předvádění na obrazovce (4:3)</PresentationFormat>
  <Paragraphs>232</Paragraphs>
  <Slides>36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36</vt:i4>
      </vt:variant>
    </vt:vector>
  </HeadingPairs>
  <TitlesOfParts>
    <vt:vector size="43" baseType="lpstr">
      <vt:lpstr>Arial</vt:lpstr>
      <vt:lpstr>Bookman Old Style</vt:lpstr>
      <vt:lpstr>Calibri</vt:lpstr>
      <vt:lpstr>Gill Sans MT</vt:lpstr>
      <vt:lpstr>Wingdings</vt:lpstr>
      <vt:lpstr>Wingdings 3</vt:lpstr>
      <vt:lpstr>Původ</vt:lpstr>
      <vt:lpstr>Lipidy, nukleové kyseliny</vt:lpstr>
      <vt:lpstr>Lipidy</vt:lpstr>
      <vt:lpstr>Biologický význam</vt:lpstr>
      <vt:lpstr>Prezentace aplikace PowerPoint</vt:lpstr>
      <vt:lpstr>Chemická podstata tuků</vt:lpstr>
      <vt:lpstr>Prezentace aplikace PowerPoint</vt:lpstr>
      <vt:lpstr>Vyšší mastné kyseliny</vt:lpstr>
      <vt:lpstr>Prezentace aplikace PowerPoint</vt:lpstr>
      <vt:lpstr>Prezentace aplikace PowerPoint</vt:lpstr>
      <vt:lpstr>Prezentace aplikace PowerPoint</vt:lpstr>
      <vt:lpstr>Ester- esterifikace</vt:lpstr>
      <vt:lpstr>Prezentace aplikace PowerPoint</vt:lpstr>
      <vt:lpstr>Základní rozdělení tuků</vt:lpstr>
      <vt:lpstr>Prezentace aplikace PowerPoint</vt:lpstr>
      <vt:lpstr>Složené lipidy</vt:lpstr>
      <vt:lpstr>Prezentace aplikace PowerPoint</vt:lpstr>
      <vt:lpstr>Základní reakce tuků</vt:lpstr>
      <vt:lpstr>Prezentace aplikace PowerPoint</vt:lpstr>
      <vt:lpstr>ztužování tuků</vt:lpstr>
      <vt:lpstr>Zákaz ztužených pokrmových tuků https://www.3pol.cz/cz/rubriky/medicina-a-prirodoveda/2250-zakaz-ztuzenych-pokrmovych-tuku</vt:lpstr>
      <vt:lpstr>2. NUKLEOVÉ KYSELINY (NK)</vt:lpstr>
      <vt:lpstr>Biologický význam</vt:lpstr>
      <vt:lpstr>A) cukr</vt:lpstr>
      <vt:lpstr>C) báze</vt:lpstr>
      <vt:lpstr>Prezentace aplikace PowerPoint</vt:lpstr>
      <vt:lpstr>Prezentace aplikace PowerPoint</vt:lpstr>
      <vt:lpstr>DNA</vt:lpstr>
      <vt:lpstr>Prezentace aplikace PowerPoint</vt:lpstr>
      <vt:lpstr>Prezentace aplikace PowerPoint</vt:lpstr>
      <vt:lpstr>Postup při přepisu DNA</vt:lpstr>
      <vt:lpstr>RNA</vt:lpstr>
      <vt:lpstr>Prezentace aplikace PowerPoint</vt:lpstr>
      <vt:lpstr>Prezentace aplikace PowerPoint</vt:lpstr>
      <vt:lpstr>Prezentace aplikace PowerPoint</vt:lpstr>
      <vt:lpstr>Zdroje a literatura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6. přednáška</dc:title>
  <dc:creator>Alena Krejčíková</dc:creator>
  <cp:lastModifiedBy>Alena Sramova</cp:lastModifiedBy>
  <cp:revision>62</cp:revision>
  <cp:lastPrinted>2019-03-09T21:03:11Z</cp:lastPrinted>
  <dcterms:created xsi:type="dcterms:W3CDTF">2014-03-18T08:11:16Z</dcterms:created>
  <dcterms:modified xsi:type="dcterms:W3CDTF">2020-01-31T20:19:36Z</dcterms:modified>
</cp:coreProperties>
</file>