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00" r:id="rId2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05.01.2022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71949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05756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08DD-5066-4637-8DBF-BE0A5DE60701}" type="datetimeFigureOut">
              <a:rPr lang="cs-CZ"/>
              <a:pPr>
                <a:defRPr/>
              </a:pPr>
              <a:t>05.01.2022</a:t>
            </a:fld>
            <a:endParaRPr lang="cs-CZ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E3A3E139-BBFE-41E2-B0D8-A4539F9DAB3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0150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Přístup k </a:t>
            </a: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pacientovi </a:t>
            </a: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se zhoršením stavu v PNP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962025"/>
            <a:ext cx="9278797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Přístup k </a:t>
            </a:r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pacientovi </a:t>
            </a:r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s náhlým zhoršením zdravotního stavu</a:t>
            </a:r>
            <a:r>
              <a:rPr lang="cs-CZ" altLang="cs-CZ" sz="4000" dirty="0">
                <a:latin typeface="+mj-lt"/>
              </a:rPr>
              <a:t>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2208099"/>
            <a:ext cx="9278797" cy="258532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Pro prvotní vyšetření </a:t>
            </a:r>
            <a:r>
              <a:rPr lang="cs-CZ" altLang="cs-CZ" sz="2800" dirty="0" smtClean="0">
                <a:cs typeface="Arial" panose="020B0604020202020204" pitchFamily="34" charset="0"/>
              </a:rPr>
              <a:t>pac. </a:t>
            </a:r>
            <a:r>
              <a:rPr lang="cs-CZ" altLang="cs-CZ" sz="2800" dirty="0" smtClean="0">
                <a:cs typeface="Arial" panose="020B0604020202020204" pitchFamily="34" charset="0"/>
              </a:rPr>
              <a:t>s náhlým zhoršením zdravotního stavu je třeba znát jednoduchý ucelený algoritmus, na který navazují nebo současně s ním probíhají terapeutická </a:t>
            </a:r>
            <a:r>
              <a:rPr lang="cs-CZ" altLang="cs-CZ" sz="2800" dirty="0" smtClean="0">
                <a:cs typeface="Arial" panose="020B0604020202020204" pitchFamily="34" charset="0"/>
              </a:rPr>
              <a:t>opatření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Cílem je: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C0000"/>
                </a:solidFill>
                <a:cs typeface="Arial" panose="020B0604020202020204" pitchFamily="34" charset="0"/>
              </a:rPr>
              <a:t>Prevence vzniku NZO</a:t>
            </a:r>
          </a:p>
        </p:txBody>
      </p:sp>
    </p:spTree>
    <p:extLst>
      <p:ext uri="{BB962C8B-B14F-4D97-AF65-F5344CB8AC3E}">
        <p14:creationId xmlns:p14="http://schemas.microsoft.com/office/powerpoint/2010/main" val="4274491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>
                <a:latin typeface="+mn-lt"/>
              </a:rPr>
              <a:t>Management péče o urgentního </a:t>
            </a:r>
            <a:r>
              <a:rPr lang="cs-CZ" sz="4000" dirty="0" smtClean="0">
                <a:latin typeface="+mn-lt"/>
              </a:rPr>
              <a:t>pacienta</a:t>
            </a:r>
            <a:endParaRPr lang="cs-CZ" sz="4000" dirty="0">
              <a:latin typeface="+mn-lt"/>
            </a:endParaRPr>
          </a:p>
        </p:txBody>
      </p:sp>
      <p:sp>
        <p:nvSpPr>
          <p:cNvPr id="45059" name="Zástupný symbol pro obsah 4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72354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Rychlé primární vyšetření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Resuscitace VF a stabilizace stavu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Detailní sekundární vyšetření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Definitivní terapie</a:t>
            </a:r>
          </a:p>
        </p:txBody>
      </p:sp>
    </p:spTree>
    <p:extLst>
      <p:ext uri="{BB962C8B-B14F-4D97-AF65-F5344CB8AC3E}">
        <p14:creationId xmlns:p14="http://schemas.microsoft.com/office/powerpoint/2010/main" val="730854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ABCDE přístup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229" y="1876425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Při vyšetření a posuzování stavu </a:t>
            </a:r>
            <a:r>
              <a:rPr lang="cs-CZ" altLang="cs-CZ" sz="2800" dirty="0" smtClean="0">
                <a:cs typeface="Arial" panose="020B0604020202020204" pitchFamily="34" charset="0"/>
              </a:rPr>
              <a:t>pacienta </a:t>
            </a:r>
            <a:r>
              <a:rPr lang="cs-CZ" altLang="cs-CZ" sz="2800" dirty="0" smtClean="0">
                <a:cs typeface="Arial" panose="020B0604020202020204" pitchFamily="34" charset="0"/>
              </a:rPr>
              <a:t>lze využít tzv. </a:t>
            </a:r>
            <a:r>
              <a:rPr lang="cs-CZ" altLang="cs-CZ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ABCDE postup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cs typeface="Arial" panose="020B0604020202020204" pitchFamily="34" charset="0"/>
              </a:rPr>
              <a:t>Airway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cs typeface="Arial" panose="020B0604020202020204" pitchFamily="34" charset="0"/>
              </a:rPr>
              <a:t>Breathing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cs typeface="Arial" panose="020B0604020202020204" pitchFamily="34" charset="0"/>
              </a:rPr>
              <a:t>Circulation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Disability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cs typeface="Arial" panose="020B0604020202020204" pitchFamily="34" charset="0"/>
              </a:rPr>
              <a:t>Exposure</a:t>
            </a:r>
            <a:r>
              <a:rPr lang="cs-CZ" altLang="cs-CZ" sz="2800" dirty="0" smtClean="0"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0963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ABCDE přístup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3" y="1800225"/>
            <a:ext cx="9278797" cy="156966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Na základě výsledků tohoto vyšetření je možné rozhodnout o směřování </a:t>
            </a:r>
            <a:r>
              <a:rPr lang="cs-CZ" altLang="cs-CZ" sz="2800" dirty="0" smtClean="0">
                <a:cs typeface="Arial" panose="020B0604020202020204" pitchFamily="34" charset="0"/>
              </a:rPr>
              <a:t>pacienta </a:t>
            </a:r>
            <a:r>
              <a:rPr lang="cs-CZ" altLang="cs-CZ" sz="2800" dirty="0" smtClean="0">
                <a:cs typeface="Arial" panose="020B0604020202020204" pitchFamily="34" charset="0"/>
              </a:rPr>
              <a:t>do </a:t>
            </a:r>
            <a:r>
              <a:rPr lang="cs-CZ" altLang="cs-CZ" sz="2800" dirty="0" smtClean="0">
                <a:cs typeface="Arial" panose="020B0604020202020204" pitchFamily="34" charset="0"/>
              </a:rPr>
              <a:t>zdravotnického zařízení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Přístup vhodný jak pro lékaře, tak pro NLZP, pro systém R-V</a:t>
            </a:r>
          </a:p>
          <a:p>
            <a:pPr eaLnBrk="1" hangingPunct="1"/>
            <a:endParaRPr lang="cs-CZ" altLang="cs-CZ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8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Základní principy v PNP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76425"/>
            <a:ext cx="9278797" cy="3102388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Zajištění </a:t>
            </a:r>
            <a:r>
              <a:rPr lang="cs-CZ" altLang="cs-CZ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bezpečnosti</a:t>
            </a:r>
            <a:r>
              <a:rPr lang="cs-CZ" altLang="cs-CZ" sz="2800" dirty="0" smtClean="0"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cs typeface="Arial" panose="020B0604020202020204" pitchFamily="34" charset="0"/>
              </a:rPr>
              <a:t>pacienta </a:t>
            </a:r>
            <a:r>
              <a:rPr lang="cs-CZ" altLang="cs-CZ" sz="2800" dirty="0" smtClean="0">
                <a:cs typeface="Arial" panose="020B0604020202020204" pitchFamily="34" charset="0"/>
              </a:rPr>
              <a:t>i zdravotníků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Oslovení </a:t>
            </a:r>
            <a:r>
              <a:rPr lang="cs-CZ" altLang="cs-CZ" sz="2800" dirty="0" smtClean="0">
                <a:cs typeface="Arial" panose="020B0604020202020204" pitchFamily="34" charset="0"/>
              </a:rPr>
              <a:t>pacienta </a:t>
            </a:r>
            <a:r>
              <a:rPr lang="cs-CZ" altLang="cs-CZ" sz="2800" dirty="0" smtClean="0">
                <a:cs typeface="Arial" panose="020B0604020202020204" pitchFamily="34" charset="0"/>
              </a:rPr>
              <a:t>a vyhodnocení jeho reakce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Prvotní zhodnocení netrvá déle než 30 vteřin a zahrnuje princip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	L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O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O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K</a:t>
            </a:r>
            <a:r>
              <a:rPr lang="cs-CZ" altLang="cs-CZ" sz="2800" dirty="0" smtClean="0">
                <a:cs typeface="Arial" panose="020B0604020202020204" pitchFamily="34" charset="0"/>
              </a:rPr>
              <a:t>, 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L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I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S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T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N</a:t>
            </a:r>
            <a:r>
              <a:rPr lang="cs-CZ" altLang="cs-CZ" sz="2800" dirty="0" smtClean="0">
                <a:cs typeface="Arial" panose="020B0604020202020204" pitchFamily="34" charset="0"/>
              </a:rPr>
              <a:t>, 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F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 smtClean="0">
                <a:solidFill>
                  <a:schemeClr val="tx2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L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Není-li indikována </a:t>
            </a:r>
            <a:r>
              <a:rPr lang="cs-CZ" altLang="cs-CZ" sz="2800" dirty="0" smtClean="0">
                <a:cs typeface="Arial" panose="020B0604020202020204" pitchFamily="34" charset="0"/>
              </a:rPr>
              <a:t>resuscitace, </a:t>
            </a:r>
            <a:r>
              <a:rPr lang="cs-CZ" altLang="cs-CZ" sz="2800" dirty="0" smtClean="0">
                <a:cs typeface="Arial" panose="020B0604020202020204" pitchFamily="34" charset="0"/>
              </a:rPr>
              <a:t>následuje vyšetření pulzní </a:t>
            </a:r>
            <a:r>
              <a:rPr lang="cs-CZ" altLang="cs-CZ" sz="2800" dirty="0" err="1" smtClean="0">
                <a:cs typeface="Arial" panose="020B0604020202020204" pitchFamily="34" charset="0"/>
              </a:rPr>
              <a:t>oxymetrie</a:t>
            </a:r>
            <a:r>
              <a:rPr lang="cs-CZ" altLang="cs-CZ" sz="2800" dirty="0" smtClean="0">
                <a:cs typeface="Arial" panose="020B0604020202020204" pitchFamily="34" charset="0"/>
              </a:rPr>
              <a:t>, TK, EKG, zajištění žilního vstupu, …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306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Airway</a:t>
            </a:r>
            <a:endParaRPr lang="cs-CZ" altLang="cs-CZ" sz="4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3" y="17240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Imobilizace krční páteře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Vyšetření průchodnosti D.C.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Zahrnuje zprůchodnění D.C. a okamžité podání O</a:t>
            </a:r>
            <a:r>
              <a:rPr lang="cs-CZ" altLang="cs-CZ" sz="2800" baseline="-25000" dirty="0">
                <a:cs typeface="Arial" panose="020B0604020202020204" pitchFamily="34" charset="0"/>
              </a:rPr>
              <a:t>2</a:t>
            </a:r>
            <a:r>
              <a:rPr lang="cs-CZ" altLang="cs-CZ" sz="2800" dirty="0">
                <a:cs typeface="Arial" panose="020B0604020202020204" pitchFamily="34" charset="0"/>
              </a:rPr>
              <a:t> ve vysoké koncentraci (12 l/min)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Odsátí sekretů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cs typeface="Arial" panose="020B0604020202020204" pitchFamily="34" charset="0"/>
              </a:rPr>
              <a:t>Cíl: </a:t>
            </a:r>
            <a:r>
              <a:rPr lang="cs-CZ" altLang="cs-CZ" sz="2800" dirty="0">
                <a:cs typeface="Arial" panose="020B0604020202020204" pitchFamily="34" charset="0"/>
              </a:rPr>
              <a:t>SpO</a:t>
            </a:r>
            <a:r>
              <a:rPr lang="cs-CZ" altLang="cs-CZ" sz="2800" baseline="-25000" dirty="0">
                <a:cs typeface="Arial" panose="020B0604020202020204" pitchFamily="34" charset="0"/>
              </a:rPr>
              <a:t>2</a:t>
            </a:r>
            <a:r>
              <a:rPr lang="cs-CZ" altLang="cs-CZ" sz="2800" dirty="0">
                <a:cs typeface="Arial" panose="020B0604020202020204" pitchFamily="34" charset="0"/>
              </a:rPr>
              <a:t> 94-98 %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Známky neprůchodnosti D.C.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cs typeface="Arial" panose="020B0604020202020204" pitchFamily="34" charset="0"/>
              </a:rPr>
              <a:t>paradoxní dýchání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cs typeface="Arial" panose="020B0604020202020204" pitchFamily="34" charset="0"/>
              </a:rPr>
              <a:t>zapojení pomocných dýchacích svalů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cs typeface="Arial" panose="020B0604020202020204" pitchFamily="34" charset="0"/>
              </a:rPr>
              <a:t>centrální cyanóza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13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Breathing</a:t>
            </a:r>
            <a:r>
              <a:rPr lang="cs-CZ" altLang="cs-CZ" sz="4000" dirty="0" smtClean="0">
                <a:latin typeface="+mj-lt"/>
              </a:rPr>
              <a:t>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4" y="1800225"/>
            <a:ext cx="9278797" cy="311098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L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O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O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K</a:t>
            </a:r>
            <a:r>
              <a:rPr lang="cs-CZ" altLang="cs-CZ" sz="2800" dirty="0">
                <a:cs typeface="Arial" panose="020B0604020202020204" pitchFamily="34" charset="0"/>
              </a:rPr>
              <a:t>, 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L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I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S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T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N</a:t>
            </a:r>
            <a:r>
              <a:rPr lang="cs-CZ" altLang="cs-CZ" sz="2800" dirty="0">
                <a:cs typeface="Arial" panose="020B0604020202020204" pitchFamily="34" charset="0"/>
              </a:rPr>
              <a:t>, 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F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>
                <a:solidFill>
                  <a:schemeClr val="tx2"/>
                </a:solidFill>
                <a:cs typeface="Arial" panose="020B0604020202020204" pitchFamily="34" charset="0"/>
              </a:rPr>
              <a:t>E</a:t>
            </a: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L</a:t>
            </a:r>
            <a:r>
              <a:rPr lang="cs-CZ" altLang="cs-CZ" sz="2800" dirty="0">
                <a:cs typeface="Arial" panose="020B0604020202020204" pitchFamily="34" charset="0"/>
              </a:rPr>
              <a:t> - pocení, cyanóza, paradoxní dýchání, zapojení pomocných dýchacích svalů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Dechová frekvence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Deformity hrudníku, obezita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Náplň krčních žil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Saturace krve O</a:t>
            </a:r>
            <a:r>
              <a:rPr lang="cs-CZ" altLang="cs-CZ" sz="2800" baseline="-25000" dirty="0">
                <a:cs typeface="Arial" panose="020B0604020202020204" pitchFamily="34" charset="0"/>
              </a:rPr>
              <a:t>2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Poslechové </a:t>
            </a:r>
            <a:r>
              <a:rPr lang="cs-CZ" altLang="cs-CZ" sz="2800" dirty="0" smtClean="0">
                <a:cs typeface="Arial" panose="020B0604020202020204" pitchFamily="34" charset="0"/>
              </a:rPr>
              <a:t>vyšetření </a:t>
            </a:r>
            <a:r>
              <a:rPr lang="cs-CZ" altLang="cs-CZ" sz="2800" dirty="0">
                <a:cs typeface="Arial" panose="020B0604020202020204" pitchFamily="34" charset="0"/>
              </a:rPr>
              <a:t>plic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Léčba závislá na příčině, jinak O</a:t>
            </a:r>
            <a:r>
              <a:rPr lang="cs-CZ" altLang="cs-CZ" sz="2800" baseline="-25000" dirty="0">
                <a:cs typeface="Arial" panose="020B0604020202020204" pitchFamily="34" charset="0"/>
              </a:rPr>
              <a:t>2</a:t>
            </a:r>
            <a:r>
              <a:rPr lang="cs-CZ" altLang="cs-CZ" sz="2800" dirty="0">
                <a:cs typeface="Arial" panose="020B0604020202020204" pitchFamily="34" charset="0"/>
              </a:rPr>
              <a:t> terapie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Dekomprese tenzního PNO</a:t>
            </a:r>
          </a:p>
        </p:txBody>
      </p:sp>
    </p:spTree>
    <p:extLst>
      <p:ext uri="{BB962C8B-B14F-4D97-AF65-F5344CB8AC3E}">
        <p14:creationId xmlns:p14="http://schemas.microsoft.com/office/powerpoint/2010/main" val="122626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9705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Circulation</a:t>
            </a:r>
            <a:r>
              <a:rPr lang="cs-CZ" altLang="cs-CZ" sz="4000" dirty="0" smtClean="0">
                <a:latin typeface="+mj-lt"/>
              </a:rPr>
              <a:t> 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724025"/>
            <a:ext cx="9278797" cy="544790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cs typeface="Arial" panose="020B0604020202020204" pitchFamily="34" charset="0"/>
              </a:rPr>
              <a:t>Nejčastější příčina oběhové nedostatečnosti je </a:t>
            </a:r>
            <a:r>
              <a:rPr lang="cs-CZ" altLang="cs-CZ" sz="2800" dirty="0">
                <a:solidFill>
                  <a:srgbClr val="FF0000"/>
                </a:solidFill>
                <a:cs typeface="Arial" panose="020B0604020202020204" pitchFamily="34" charset="0"/>
              </a:rPr>
              <a:t>hypovolémie různého původu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accent1"/>
                </a:solidFill>
                <a:cs typeface="Arial" panose="020B0604020202020204" pitchFamily="34" charset="0"/>
              </a:rPr>
              <a:t>Zhodnotit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Pulz</a:t>
            </a:r>
            <a:r>
              <a:rPr lang="cs-CZ" altLang="cs-CZ" sz="2800" dirty="0">
                <a:cs typeface="Arial" panose="020B0604020202020204" pitchFamily="34" charset="0"/>
              </a:rPr>
              <a:t>, TK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EKG </a:t>
            </a:r>
            <a:endParaRPr lang="cs-CZ" altLang="cs-CZ" sz="2800" dirty="0"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Kapilární </a:t>
            </a:r>
            <a:r>
              <a:rPr lang="cs-CZ" altLang="cs-CZ" sz="2800" dirty="0">
                <a:cs typeface="Arial" panose="020B0604020202020204" pitchFamily="34" charset="0"/>
              </a:rPr>
              <a:t>návrat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Náplň </a:t>
            </a:r>
            <a:r>
              <a:rPr lang="cs-CZ" altLang="cs-CZ" sz="2800" dirty="0">
                <a:cs typeface="Arial" panose="020B0604020202020204" pitchFamily="34" charset="0"/>
              </a:rPr>
              <a:t>krčních žil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Stav </a:t>
            </a:r>
            <a:r>
              <a:rPr lang="cs-CZ" altLang="cs-CZ" sz="2800" dirty="0">
                <a:cs typeface="Arial" panose="020B0604020202020204" pitchFamily="34" charset="0"/>
              </a:rPr>
              <a:t>žilního řečiště 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Barva </a:t>
            </a:r>
            <a:r>
              <a:rPr lang="cs-CZ" altLang="cs-CZ" sz="2800" dirty="0">
                <a:cs typeface="Arial" panose="020B0604020202020204" pitchFamily="34" charset="0"/>
              </a:rPr>
              <a:t>kůže na periferii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Teplota </a:t>
            </a:r>
            <a:r>
              <a:rPr lang="cs-CZ" altLang="cs-CZ" sz="2800" dirty="0">
                <a:cs typeface="Arial" panose="020B0604020202020204" pitchFamily="34" charset="0"/>
              </a:rPr>
              <a:t>kůže na periferii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Normální </a:t>
            </a:r>
            <a:r>
              <a:rPr lang="cs-CZ" altLang="cs-CZ" sz="2800" dirty="0">
                <a:cs typeface="Arial" panose="020B0604020202020204" pitchFamily="34" charset="0"/>
              </a:rPr>
              <a:t>výdej moči – oligurie, anurie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 Krvácení</a:t>
            </a:r>
            <a:r>
              <a:rPr lang="cs-CZ" altLang="cs-CZ" sz="2800" dirty="0">
                <a:cs typeface="Arial" panose="020B0604020202020204" pitchFamily="34" charset="0"/>
              </a:rPr>
              <a:t>, krevní ztráta</a:t>
            </a:r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cs-CZ" altLang="cs-CZ" sz="2647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3088" dirty="0">
              <a:cs typeface="Arial" panose="020B0604020202020204" pitchFamily="34" charset="0"/>
            </a:endParaRPr>
          </a:p>
        </p:txBody>
      </p:sp>
      <p:pic>
        <p:nvPicPr>
          <p:cNvPr id="5427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562225"/>
            <a:ext cx="3238720" cy="269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993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Circulation</a:t>
            </a:r>
            <a:endParaRPr lang="cs-CZ" altLang="cs-CZ" sz="4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00225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cs typeface="Arial" panose="020B0604020202020204" pitchFamily="34" charset="0"/>
              </a:rPr>
              <a:t>Terapie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Zajištění optimálně </a:t>
            </a:r>
            <a:r>
              <a:rPr lang="cs-CZ" altLang="cs-CZ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2 širokých PŽK </a:t>
            </a:r>
            <a:r>
              <a:rPr lang="cs-CZ" altLang="cs-CZ" sz="2800" dirty="0" smtClean="0">
                <a:cs typeface="Arial" panose="020B0604020202020204" pitchFamily="34" charset="0"/>
              </a:rPr>
              <a:t>Elevace DK – </a:t>
            </a:r>
            <a:r>
              <a:rPr lang="cs-CZ" altLang="cs-CZ" sz="2800" dirty="0" smtClean="0">
                <a:solidFill>
                  <a:schemeClr val="accent2"/>
                </a:solidFill>
                <a:cs typeface="Arial" panose="020B0604020202020204" pitchFamily="34" charset="0"/>
              </a:rPr>
              <a:t>ale !!!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Při poklesu </a:t>
            </a:r>
            <a:r>
              <a:rPr lang="cs-CZ" altLang="cs-CZ" sz="2800" dirty="0" smtClean="0">
                <a:cs typeface="Arial" panose="020B0604020202020204" pitchFamily="34" charset="0"/>
              </a:rPr>
              <a:t>pulzů </a:t>
            </a:r>
            <a:r>
              <a:rPr lang="cs-CZ" altLang="cs-CZ" sz="2800" dirty="0" smtClean="0">
                <a:cs typeface="Arial" panose="020B0604020202020204" pitchFamily="34" charset="0"/>
              </a:rPr>
              <a:t>a zlepšení TK podání infuzních roztoků (250 – 500 – 1000 ml)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Cílové hodnoty </a:t>
            </a:r>
            <a:r>
              <a:rPr lang="cs-CZ" altLang="cs-CZ" sz="2800" dirty="0" smtClean="0">
                <a:cs typeface="Arial" panose="020B0604020202020204" pitchFamily="34" charset="0"/>
              </a:rPr>
              <a:t>systolického TK </a:t>
            </a:r>
            <a:r>
              <a:rPr lang="cs-CZ" altLang="cs-CZ" sz="2800" dirty="0" smtClean="0">
                <a:cs typeface="Arial" panose="020B0604020202020204" pitchFamily="34" charset="0"/>
              </a:rPr>
              <a:t>jsou kolem 100 </a:t>
            </a:r>
            <a:r>
              <a:rPr lang="cs-CZ" altLang="cs-CZ" sz="2800" dirty="0" err="1" smtClean="0">
                <a:cs typeface="Arial" panose="020B0604020202020204" pitchFamily="34" charset="0"/>
              </a:rPr>
              <a:t>mmHg</a:t>
            </a:r>
            <a:r>
              <a:rPr lang="cs-CZ" altLang="cs-CZ" sz="2800" dirty="0" smtClean="0">
                <a:cs typeface="Arial" panose="020B0604020202020204" pitchFamily="34" charset="0"/>
              </a:rPr>
              <a:t>, přehodnocení á 5 minut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88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Circulation</a:t>
            </a:r>
            <a:endParaRPr lang="cs-CZ" altLang="cs-CZ" sz="4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00225"/>
            <a:ext cx="9278797" cy="2714589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Při podezření na </a:t>
            </a:r>
            <a:r>
              <a:rPr lang="cs-CZ" altLang="cs-CZ" sz="2800" dirty="0" smtClean="0">
                <a:cs typeface="Arial" panose="020B0604020202020204" pitchFamily="34" charset="0"/>
              </a:rPr>
              <a:t>akutní koronární syndrom </a:t>
            </a:r>
            <a:r>
              <a:rPr lang="cs-CZ" altLang="cs-CZ" sz="2800" dirty="0" smtClean="0">
                <a:cs typeface="Arial" panose="020B0604020202020204" pitchFamily="34" charset="0"/>
              </a:rPr>
              <a:t>je třeba natočit </a:t>
            </a:r>
            <a:r>
              <a:rPr lang="cs-CZ" altLang="cs-CZ" sz="2800" dirty="0" smtClean="0">
                <a:solidFill>
                  <a:srgbClr val="FF0000"/>
                </a:solidFill>
                <a:cs typeface="Arial" panose="020B0604020202020204" pitchFamily="34" charset="0"/>
              </a:rPr>
              <a:t>12-ti svodové EKG </a:t>
            </a:r>
            <a:r>
              <a:rPr lang="cs-CZ" altLang="cs-CZ" sz="2800" dirty="0" smtClean="0">
                <a:cs typeface="Arial" panose="020B0604020202020204" pitchFamily="34" charset="0"/>
              </a:rPr>
              <a:t>+ včasná adekvátní léčba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V případě přítomnosti známek srdečního selhání zastavit přívod infuzí + zajistit prokrvení podáním </a:t>
            </a:r>
            <a:r>
              <a:rPr lang="cs-CZ" altLang="cs-CZ" sz="2800" dirty="0" err="1" smtClean="0">
                <a:cs typeface="Arial" panose="020B0604020202020204" pitchFamily="34" charset="0"/>
              </a:rPr>
              <a:t>vazopresorů</a:t>
            </a:r>
            <a:endParaRPr lang="cs-CZ" altLang="cs-CZ" sz="2800" dirty="0" smtClean="0"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Zástava krvácení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0070C0"/>
                </a:solidFill>
                <a:cs typeface="Arial" panose="020B0604020202020204" pitchFamily="34" charset="0"/>
              </a:rPr>
              <a:t>masivní před „A“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92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Disability</a:t>
            </a:r>
            <a:r>
              <a:rPr lang="cs-CZ" altLang="cs-CZ" sz="4000" dirty="0" smtClean="0">
                <a:latin typeface="+mj-lt"/>
              </a:rPr>
              <a:t> 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3" y="1724025"/>
            <a:ext cx="9278797" cy="3490186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Hodnocení stavu vědomí – </a:t>
            </a:r>
            <a:r>
              <a:rPr lang="cs-CZ" altLang="cs-CZ" sz="2800" dirty="0">
                <a:solidFill>
                  <a:srgbClr val="FF0000"/>
                </a:solidFill>
                <a:cs typeface="Arial" panose="020B0604020202020204" pitchFamily="34" charset="0"/>
              </a:rPr>
              <a:t>GCS</a:t>
            </a:r>
            <a:r>
              <a:rPr lang="cs-CZ" altLang="cs-CZ" sz="2800" dirty="0">
                <a:cs typeface="Arial" panose="020B0604020202020204" pitchFamily="34" charset="0"/>
              </a:rPr>
              <a:t>, </a:t>
            </a:r>
            <a:r>
              <a:rPr lang="cs-CZ" altLang="cs-CZ" sz="2800" dirty="0">
                <a:solidFill>
                  <a:srgbClr val="C00000"/>
                </a:solidFill>
                <a:cs typeface="Arial" panose="020B0604020202020204" pitchFamily="34" charset="0"/>
              </a:rPr>
              <a:t>AVPU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tx1"/>
                </a:solidFill>
                <a:cs typeface="Arial" panose="020B0604020202020204" pitchFamily="34" charset="0"/>
              </a:rPr>
              <a:t>necílená reakce na bolest → GCS pod 8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Hodnocení reakce zornic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Vyloučení vlivu hypoxie, hypotenze a medikace na stav vědomí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Hladina glykémie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Přítomnost křečí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Zhodnocení dalších neurologických příznaků – afázie, amnézie</a:t>
            </a:r>
          </a:p>
        </p:txBody>
      </p:sp>
    </p:spTree>
    <p:extLst>
      <p:ext uri="{BB962C8B-B14F-4D97-AF65-F5344CB8AC3E}">
        <p14:creationId xmlns:p14="http://schemas.microsoft.com/office/powerpoint/2010/main" val="87842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Disability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76425"/>
            <a:ext cx="9278797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</a:rPr>
              <a:t>Hodnocení AVPU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</a:rPr>
              <a:t>A</a:t>
            </a:r>
            <a:r>
              <a:rPr lang="cs-CZ" altLang="cs-CZ" sz="2800" dirty="0" smtClean="0"/>
              <a:t> – </a:t>
            </a:r>
            <a:r>
              <a:rPr lang="cs-CZ" altLang="cs-CZ" sz="2800" dirty="0" err="1" smtClean="0"/>
              <a:t>alert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</a:rPr>
              <a:t>V</a:t>
            </a:r>
            <a:r>
              <a:rPr lang="cs-CZ" altLang="cs-CZ" sz="2800" dirty="0" smtClean="0"/>
              <a:t> – </a:t>
            </a:r>
            <a:r>
              <a:rPr lang="cs-CZ" altLang="cs-CZ" sz="2800" dirty="0" err="1" smtClean="0"/>
              <a:t>responds</a:t>
            </a:r>
            <a:r>
              <a:rPr lang="cs-CZ" altLang="cs-CZ" sz="2800" dirty="0" smtClean="0"/>
              <a:t> to </a:t>
            </a:r>
            <a:r>
              <a:rPr lang="cs-CZ" altLang="cs-CZ" sz="2800" dirty="0" err="1" smtClean="0"/>
              <a:t>vocal</a:t>
            </a:r>
            <a:r>
              <a:rPr lang="cs-CZ" altLang="cs-CZ" sz="2800" dirty="0" smtClean="0"/>
              <a:t> </a:t>
            </a:r>
            <a:r>
              <a:rPr lang="cs-CZ" altLang="cs-CZ" sz="2800" dirty="0" err="1" smtClean="0"/>
              <a:t>stimuli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</a:rPr>
              <a:t>P</a:t>
            </a:r>
            <a:r>
              <a:rPr lang="cs-CZ" altLang="cs-CZ" sz="2800" dirty="0" smtClean="0"/>
              <a:t> – </a:t>
            </a:r>
            <a:r>
              <a:rPr lang="cs-CZ" altLang="cs-CZ" sz="2800" dirty="0" err="1" smtClean="0"/>
              <a:t>responds</a:t>
            </a:r>
            <a:r>
              <a:rPr lang="cs-CZ" altLang="cs-CZ" sz="2800" dirty="0" smtClean="0"/>
              <a:t> to </a:t>
            </a:r>
            <a:r>
              <a:rPr lang="cs-CZ" altLang="cs-CZ" sz="2800" dirty="0" err="1" smtClean="0"/>
              <a:t>painful</a:t>
            </a:r>
            <a:r>
              <a:rPr lang="cs-CZ" altLang="cs-CZ" sz="2800" dirty="0" smtClean="0"/>
              <a:t> </a:t>
            </a:r>
            <a:r>
              <a:rPr lang="cs-CZ" altLang="cs-CZ" sz="2800" dirty="0" err="1" smtClean="0"/>
              <a:t>stimuli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</a:rPr>
              <a:t>U</a:t>
            </a:r>
            <a:r>
              <a:rPr lang="cs-CZ" altLang="cs-CZ" sz="2800" dirty="0" smtClean="0"/>
              <a:t> – </a:t>
            </a:r>
            <a:r>
              <a:rPr lang="cs-CZ" altLang="cs-CZ" sz="2800" dirty="0" err="1" smtClean="0"/>
              <a:t>unresponsive</a:t>
            </a:r>
            <a:r>
              <a:rPr lang="cs-CZ" altLang="cs-CZ" sz="2800" dirty="0" smtClean="0"/>
              <a:t> 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7632699" y="767227"/>
            <a:ext cx="4200525" cy="707886"/>
          </a:xfrm>
        </p:spPr>
        <p:txBody>
          <a:bodyPr/>
          <a:lstStyle/>
          <a:p>
            <a:pPr eaLnBrk="1" hangingPunct="1"/>
            <a:r>
              <a:rPr lang="cs-CZ" altLang="cs-CZ" sz="2800" dirty="0" smtClean="0">
                <a:solidFill>
                  <a:schemeClr val="accent1"/>
                </a:solidFill>
              </a:rPr>
              <a:t>GCS</a:t>
            </a:r>
          </a:p>
          <a:p>
            <a:pPr eaLnBrk="1" hangingPunct="1"/>
            <a:endParaRPr lang="cs-CZ" altLang="cs-CZ" dirty="0" smtClean="0">
              <a:solidFill>
                <a:schemeClr val="accent1"/>
              </a:solidFill>
            </a:endParaRPr>
          </a:p>
        </p:txBody>
      </p:sp>
      <p:pic>
        <p:nvPicPr>
          <p:cNvPr id="6144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905" y="1266825"/>
            <a:ext cx="2664504" cy="539903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94500" y="6673807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</a:t>
            </a:r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cs.wikipedia.org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73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76458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+mj-lt"/>
                <a:cs typeface="Arial" panose="020B0604020202020204" pitchFamily="34" charset="0"/>
              </a:rPr>
              <a:t>Exposure</a:t>
            </a:r>
            <a:r>
              <a:rPr lang="cs-CZ" altLang="cs-CZ" sz="4000" dirty="0" smtClean="0">
                <a:latin typeface="+mj-lt"/>
              </a:rPr>
              <a:t>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458" y="1800225"/>
            <a:ext cx="9278797" cy="1292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Vyšetření obnaženého pacienta od hlavy k patě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V </a:t>
            </a:r>
            <a:r>
              <a:rPr lang="cs-CZ" altLang="cs-CZ" sz="2800" dirty="0" smtClean="0">
                <a:cs typeface="Arial" panose="020B0604020202020204" pitchFamily="34" charset="0"/>
              </a:rPr>
              <a:t>přednemocniční péči </a:t>
            </a:r>
            <a:r>
              <a:rPr lang="cs-CZ" altLang="cs-CZ" sz="2800" dirty="0" smtClean="0">
                <a:cs typeface="Arial" panose="020B0604020202020204" pitchFamily="34" charset="0"/>
              </a:rPr>
              <a:t>obtížné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cs typeface="Arial" panose="020B0604020202020204" pitchFamily="34" charset="0"/>
              </a:rPr>
              <a:t>Tepelný komfort</a:t>
            </a:r>
          </a:p>
        </p:txBody>
      </p:sp>
    </p:spTree>
    <p:extLst>
      <p:ext uri="{BB962C8B-B14F-4D97-AF65-F5344CB8AC3E}">
        <p14:creationId xmlns:p14="http://schemas.microsoft.com/office/powerpoint/2010/main" val="2796596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096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Primární vyšetření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495425"/>
            <a:ext cx="9668599" cy="517064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Cíl: </a:t>
            </a:r>
            <a:r>
              <a:rPr lang="cs-CZ" altLang="cs-CZ" sz="2800" dirty="0" smtClean="0">
                <a:cs typeface="Arial" panose="020B0604020202020204" pitchFamily="34" charset="0"/>
              </a:rPr>
              <a:t>zjistit </a:t>
            </a:r>
            <a:r>
              <a:rPr lang="cs-CZ" altLang="cs-CZ" sz="2800" dirty="0">
                <a:cs typeface="Arial" panose="020B0604020202020204" pitchFamily="34" charset="0"/>
              </a:rPr>
              <a:t>činnost životně důležitých </a:t>
            </a:r>
            <a:r>
              <a:rPr lang="cs-CZ" altLang="cs-CZ" sz="2800" dirty="0" smtClean="0">
                <a:cs typeface="Arial" panose="020B0604020202020204" pitchFamily="34" charset="0"/>
              </a:rPr>
              <a:t>orgánů, rozpoznat </a:t>
            </a:r>
            <a:r>
              <a:rPr lang="cs-CZ" altLang="cs-CZ" sz="2800" dirty="0">
                <a:cs typeface="Arial" panose="020B0604020202020204" pitchFamily="34" charset="0"/>
              </a:rPr>
              <a:t>život ohrožující stavy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3300"/>
                </a:solidFill>
              </a:rPr>
              <a:t>C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zástava masivního zevního </a:t>
            </a:r>
            <a:r>
              <a:rPr lang="cs-CZ" altLang="cs-CZ" sz="2800" dirty="0">
                <a:cs typeface="Arial" panose="020B0604020202020204" pitchFamily="34" charset="0"/>
              </a:rPr>
              <a:t>Ž</a:t>
            </a:r>
            <a:r>
              <a:rPr lang="cs-CZ" altLang="cs-CZ" sz="2800" dirty="0"/>
              <a:t>OK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3300"/>
                </a:solidFill>
              </a:rPr>
              <a:t>A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volné DC?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C spine </a:t>
            </a:r>
            <a:r>
              <a:rPr lang="cs-CZ" altLang="cs-CZ" sz="2800" dirty="0" err="1"/>
              <a:t>control</a:t>
            </a:r>
            <a:endParaRPr lang="cs-CZ" altLang="cs-CZ" sz="2800" dirty="0"/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C3300"/>
                </a:solidFill>
              </a:rPr>
              <a:t>B</a:t>
            </a:r>
            <a:endParaRPr lang="cs-CZ" altLang="cs-CZ" sz="2800" dirty="0">
              <a:solidFill>
                <a:srgbClr val="CC3300"/>
              </a:solidFill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4 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3300"/>
                </a:solidFill>
              </a:rPr>
              <a:t>C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masivní zevní krvácení je t</a:t>
            </a:r>
            <a:r>
              <a:rPr lang="cs-CZ" altLang="cs-CZ" sz="2800" dirty="0">
                <a:cs typeface="Arial" panose="020B0604020202020204" pitchFamily="34" charset="0"/>
              </a:rPr>
              <a:t>ř</a:t>
            </a:r>
            <a:r>
              <a:rPr lang="cs-CZ" altLang="cs-CZ" sz="2800" dirty="0"/>
              <a:t>eba IHNED zastavit a ztráty hradit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C3300"/>
                </a:solidFill>
              </a:rPr>
              <a:t>D</a:t>
            </a:r>
            <a:endParaRPr lang="cs-CZ" altLang="cs-CZ" sz="2800" dirty="0">
              <a:solidFill>
                <a:srgbClr val="CC3300"/>
              </a:solidFill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/>
              <a:t>vyš. citlivosti, hybnosti, sval. síly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3300"/>
                </a:solidFill>
              </a:rPr>
              <a:t>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cs typeface="Arial" panose="020B0604020202020204" pitchFamily="34" charset="0"/>
              </a:rPr>
              <a:t>vyš. pac. není dokončeno, dokud není vyš. zadní část těla</a:t>
            </a:r>
          </a:p>
        </p:txBody>
      </p:sp>
    </p:spTree>
    <p:extLst>
      <p:ext uri="{BB962C8B-B14F-4D97-AF65-F5344CB8AC3E}">
        <p14:creationId xmlns:p14="http://schemas.microsoft.com/office/powerpoint/2010/main" val="4097446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533400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Sekundární zhodnocení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002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Vyšetření </a:t>
            </a:r>
            <a:r>
              <a:rPr lang="cs-CZ" altLang="cs-CZ" sz="2800" dirty="0">
                <a:cs typeface="Arial" panose="020B0604020202020204" pitchFamily="34" charset="0"/>
              </a:rPr>
              <a:t>a zhodnocení vitálních </a:t>
            </a:r>
            <a:r>
              <a:rPr lang="cs-CZ" altLang="cs-CZ" sz="2800" dirty="0" err="1">
                <a:cs typeface="Arial" panose="020B0604020202020204" pitchFamily="34" charset="0"/>
              </a:rPr>
              <a:t>fcí</a:t>
            </a:r>
            <a:endParaRPr lang="cs-CZ" altLang="cs-CZ" sz="2800" dirty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TK, </a:t>
            </a:r>
            <a:r>
              <a:rPr lang="cs-CZ" altLang="cs-CZ" sz="2800" dirty="0" smtClean="0">
                <a:cs typeface="Arial" panose="020B0604020202020204" pitchFamily="34" charset="0"/>
              </a:rPr>
              <a:t>pulz, </a:t>
            </a:r>
            <a:r>
              <a:rPr lang="cs-CZ" altLang="cs-CZ" sz="2800" dirty="0">
                <a:cs typeface="Arial" panose="020B0604020202020204" pitchFamily="34" charset="0"/>
              </a:rPr>
              <a:t>kap. návrat, </a:t>
            </a:r>
            <a:r>
              <a:rPr lang="cs-CZ" altLang="cs-CZ" sz="2800" dirty="0" smtClean="0">
                <a:cs typeface="Arial" panose="020B0604020202020204" pitchFamily="34" charset="0"/>
              </a:rPr>
              <a:t>dech, </a:t>
            </a:r>
            <a:r>
              <a:rPr lang="cs-CZ" altLang="cs-CZ" sz="2800" dirty="0">
                <a:cs typeface="Arial" panose="020B0604020202020204" pitchFamily="34" charset="0"/>
              </a:rPr>
              <a:t>S</a:t>
            </a:r>
            <a:r>
              <a:rPr lang="cs-CZ" altLang="cs-CZ" sz="2800" baseline="-25000" dirty="0">
                <a:cs typeface="Arial" panose="020B0604020202020204" pitchFamily="34" charset="0"/>
              </a:rPr>
              <a:t>p</a:t>
            </a:r>
            <a:r>
              <a:rPr lang="cs-CZ" altLang="cs-CZ" sz="2800" dirty="0">
                <a:cs typeface="Arial" panose="020B0604020202020204" pitchFamily="34" charset="0"/>
              </a:rPr>
              <a:t>O</a:t>
            </a:r>
            <a:r>
              <a:rPr lang="cs-CZ" altLang="cs-CZ" sz="2800" baseline="-25000" dirty="0">
                <a:cs typeface="Arial" panose="020B0604020202020204" pitchFamily="34" charset="0"/>
              </a:rPr>
              <a:t>2</a:t>
            </a:r>
            <a:r>
              <a:rPr lang="cs-CZ" altLang="cs-CZ" sz="2800" dirty="0">
                <a:cs typeface="Arial" panose="020B0604020202020204" pitchFamily="34" charset="0"/>
              </a:rPr>
              <a:t>, </a:t>
            </a:r>
            <a:r>
              <a:rPr lang="cs-CZ" altLang="cs-CZ" sz="2800" dirty="0" smtClean="0">
                <a:cs typeface="Arial" panose="020B0604020202020204" pitchFamily="34" charset="0"/>
              </a:rPr>
              <a:t>glykémie, </a:t>
            </a:r>
            <a:r>
              <a:rPr lang="cs-CZ" altLang="cs-CZ" sz="2800" dirty="0">
                <a:cs typeface="Arial" panose="020B0604020202020204" pitchFamily="34" charset="0"/>
              </a:rPr>
              <a:t>EKG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cs typeface="Arial" panose="020B0604020202020204" pitchFamily="34" charset="0"/>
              </a:rPr>
              <a:t>Vyšetření </a:t>
            </a:r>
            <a:r>
              <a:rPr lang="cs-CZ" altLang="cs-CZ" sz="2800" dirty="0">
                <a:cs typeface="Arial" panose="020B0604020202020204" pitchFamily="34" charset="0"/>
              </a:rPr>
              <a:t>od hlavy k patě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Odběr anamnézy + příp. mechanismus úrazu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Identifikace pac.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Cca 2 minuty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974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sz="4000" dirty="0" smtClean="0">
                <a:latin typeface="+mn-lt"/>
              </a:rPr>
              <a:t>Základní fyzikální vyšetření v PNP</a:t>
            </a:r>
            <a:endParaRPr lang="cs-CZ" sz="4000" dirty="0">
              <a:latin typeface="+mn-lt"/>
            </a:endParaRPr>
          </a:p>
        </p:txBody>
      </p:sp>
      <p:sp>
        <p:nvSpPr>
          <p:cNvPr id="65539" name="Zástupný symbol pro obsah 4"/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TK, </a:t>
            </a:r>
            <a:r>
              <a:rPr lang="cs-CZ" altLang="cs-CZ" sz="2800" dirty="0" smtClean="0"/>
              <a:t>pulz, </a:t>
            </a:r>
            <a:r>
              <a:rPr lang="cs-CZ" altLang="cs-CZ" sz="2800" dirty="0" smtClean="0"/>
              <a:t>dech, teplota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/>
              <a:t>Oxymetrie</a:t>
            </a:r>
            <a:endParaRPr lang="cs-CZ" altLang="cs-CZ" sz="2800" dirty="0" smtClean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Glykemie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EKG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Glasgow </a:t>
            </a:r>
            <a:r>
              <a:rPr lang="cs-CZ" altLang="cs-CZ" sz="2800" dirty="0" err="1" smtClean="0"/>
              <a:t>coma</a:t>
            </a:r>
            <a:r>
              <a:rPr lang="cs-CZ" altLang="cs-CZ" sz="2800" dirty="0" smtClean="0"/>
              <a:t> </a:t>
            </a:r>
            <a:r>
              <a:rPr lang="cs-CZ" altLang="cs-CZ" sz="2800" dirty="0" err="1" smtClean="0"/>
              <a:t>score</a:t>
            </a:r>
            <a:r>
              <a:rPr lang="cs-CZ" altLang="cs-CZ" sz="2800" dirty="0" smtClean="0"/>
              <a:t>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Reakce na bolestivý podnět, reakce zornic na osvit, pohyb očních bulbů, svalové napětí</a:t>
            </a:r>
          </a:p>
        </p:txBody>
      </p:sp>
    </p:spTree>
    <p:extLst>
      <p:ext uri="{BB962C8B-B14F-4D97-AF65-F5344CB8AC3E}">
        <p14:creationId xmlns:p14="http://schemas.microsoft.com/office/powerpoint/2010/main" val="9908875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Doporučení pro praxi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00225"/>
            <a:ext cx="9278797" cy="417197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Proveď rychlé zhodnocení stavu – </a:t>
            </a:r>
            <a:r>
              <a:rPr lang="cs-CZ" altLang="cs-CZ" sz="2800" dirty="0" smtClean="0">
                <a:solidFill>
                  <a:srgbClr val="CC3300"/>
                </a:solidFill>
                <a:cs typeface="Arial" panose="020B0604020202020204" pitchFamily="34" charset="0"/>
              </a:rPr>
              <a:t>pacient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vypadá dobře/špatně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Vždy postupuj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systematicky, </a:t>
            </a:r>
            <a:r>
              <a:rPr lang="cs-CZ" altLang="cs-CZ" sz="2800" dirty="0">
                <a:cs typeface="Arial" panose="020B0604020202020204" pitchFamily="34" charset="0"/>
              </a:rPr>
              <a:t>pak nikdy neopomineš žádný život ohrožující stav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Vyšetřuj a leč v pořadí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„co </a:t>
            </a:r>
            <a:r>
              <a:rPr lang="cs-CZ" altLang="cs-CZ" sz="2800" dirty="0" smtClean="0">
                <a:solidFill>
                  <a:srgbClr val="CC3300"/>
                </a:solidFill>
                <a:cs typeface="Arial" panose="020B0604020202020204" pitchFamily="34" charset="0"/>
              </a:rPr>
              <a:t>pacienta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zabije nejdřív“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Vždy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ošetřuj </a:t>
            </a:r>
            <a:r>
              <a:rPr lang="cs-CZ" altLang="cs-CZ" sz="2800" dirty="0" smtClean="0">
                <a:solidFill>
                  <a:srgbClr val="CC3300"/>
                </a:solidFill>
                <a:cs typeface="Arial" panose="020B0604020202020204" pitchFamily="34" charset="0"/>
              </a:rPr>
              <a:t>pacienta,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ne monitor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Podaná léčba účinkuje až za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několik minut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Pokud něco uděláš, vždy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zkontroluj efekt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Zhorší-li se </a:t>
            </a:r>
            <a:r>
              <a:rPr lang="cs-CZ" altLang="cs-CZ" sz="2800" dirty="0" smtClean="0">
                <a:cs typeface="Arial" panose="020B0604020202020204" pitchFamily="34" charset="0"/>
              </a:rPr>
              <a:t>pacientův </a:t>
            </a:r>
            <a:r>
              <a:rPr lang="cs-CZ" altLang="cs-CZ" sz="2800" dirty="0">
                <a:cs typeface="Arial" panose="020B0604020202020204" pitchFamily="34" charset="0"/>
              </a:rPr>
              <a:t>stav, vrať se na začátek a začni od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A (c)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Přivolej si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včas pomoc</a:t>
            </a:r>
            <a:r>
              <a:rPr lang="cs-CZ" altLang="cs-CZ" sz="2800" dirty="0">
                <a:cs typeface="Arial" panose="020B0604020202020204" pitchFamily="34" charset="0"/>
              </a:rPr>
              <a:t>, využij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všech členů týmu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Neoddaluj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 transport k definitivnímu ošetření</a:t>
            </a:r>
          </a:p>
          <a:p>
            <a:pPr eaLnBrk="1" hangingPunct="1">
              <a:lnSpc>
                <a:spcPct val="80000"/>
              </a:lnSpc>
            </a:pPr>
            <a:endParaRPr lang="cs-CZ" altLang="cs-CZ" sz="3088" dirty="0">
              <a:solidFill>
                <a:srgbClr val="CC33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452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/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+mj-lt"/>
                <a:cs typeface="Arial" panose="020B0604020202020204" pitchFamily="34" charset="0"/>
              </a:rPr>
              <a:t>A konečně závěr …</a:t>
            </a:r>
          </a:p>
        </p:txBody>
      </p:sp>
      <p:sp>
        <p:nvSpPr>
          <p:cNvPr id="67587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Všechny nálezy </a:t>
            </a:r>
            <a:r>
              <a:rPr lang="cs-CZ" altLang="cs-CZ" sz="2800" b="1" dirty="0">
                <a:solidFill>
                  <a:srgbClr val="FF0000"/>
                </a:solidFill>
                <a:cs typeface="Arial" panose="020B0604020202020204" pitchFamily="34" charset="0"/>
              </a:rPr>
              <a:t>+</a:t>
            </a:r>
            <a:r>
              <a:rPr lang="cs-CZ" altLang="cs-CZ" sz="2800" dirty="0">
                <a:cs typeface="Arial" panose="020B0604020202020204" pitchFamily="34" charset="0"/>
              </a:rPr>
              <a:t> / </a:t>
            </a:r>
            <a:r>
              <a:rPr lang="cs-CZ" altLang="cs-CZ" sz="2800" b="1" dirty="0">
                <a:solidFill>
                  <a:srgbClr val="FF0000"/>
                </a:solidFill>
                <a:cs typeface="Arial" panose="020B0604020202020204" pitchFamily="34" charset="0"/>
              </a:rPr>
              <a:t>-</a:t>
            </a:r>
            <a:r>
              <a:rPr lang="cs-CZ" altLang="cs-CZ" sz="2800" dirty="0">
                <a:cs typeface="Arial" panose="020B0604020202020204" pitchFamily="34" charset="0"/>
              </a:rPr>
              <a:t> pečlivě dokumentovat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Veškeré získané informace a nález považovat za zcela důvěrné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Při vyšetření pacienta získat od rodiny, svědků či samotného P důležitá anamnestická data, důležité údaje z dostupné </a:t>
            </a:r>
            <a:r>
              <a:rPr lang="cs-CZ" altLang="cs-CZ" sz="2800" dirty="0" err="1">
                <a:cs typeface="Arial" panose="020B0604020202020204" pitchFamily="34" charset="0"/>
              </a:rPr>
              <a:t>zdr</a:t>
            </a:r>
            <a:r>
              <a:rPr lang="cs-CZ" altLang="cs-CZ" sz="2800" dirty="0">
                <a:cs typeface="Arial" panose="020B0604020202020204" pitchFamily="34" charset="0"/>
              </a:rPr>
              <a:t>. dokumentace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cs typeface="Arial" panose="020B0604020202020204" pitchFamily="34" charset="0"/>
              </a:rPr>
              <a:t>Základ všeho je </a:t>
            </a:r>
            <a:r>
              <a:rPr lang="cs-CZ" altLang="cs-CZ" sz="2800" dirty="0">
                <a:solidFill>
                  <a:srgbClr val="CC3300"/>
                </a:solidFill>
                <a:cs typeface="Arial" panose="020B0604020202020204" pitchFamily="34" charset="0"/>
              </a:rPr>
              <a:t>KOMUNIKACE</a:t>
            </a:r>
            <a:r>
              <a:rPr lang="cs-CZ" altLang="cs-CZ" sz="2800" dirty="0">
                <a:cs typeface="Arial" panose="020B0604020202020204" pitchFamily="34" charset="0"/>
              </a:rPr>
              <a:t> s pac. / okolím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0000"/>
                </a:solidFill>
                <a:cs typeface="Arial" panose="020B0604020202020204" pitchFamily="34" charset="0"/>
              </a:rPr>
              <a:t>Cílem je, aby </a:t>
            </a:r>
            <a:r>
              <a:rPr lang="cs-CZ" altLang="cs-CZ" sz="2800" dirty="0" smtClean="0">
                <a:solidFill>
                  <a:srgbClr val="CC0000"/>
                </a:solidFill>
                <a:cs typeface="Arial" panose="020B0604020202020204" pitchFamily="34" charset="0"/>
              </a:rPr>
              <a:t>pacient </a:t>
            </a:r>
            <a:r>
              <a:rPr lang="cs-CZ" altLang="cs-CZ" sz="2800" dirty="0">
                <a:solidFill>
                  <a:srgbClr val="CC0000"/>
                </a:solidFill>
                <a:cs typeface="Arial" panose="020B0604020202020204" pitchFamily="34" charset="0"/>
              </a:rPr>
              <a:t>zůstal naživu…</a:t>
            </a:r>
          </a:p>
        </p:txBody>
      </p:sp>
    </p:spTree>
    <p:extLst>
      <p:ext uri="{BB962C8B-B14F-4D97-AF65-F5344CB8AC3E}">
        <p14:creationId xmlns:p14="http://schemas.microsoft.com/office/powerpoint/2010/main" val="78061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439999" cy="33855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/>
              <a:t>DOBIÁŠ, V. </a:t>
            </a:r>
            <a:r>
              <a:rPr lang="cs-CZ" sz="2800" i="1" dirty="0"/>
              <a:t>Klinická propedeutika v urgentní medicíně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2013. ISBN 978-80-247-4571-8.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/>
              <a:t>REMEŠ, R. et al. </a:t>
            </a:r>
            <a:r>
              <a:rPr lang="cs-CZ" sz="2800" i="1" dirty="0"/>
              <a:t>Praktická příručka přednemocniční urgentní medicíny. </a:t>
            </a:r>
            <a:r>
              <a:rPr lang="cs-CZ" sz="2800" dirty="0"/>
              <a:t>1. vyd. Praha: </a:t>
            </a:r>
            <a:r>
              <a:rPr lang="cs-CZ" sz="2800" dirty="0" err="1"/>
              <a:t>Grada</a:t>
            </a:r>
            <a:r>
              <a:rPr lang="cs-CZ" sz="2800" dirty="0"/>
              <a:t>, 2013. ISBN 978-80-247-4530-5</a:t>
            </a:r>
            <a:r>
              <a:rPr lang="cs-CZ" sz="28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 err="1">
                <a:cs typeface="Arial" panose="020B0604020202020204" pitchFamily="34" charset="0"/>
              </a:rPr>
              <a:t>Š</a:t>
            </a:r>
            <a:r>
              <a:rPr lang="cs-CZ" sz="2800" cap="all" dirty="0" err="1">
                <a:cs typeface="Arial" panose="020B0604020202020204" pitchFamily="34" charset="0"/>
              </a:rPr>
              <a:t>eblová</a:t>
            </a:r>
            <a:r>
              <a:rPr lang="cs-CZ" sz="2800" dirty="0"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cs typeface="Arial" panose="020B0604020202020204" pitchFamily="34" charset="0"/>
              </a:rPr>
              <a:t> 2. vyd. Praha: </a:t>
            </a:r>
            <a:r>
              <a:rPr lang="cs-CZ" sz="2800" dirty="0" err="1">
                <a:cs typeface="Arial" panose="020B0604020202020204" pitchFamily="34" charset="0"/>
              </a:rPr>
              <a:t>Grada</a:t>
            </a:r>
            <a:r>
              <a:rPr lang="cs-CZ" sz="2800" dirty="0">
                <a:cs typeface="Arial" panose="020B0604020202020204" pitchFamily="34" charset="0"/>
              </a:rPr>
              <a:t>, 2018. ISBN 978-80-271-0596-0.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800" dirty="0"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740</Words>
  <Application>Microsoft Office PowerPoint</Application>
  <PresentationFormat>Vlastní</PresentationFormat>
  <Paragraphs>140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Prezentace aplikace PowerPoint</vt:lpstr>
      <vt:lpstr>Přístup k pacientovi s náhlým zhoršením zdravotního stavu </vt:lpstr>
      <vt:lpstr>Management péče o urgentního pacienta</vt:lpstr>
      <vt:lpstr>ABCDE přístup</vt:lpstr>
      <vt:lpstr>ABCDE přístup</vt:lpstr>
      <vt:lpstr>Základní principy v PNP</vt:lpstr>
      <vt:lpstr>Airway</vt:lpstr>
      <vt:lpstr>Breathing </vt:lpstr>
      <vt:lpstr>Circulation </vt:lpstr>
      <vt:lpstr>Circulation</vt:lpstr>
      <vt:lpstr>Circulation</vt:lpstr>
      <vt:lpstr>Disability </vt:lpstr>
      <vt:lpstr>Disability</vt:lpstr>
      <vt:lpstr>Exposure </vt:lpstr>
      <vt:lpstr>Primární vyšetření</vt:lpstr>
      <vt:lpstr>Sekundární zhodnocení</vt:lpstr>
      <vt:lpstr>Základní fyzikální vyšetření v PNP</vt:lpstr>
      <vt:lpstr>Doporučení pro praxi</vt:lpstr>
      <vt:lpstr>A konečně závěr …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26</cp:revision>
  <dcterms:created xsi:type="dcterms:W3CDTF">2017-03-15T11:07:40Z</dcterms:created>
  <dcterms:modified xsi:type="dcterms:W3CDTF">2022-01-05T21:51:07Z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