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4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5"/>
  </p:handoutMasterIdLst>
  <p:sldIdLst>
    <p:sldId id="398" r:id="rId2"/>
    <p:sldId id="256" r:id="rId3"/>
    <p:sldId id="316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97" r:id="rId26"/>
    <p:sldId id="377" r:id="rId27"/>
    <p:sldId id="395" r:id="rId28"/>
    <p:sldId id="378" r:id="rId29"/>
    <p:sldId id="379" r:id="rId30"/>
    <p:sldId id="394" r:id="rId31"/>
    <p:sldId id="380" r:id="rId32"/>
    <p:sldId id="381" r:id="rId33"/>
    <p:sldId id="393" r:id="rId34"/>
    <p:sldId id="383" r:id="rId35"/>
    <p:sldId id="384" r:id="rId36"/>
    <p:sldId id="385" r:id="rId37"/>
    <p:sldId id="386" r:id="rId38"/>
    <p:sldId id="396" r:id="rId39"/>
    <p:sldId id="387" r:id="rId40"/>
    <p:sldId id="388" r:id="rId41"/>
    <p:sldId id="390" r:id="rId42"/>
    <p:sldId id="391" r:id="rId43"/>
    <p:sldId id="392" r:id="rId44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72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Geografie zemědělství: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Produkce plodin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5004659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994225" y="3463239"/>
            <a:ext cx="2203549" cy="126271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Databáze FAOSTAT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uFill>
                  <a:solidFill>
                    <a:srgbClr val="99C93B"/>
                  </a:solidFill>
                </a:uFill>
                <a:cs typeface="Trebuchet MS"/>
              </a:rPr>
              <a:t>Podrobný zdroj informací o zemědělské produkci a dalších datech spojených se zemědělstvím na úrovni států světa: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uFill>
                  <a:solidFill>
                    <a:srgbClr val="99C93B"/>
                  </a:solidFill>
                </a:uFill>
                <a:cs typeface="Trebuchet MS"/>
              </a:rPr>
              <a:t>http://faostat.fao.org/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545" y="2997185"/>
            <a:ext cx="7668909" cy="360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187" y="3065182"/>
            <a:ext cx="5360516" cy="379281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Produkce obilnin – pšenice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Obilniny – pšenice:</a:t>
            </a:r>
            <a:endParaRPr lang="cs-CZ" sz="2400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Podílí se více než </a:t>
            </a:r>
            <a:r>
              <a:rPr lang="cs-CZ" sz="2400" b="1" dirty="0">
                <a:cs typeface="Trebuchet MS"/>
              </a:rPr>
              <a:t>30 % na osevech všech obilnin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Nejvíce se pěstuje ve stepních (černozemních)  oblastech severní polokoule,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Objem produkce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ject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4090181"/>
            <a:ext cx="3666990" cy="244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1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Pšenice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Import pšenice do Ruska, Číny a Japonska a do lidnatých rozvojových zemí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(např. Egypt, Bangladéš, Brazílie).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</a:rPr>
              <a:t>Největší producenti (průměr 1994–2020):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062" y="2890684"/>
            <a:ext cx="6942803" cy="396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1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Produkce obilnin – rýže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Obilniny – rýže:</a:t>
            </a:r>
            <a:endParaRPr lang="cs-CZ" sz="2400" dirty="0">
              <a:cs typeface="Trebuchet MS"/>
            </a:endParaRPr>
          </a:p>
          <a:p>
            <a:pPr marL="230400" marR="151447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Základní plodina pro polovinu světového obyvatelstva,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důležitá obilnina sub-ekvatoriálního pásu.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Značné nároky na teplo a především na vodu.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Pěstování je </a:t>
            </a:r>
            <a:r>
              <a:rPr lang="cs-CZ" sz="2400" u="sng" dirty="0">
                <a:cs typeface="Trebuchet MS"/>
              </a:rPr>
              <a:t>geograficky významně koncentrováno:</a:t>
            </a:r>
          </a:p>
          <a:p>
            <a:pPr marL="687600" marR="168275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90 % sklizně – monzunová Asie (čínsko-japonská podoblast 38 % světové produkce; indická podoblast včetně Bangladéše a Pákistánu 28 %; podoblast jihovýchodní Asie 24 % (tj. Indonésie, Thajsko, Myanmar, Vietnam).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2–3 úrody ročně – Jáva, jižní a jihovýchodní Čína, Japonsko, Egypt.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6238" y="1510024"/>
            <a:ext cx="3097562" cy="232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53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Rýže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>
                <a:cs typeface="Trebuchet MS"/>
              </a:rPr>
              <a:t>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1" y="2300748"/>
            <a:ext cx="4711884" cy="351011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594" y="2173735"/>
            <a:ext cx="7125453" cy="400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42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Produkce obilnin - kukuřice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Obilniny – kukuřice:</a:t>
            </a:r>
            <a:endParaRPr lang="cs-CZ" sz="2400" dirty="0">
              <a:cs typeface="Trebuchet MS"/>
            </a:endParaRPr>
          </a:p>
          <a:p>
            <a:pPr marL="230400" marR="160528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Význam v posledních desetiletích roste (zejména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jako krmivo).</a:t>
            </a:r>
          </a:p>
          <a:p>
            <a:pPr marL="230400" marR="31178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Pěstuje se na zrno i jako zelené krmivo, na zrno potřeba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kvalitnějších půd a delší vegetativní období (5 měsíců).</a:t>
            </a:r>
          </a:p>
          <a:p>
            <a:pPr marL="230400" marR="661670" indent="-230400">
              <a:lnSpc>
                <a:spcPct val="100000"/>
              </a:lnSpc>
              <a:spcBef>
                <a:spcPts val="2400"/>
              </a:spcBef>
              <a:tabLst>
                <a:tab pos="3209290" algn="l"/>
              </a:tabLst>
            </a:pPr>
            <a:r>
              <a:rPr lang="cs-CZ" sz="2400" dirty="0">
                <a:cs typeface="Trebuchet MS"/>
              </a:rPr>
              <a:t>Pěstuje se nejvíce v USA (téměř 45 % světové produkce), v tzv. kukuřičném pásu (Corn Belt), většina produkce je spotřebována jako krmivo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(kolem 80 % produkce).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840105" algn="l"/>
                <a:tab pos="4068445" algn="l"/>
              </a:tabLst>
            </a:pPr>
            <a:r>
              <a:rPr lang="cs-CZ" sz="2400" dirty="0">
                <a:cs typeface="Trebuchet MS"/>
              </a:rPr>
              <a:t>Druhá produkční oblast – Asie (asi 20 %, nejvíce Čína).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Třetí produkční oblast – Latinská Amerika (přes 12 % světové produkce).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83561" y="1322362"/>
            <a:ext cx="2770239" cy="258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1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974" y="2013028"/>
            <a:ext cx="7384026" cy="415430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Kukuřice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/>
              <a:t>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26085"/>
            <a:ext cx="5069270" cy="32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43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Produkce obilnin – ječmen a další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/>
              <a:t>Obilniny – ječmen: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Světová produkce 160 mil. tun </a:t>
            </a:r>
            <a:r>
              <a:rPr lang="cs-CZ" sz="2400" dirty="0">
                <a:cs typeface="Microsoft Sans Serif"/>
              </a:rPr>
              <a:t>→ </a:t>
            </a:r>
            <a:r>
              <a:rPr lang="cs-CZ" sz="2400" dirty="0">
                <a:cs typeface="Trebuchet MS"/>
              </a:rPr>
              <a:t>stagnace produkce.</a:t>
            </a:r>
          </a:p>
          <a:p>
            <a:pPr marL="230400" marR="32448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Hlavní produkční oblasti – Rusko, Ukrajina, Kanada, SRN,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USA a Francie.</a:t>
            </a:r>
            <a:endParaRPr lang="cs-CZ" sz="2400" dirty="0">
              <a:effectLst/>
              <a:ea typeface="Calibri" panose="020F0502020204030204" pitchFamily="34" charset="0"/>
            </a:endParaRPr>
          </a:p>
          <a:p>
            <a:pPr marL="230400" marR="32448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endParaRPr lang="cs-CZ" sz="800" dirty="0">
              <a:cs typeface="Trebuchet MS"/>
            </a:endParaRPr>
          </a:p>
          <a:p>
            <a:pPr marL="230400" marR="32448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Další obilniny častěji pěstované – </a:t>
            </a:r>
            <a:r>
              <a:rPr lang="cs-CZ" sz="2400" b="1" dirty="0">
                <a:cs typeface="Trebuchet MS"/>
              </a:rPr>
              <a:t>oves, žito, proso a </a:t>
            </a:r>
            <a:r>
              <a:rPr lang="cs-CZ" sz="2400" b="1" dirty="0" err="1">
                <a:cs typeface="Trebuchet MS"/>
              </a:rPr>
              <a:t>sorgo</a:t>
            </a:r>
            <a:r>
              <a:rPr lang="cs-CZ" sz="2400" dirty="0">
                <a:cs typeface="Trebuchet MS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96748" y="1444706"/>
            <a:ext cx="2957052" cy="2217789"/>
          </a:xfrm>
          <a:prstGeom prst="rect">
            <a:avLst/>
          </a:prstGeom>
        </p:spPr>
      </p:pic>
      <p:sp>
        <p:nvSpPr>
          <p:cNvPr id="5" name="object 23"/>
          <p:cNvSpPr txBox="1"/>
          <p:nvPr/>
        </p:nvSpPr>
        <p:spPr>
          <a:xfrm>
            <a:off x="10392697" y="3746665"/>
            <a:ext cx="96110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cs typeface="Microsoft Sans Serif"/>
              </a:rPr>
              <a:t>ječmen</a:t>
            </a:r>
            <a:endParaRPr sz="2400" dirty="0">
              <a:cs typeface="Microsoft Sans Serif"/>
            </a:endParaRPr>
          </a:p>
        </p:txBody>
      </p:sp>
      <p:pic>
        <p:nvPicPr>
          <p:cNvPr id="6" name="object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0644" y="4712649"/>
            <a:ext cx="2402413" cy="1978951"/>
          </a:xfrm>
          <a:prstGeom prst="rect">
            <a:avLst/>
          </a:prstGeom>
        </p:spPr>
      </p:pic>
      <p:sp>
        <p:nvSpPr>
          <p:cNvPr id="7" name="object 24"/>
          <p:cNvSpPr txBox="1"/>
          <p:nvPr/>
        </p:nvSpPr>
        <p:spPr>
          <a:xfrm>
            <a:off x="3976447" y="6309241"/>
            <a:ext cx="88993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cs typeface="Microsoft Sans Serif"/>
              </a:rPr>
              <a:t>s</a:t>
            </a:r>
            <a:r>
              <a:rPr sz="2400" spc="-10" dirty="0">
                <a:cs typeface="Microsoft Sans Serif"/>
              </a:rPr>
              <a:t>o</a:t>
            </a:r>
            <a:r>
              <a:rPr sz="2400" dirty="0">
                <a:cs typeface="Microsoft Sans Serif"/>
              </a:rPr>
              <a:t>r</a:t>
            </a:r>
            <a:r>
              <a:rPr sz="2400" spc="-10" dirty="0">
                <a:cs typeface="Microsoft Sans Serif"/>
              </a:rPr>
              <a:t>g</a:t>
            </a:r>
            <a:r>
              <a:rPr sz="2400" dirty="0">
                <a:cs typeface="Microsoft Sans Serif"/>
              </a:rPr>
              <a:t>o</a:t>
            </a:r>
          </a:p>
        </p:txBody>
      </p:sp>
      <p:sp>
        <p:nvSpPr>
          <p:cNvPr id="8" name="object 25"/>
          <p:cNvSpPr txBox="1"/>
          <p:nvPr/>
        </p:nvSpPr>
        <p:spPr>
          <a:xfrm>
            <a:off x="8759840" y="6309241"/>
            <a:ext cx="93043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cs typeface="Microsoft Sans Serif"/>
              </a:rPr>
              <a:t>pr</a:t>
            </a:r>
            <a:r>
              <a:rPr sz="2400" spc="-15" dirty="0">
                <a:cs typeface="Microsoft Sans Serif"/>
              </a:rPr>
              <a:t>o</a:t>
            </a:r>
            <a:r>
              <a:rPr sz="2400" spc="-5" dirty="0">
                <a:cs typeface="Microsoft Sans Serif"/>
              </a:rPr>
              <a:t>so</a:t>
            </a:r>
            <a:endParaRPr sz="2400" dirty="0">
              <a:cs typeface="Microsoft Sans Serif"/>
            </a:endParaRPr>
          </a:p>
        </p:txBody>
      </p:sp>
      <p:pic>
        <p:nvPicPr>
          <p:cNvPr id="9" name="object 2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2328" y="4712649"/>
            <a:ext cx="2642419" cy="197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13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Ječmen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/>
              <a:t>Ječmen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40" y="2178232"/>
            <a:ext cx="4985104" cy="355397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692" y="2032980"/>
            <a:ext cx="6785308" cy="391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5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Oves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/>
              <a:t>Oves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34" y="2269562"/>
            <a:ext cx="4818881" cy="349928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439" y="2068806"/>
            <a:ext cx="7059561" cy="408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81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Žito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/>
              <a:t>Žito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93" y="2188702"/>
            <a:ext cx="4743926" cy="394662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639" y="2018839"/>
            <a:ext cx="7118361" cy="411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0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/>
              <a:t>Proso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2683"/>
            <a:ext cx="5264284" cy="367482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332" y="2098109"/>
            <a:ext cx="7160668" cy="398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07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Sorgo – čirok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/>
              <a:t>Sorgo–čirok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02" y="2495421"/>
            <a:ext cx="4658773" cy="330988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675" y="2116238"/>
            <a:ext cx="7422326" cy="406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75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Produkce okopanin - brambory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Okopaniny – brambory:</a:t>
            </a:r>
            <a:endParaRPr lang="cs-CZ" sz="2400" dirty="0">
              <a:cs typeface="Trebuchet MS"/>
            </a:endParaRP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Okopanina mírného pásma.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 Evropě od 16. století (pocházejí z Peru a Chile).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Od konce 18. století základní potravina, dlouholeté šlechtění (Nizozemsko, Dánsko, Francie) – výnosy až 40 t/ha.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Dnešní užití – převážně krmiva (50–70 % sklizně).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  <a:tab pos="3217545" algn="l"/>
              </a:tabLst>
            </a:pPr>
            <a:r>
              <a:rPr lang="cs-CZ" sz="2400" dirty="0">
                <a:cs typeface="Trebuchet MS"/>
              </a:rPr>
              <a:t>Největší produkce – Evropa (75 % sklizně, zejména Rusko, Polsko a státy EU).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Druhá produkční oblast – Asie, hlavně Čína (největší světový producent).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63899" y="1238864"/>
            <a:ext cx="3489902" cy="196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99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Brambory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pl-PL" sz="2400" dirty="0">
                <a:cs typeface="Trebuchet MS"/>
              </a:rPr>
              <a:t>Brambory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9533"/>
            <a:ext cx="4971425" cy="349183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776" y="2080252"/>
            <a:ext cx="7327224" cy="4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49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Produkce okopanin – maniok, batáty a další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611255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Okopaniny – </a:t>
            </a:r>
            <a:r>
              <a:rPr lang="cs-CZ" sz="2400" dirty="0">
                <a:cs typeface="Trebuchet MS"/>
              </a:rPr>
              <a:t>maniok, batáty, jamy a taro.</a:t>
            </a:r>
          </a:p>
          <a:p>
            <a:pPr marL="230400" marR="94932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Základní potraviny naturálního zemědělství ekvatoriálního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sub-ekvatoriálního pásma.</a:t>
            </a:r>
          </a:p>
          <a:p>
            <a:pPr marL="230400" marR="5080" indent="-230400">
              <a:lnSpc>
                <a:spcPct val="100000"/>
              </a:lnSpc>
              <a:spcBef>
                <a:spcPts val="4800"/>
              </a:spcBef>
              <a:tabLst>
                <a:tab pos="423545" algn="l"/>
              </a:tabLst>
            </a:pPr>
            <a:r>
              <a:rPr lang="cs-CZ" sz="2400" dirty="0">
                <a:cs typeface="Trebuchet MS"/>
              </a:rPr>
              <a:t>Maniok (kasava) – k jídlu se využívá kořen, dlouhý až 50 cm, pěstuje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se hlavně v subsaharské Africe (Kongo, Nigérie), dále v jižní a jihovýchodní Asii (Thajsko, Indonésie) a v Brazílii.</a:t>
            </a:r>
          </a:p>
          <a:p>
            <a:pPr marL="230400" marR="58166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Batáty – největší sklizeň v Asii (z toho Čína 80 %), dále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Vietnam, Indonésie, Indie, Japonsko a východní Afrika.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423545" algn="l"/>
              </a:tabLst>
            </a:pPr>
            <a:r>
              <a:rPr lang="cs-CZ" sz="2400" dirty="0">
                <a:cs typeface="Trebuchet MS"/>
              </a:rPr>
              <a:t>Jamy - významná potravina pro obyvatelstvo západní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Afriky (Nigérie) a JV Asie.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13469" y="1193724"/>
            <a:ext cx="2964537" cy="1996337"/>
          </a:xfrm>
          <a:prstGeom prst="rect">
            <a:avLst/>
          </a:prstGeom>
        </p:spPr>
      </p:pic>
      <p:sp>
        <p:nvSpPr>
          <p:cNvPr id="5" name="object 11"/>
          <p:cNvSpPr txBox="1"/>
          <p:nvPr/>
        </p:nvSpPr>
        <p:spPr>
          <a:xfrm>
            <a:off x="10494119" y="3190061"/>
            <a:ext cx="99126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cs typeface="Microsoft Sans Serif"/>
              </a:rPr>
              <a:t>ma</a:t>
            </a:r>
            <a:r>
              <a:rPr sz="2400" spc="-15" dirty="0">
                <a:cs typeface="Microsoft Sans Serif"/>
              </a:rPr>
              <a:t>n</a:t>
            </a:r>
            <a:r>
              <a:rPr sz="2400" spc="-5" dirty="0">
                <a:cs typeface="Microsoft Sans Serif"/>
              </a:rPr>
              <a:t>i</a:t>
            </a:r>
            <a:r>
              <a:rPr sz="2400" spc="-20" dirty="0">
                <a:cs typeface="Microsoft Sans Serif"/>
              </a:rPr>
              <a:t>o</a:t>
            </a:r>
            <a:r>
              <a:rPr sz="2400" dirty="0">
                <a:cs typeface="Microsoft Sans Serif"/>
              </a:rPr>
              <a:t>k</a:t>
            </a:r>
          </a:p>
        </p:txBody>
      </p:sp>
      <p:pic>
        <p:nvPicPr>
          <p:cNvPr id="6" name="object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3469" y="4431382"/>
            <a:ext cx="2964537" cy="1719358"/>
          </a:xfrm>
          <a:prstGeom prst="rect">
            <a:avLst/>
          </a:prstGeom>
        </p:spPr>
      </p:pic>
      <p:sp>
        <p:nvSpPr>
          <p:cNvPr id="7" name="object 13"/>
          <p:cNvSpPr txBox="1"/>
          <p:nvPr/>
        </p:nvSpPr>
        <p:spPr>
          <a:xfrm>
            <a:off x="10658168" y="6150740"/>
            <a:ext cx="81983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cs typeface="Microsoft Sans Serif"/>
              </a:rPr>
              <a:t>b</a:t>
            </a:r>
            <a:r>
              <a:rPr sz="2400" spc="-10" dirty="0">
                <a:cs typeface="Microsoft Sans Serif"/>
              </a:rPr>
              <a:t>a</a:t>
            </a:r>
            <a:r>
              <a:rPr sz="2400" dirty="0">
                <a:cs typeface="Microsoft Sans Serif"/>
              </a:rPr>
              <a:t>táty</a:t>
            </a:r>
          </a:p>
        </p:txBody>
      </p:sp>
    </p:spTree>
    <p:extLst>
      <p:ext uri="{BB962C8B-B14F-4D97-AF65-F5344CB8AC3E}">
        <p14:creationId xmlns:p14="http://schemas.microsoft.com/office/powerpoint/2010/main" val="3192912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Maniok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/>
              <a:t>Maniok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95" y="2327631"/>
            <a:ext cx="5035188" cy="338337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147" y="1991797"/>
            <a:ext cx="7105853" cy="405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80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Batáty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pl-PL" sz="2400" dirty="0">
                <a:cs typeface="Trebuchet MS"/>
              </a:rPr>
              <a:t>Batáty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31" y="2302941"/>
            <a:ext cx="4786372" cy="343909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367" y="1959427"/>
            <a:ext cx="7321633" cy="426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94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Jamy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pl-PL" sz="2400" dirty="0">
                <a:cs typeface="Trebuchet MS"/>
              </a:rPr>
              <a:t>Jamy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99" y="2147772"/>
            <a:ext cx="4368785" cy="388481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891" y="2082287"/>
            <a:ext cx="7409109" cy="423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40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Taro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pl-PL" sz="2400" dirty="0">
                <a:cs typeface="Trebuchet MS"/>
              </a:rPr>
              <a:t>Taro – objem produkce a největší producenti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87" y="2358408"/>
            <a:ext cx="4792987" cy="346354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2101513"/>
            <a:ext cx="7439025" cy="421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77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Technické plodiny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Cukrová třtina:</a:t>
            </a:r>
            <a:endParaRPr lang="cs-CZ" sz="2400" u="sng" dirty="0">
              <a:cs typeface="Trebuchet MS"/>
            </a:endParaRPr>
          </a:p>
          <a:p>
            <a:pPr marL="230400" marR="283210" indent="-230400">
              <a:lnSpc>
                <a:spcPct val="100000"/>
              </a:lnSpc>
              <a:spcBef>
                <a:spcPts val="2400"/>
              </a:spcBef>
              <a:tabLst>
                <a:tab pos="367665" algn="l"/>
              </a:tabLst>
            </a:pPr>
            <a:r>
              <a:rPr lang="cs-CZ" sz="2400" dirty="0">
                <a:cs typeface="Trebuchet MS"/>
              </a:rPr>
              <a:t>Víceletá travina, vysoká 4–6 metrů, cukr se získává ze šťávy její lodyhy.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67665" algn="l"/>
              </a:tabLst>
            </a:pPr>
            <a:r>
              <a:rPr lang="cs-CZ" sz="2400" dirty="0">
                <a:cs typeface="Trebuchet MS"/>
              </a:rPr>
              <a:t>Pěstuje se mezi 30</a:t>
            </a:r>
            <a:r>
              <a:rPr lang="cs-CZ" sz="2400" baseline="24305" dirty="0">
                <a:cs typeface="Trebuchet MS"/>
              </a:rPr>
              <a:t>° </a:t>
            </a:r>
            <a:r>
              <a:rPr lang="cs-CZ" sz="2400" dirty="0">
                <a:cs typeface="Trebuchet MS"/>
              </a:rPr>
              <a:t>severní a 30</a:t>
            </a:r>
            <a:r>
              <a:rPr lang="cs-CZ" sz="2400" baseline="24305" dirty="0">
                <a:cs typeface="Trebuchet MS"/>
              </a:rPr>
              <a:t>° </a:t>
            </a:r>
            <a:r>
              <a:rPr lang="cs-CZ" sz="2400" dirty="0">
                <a:cs typeface="Trebuchet MS"/>
              </a:rPr>
              <a:t>jižní zeměpisné šířky – Střední a Jižní Amerika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47 % sklizně (Brazílie = ¼ světové produkce a Karibik s přilehlými oblastmi Mexika) a v Asii (40 % produkce) v nížině kolem řeky Gangy.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Cukrovka:</a:t>
            </a:r>
            <a:endParaRPr lang="cs-CZ" sz="2400" u="sng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67665" algn="l"/>
              </a:tabLst>
            </a:pPr>
            <a:r>
              <a:rPr lang="cs-CZ" sz="2400" dirty="0">
                <a:cs typeface="Trebuchet MS"/>
              </a:rPr>
              <a:t>Pěstování v mírném pásmu.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67665" algn="l"/>
              </a:tabLst>
            </a:pPr>
            <a:r>
              <a:rPr lang="cs-CZ" sz="2400" dirty="0">
                <a:cs typeface="Trebuchet MS"/>
              </a:rPr>
              <a:t>Evropa dodává asi 80 % světové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produkce.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54464" y="4090181"/>
            <a:ext cx="2599336" cy="2599338"/>
          </a:xfrm>
          <a:prstGeom prst="rect">
            <a:avLst/>
          </a:prstGeom>
        </p:spPr>
      </p:pic>
      <p:pic>
        <p:nvPicPr>
          <p:cNvPr id="5" name="object 2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30529" y="4090181"/>
            <a:ext cx="2580624" cy="259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51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296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Cukrová třtina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>
                <a:cs typeface="Trebuchet MS"/>
              </a:rPr>
              <a:t>Cukrová třtina – objem produkce a největší producenti (průměr 1994–2020):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557" y="2073297"/>
            <a:ext cx="7631443" cy="420951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77432"/>
            <a:ext cx="5184990" cy="311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68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Cukrovka (cukrová řepa)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pl-PL" sz="2400" dirty="0">
                <a:cs typeface="Trebuchet MS"/>
              </a:rPr>
              <a:t>Cukrovka – objem produkce a největší producenti (průměr 1994–2020):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20" y="2072455"/>
            <a:ext cx="7258079" cy="418086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42568"/>
            <a:ext cx="5120610" cy="343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76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Technické plodiny – olejniny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2027"/>
            <a:ext cx="10515600" cy="5535638"/>
          </a:xfrm>
        </p:spPr>
        <p:txBody>
          <a:bodyPr>
            <a:noAutofit/>
          </a:bodyPr>
          <a:lstStyle/>
          <a:p>
            <a:pPr marL="230400" marR="499745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Sója </a:t>
            </a:r>
            <a:r>
              <a:rPr lang="cs-CZ" sz="2400" dirty="0">
                <a:cs typeface="Trebuchet MS"/>
              </a:rPr>
              <a:t>– nejvýznamnějším producentem i exportérem jsou USA, dále Brazílie, Argentina, Čína.</a:t>
            </a:r>
          </a:p>
          <a:p>
            <a:pPr marL="230400" marR="20574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Podzemnice olejná</a:t>
            </a:r>
            <a:r>
              <a:rPr lang="cs-CZ" sz="2400" dirty="0">
                <a:cs typeface="Trebuchet MS"/>
              </a:rPr>
              <a:t> – producenti jsou Čína, Indie, africké země (Nigérie, Senegal, Súdán).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  <a:tab pos="1635760" algn="l"/>
              </a:tabLst>
            </a:pPr>
            <a:r>
              <a:rPr lang="cs-CZ" sz="2400" b="1" dirty="0">
                <a:cs typeface="Trebuchet MS"/>
              </a:rPr>
              <a:t>Sezam </a:t>
            </a:r>
            <a:r>
              <a:rPr lang="cs-CZ" sz="2400" dirty="0">
                <a:cs typeface="Trebuchet MS"/>
              </a:rPr>
              <a:t>– Čína, Indie.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Skočec obecný </a:t>
            </a:r>
            <a:r>
              <a:rPr lang="cs-CZ" sz="2400" dirty="0">
                <a:cs typeface="Trebuchet MS"/>
              </a:rPr>
              <a:t>– ricínový olej (Indie, Čína).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Řepka </a:t>
            </a:r>
            <a:r>
              <a:rPr lang="cs-CZ" sz="2400" dirty="0">
                <a:cs typeface="Trebuchet MS"/>
              </a:rPr>
              <a:t>– Čína, Indie, Kanada, Německo, Francie.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Slunečnice </a:t>
            </a:r>
            <a:r>
              <a:rPr lang="cs-CZ" sz="2400" dirty="0">
                <a:cs typeface="Trebuchet MS"/>
              </a:rPr>
              <a:t>– Argentina, Rusko, Ukrajina.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  <a:tab pos="2997200" algn="l"/>
              </a:tabLst>
            </a:pPr>
            <a:r>
              <a:rPr lang="cs-CZ" sz="2400" b="1" dirty="0">
                <a:cs typeface="Trebuchet MS"/>
              </a:rPr>
              <a:t>Palma kokosová </a:t>
            </a:r>
            <a:r>
              <a:rPr lang="cs-CZ" sz="2400" dirty="0">
                <a:cs typeface="Trebuchet MS"/>
              </a:rPr>
              <a:t>– Filipíny, Indonésie.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  <a:tab pos="2580640" algn="l"/>
              </a:tabLst>
            </a:pPr>
            <a:r>
              <a:rPr lang="cs-CZ" sz="2400" b="1" dirty="0">
                <a:cs typeface="Trebuchet MS"/>
              </a:rPr>
              <a:t>Palma olejná – </a:t>
            </a:r>
            <a:r>
              <a:rPr lang="cs-CZ" sz="2400" dirty="0">
                <a:cs typeface="Trebuchet MS"/>
              </a:rPr>
              <a:t>Malajsie, západní Afrika.</a:t>
            </a:r>
          </a:p>
          <a:p>
            <a:pPr marL="230400" marR="5080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b="1" dirty="0">
                <a:cs typeface="Trebuchet MS"/>
              </a:rPr>
              <a:t>Olivovník </a:t>
            </a:r>
            <a:r>
              <a:rPr lang="cs-CZ" sz="2400" dirty="0">
                <a:cs typeface="Trebuchet MS"/>
              </a:rPr>
              <a:t>– země kolem Středozemního moře.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648" y="2812845"/>
            <a:ext cx="3121152" cy="208076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648" y="5082403"/>
            <a:ext cx="3121152" cy="15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53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Ovoce a zelenina – distribuce produkce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2027"/>
            <a:ext cx="10515600" cy="5535638"/>
          </a:xfrm>
        </p:spPr>
        <p:txBody>
          <a:bodyPr>
            <a:noAutofit/>
          </a:bodyPr>
          <a:lstStyle/>
          <a:p>
            <a:pPr marL="230400" marR="499745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u="sng" dirty="0"/>
              <a:t>Zelenina:</a:t>
            </a:r>
          </a:p>
          <a:p>
            <a:pPr marL="230400" marR="499745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endParaRPr lang="cs-CZ" sz="2400" u="sng" dirty="0">
              <a:effectLst/>
              <a:ea typeface="Calibri" panose="020F0502020204030204" pitchFamily="34" charset="0"/>
            </a:endParaRPr>
          </a:p>
          <a:p>
            <a:pPr marL="230400" marR="499745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endParaRPr lang="cs-CZ" sz="2400" u="sng" dirty="0">
              <a:ea typeface="Calibri" panose="020F0502020204030204" pitchFamily="34" charset="0"/>
            </a:endParaRPr>
          </a:p>
          <a:p>
            <a:pPr marL="230400" marR="499745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endParaRPr lang="cs-CZ" sz="2400" u="sng" dirty="0">
              <a:effectLst/>
              <a:ea typeface="Calibri" panose="020F0502020204030204" pitchFamily="34" charset="0"/>
            </a:endParaRPr>
          </a:p>
          <a:p>
            <a:pPr marL="230400" marR="499745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endParaRPr lang="cs-CZ" sz="2400" u="sng" dirty="0">
              <a:ea typeface="Calibri" panose="020F0502020204030204" pitchFamily="34" charset="0"/>
            </a:endParaRPr>
          </a:p>
          <a:p>
            <a:pPr marL="230400" marR="499745" indent="-230400">
              <a:lnSpc>
                <a:spcPct val="100000"/>
              </a:lnSpc>
              <a:spcBef>
                <a:spcPts val="1200"/>
              </a:spcBef>
              <a:tabLst>
                <a:tab pos="354965" algn="l"/>
              </a:tabLst>
            </a:pPr>
            <a:r>
              <a:rPr lang="cs-CZ" sz="2400" u="sng" dirty="0">
                <a:effectLst/>
                <a:ea typeface="Calibri" panose="020F0502020204030204" pitchFamily="34" charset="0"/>
              </a:rPr>
              <a:t>Ovoce: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B7FE490-E5A4-46C5-8227-919543C69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058" y="1047114"/>
            <a:ext cx="4619883" cy="577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24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Čajovník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Čajovník:</a:t>
            </a:r>
            <a:endParaRPr lang="cs-CZ" sz="2400" u="sng" dirty="0">
              <a:cs typeface="Trebuchet MS"/>
            </a:endParaRP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Pěstování na plantážích v jižních oblastech monzunové Asie (80 %) – jižní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severovýchodní Indie, Srí Lanka, východní Čína, Japonsko, Indonésie, dále v Gruzii a Ázerbájdžánu.</a:t>
            </a:r>
          </a:p>
          <a:p>
            <a:pPr marL="230400" marR="74803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Největší vývozci jsou Indie a Srí Lanka, dále Čína, Keňa a Indonésie.</a:t>
            </a:r>
          </a:p>
          <a:p>
            <a:pPr marL="230400" marR="91313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Největší dovozci – státy v Evropě, z toho 60 % připadá na Velkou Británii.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046" y="4633615"/>
            <a:ext cx="2772946" cy="2076476"/>
          </a:xfrm>
          <a:prstGeom prst="rect">
            <a:avLst/>
          </a:prstGeom>
        </p:spPr>
      </p:pic>
      <p:pic>
        <p:nvPicPr>
          <p:cNvPr id="5" name="object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4531" y="4633615"/>
            <a:ext cx="2777359" cy="2083019"/>
          </a:xfrm>
          <a:prstGeom prst="rect">
            <a:avLst/>
          </a:prstGeom>
        </p:spPr>
      </p:pic>
      <p:pic>
        <p:nvPicPr>
          <p:cNvPr id="6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03729" y="4640158"/>
            <a:ext cx="2076478" cy="20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228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Kávovník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Kávovník:</a:t>
            </a:r>
            <a:endParaRPr lang="cs-CZ" sz="2400" u="sng" dirty="0">
              <a:cs typeface="Trebuchet MS"/>
            </a:endParaRP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Pěstování na plantážích v sub-ekvatoriálním 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ekvatoriálním pásu (nejčastěji na náhorních plošinách).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Nejdůležitější oblasti:</a:t>
            </a:r>
          </a:p>
          <a:p>
            <a:pPr marL="687600" marR="54483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Latinská Amerika (67 % sklizně), hlavně jihovýchodní Brazílie a západní Kolumbie, roste význam Mexika a středoamerických republik.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Afrika (20 % produkce), zejména Pobřeží slonoviny, Etiopie, Uganda </a:t>
            </a:r>
            <a:br>
              <a:rPr lang="cs-CZ" dirty="0">
                <a:cs typeface="Trebuchet MS"/>
              </a:rPr>
            </a:br>
            <a:r>
              <a:rPr lang="cs-CZ" dirty="0">
                <a:cs typeface="Trebuchet MS"/>
              </a:rPr>
              <a:t>a Kamerun.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65188" y="1322362"/>
            <a:ext cx="3188612" cy="209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0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Káva – export a komoditní řetězec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58E4911-C911-4BFD-97F7-5BDE777F4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440" y="1164710"/>
            <a:ext cx="5267632" cy="569329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E4ADA99-92BB-4B9A-8A8F-B6FE2F6BA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3761"/>
            <a:ext cx="6746941" cy="445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154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Kakaovník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724535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u="sng" dirty="0">
                <a:cs typeface="Trebuchet MS"/>
              </a:rPr>
              <a:t>Kakaovník:</a:t>
            </a:r>
            <a:endParaRPr lang="cs-CZ" sz="2400" u="sng" dirty="0">
              <a:cs typeface="Trebuchet MS"/>
            </a:endParaRPr>
          </a:p>
          <a:p>
            <a:pPr marL="230400" marR="754380" indent="-230400">
              <a:lnSpc>
                <a:spcPct val="100000"/>
              </a:lnSpc>
              <a:spcBef>
                <a:spcPts val="2400"/>
              </a:spcBef>
              <a:tabLst>
                <a:tab pos="446405" algn="l"/>
              </a:tabLst>
            </a:pPr>
            <a:r>
              <a:rPr lang="cs-CZ" sz="2400" dirty="0">
                <a:cs typeface="Trebuchet MS"/>
              </a:rPr>
              <a:t>Pěstuje se v pobřežních a říčních nížinách ekvatoriálního a sub-ekvatoriálního pásu v nadmořských výškách do 500 metrů.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Nejdůležitější oblasti:</a:t>
            </a:r>
          </a:p>
          <a:p>
            <a:pPr marL="687600" marR="508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Afrika – 66 % produkce (Pobřeží slonoviny, Ghana, </a:t>
            </a:r>
            <a:br>
              <a:rPr lang="cs-CZ" dirty="0">
                <a:cs typeface="Trebuchet MS"/>
              </a:rPr>
            </a:br>
            <a:r>
              <a:rPr lang="cs-CZ" dirty="0">
                <a:cs typeface="Trebuchet MS"/>
              </a:rPr>
              <a:t>Nigérie, Kamerun).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Latinská Amerika (východní Brazílie).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rebuchet MS"/>
              </a:rPr>
              <a:t>Jihovýchodní Asie (15 %) – hlavně Malajsie.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17743" y="3012899"/>
            <a:ext cx="2836057" cy="279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05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Témata ke zkoušce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Pěstování obilovin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Pěstování okopanin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Pěstování olejnatých rostlin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Pěstování čajovníku, kávovníku a kakaovníku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73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Geografie zemědělství: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Chov hospodářských zvířat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3391012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64831" y="4700262"/>
            <a:ext cx="3731107" cy="2138065"/>
          </a:xfrm>
          <a:prstGeom prst="rect">
            <a:avLst/>
          </a:prstGeom>
          <a:ln>
            <a:noFill/>
          </a:ln>
        </p:spPr>
      </p:pic>
      <p:sp>
        <p:nvSpPr>
          <p:cNvPr id="8" name="Podnadpis 2"/>
          <p:cNvSpPr txBox="1">
            <a:spLocks/>
          </p:cNvSpPr>
          <p:nvPr/>
        </p:nvSpPr>
        <p:spPr>
          <a:xfrm>
            <a:off x="786578" y="5081961"/>
            <a:ext cx="10569680" cy="1374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</a:pPr>
            <a:r>
              <a:rPr lang="cs-CZ" dirty="0">
                <a:cs typeface="Times New Roman" panose="02020603050405020304" pitchFamily="18" charset="0"/>
              </a:rPr>
              <a:t>Katedra geografie, FEK, ZČU v Plzni</a:t>
            </a:r>
          </a:p>
          <a:p>
            <a:pPr algn="l">
              <a:spcBef>
                <a:spcPts val="600"/>
              </a:spcBef>
            </a:pPr>
            <a:endParaRPr lang="cs-CZ" dirty="0">
              <a:cs typeface="Times New Roman" panose="02020603050405020304" pitchFamily="18" charset="0"/>
            </a:endParaRPr>
          </a:p>
          <a:p>
            <a:pPr algn="l">
              <a:spcBef>
                <a:spcPts val="600"/>
              </a:spcBef>
            </a:pPr>
            <a:r>
              <a:rPr lang="cs-CZ" sz="1600" spc="-20" dirty="0">
                <a:cs typeface="Calibri"/>
              </a:rPr>
              <a:t>ESF II projekt Západočeské univerzity v Plzni </a:t>
            </a:r>
            <a:br>
              <a:rPr lang="cs-CZ" sz="1600" spc="-20" dirty="0">
                <a:cs typeface="Calibri"/>
              </a:rPr>
            </a:br>
            <a:r>
              <a:rPr lang="cs-CZ" sz="1600" spc="-20" dirty="0">
                <a:cs typeface="Calibri"/>
              </a:rPr>
              <a:t>(CZ.02.2.69/0.0/0.0/18_056/0013239)</a:t>
            </a:r>
            <a:endParaRPr lang="en-GB" sz="1600" dirty="0"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95938" y="4776952"/>
            <a:ext cx="3122113" cy="198468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3019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Chov hospodářských zvířat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Živočišná výroba – chov hospodářských zvířat.</a:t>
            </a:r>
            <a:endParaRPr lang="cs-CZ" sz="2400" dirty="0">
              <a:cs typeface="Trebuchet MS"/>
            </a:endParaRP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Poskytuje pro světovou výživu lidstva produkty: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maso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mléko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vejce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kůže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vlákna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b="1" dirty="0">
                <a:ea typeface="Calibri" panose="020F0502020204030204" pitchFamily="34" charset="0"/>
              </a:rPr>
              <a:t>Environmentální téma </a:t>
            </a:r>
            <a:r>
              <a:rPr lang="cs-CZ" sz="2400" dirty="0">
                <a:ea typeface="Calibri" panose="020F0502020204030204" pitchFamily="34" charset="0"/>
              </a:rPr>
              <a:t>– efekt produkce na klimatické změny.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7976" y="4292625"/>
            <a:ext cx="3925824" cy="14661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7976" y="1466988"/>
            <a:ext cx="3925824" cy="260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782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Chov skotu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uFill>
                  <a:solidFill>
                    <a:srgbClr val="404040"/>
                  </a:solidFill>
                </a:uFill>
                <a:cs typeface="Trebuchet MS"/>
              </a:rPr>
              <a:t>Chov skotu:</a:t>
            </a:r>
            <a:endParaRPr lang="cs-CZ" sz="2400" dirty="0">
              <a:cs typeface="Trebuchet MS"/>
            </a:endParaRPr>
          </a:p>
          <a:p>
            <a:pPr marL="230400" marR="38925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Na světě je chováno více jak 1,6 mld. kusů hovězího skotu.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Nejvíce v Indii – téměř 300 mil. kusů (avšak s malým významem v potravinářství), dále především v Brazílii, Číně, USA, Argentině, Rusku a Francii.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effectLst/>
                <a:ea typeface="Calibri" panose="020F0502020204030204" pitchFamily="34" charset="0"/>
              </a:rPr>
              <a:t>Objem produkce a největší producenti (na maso) (průměr 1994–2020):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84224FC-42AC-4C28-9CEB-D653DED4C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145181"/>
            <a:ext cx="4152957" cy="271281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1D81E20-EADD-4520-9EDE-7DFD99093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553" y="4089884"/>
            <a:ext cx="5174247" cy="276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100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Chov prasat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Chov prasat:</a:t>
            </a:r>
            <a:endParaRPr lang="cs-CZ" sz="2400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Na světě je chováno kolem 1 mld. kusů prasat.</a:t>
            </a:r>
          </a:p>
          <a:p>
            <a:pPr marL="230400" marR="283845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Světová produkce vepřového masa – kolem 110 mil. tun (největší produkce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v Číně (téměř polovina), dále v USA, Německu, Španělsku, Francii, Brazílii, atd.</a:t>
            </a:r>
          </a:p>
          <a:p>
            <a:pPr marL="230400" marR="283845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effectLst/>
                <a:ea typeface="Calibri" panose="020F0502020204030204" pitchFamily="34" charset="0"/>
              </a:rPr>
              <a:t>Objem produkce a největší producenti (na maso) (průměr 1994–2020):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96BE536-4504-44BC-B99D-B36BD7497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204" y="4087218"/>
            <a:ext cx="3626796" cy="277078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020AE372-C0E9-4A49-BC6C-AAD17DBC5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646" y="4090181"/>
            <a:ext cx="4890507" cy="276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7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Chov drůbeže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Chov drůbeže</a:t>
            </a:r>
            <a:r>
              <a:rPr lang="cs-CZ" sz="2400" dirty="0">
                <a:cs typeface="Trebuchet MS"/>
              </a:rPr>
              <a:t> – nejdynamičtější růst ve většině zemí světa (roční produkce okolo 120 mil. tun).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Celkový stav ve světě překračuje 23 mld. kusů </a:t>
            </a:r>
            <a:r>
              <a:rPr lang="cs-CZ" sz="2400" dirty="0">
                <a:cs typeface="Trebuchet MS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Trebuchet MS"/>
              </a:rPr>
              <a:t>největší chovy jsou v USA,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okolo 25 %, dále v Číně, Brazílii, Mexiku, Rusku, Indii, Indonésii, Francii.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Objem produkce a největší producenti (na maso) (průměr 1994–2020):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17C4D23-836C-49D6-BA59-A20ABDFFF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999865"/>
            <a:ext cx="4390103" cy="275113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9DF7DB9-6AB4-4DC4-B0EF-11F906E15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689" y="3876621"/>
            <a:ext cx="5449111" cy="298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50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Prostorová distribuce chovu drůbeže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EEA5E42-8DCF-40C9-8BEA-D100F30BA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985" y="1153570"/>
            <a:ext cx="8124030" cy="561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704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Chov ovcí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Chov ovcí</a:t>
            </a:r>
            <a:r>
              <a:rPr lang="cs-CZ" sz="2400" b="1" i="1" dirty="0">
                <a:cs typeface="Trebuchet MS"/>
              </a:rPr>
              <a:t> </a:t>
            </a:r>
            <a:r>
              <a:rPr lang="cs-CZ" sz="2400" dirty="0">
                <a:cs typeface="Trebuchet MS"/>
              </a:rPr>
              <a:t>– skopové maso.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Celkový stav ovcí na světě překračuje 1,1 mld. kusů.</a:t>
            </a:r>
          </a:p>
          <a:p>
            <a:pPr marL="230400" marR="24193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Největší stavy jsou v Číně, Austrálii, Iránu, na Novém Zélandu, v Indii,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Velké Británii, Súdánu, atd.</a:t>
            </a:r>
          </a:p>
          <a:p>
            <a:pPr marL="230400" marR="24193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effectLst/>
                <a:ea typeface="Calibri" panose="020F0502020204030204" pitchFamily="34" charset="0"/>
              </a:rPr>
              <a:t>Ob</a:t>
            </a:r>
            <a:r>
              <a:rPr lang="cs-CZ" sz="2400" dirty="0">
                <a:ea typeface="Calibri" panose="020F0502020204030204" pitchFamily="34" charset="0"/>
              </a:rPr>
              <a:t>jem produkce a největší producenti (na maso)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8A0420F-AF0C-4A8A-B688-337B75F23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090181"/>
            <a:ext cx="4045085" cy="274568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6638041-4817-4735-9530-88204AD7D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026" y="4090181"/>
            <a:ext cx="4810033" cy="274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190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Chov koz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Chov koz:</a:t>
            </a:r>
            <a:endParaRPr lang="cs-CZ" sz="2400" dirty="0">
              <a:cs typeface="Trebuchet MS"/>
            </a:endParaRP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Celkový stav koz na světě je 0,9 mld. kusů.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Největší stavy koz jsou v Číně, Indii, Pákistánu, Nigérii.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effectLst/>
                <a:ea typeface="Calibri" panose="020F0502020204030204" pitchFamily="34" charset="0"/>
              </a:rPr>
              <a:t>Objem produkce a největší producenti (</a:t>
            </a:r>
            <a:r>
              <a:rPr lang="cs-CZ" sz="2400" dirty="0">
                <a:ea typeface="Calibri" panose="020F0502020204030204" pitchFamily="34" charset="0"/>
              </a:rPr>
              <a:t>na maso) (průměr 1994–2020):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CC5D2BB-71B0-4E6F-A688-C6C81C620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917510"/>
            <a:ext cx="4471995" cy="294049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739D6D1-1D0D-4A6E-9B44-64948AD2B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399" y="3917510"/>
            <a:ext cx="5306401" cy="294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60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Chov velbloudů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Chov velbloudů:</a:t>
            </a:r>
            <a:endParaRPr lang="cs-CZ" sz="2400" dirty="0">
              <a:cs typeface="Trebuchet MS"/>
            </a:endParaRP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Celkový stav velbloudů na světě 30 mil. kusů.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Největší stavy jsou v Súdánu, Somálsku, Saudské Arábii, Keni, Mauretánii, UAE, Etiopii, atd.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effectLst/>
                <a:ea typeface="Calibri" panose="020F0502020204030204" pitchFamily="34" charset="0"/>
              </a:rPr>
              <a:t>Objem produkce a hlavní producenti (na maso) (průměr 1994–2020):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FC9FCF2-D199-4A1F-8787-2E9741D7C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020" y="4090181"/>
            <a:ext cx="4035357" cy="272845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25C876A-AE1C-4C9C-A775-A742AA56A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090180"/>
            <a:ext cx="4839139" cy="272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36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Omezení využití hospodářských zvířat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 některých oblastech např. z náboženských důvodů.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070860" algn="l"/>
              </a:tabLst>
            </a:pPr>
            <a:r>
              <a:rPr lang="cs-CZ" sz="2400" dirty="0">
                <a:cs typeface="Trebuchet MS"/>
              </a:rPr>
              <a:t>Skot není v Indii </a:t>
            </a:r>
            <a:r>
              <a:rPr lang="cs-CZ" sz="2400" i="1" dirty="0">
                <a:cs typeface="Trebuchet MS"/>
              </a:rPr>
              <a:t>(hinduismus)</a:t>
            </a:r>
            <a:r>
              <a:rPr lang="cs-CZ" sz="2400" dirty="0">
                <a:cs typeface="Trebuchet MS"/>
              </a:rPr>
              <a:t> využíván na maso, zdrojem výživy je pouze mléko.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Vepřové maso není konzumováno v muslimských oblastech světa.</a:t>
            </a:r>
          </a:p>
          <a:p>
            <a:pPr marL="230400" marR="16446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Chov hovězího skotu – rovníková Afrika – moucha tse-tse (</a:t>
            </a:r>
            <a:r>
              <a:rPr lang="cs-CZ" sz="2400" i="1" dirty="0">
                <a:cs typeface="Trebuchet MS"/>
              </a:rPr>
              <a:t>Glossina</a:t>
            </a:r>
            <a:r>
              <a:rPr lang="cs-CZ" sz="2400" dirty="0">
                <a:cs typeface="Trebuchet MS"/>
              </a:rPr>
              <a:t>) nebo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také bodalka.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0856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Témata ke zkoušce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Chov skotu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Chov prasat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Chov ovcí, koz a drůbeže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Omezení chovu hospodářských zvířat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866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5823</TotalTime>
  <Words>1616</Words>
  <Application>Microsoft Macintosh PowerPoint</Application>
  <PresentationFormat>Širokoúhlá obrazovka</PresentationFormat>
  <Paragraphs>184</Paragraphs>
  <Slides>43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Motiv Office</vt:lpstr>
      <vt:lpstr>Prezentace aplikace PowerPoint</vt:lpstr>
      <vt:lpstr>Geografie zemědělství:  Produkce plodin</vt:lpstr>
      <vt:lpstr>Databáze FAOSTAT</vt:lpstr>
      <vt:lpstr>Produkce obilnin – pšenice</vt:lpstr>
      <vt:lpstr>Pšenice</vt:lpstr>
      <vt:lpstr>Produkce obilnin – rýže</vt:lpstr>
      <vt:lpstr>Rýže</vt:lpstr>
      <vt:lpstr>Produkce obilnin - kukuřice</vt:lpstr>
      <vt:lpstr>Kukuřice</vt:lpstr>
      <vt:lpstr>Produkce obilnin – ječmen a další</vt:lpstr>
      <vt:lpstr>Ječmen</vt:lpstr>
      <vt:lpstr>Oves</vt:lpstr>
      <vt:lpstr>Žito</vt:lpstr>
      <vt:lpstr>Proso</vt:lpstr>
      <vt:lpstr>Sorgo – čirok</vt:lpstr>
      <vt:lpstr>Produkce okopanin - brambory</vt:lpstr>
      <vt:lpstr>Brambory</vt:lpstr>
      <vt:lpstr>Produkce okopanin – maniok, batáty a další</vt:lpstr>
      <vt:lpstr>Maniok</vt:lpstr>
      <vt:lpstr>Batáty</vt:lpstr>
      <vt:lpstr>Jamy</vt:lpstr>
      <vt:lpstr>Taro</vt:lpstr>
      <vt:lpstr>Technické plodiny</vt:lpstr>
      <vt:lpstr>Cukrová třtina</vt:lpstr>
      <vt:lpstr>Cukrovka (cukrová řepa)</vt:lpstr>
      <vt:lpstr>Technické plodiny – olejniny </vt:lpstr>
      <vt:lpstr>Ovoce a zelenina – distribuce produkce</vt:lpstr>
      <vt:lpstr>Čajovník</vt:lpstr>
      <vt:lpstr>Kávovník</vt:lpstr>
      <vt:lpstr>Káva – export a komoditní řetězec</vt:lpstr>
      <vt:lpstr>Kakaovník</vt:lpstr>
      <vt:lpstr>Témata ke zkoušce</vt:lpstr>
      <vt:lpstr>Geografie zemědělství:  Chov hospodářských zvířat</vt:lpstr>
      <vt:lpstr>Chov hospodářských zvířat</vt:lpstr>
      <vt:lpstr>Chov skotu</vt:lpstr>
      <vt:lpstr>Chov prasat</vt:lpstr>
      <vt:lpstr>Chov drůbeže</vt:lpstr>
      <vt:lpstr>Prostorová distribuce chovu drůbeže</vt:lpstr>
      <vt:lpstr>Chov ovcí</vt:lpstr>
      <vt:lpstr>Chov koz</vt:lpstr>
      <vt:lpstr>Chov velbloudů</vt:lpstr>
      <vt:lpstr>Omezení využití hospodářských zvířat</vt:lpstr>
      <vt:lpstr>Témata ke zkoušce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642</cp:revision>
  <cp:lastPrinted>2018-05-03T10:32:36Z</cp:lastPrinted>
  <dcterms:created xsi:type="dcterms:W3CDTF">2018-02-21T15:06:23Z</dcterms:created>
  <dcterms:modified xsi:type="dcterms:W3CDTF">2022-03-21T14:46:03Z</dcterms:modified>
</cp:coreProperties>
</file>