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1" r:id="rId3"/>
    <p:sldId id="318" r:id="rId4"/>
    <p:sldId id="319" r:id="rId5"/>
    <p:sldId id="322" r:id="rId6"/>
    <p:sldId id="320" r:id="rId7"/>
    <p:sldId id="323" r:id="rId8"/>
    <p:sldId id="313" r:id="rId9"/>
    <p:sldId id="310" r:id="rId10"/>
    <p:sldId id="290" r:id="rId11"/>
    <p:sldId id="291" r:id="rId12"/>
    <p:sldId id="292" r:id="rId13"/>
    <p:sldId id="293" r:id="rId14"/>
    <p:sldId id="308" r:id="rId15"/>
    <p:sldId id="312" r:id="rId16"/>
    <p:sldId id="321" r:id="rId17"/>
    <p:sldId id="294" r:id="rId18"/>
    <p:sldId id="295" r:id="rId19"/>
    <p:sldId id="324" r:id="rId20"/>
    <p:sldId id="325" r:id="rId21"/>
    <p:sldId id="299" r:id="rId22"/>
    <p:sldId id="300" r:id="rId23"/>
    <p:sldId id="301" r:id="rId24"/>
    <p:sldId id="302" r:id="rId25"/>
    <p:sldId id="329" r:id="rId26"/>
    <p:sldId id="330" r:id="rId27"/>
    <p:sldId id="326" r:id="rId28"/>
    <p:sldId id="331" r:id="rId29"/>
    <p:sldId id="332" r:id="rId30"/>
    <p:sldId id="333" r:id="rId31"/>
    <p:sldId id="334" r:id="rId32"/>
    <p:sldId id="341" r:id="rId33"/>
    <p:sldId id="327" r:id="rId34"/>
    <p:sldId id="315" r:id="rId35"/>
    <p:sldId id="316" r:id="rId36"/>
    <p:sldId id="328" r:id="rId37"/>
    <p:sldId id="306" r:id="rId38"/>
    <p:sldId id="307" r:id="rId39"/>
    <p:sldId id="317" r:id="rId40"/>
    <p:sldId id="335" r:id="rId41"/>
    <p:sldId id="336" r:id="rId42"/>
    <p:sldId id="337" r:id="rId43"/>
    <p:sldId id="338" r:id="rId44"/>
    <p:sldId id="339" r:id="rId45"/>
    <p:sldId id="340" r:id="rId46"/>
    <p:sldId id="342" r:id="rId47"/>
    <p:sldId id="343" r:id="rId48"/>
    <p:sldId id="287" r:id="rId49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60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6197" y="250345"/>
            <a:ext cx="8744082" cy="538609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308178" y="1762916"/>
            <a:ext cx="8638263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352734" y="6883594"/>
            <a:ext cx="2084842" cy="276999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639933" y="6890597"/>
            <a:ext cx="4041586" cy="276999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861599" y="6890597"/>
            <a:ext cx="2053281" cy="276999"/>
          </a:xfrm>
        </p:spPr>
        <p:txBody>
          <a:bodyPr/>
          <a:lstStyle>
            <a:lvl1pPr>
              <a:defRPr/>
            </a:lvl1pPr>
          </a:lstStyle>
          <a:p>
            <a:fld id="{949CBB87-7053-4F6F-90BB-A69605914A9C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163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FC79264-516E-3E27-4AE0-713B6D2007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DA35D31-0133-BE02-01D3-BBCC1E29C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18BA25-1792-C0E9-B226-208756C98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E09971F0-90CC-4DCD-8573-5CF2FB3251B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474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047D46-A00A-5D26-5F95-71CCB54B6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4099534-E7DF-BE3D-C8CB-51BE4F07D1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B9F7F4B-B5ED-FBC3-CC11-96AF181DD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970E737-B056-2127-ECE5-785B9D3E4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87E62579-7964-4800-A533-B6F5DDA95B3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0344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/>
              <a:t>Výživa v chirurgii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Soňa Galušková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Úvod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1084797" y="2282602"/>
            <a:ext cx="7919504" cy="2450030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accent2"/>
                </a:solidFill>
              </a:rPr>
              <a:t>Smrt hlady</a:t>
            </a:r>
            <a:r>
              <a:rPr lang="cs-CZ" dirty="0"/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•  Ztráta 50 % libové hmoty organizmu je fatální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•  Štíhlí lidé umírají hlady cca za 60 dnů při vytrávení tukových zásob a ztrátě 1/3 libové hmoty, normální zásoby tuků → až 90 dnů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•  BMI 13 u mužů, 12 u žen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•  4 týdny hladu jsou nebezpečné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Malnutrice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idx="1"/>
          </p:nvPr>
        </p:nvSpPr>
        <p:spPr>
          <a:xfrm>
            <a:off x="1084797" y="2282601"/>
            <a:ext cx="8148104" cy="2968185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Patolog. stav, způsobený nedostatkem živin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Vyskytuje se u 19-80 % hospitalizovaných pac.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chemeClr val="accent2"/>
                </a:solidFill>
              </a:rPr>
              <a:t>Rizikové skupiny</a:t>
            </a:r>
            <a:endParaRPr lang="cs-CZ" b="1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chemeClr val="accent2"/>
                </a:solidFill>
              </a:rPr>
              <a:t>Příčiny malnutrice:</a:t>
            </a:r>
            <a:r>
              <a:rPr lang="cs-CZ" b="1" dirty="0"/>
              <a:t> 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nedostatečný příjem, poruchy digesce, poruchy resorpce, metabolické poruchy (jaterní selhání), zvýšená potřeba, zvýšené ztráty</a:t>
            </a:r>
            <a:endParaRPr lang="cs-CZ" b="1" dirty="0"/>
          </a:p>
          <a:p>
            <a:endParaRPr lang="cs-CZ" sz="30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796" y="1465459"/>
            <a:ext cx="10232451" cy="1221873"/>
          </a:xfrm>
        </p:spPr>
        <p:txBody>
          <a:bodyPr/>
          <a:lstStyle/>
          <a:p>
            <a:r>
              <a:rPr lang="cs-CZ" sz="3970"/>
              <a:t>Prosté hladovění (proteino - kalorická malnutrice)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idx="1"/>
          </p:nvPr>
        </p:nvSpPr>
        <p:spPr>
          <a:xfrm>
            <a:off x="707301" y="3019425"/>
            <a:ext cx="9278797" cy="1107996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Hl. zdrojem energie při prostém hladovění, na kterém se nepodílí </a:t>
            </a:r>
            <a:r>
              <a:rPr lang="cs-CZ" dirty="0" err="1"/>
              <a:t>katabolizující</a:t>
            </a:r>
            <a:r>
              <a:rPr lang="cs-CZ" dirty="0"/>
              <a:t> on., je tuk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Mentální anorexie, senioři v DD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Malnutrice</a:t>
            </a:r>
          </a:p>
        </p:txBody>
      </p:sp>
      <p:pic>
        <p:nvPicPr>
          <p:cNvPr id="14131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8061" y="2570857"/>
            <a:ext cx="8697278" cy="3683362"/>
          </a:xfrm>
          <a:noFill/>
          <a:ln/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4773A63-C3BC-C580-74BC-D1506507DF6E}"/>
              </a:ext>
            </a:extLst>
          </p:cNvPr>
          <p:cNvSpPr txBox="1"/>
          <p:nvPr/>
        </p:nvSpPr>
        <p:spPr>
          <a:xfrm>
            <a:off x="1079500" y="6233971"/>
            <a:ext cx="45480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https://is.muni.cz/el/med/podzim2009/BDKV031/Klinicka_vyziva_-_uvod.pdf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Stresové hladovění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idx="1"/>
          </p:nvPr>
        </p:nvSpPr>
        <p:spPr>
          <a:xfrm>
            <a:off x="707301" y="2069865"/>
            <a:ext cx="8296999" cy="3464160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Současné působení podvýživy a </a:t>
            </a:r>
            <a:r>
              <a:rPr lang="cs-CZ" dirty="0" err="1"/>
              <a:t>katabolizujícího</a:t>
            </a:r>
            <a:r>
              <a:rPr lang="cs-CZ" dirty="0"/>
              <a:t> on.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Neschopnost organismu při ↑ </a:t>
            </a:r>
            <a:r>
              <a:rPr lang="cs-CZ" dirty="0" err="1"/>
              <a:t>energet</a:t>
            </a:r>
            <a:r>
              <a:rPr lang="cs-CZ" dirty="0"/>
              <a:t>. nárocích využívat glykogen a tuk. tkáň jako zdroj energie → využívá proteiny pac. → </a:t>
            </a:r>
            <a:r>
              <a:rPr lang="cs-CZ" b="1" dirty="0" err="1">
                <a:solidFill>
                  <a:schemeClr val="accent2"/>
                </a:solidFill>
              </a:rPr>
              <a:t>kwashiorkor</a:t>
            </a:r>
            <a:endParaRPr lang="cs-CZ" b="1" dirty="0">
              <a:solidFill>
                <a:schemeClr val="accent2"/>
              </a:solidFill>
            </a:endParaRPr>
          </a:p>
          <a:p>
            <a:endParaRPr lang="cs-CZ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Malnutrice ???</a:t>
            </a:r>
          </a:p>
        </p:txBody>
      </p:sp>
      <p:pic>
        <p:nvPicPr>
          <p:cNvPr id="14234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79900" y="1328879"/>
            <a:ext cx="3831555" cy="4798559"/>
          </a:xfrm>
          <a:noFill/>
          <a:ln/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7B762E1F-1404-2E05-5333-5A303DC5D20C}"/>
              </a:ext>
            </a:extLst>
          </p:cNvPr>
          <p:cNvSpPr txBox="1"/>
          <p:nvPr/>
        </p:nvSpPr>
        <p:spPr>
          <a:xfrm>
            <a:off x="4279900" y="6127438"/>
            <a:ext cx="45480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https://is.muni.cz/el/med/podzim2009/BDKV031/Klinicka_vyziva_-_uvod.pdf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Dusíková bilance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idx="1"/>
          </p:nvPr>
        </p:nvSpPr>
        <p:spPr>
          <a:xfrm>
            <a:off x="1084797" y="2282601"/>
            <a:ext cx="8605304" cy="2605713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Rovnováha mezi tvorbou a odbouráváním proteinů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Při patolog. stavech → katabolismus → negativní dusíková bilance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Ke ↑ dusík. katabolismu dochází při ↓ přísunu energie, stresu, imobilizaci pac.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Ztráta cca 20 g N/den = ztráta 125 g proteinů = ztráta cca 500 g sval. hmoty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b="1" dirty="0">
                <a:solidFill>
                  <a:schemeClr val="accent2"/>
                </a:solidFill>
              </a:rPr>
              <a:t>Jak udržet vyrovnanou dusíkovou bilanci?</a:t>
            </a:r>
          </a:p>
          <a:p>
            <a:pPr>
              <a:lnSpc>
                <a:spcPct val="150000"/>
              </a:lnSpc>
            </a:pPr>
            <a:r>
              <a:rPr lang="cs-CZ" sz="1600" dirty="0"/>
              <a:t>→ dodávkou AMK</a:t>
            </a:r>
          </a:p>
          <a:p>
            <a:pPr>
              <a:lnSpc>
                <a:spcPct val="80000"/>
              </a:lnSpc>
            </a:pPr>
            <a:endParaRPr lang="cs-CZ" sz="30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796" y="962026"/>
            <a:ext cx="8651497" cy="838200"/>
          </a:xfrm>
        </p:spPr>
        <p:txBody>
          <a:bodyPr/>
          <a:lstStyle/>
          <a:p>
            <a:r>
              <a:rPr lang="cs-CZ" sz="3970" dirty="0"/>
              <a:t>Péče o zajištění výživy u chirurg. pacienta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>
          <a:xfrm>
            <a:off x="1084796" y="2076393"/>
            <a:ext cx="7767104" cy="3686232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Nedílná součást léčebného postupu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Podvýživa výrazně ↑ riziko závažných </a:t>
            </a:r>
            <a:r>
              <a:rPr lang="cs-CZ" sz="1600" dirty="0" err="1"/>
              <a:t>poop</a:t>
            </a:r>
            <a:r>
              <a:rPr lang="cs-CZ" sz="1600" dirty="0"/>
              <a:t>. komplikací, jako je např. porucha hojení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Řada dg. a léčebných postupů brání po dlouhou dobu standard. dietnímu režimu (resekce jícnu, totální gastrektomie) a někdy i trvale negativně ovlivňuje funkci GIT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Každý OP výkon je podle rozsahu a závažnosti vždy spojen s různým stupněm </a:t>
            </a:r>
            <a:r>
              <a:rPr lang="cs-CZ" sz="1600" dirty="0" err="1"/>
              <a:t>ak</a:t>
            </a:r>
            <a:r>
              <a:rPr lang="cs-CZ" sz="1600" dirty="0"/>
              <a:t>. metabolické reakce</a:t>
            </a:r>
          </a:p>
          <a:p>
            <a:pPr>
              <a:lnSpc>
                <a:spcPct val="90000"/>
              </a:lnSpc>
            </a:pPr>
            <a:endParaRPr lang="cs-CZ" sz="30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797" y="1114425"/>
            <a:ext cx="5709704" cy="955441"/>
          </a:xfrm>
        </p:spPr>
        <p:txBody>
          <a:bodyPr/>
          <a:lstStyle/>
          <a:p>
            <a:r>
              <a:rPr lang="cs-CZ" sz="3970" dirty="0"/>
              <a:t>Posouzení stavu výživy</a:t>
            </a:r>
            <a:br>
              <a:rPr lang="cs-CZ" sz="3970" dirty="0"/>
            </a:br>
            <a:endParaRPr lang="cs-CZ" sz="3970" dirty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>
          <a:xfrm>
            <a:off x="707301" y="2069865"/>
            <a:ext cx="8754199" cy="392136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900" dirty="0">
                <a:solidFill>
                  <a:schemeClr val="accent2"/>
                </a:solidFill>
              </a:rPr>
              <a:t>Hodnocení stavu výživy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900" b="1" dirty="0"/>
              <a:t>anamnéza </a:t>
            </a:r>
            <a:r>
              <a:rPr lang="cs-CZ" sz="1900" dirty="0"/>
              <a:t>(předoperační ztráta na váze s vyhodnocením současného stavu výživy)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900" b="1" dirty="0"/>
              <a:t>antropometrie</a:t>
            </a:r>
            <a:r>
              <a:rPr lang="cs-CZ" sz="1900" dirty="0"/>
              <a:t> (aktuální tělesná hmotnost, stav svalové hmoty a zásob tuku)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900" b="1" dirty="0"/>
              <a:t>hladiny sérových bílkovin</a:t>
            </a:r>
            <a:r>
              <a:rPr lang="cs-CZ" sz="1900" dirty="0"/>
              <a:t> (celková bílkovina, albumin, </a:t>
            </a:r>
            <a:r>
              <a:rPr lang="cs-CZ" sz="1900" dirty="0" err="1"/>
              <a:t>prealbumin</a:t>
            </a:r>
            <a:r>
              <a:rPr lang="cs-CZ" sz="1900" dirty="0"/>
              <a:t>, transferin)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900" b="1" dirty="0"/>
              <a:t>stav imunity</a:t>
            </a:r>
            <a:r>
              <a:rPr lang="cs-CZ" sz="1900" dirty="0"/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900" b="1" dirty="0"/>
              <a:t>nutriční indexy</a:t>
            </a:r>
            <a:r>
              <a:rPr lang="cs-CZ" sz="1900" dirty="0"/>
              <a:t> (nutriční rizikový index, prognostický nutriční index) </a:t>
            </a:r>
          </a:p>
          <a:p>
            <a:pPr>
              <a:lnSpc>
                <a:spcPct val="90000"/>
              </a:lnSpc>
            </a:pPr>
            <a:endParaRPr lang="cs-CZ" sz="30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809625"/>
            <a:ext cx="9278797" cy="1052654"/>
          </a:xfrm>
        </p:spPr>
        <p:txBody>
          <a:bodyPr>
            <a:normAutofit fontScale="90000"/>
          </a:bodyPr>
          <a:lstStyle/>
          <a:p>
            <a:r>
              <a:rPr lang="cs-CZ" sz="3088" dirty="0"/>
              <a:t>Nutriční rizikové faktory vzniku pooperačních komplikací (Harrison, 1993)</a:t>
            </a:r>
            <a:br>
              <a:rPr lang="cs-CZ" sz="3088" dirty="0"/>
            </a:br>
            <a:endParaRPr lang="cs-CZ" sz="3088" dirty="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>
          <a:xfrm>
            <a:off x="1084797" y="2282601"/>
            <a:ext cx="9062504" cy="2552686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ztráta na váze více než 14 % tělesné hmotnosti během posledních 6 měsíců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hladina sérového albuminu méně než 30 g/l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pokles hematokritu o 30 %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zmenšení středního obvodu paže a kožní řasy v oblasti m. triceps </a:t>
            </a:r>
            <a:r>
              <a:rPr lang="cs-CZ" dirty="0" err="1"/>
              <a:t>brachii</a:t>
            </a:r>
            <a:r>
              <a:rPr lang="cs-CZ" dirty="0"/>
              <a:t> o 25 %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↓ hladiny K</a:t>
            </a:r>
            <a:r>
              <a:rPr lang="cs-CZ" baseline="30000" dirty="0"/>
              <a:t>+</a:t>
            </a:r>
            <a:r>
              <a:rPr lang="cs-CZ" dirty="0"/>
              <a:t> na 85 % fyziologické hodnoty </a:t>
            </a:r>
          </a:p>
          <a:p>
            <a:endParaRPr lang="cs-CZ" sz="30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797" y="428626"/>
            <a:ext cx="6014504" cy="914400"/>
          </a:xfrm>
        </p:spPr>
        <p:txBody>
          <a:bodyPr/>
          <a:lstStyle/>
          <a:p>
            <a:r>
              <a:rPr lang="cs-CZ" sz="3970" dirty="0"/>
              <a:t>Nutriční podpora - indikace </a:t>
            </a:r>
            <a:br>
              <a:rPr lang="cs-CZ" sz="3970" dirty="0"/>
            </a:br>
            <a:endParaRPr lang="cs-CZ" sz="3970" dirty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762915"/>
            <a:ext cx="8145820" cy="3542510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accent2"/>
                </a:solidFill>
              </a:rPr>
              <a:t>Předoperačně je nutriční podpora u </a:t>
            </a:r>
            <a:r>
              <a:rPr lang="cs-CZ" dirty="0" err="1">
                <a:solidFill>
                  <a:schemeClr val="accent2"/>
                </a:solidFill>
              </a:rPr>
              <a:t>chir</a:t>
            </a:r>
            <a:r>
              <a:rPr lang="cs-CZ" dirty="0">
                <a:solidFill>
                  <a:schemeClr val="accent2"/>
                </a:solidFill>
              </a:rPr>
              <a:t>. pac. indikována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u podvýživy (ztráta více než 10 % tělesné hmotnosti během 3 měsíců + hladina albuminu menší než 30 g/l)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accent2"/>
                </a:solidFill>
              </a:rPr>
              <a:t>Prospěšnost tohoto typu nutriční podpory spočívá především: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ve ↓ úbytku tělesné hmotnosti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ve zlepšení dusíkové bilance a zvýšení hladiny sérových B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 obnově </a:t>
            </a:r>
            <a:r>
              <a:rPr lang="cs-CZ" dirty="0" err="1"/>
              <a:t>fce</a:t>
            </a:r>
            <a:r>
              <a:rPr lang="cs-CZ" dirty="0"/>
              <a:t> tkání (zvýšení pooperační svalové síly, zlepšení ventilace a funkce ♥)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ve ↓ výskytu komplikací – poruchy hojení, infekční komplikace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797" y="885825"/>
            <a:ext cx="8901301" cy="762000"/>
          </a:xfrm>
        </p:spPr>
        <p:txBody>
          <a:bodyPr/>
          <a:lstStyle/>
          <a:p>
            <a:r>
              <a:rPr lang="cs-CZ" b="1" dirty="0"/>
              <a:t>Nutriční podpora - indikace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1084797" y="2282601"/>
            <a:ext cx="8376704" cy="2882712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accent2"/>
                </a:solidFill>
              </a:rPr>
              <a:t>V  pooperačním období lze očekávat pozitivní účinek nutriční podpory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u kontinuálního pokračování </a:t>
            </a:r>
            <a:r>
              <a:rPr lang="cs-CZ" dirty="0" err="1"/>
              <a:t>předop</a:t>
            </a:r>
            <a:r>
              <a:rPr lang="cs-CZ" dirty="0"/>
              <a:t>. podpory výživy u pac. s malnutricí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u pac. s op. výkonem nebo s </a:t>
            </a:r>
            <a:r>
              <a:rPr lang="cs-CZ" dirty="0" err="1"/>
              <a:t>poop</a:t>
            </a:r>
            <a:r>
              <a:rPr lang="cs-CZ" dirty="0"/>
              <a:t>. komplikacemi, které zabraňují standardní </a:t>
            </a:r>
            <a:r>
              <a:rPr lang="cs-CZ" dirty="0" err="1"/>
              <a:t>p.o</a:t>
            </a:r>
            <a:r>
              <a:rPr lang="cs-CZ" dirty="0"/>
              <a:t>. výživě po dobu více než 5 dní po op.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u neodkladně operovaných ve stavu podvýživy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u zraněných se závažným traumatem či popáleninou </a:t>
            </a:r>
          </a:p>
          <a:p>
            <a:pPr>
              <a:lnSpc>
                <a:spcPct val="80000"/>
              </a:lnSpc>
            </a:pPr>
            <a:endParaRPr lang="cs-CZ" sz="30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797" y="962026"/>
            <a:ext cx="7462304" cy="762000"/>
          </a:xfrm>
        </p:spPr>
        <p:txBody>
          <a:bodyPr/>
          <a:lstStyle/>
          <a:p>
            <a:r>
              <a:rPr lang="cs-CZ" sz="3970" dirty="0"/>
              <a:t>Postup při zajištění </a:t>
            </a:r>
            <a:r>
              <a:rPr lang="cs-CZ" sz="3970" dirty="0" err="1"/>
              <a:t>poop</a:t>
            </a:r>
            <a:r>
              <a:rPr lang="cs-CZ" sz="3970" dirty="0"/>
              <a:t>. nutrice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1084797" y="2282601"/>
            <a:ext cx="8224304" cy="3251424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preferována je enterální výživa či kombinace parenterální a enterální výživy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časné podání (do 24 hod. po op.) enterální výživy → díky účinkům na GIT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enterální výživa brání atrofii mukózy,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stimuluje střevní </a:t>
            </a:r>
            <a:r>
              <a:rPr lang="cs-CZ" dirty="0" err="1"/>
              <a:t>perfuzi</a:t>
            </a:r>
            <a:r>
              <a:rPr lang="cs-CZ" dirty="0"/>
              <a:t>,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chrání normální střevní flóru,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podporuje střevní absorpci a bariéru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dochází ke zlepšení imunokompetence a ↓ septických komplikací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Závěr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>
          <a:xfrm>
            <a:off x="707301" y="2069865"/>
            <a:ext cx="9278797" cy="1911292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Malnutrice je významným rizikovým faktorem v chirurgii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Intenzivní metabolická péče u selektovaných pac. v chirurgii zlepšuje výsledky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Nutriční a metabolická podpora je důležitou součástí „strategie urychleného zotavování po </a:t>
            </a:r>
            <a:r>
              <a:rPr lang="cs-CZ" dirty="0" err="1"/>
              <a:t>chir</a:t>
            </a:r>
            <a:r>
              <a:rPr lang="cs-CZ" dirty="0"/>
              <a:t>. výkonech“</a:t>
            </a:r>
          </a:p>
          <a:p>
            <a:pPr>
              <a:lnSpc>
                <a:spcPct val="90000"/>
              </a:lnSpc>
            </a:pPr>
            <a:endParaRPr lang="cs-CZ" dirty="0"/>
          </a:p>
        </p:txBody>
      </p:sp>
      <p:pic>
        <p:nvPicPr>
          <p:cNvPr id="128004" name="Picture 4" descr="C:\Users\galuskovas\Pictures\dietni_kartick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5300" y="3813977"/>
            <a:ext cx="3151188" cy="2363391"/>
          </a:xfrm>
          <a:prstGeom prst="rect">
            <a:avLst/>
          </a:prstGeom>
          <a:noFill/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52A900E-0863-6619-7871-A93966544AE3}"/>
              </a:ext>
            </a:extLst>
          </p:cNvPr>
          <p:cNvSpPr txBox="1"/>
          <p:nvPr/>
        </p:nvSpPr>
        <p:spPr>
          <a:xfrm>
            <a:off x="5618192" y="6196185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504825"/>
            <a:ext cx="9278797" cy="609600"/>
          </a:xfrm>
        </p:spPr>
        <p:txBody>
          <a:bodyPr/>
          <a:lstStyle/>
          <a:p>
            <a:r>
              <a:rPr lang="cs-CZ" b="1" dirty="0"/>
              <a:t>Perorální diety v chirurgii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762916"/>
            <a:ext cx="8145820" cy="5353517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0S - čaj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1 - kašovitá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2 - šetřící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3 - racionální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4 - s omezením tuků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6 - </a:t>
            </a:r>
            <a:r>
              <a:rPr lang="cs-CZ" sz="1600" dirty="0" err="1"/>
              <a:t>nízkobílkovinná</a:t>
            </a:r>
            <a:endParaRPr lang="cs-CZ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8 - redukční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9 - diabetická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9S - diabetická šetřící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11- výživná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PAN – pankreatická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BZ – bezezbytková → před operací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OK – před vyš. na OK</a:t>
            </a:r>
          </a:p>
        </p:txBody>
      </p:sp>
      <p:pic>
        <p:nvPicPr>
          <p:cNvPr id="140292" name="Picture 4" descr="C:\Users\galuskovas\Pictures\239534_pyramida-potravinova-pyramida-vyzi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1900" y="1419225"/>
            <a:ext cx="4726781" cy="3928480"/>
          </a:xfrm>
          <a:prstGeom prst="rect">
            <a:avLst/>
          </a:prstGeom>
          <a:noFill/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741108A-995A-D49A-0AFD-4ADB252E76EA}"/>
              </a:ext>
            </a:extLst>
          </p:cNvPr>
          <p:cNvSpPr txBox="1"/>
          <p:nvPr/>
        </p:nvSpPr>
        <p:spPr>
          <a:xfrm>
            <a:off x="5041900" y="5343418"/>
            <a:ext cx="413125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50" dirty="0"/>
              <a:t>Zdroj: https://www.coopclub.cz/zdravy_zivotni_styl/vyzivova-pyramida/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Parenterální výživa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707301" y="2069865"/>
            <a:ext cx="8601799" cy="2326791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chemeClr val="accent2"/>
                </a:solidFill>
              </a:rPr>
              <a:t>Parenterální výživa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metoda, při níž jsou podávány všechny nutrienty mimo trávicí trubici </a:t>
            </a:r>
            <a:endParaRPr lang="cs-CZ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chemeClr val="accent2"/>
                </a:solidFill>
              </a:rPr>
              <a:t>Parenterální výživa je aplikována</a:t>
            </a: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samostatně jako jediný zdroj výživy – </a:t>
            </a:r>
            <a:r>
              <a:rPr lang="cs-CZ" i="1" dirty="0">
                <a:solidFill>
                  <a:schemeClr val="accent2"/>
                </a:solidFill>
              </a:rPr>
              <a:t>totální</a:t>
            </a:r>
            <a:r>
              <a:rPr lang="cs-CZ" dirty="0"/>
              <a:t> parenterální výživa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jako doplnění výživy perorální nebo enterální – </a:t>
            </a:r>
            <a:r>
              <a:rPr lang="cs-CZ" i="1" dirty="0">
                <a:solidFill>
                  <a:schemeClr val="accent2"/>
                </a:solidFill>
              </a:rPr>
              <a:t>částečná</a:t>
            </a:r>
            <a:r>
              <a:rPr lang="cs-CZ" dirty="0"/>
              <a:t> parenterální výživa </a:t>
            </a:r>
          </a:p>
          <a:p>
            <a:pPr>
              <a:lnSpc>
                <a:spcPct val="90000"/>
              </a:lnSpc>
            </a:pPr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797" y="573540"/>
            <a:ext cx="7081304" cy="845685"/>
          </a:xfrm>
        </p:spPr>
        <p:txBody>
          <a:bodyPr/>
          <a:lstStyle/>
          <a:p>
            <a:r>
              <a:rPr lang="cs-CZ" sz="3970" dirty="0"/>
              <a:t>Cesty podání parenterální výživy 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762916"/>
            <a:ext cx="8324388" cy="1938992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i="1" dirty="0">
                <a:solidFill>
                  <a:schemeClr val="accent2"/>
                </a:solidFill>
              </a:rPr>
              <a:t>Centrální žilní řečiště</a:t>
            </a:r>
            <a:r>
              <a:rPr lang="cs-CZ" dirty="0"/>
              <a:t> → dlouhodobá parenterální výživa (delší než 5 dní) + podání roztoků s osmolalitou vyšší než 850 </a:t>
            </a:r>
            <a:r>
              <a:rPr lang="cs-CZ" dirty="0" err="1"/>
              <a:t>mOsmol</a:t>
            </a:r>
            <a:r>
              <a:rPr lang="cs-CZ" dirty="0"/>
              <a:t>/l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Možnosti vstupu do centrálního žilního řečiště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i="1" dirty="0">
                <a:solidFill>
                  <a:schemeClr val="accent2"/>
                </a:solidFill>
              </a:rPr>
              <a:t>Periferní žilní řečiště</a:t>
            </a:r>
            <a:r>
              <a:rPr lang="cs-CZ" i="1" dirty="0"/>
              <a:t> </a:t>
            </a:r>
            <a:r>
              <a:rPr lang="cs-CZ" dirty="0"/>
              <a:t>→ podání max. do 5 dnů</a:t>
            </a:r>
          </a:p>
          <a:p>
            <a:endParaRPr lang="cs-CZ" dirty="0"/>
          </a:p>
        </p:txBody>
      </p:sp>
      <p:pic>
        <p:nvPicPr>
          <p:cNvPr id="109572" name="Picture 4" descr="C:\Users\galuskovas\Pictures\Obr-8-venkatet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0070" y="3588922"/>
            <a:ext cx="3497062" cy="26258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9573" name="Picture 5" descr="C:\Users\galuskovas\Pictures\300px-Central_line_equipm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6146" y="3566981"/>
            <a:ext cx="3528000" cy="264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03FEFEB-1D83-EF4C-A213-331DD829F95A}"/>
              </a:ext>
            </a:extLst>
          </p:cNvPr>
          <p:cNvSpPr txBox="1"/>
          <p:nvPr/>
        </p:nvSpPr>
        <p:spPr>
          <a:xfrm>
            <a:off x="896146" y="6296025"/>
            <a:ext cx="8515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Zdroj. vlastní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885825"/>
            <a:ext cx="9278797" cy="762000"/>
          </a:xfrm>
        </p:spPr>
        <p:txBody>
          <a:bodyPr/>
          <a:lstStyle/>
          <a:p>
            <a:r>
              <a:rPr lang="cs-CZ" dirty="0"/>
              <a:t>Složení parenterální výživy 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774700" y="2282601"/>
            <a:ext cx="8305801" cy="2777940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AMK pro syntézu bílkovin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tuky a cukry jako zdroje energie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dostatečný objem vody a množství elektrolytů (Na, K, Ca, P, Mg)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stopové prvky (železo, zinek, měď, chrom, selen)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vitaminy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rozpustné ve vodě – </a:t>
            </a:r>
            <a:r>
              <a:rPr lang="cs-CZ" sz="1600" dirty="0" err="1"/>
              <a:t>hydrosolubilní</a:t>
            </a:r>
            <a:r>
              <a:rPr lang="cs-CZ" sz="1600" dirty="0"/>
              <a:t> → B </a:t>
            </a:r>
            <a:r>
              <a:rPr lang="cs-CZ" sz="1600" baseline="-25000" dirty="0"/>
              <a:t>1, 2, 6, l2</a:t>
            </a:r>
            <a:r>
              <a:rPr lang="cs-CZ" sz="1600" dirty="0"/>
              <a:t> C, kyselina listová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rozpustné v tucích – </a:t>
            </a:r>
            <a:r>
              <a:rPr lang="cs-CZ" sz="1600" dirty="0" err="1"/>
              <a:t>liposolubilní</a:t>
            </a:r>
            <a:endParaRPr lang="cs-CZ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797" y="581026"/>
            <a:ext cx="7614704" cy="1066800"/>
          </a:xfrm>
        </p:spPr>
        <p:txBody>
          <a:bodyPr/>
          <a:lstStyle/>
          <a:p>
            <a:r>
              <a:rPr lang="cs-CZ" sz="3970" dirty="0"/>
              <a:t>Způsoby podání parenterální výživy 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idx="1"/>
          </p:nvPr>
        </p:nvSpPr>
        <p:spPr>
          <a:xfrm>
            <a:off x="1084797" y="1724026"/>
            <a:ext cx="8910104" cy="2865528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 err="1">
                <a:solidFill>
                  <a:schemeClr val="accent2"/>
                </a:solidFill>
              </a:rPr>
              <a:t>mutibottle</a:t>
            </a:r>
            <a:r>
              <a:rPr lang="cs-CZ" b="1" dirty="0">
                <a:solidFill>
                  <a:schemeClr val="accent2"/>
                </a:solidFill>
              </a:rPr>
              <a:t> systém</a:t>
            </a:r>
            <a:r>
              <a:rPr lang="cs-CZ" b="1" dirty="0"/>
              <a:t> → </a:t>
            </a:r>
            <a:r>
              <a:rPr lang="cs-CZ" dirty="0"/>
              <a:t>izolované láhve, které obsahují samostatně C, AMK a T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nevýhodou je ↑ riziko kontaminace a výrazně větší zátěž pro personál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chemeClr val="accent2"/>
                </a:solidFill>
              </a:rPr>
              <a:t>„</a:t>
            </a:r>
            <a:r>
              <a:rPr lang="cs-CZ" b="1" dirty="0" err="1">
                <a:solidFill>
                  <a:schemeClr val="accent2"/>
                </a:solidFill>
              </a:rPr>
              <a:t>all</a:t>
            </a:r>
            <a:r>
              <a:rPr lang="cs-CZ" b="1" dirty="0">
                <a:solidFill>
                  <a:schemeClr val="accent2"/>
                </a:solidFill>
              </a:rPr>
              <a:t> in </a:t>
            </a:r>
            <a:r>
              <a:rPr lang="cs-CZ" b="1" dirty="0" err="1">
                <a:solidFill>
                  <a:schemeClr val="accent2"/>
                </a:solidFill>
              </a:rPr>
              <a:t>one</a:t>
            </a:r>
            <a:r>
              <a:rPr lang="cs-CZ" b="1" dirty="0">
                <a:solidFill>
                  <a:schemeClr val="accent2"/>
                </a:solidFill>
              </a:rPr>
              <a:t>“</a:t>
            </a:r>
            <a:r>
              <a:rPr lang="cs-CZ" dirty="0"/>
              <a:t> </a:t>
            </a:r>
            <a:r>
              <a:rPr lang="cs-CZ" dirty="0">
                <a:solidFill>
                  <a:schemeClr val="accent2"/>
                </a:solidFill>
              </a:rPr>
              <a:t>vak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dvoukomorový X </a:t>
            </a:r>
            <a:r>
              <a:rPr lang="cs-CZ" dirty="0" err="1"/>
              <a:t>trojkomorový</a:t>
            </a:r>
            <a:r>
              <a:rPr lang="cs-CZ" dirty="0"/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→ složení živin je podle typu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   vaku rozdílné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Např. </a:t>
            </a:r>
            <a:r>
              <a:rPr lang="cs-CZ" dirty="0" err="1"/>
              <a:t>Oliclinomel</a:t>
            </a:r>
            <a:r>
              <a:rPr lang="cs-CZ" dirty="0"/>
              <a:t>, </a:t>
            </a:r>
            <a:r>
              <a:rPr lang="cs-CZ" dirty="0" err="1"/>
              <a:t>Kabiven</a:t>
            </a:r>
            <a:r>
              <a:rPr lang="cs-CZ" dirty="0"/>
              <a:t>, </a:t>
            </a:r>
            <a:r>
              <a:rPr lang="cs-CZ" dirty="0" err="1"/>
              <a:t>Clinimix</a:t>
            </a:r>
            <a:endParaRPr lang="cs-CZ" dirty="0"/>
          </a:p>
        </p:txBody>
      </p:sp>
      <p:pic>
        <p:nvPicPr>
          <p:cNvPr id="1026" name="Picture 2" descr="Nemoci a výživa 2. blok">
            <a:extLst>
              <a:ext uri="{FF2B5EF4-FFF2-40B4-BE49-F238E27FC236}">
                <a16:creationId xmlns:a16="http://schemas.microsoft.com/office/drawing/2014/main" id="{B3A18917-ECCF-11C1-1BC2-EF0C0A5B6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153" y="2786925"/>
            <a:ext cx="3060000" cy="198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ýživa | Základy ošetřovatelských postupů a intervencí | Lékařská fakulta  Masarykovy univerzity">
            <a:extLst>
              <a:ext uri="{FF2B5EF4-FFF2-40B4-BE49-F238E27FC236}">
                <a16:creationId xmlns:a16="http://schemas.microsoft.com/office/drawing/2014/main" id="{2D0DC8EC-3DFA-D66D-B0E7-42FD98048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0" y="4115973"/>
            <a:ext cx="2412000" cy="3072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FB00B28-4CCB-4C15-D1B4-BE733A28F9E9}"/>
              </a:ext>
            </a:extLst>
          </p:cNvPr>
          <p:cNvSpPr txBox="1"/>
          <p:nvPr/>
        </p:nvSpPr>
        <p:spPr>
          <a:xfrm>
            <a:off x="5642153" y="4831445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1" y="657226"/>
            <a:ext cx="8458200" cy="685800"/>
          </a:xfrm>
        </p:spPr>
        <p:txBody>
          <a:bodyPr/>
          <a:lstStyle/>
          <a:p>
            <a:r>
              <a:rPr lang="cs-CZ" sz="3970" dirty="0"/>
              <a:t>Zásady při podání parenterální výživy 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762916"/>
            <a:ext cx="9247090" cy="4914109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Pravidelné sledování pacienta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kontrola G (několikrát denně) hladiny Na, K, Cl v plazmě (1 x denně), kreatininu, osmolality (1 x denně)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průběžné sledování dusíkové bilance (nejlépe denně)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stanovení hladin albuminu, jaterních a hemokoagulačních testů (2–3 x týdně)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Správné dávkování jednotlivých nutrientů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jako zdroj energie podat podle aktuální potřeby (25–35 kcal/kg/24 hod.)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zajistit dostatečné množství dusíku podáním roztoků AMK → řídí se podle dusíkové bilance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zajistit denní potřebu stopových prvků a vitaminů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Nezapomenout na možnost vzniku komplikací z předávkování → </a:t>
            </a:r>
            <a:r>
              <a:rPr lang="cs-CZ" dirty="0" err="1">
                <a:solidFill>
                  <a:schemeClr val="accent2"/>
                </a:solidFill>
              </a:rPr>
              <a:t>overfeeding</a:t>
            </a:r>
            <a:r>
              <a:rPr lang="cs-CZ" dirty="0">
                <a:solidFill>
                  <a:schemeClr val="accent2"/>
                </a:solidFill>
              </a:rPr>
              <a:t> syndrom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Co nejčasněji zahájit enterální výživu </a:t>
            </a:r>
          </a:p>
          <a:p>
            <a:pPr>
              <a:lnSpc>
                <a:spcPct val="80000"/>
              </a:lnSpc>
            </a:pPr>
            <a:endParaRPr lang="cs-CZ" sz="2647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595409" y="428625"/>
            <a:ext cx="8404869" cy="533400"/>
          </a:xfrm>
        </p:spPr>
        <p:txBody>
          <a:bodyPr>
            <a:normAutofit fontScale="90000"/>
          </a:bodyPr>
          <a:lstStyle/>
          <a:p>
            <a:r>
              <a:rPr lang="cs-CZ" sz="3970" dirty="0"/>
              <a:t>Komplikace parenterální výživy</a:t>
            </a:r>
            <a:br>
              <a:rPr lang="cs-CZ" sz="3970" dirty="0"/>
            </a:br>
            <a:endParaRPr lang="cs-CZ" sz="3970" dirty="0"/>
          </a:p>
        </p:txBody>
      </p:sp>
      <p:graphicFrame>
        <p:nvGraphicFramePr>
          <p:cNvPr id="114710" name="Group 2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33919567"/>
              </p:ext>
            </p:extLst>
          </p:nvPr>
        </p:nvGraphicFramePr>
        <p:xfrm>
          <a:off x="595410" y="1266826"/>
          <a:ext cx="8561291" cy="5048137"/>
        </p:xfrm>
        <a:graphic>
          <a:graphicData uri="http://schemas.openxmlformats.org/drawingml/2006/table">
            <a:tbl>
              <a:tblPr/>
              <a:tblGrid>
                <a:gridCol w="2853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3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3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06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Karenční syndromy</a:t>
                      </a:r>
                    </a:p>
                  </a:txBody>
                  <a:tcPr marL="100838" marR="100838" marT="50419" marB="504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Akutní metabolické komplikace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Pozdní metabolické komplikace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8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minerály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stopové prvky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vitaminy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esenciální mastné kyseliny</a:t>
                      </a:r>
                    </a:p>
                  </a:txBody>
                  <a:tcPr marL="100838" marR="100838" marT="50419" marB="504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poruchy vodního a solného </a:t>
                      </a:r>
                      <a:r>
                        <a:rPr kumimoji="0" lang="cs-CZ" sz="2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hosp</a:t>
                      </a:r>
                      <a:r>
                        <a:rPr kumimoji="0" lang="cs-CZ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hyperglykemie, hypoglykemie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cs-CZ" sz="2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hypertriglyceridemie</a:t>
                      </a:r>
                      <a:endParaRPr kumimoji="0" lang="cs-CZ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jaterní </a:t>
                      </a:r>
                      <a:r>
                        <a:rPr kumimoji="0" lang="cs-CZ" sz="2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steatoza</a:t>
                      </a:r>
                      <a:endParaRPr kumimoji="0" lang="cs-CZ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cholestáza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cholelitiáza a cholecystitida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osteopatie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1" y="504825"/>
            <a:ext cx="7696200" cy="685800"/>
          </a:xfrm>
        </p:spPr>
        <p:txBody>
          <a:bodyPr/>
          <a:lstStyle/>
          <a:p>
            <a:r>
              <a:rPr lang="cs-CZ" sz="3970" dirty="0"/>
              <a:t>Enterální výživa</a:t>
            </a:r>
            <a:br>
              <a:rPr lang="cs-CZ" sz="3970" dirty="0"/>
            </a:br>
            <a:endParaRPr lang="cs-CZ" sz="3970" dirty="0"/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774702" y="1419225"/>
            <a:ext cx="8686798" cy="3962400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Podávání prostředků umělé výživy do trávicího traktu → do tenkého střeva – za </a:t>
            </a:r>
            <a:r>
              <a:rPr lang="cs-CZ" sz="1600" dirty="0" err="1"/>
              <a:t>Treitzovu</a:t>
            </a:r>
            <a:r>
              <a:rPr lang="cs-CZ" sz="1600" dirty="0"/>
              <a:t> řasu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Enterální výživa je indikována u nemocných se zachovanou funkcí trávicího traktu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Doplňková X totální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Udržení střevní bariéry, ↓ rizika bakteriálního přerůstání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Výživa střevní sliznice – </a:t>
            </a:r>
            <a:r>
              <a:rPr lang="cs-CZ" sz="1600" dirty="0" err="1"/>
              <a:t>enterocytů</a:t>
            </a:r>
            <a:r>
              <a:rPr lang="cs-CZ" sz="1600" dirty="0"/>
              <a:t>, lepší prokrvení </a:t>
            </a:r>
            <a:r>
              <a:rPr lang="cs-CZ" sz="1600" dirty="0" err="1"/>
              <a:t>splanchnické</a:t>
            </a:r>
            <a:r>
              <a:rPr lang="cs-CZ" sz="1600" dirty="0"/>
              <a:t> oblasti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Stimulace motility, stimulace tvorby GIT hormonů, prevence ileu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Levnější než PV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cs-CZ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b="1" dirty="0"/>
              <a:t>Nevýhody: </a:t>
            </a:r>
            <a:r>
              <a:rPr lang="cs-CZ" sz="1600" dirty="0"/>
              <a:t>riziko aspirace </a:t>
            </a:r>
          </a:p>
          <a:p>
            <a:pPr>
              <a:lnSpc>
                <a:spcPct val="150000"/>
              </a:lnSpc>
            </a:pPr>
            <a:r>
              <a:rPr lang="cs-CZ" sz="1600" dirty="0"/>
              <a:t>	        intolerance GIT</a:t>
            </a:r>
          </a:p>
          <a:p>
            <a:pPr>
              <a:lnSpc>
                <a:spcPct val="80000"/>
              </a:lnSpc>
            </a:pPr>
            <a:endParaRPr lang="cs-CZ" sz="2206" dirty="0"/>
          </a:p>
        </p:txBody>
      </p:sp>
      <p:pic>
        <p:nvPicPr>
          <p:cNvPr id="2050" name="Picture 2" descr="Klinické téma: Umělá výživa « Tvorba a ověření e-learningového prostředí  pro integraci výuky preklinických a klinických předmětů na LF a FZV UP  Olomouc">
            <a:extLst>
              <a:ext uri="{FF2B5EF4-FFF2-40B4-BE49-F238E27FC236}">
                <a16:creationId xmlns:a16="http://schemas.microsoft.com/office/drawing/2014/main" id="{F88B8064-08E2-69B2-CF7B-C031BA5AC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700" y="4086225"/>
            <a:ext cx="24765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2503420-53B0-189C-CDC5-926E8FEA67AB}"/>
              </a:ext>
            </a:extLst>
          </p:cNvPr>
          <p:cNvSpPr txBox="1"/>
          <p:nvPr/>
        </p:nvSpPr>
        <p:spPr>
          <a:xfrm>
            <a:off x="6489700" y="6020514"/>
            <a:ext cx="22974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http://pfyziolklin.upol.cz/?p=3303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796" y="942010"/>
            <a:ext cx="7767103" cy="782015"/>
          </a:xfrm>
        </p:spPr>
        <p:txBody>
          <a:bodyPr/>
          <a:lstStyle/>
          <a:p>
            <a:r>
              <a:rPr lang="cs-CZ" sz="3970" dirty="0"/>
              <a:t>Cesty pro enterální přívod živin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>
          <a:xfrm>
            <a:off x="1084796" y="1800225"/>
            <a:ext cx="8605304" cy="459484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cs-CZ" sz="3088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accent2"/>
                </a:solidFill>
              </a:rPr>
              <a:t>Perorální cesta</a:t>
            </a:r>
            <a:r>
              <a:rPr lang="cs-CZ" dirty="0"/>
              <a:t>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dieta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sipping → </a:t>
            </a:r>
            <a:r>
              <a:rPr lang="cs-CZ" dirty="0" err="1"/>
              <a:t>Nutridrink</a:t>
            </a: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accent2"/>
                </a:solidFill>
              </a:rPr>
              <a:t>Gastrická cesta</a:t>
            </a:r>
            <a:r>
              <a:rPr lang="cs-CZ" dirty="0"/>
              <a:t> 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nazogastrická sonda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perkutánní endoskopická gastrostomie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accent2"/>
                </a:solidFill>
              </a:rPr>
              <a:t>Jejunální cesta</a:t>
            </a:r>
            <a:r>
              <a:rPr lang="cs-CZ" dirty="0"/>
              <a:t> 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nazojejunální</a:t>
            </a:r>
            <a:r>
              <a:rPr lang="cs-CZ" dirty="0"/>
              <a:t> sonda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perkutánní endoskopická </a:t>
            </a:r>
            <a:r>
              <a:rPr lang="cs-CZ" dirty="0" err="1"/>
              <a:t>jejunostomie</a:t>
            </a:r>
            <a:r>
              <a:rPr lang="cs-CZ" dirty="0"/>
              <a:t> </a:t>
            </a:r>
          </a:p>
          <a:p>
            <a:pPr>
              <a:lnSpc>
                <a:spcPct val="90000"/>
              </a:lnSpc>
            </a:pPr>
            <a:endParaRPr lang="cs-CZ" sz="3088" dirty="0"/>
          </a:p>
        </p:txBody>
      </p:sp>
      <p:pic>
        <p:nvPicPr>
          <p:cNvPr id="3074" name="Picture 2" descr="Výživa člověka">
            <a:extLst>
              <a:ext uri="{FF2B5EF4-FFF2-40B4-BE49-F238E27FC236}">
                <a16:creationId xmlns:a16="http://schemas.microsoft.com/office/drawing/2014/main" id="{BC8EC6B6-C230-EBE3-9175-0052AA41A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700" y="1724025"/>
            <a:ext cx="3600000" cy="266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89B40B8C-EFC4-A352-F44D-0FB47A49205E}"/>
              </a:ext>
            </a:extLst>
          </p:cNvPr>
          <p:cNvSpPr txBox="1"/>
          <p:nvPr/>
        </p:nvSpPr>
        <p:spPr>
          <a:xfrm>
            <a:off x="6489700" y="4466878"/>
            <a:ext cx="31694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err="1"/>
              <a:t>Zdroj:https</a:t>
            </a:r>
            <a:r>
              <a:rPr lang="cs-CZ" sz="1000" dirty="0"/>
              <a:t>://www.vovcr.cz/odz/zdrav/092/page82.html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8830399" cy="747854"/>
          </a:xfrm>
        </p:spPr>
        <p:txBody>
          <a:bodyPr>
            <a:normAutofit/>
          </a:bodyPr>
          <a:lstStyle/>
          <a:p>
            <a:r>
              <a:rPr lang="pt-BR" dirty="0"/>
              <a:t>Ošetřování N/K s nasogastrickou sondou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437856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Pomůcky pro zavedení NGS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Rukavice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Mesocain</a:t>
            </a:r>
            <a:r>
              <a:rPr lang="cs-CZ" dirty="0"/>
              <a:t> gel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Žaludeční sonda /mrazák/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Janetova</a:t>
            </a:r>
            <a:r>
              <a:rPr lang="cs-CZ" dirty="0"/>
              <a:t> stříkačka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Fonendoskop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Kolíček /příp. sběrný sáček/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Buničina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Emitní</a:t>
            </a:r>
            <a:r>
              <a:rPr lang="cs-CZ" dirty="0"/>
              <a:t> miska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Ústní lopatka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Peán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Sklenice s vodou nebo čajem </a:t>
            </a:r>
          </a:p>
        </p:txBody>
      </p:sp>
      <p:pic>
        <p:nvPicPr>
          <p:cNvPr id="4098" name="Picture 2" descr="Výživa | Základy ošetřovatelských postupů a intervencí | Lékařská fakulta  Masarykovy univerzity">
            <a:extLst>
              <a:ext uri="{FF2B5EF4-FFF2-40B4-BE49-F238E27FC236}">
                <a16:creationId xmlns:a16="http://schemas.microsoft.com/office/drawing/2014/main" id="{671BD9EE-EB65-2F24-B0B6-7130E81EC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00" y="2171550"/>
            <a:ext cx="5724000" cy="321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300005A5-AE0F-75E4-42A5-593031E6F53E}"/>
              </a:ext>
            </a:extLst>
          </p:cNvPr>
          <p:cNvSpPr txBox="1"/>
          <p:nvPr/>
        </p:nvSpPr>
        <p:spPr>
          <a:xfrm>
            <a:off x="4432300" y="5417154"/>
            <a:ext cx="55050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https://is.muni.cz/do/rect/el/estud/lf/ps16/osetrovatelske_postupy/web/pages/09-vyziva.html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09600"/>
          </a:xfrm>
        </p:spPr>
        <p:txBody>
          <a:bodyPr/>
          <a:lstStyle/>
          <a:p>
            <a:r>
              <a:rPr lang="cs-CZ" dirty="0"/>
              <a:t>Technika a zavedení NGS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1800225"/>
            <a:ext cx="9278797" cy="4724400"/>
          </a:xfrm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Vysvětlit výkon /účel a postup/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Informace o případných operacích či anomáliích nosu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Poloha v polosedě, v sedě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Vyměření vzdálenosti zavedení NGS – /mečík-kořen nosu-lalůček ušní/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Zvlhčení konce sondy gelem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Zavedení do prostornějšího průduchu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Zavádění za současného polykání malého množství čaje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Provedení kontroly polohy a správnosti zavedení NGS – aspirace - žal. obsahu a vyšetření pH aspirované tekutiny – poslech - zvukové fenomény zachytí lékař fonendoskopem při insuflaci vzduchu do žaludku – ponoření - konec sondy do vody – neprobublává – RTG - ostatní je nepřesvědčivé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440075"/>
            <a:ext cx="9278797" cy="861704"/>
          </a:xfrm>
        </p:spPr>
        <p:txBody>
          <a:bodyPr/>
          <a:lstStyle/>
          <a:p>
            <a:r>
              <a:rPr lang="cs-CZ" dirty="0" err="1"/>
              <a:t>Nasogastrická</a:t>
            </a:r>
            <a:r>
              <a:rPr lang="cs-CZ" dirty="0"/>
              <a:t> sonda</a:t>
            </a:r>
          </a:p>
        </p:txBody>
      </p:sp>
      <p:pic>
        <p:nvPicPr>
          <p:cNvPr id="7" name="Zástupný symbol pro obsah 6" descr="images (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565900" y="474302"/>
            <a:ext cx="2027264" cy="27415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5410" name="Picture 2" descr="C:\Users\galuskovas\Pictures\NutriAc-Mod-2.3-Fig1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6071" y="3344578"/>
            <a:ext cx="3697393" cy="28716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5411" name="Picture 3" descr="C:\Users\galuskovas\Pictures\slide_7.jpg"/>
          <p:cNvPicPr>
            <a:picLocks noChangeAspect="1" noChangeArrowheads="1"/>
          </p:cNvPicPr>
          <p:nvPr/>
        </p:nvPicPr>
        <p:blipFill>
          <a:blip r:embed="rId4" cstate="print"/>
          <a:srcRect b="31307"/>
          <a:stretch>
            <a:fillRect/>
          </a:stretch>
        </p:blipFill>
        <p:spPr bwMode="auto">
          <a:xfrm>
            <a:off x="5194300" y="3506768"/>
            <a:ext cx="4944260" cy="25472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5412" name="Picture 4" descr="C:\Users\galuskovas\Pictures\ngs_5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87971" y="1280740"/>
            <a:ext cx="2689013" cy="18084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273A306-BB1B-6B00-DEAA-D7BC82D95013}"/>
              </a:ext>
            </a:extLst>
          </p:cNvPr>
          <p:cNvSpPr txBox="1"/>
          <p:nvPr/>
        </p:nvSpPr>
        <p:spPr>
          <a:xfrm>
            <a:off x="5192253" y="6158999"/>
            <a:ext cx="29787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https://docplayer.cz/4917278-Enteralni-vyziva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962025"/>
            <a:ext cx="9278797" cy="685800"/>
          </a:xfrm>
        </p:spPr>
        <p:txBody>
          <a:bodyPr/>
          <a:lstStyle/>
          <a:p>
            <a:r>
              <a:rPr lang="cs-CZ" dirty="0"/>
              <a:t>Zásady podávání výživy NGS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453096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Podávání výživy – </a:t>
            </a:r>
            <a:r>
              <a:rPr lang="cs-CZ" b="1" dirty="0"/>
              <a:t>Kontinuálně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enterální pumpou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gravitačním spádem – Bolusově </a:t>
            </a:r>
            <a:r>
              <a:rPr lang="cs-CZ" dirty="0" err="1"/>
              <a:t>Janetovou</a:t>
            </a:r>
            <a:r>
              <a:rPr lang="cs-CZ" dirty="0"/>
              <a:t> stříkačkou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Při nepřetržitém podávání výživy sondou proplachujeme sondu v intervalech 4 hodin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Aplikace pouze ordinovaného množství výživy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Při podávání výživy bolusově je doporučena </a:t>
            </a:r>
            <a:r>
              <a:rPr lang="cs-CZ" dirty="0" err="1"/>
              <a:t>Fowlerova</a:t>
            </a:r>
            <a:r>
              <a:rPr lang="cs-CZ" dirty="0"/>
              <a:t> poloha (snížení rizika aspirace).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 podání stravy 30 minut setrvat ve ↑ poloze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Podání stravy á 3 hodiny v množství 150 - 300 ml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Pomalé podávání výživy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EV podávat teplou → velmi chladná strava tlumí sekreci žaludečních </a:t>
            </a:r>
            <a:r>
              <a:rPr lang="cs-CZ" dirty="0" err="1"/>
              <a:t>šťav</a:t>
            </a:r>
            <a:endParaRPr lang="cs-CZ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962025"/>
            <a:ext cx="9278797" cy="762000"/>
          </a:xfrm>
        </p:spPr>
        <p:txBody>
          <a:bodyPr/>
          <a:lstStyle/>
          <a:p>
            <a:r>
              <a:rPr lang="cs-CZ" dirty="0"/>
              <a:t>ZÁSADY PODÁVÁNÍ VÝŽIVY NGS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4302360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Před aplikací nové porce: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kontrola umístění sondy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odsátí obsahu - důvod (Při aspiraci nad 100 ml se přeruší výživa na 1-2 hodiny – aspirovaný obsah – zpět do žaludku /obsahuje trávicí šťávy, zachování kyselého prostředí v žaludku)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Po aplikaci každé porce: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Proplach čajem , převařenou vodou/50-60 ml/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Bezpečné uzavření NGS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Kontrola stavu N/K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N/K zůstává ve </a:t>
            </a:r>
            <a:r>
              <a:rPr lang="cs-CZ" dirty="0" err="1"/>
              <a:t>Fowlerově</a:t>
            </a:r>
            <a:r>
              <a:rPr lang="cs-CZ" dirty="0"/>
              <a:t> poloze 30 minut - důvod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Záznam o podaném množství výživy a množství čaje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Dodržování noční pauzy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Podání léků- vhodná forma léků /kapky, sirupy/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962025"/>
            <a:ext cx="9278797" cy="595953"/>
          </a:xfrm>
        </p:spPr>
        <p:txBody>
          <a:bodyPr/>
          <a:lstStyle/>
          <a:p>
            <a:r>
              <a:rPr lang="cs-CZ" dirty="0"/>
              <a:t>Zásady ošetřování NGS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Bezpečné fixování NGS kolem vstupu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NGS nesmí způsobovat nepříjemné pocity /tlak, chrapot, bolest v krku/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NGS se proplachuje vždy po podání výživových dávek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Uzavírání NGS v době pauzy x </a:t>
            </a:r>
            <a:r>
              <a:rPr lang="cs-CZ" dirty="0" err="1"/>
              <a:t>reflux</a:t>
            </a:r>
            <a:r>
              <a:rPr lang="cs-CZ" dirty="0"/>
              <a:t> 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Dodržovat dobu podání výživy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Výměna enterálního setu á 24 hodin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Fixaci NGS měnit dle potřeby, minimálně 1xdenně při hygieně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Výměna NGS                    </a:t>
            </a:r>
            <a:r>
              <a:rPr lang="cs-CZ" dirty="0" err="1"/>
              <a:t>NGS</a:t>
            </a:r>
            <a:r>
              <a:rPr lang="cs-CZ" dirty="0"/>
              <a:t> z PVC 10 – 14 dní ,      NGS silikonová 3 měsíce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Střídat průduchy</a:t>
            </a:r>
          </a:p>
        </p:txBody>
      </p:sp>
      <p:sp>
        <p:nvSpPr>
          <p:cNvPr id="4" name="Šipka doprava 3"/>
          <p:cNvSpPr/>
          <p:nvPr/>
        </p:nvSpPr>
        <p:spPr>
          <a:xfrm>
            <a:off x="2298700" y="5076825"/>
            <a:ext cx="873497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85800"/>
          </a:xfrm>
        </p:spPr>
        <p:txBody>
          <a:bodyPr/>
          <a:lstStyle/>
          <a:p>
            <a:r>
              <a:rPr lang="cs-CZ" dirty="0"/>
              <a:t>Komplikace NGS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450030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Průjem, bolesti břicha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Zácpa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Ucpání NGS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Slizniční léze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Hyperglykémie, glykosurie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Převodnění</a:t>
            </a:r>
            <a:r>
              <a:rPr lang="cs-CZ" dirty="0"/>
              <a:t>, edémy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657225"/>
            <a:ext cx="9278797" cy="609600"/>
          </a:xfrm>
        </p:spPr>
        <p:txBody>
          <a:bodyPr>
            <a:normAutofit/>
          </a:bodyPr>
          <a:lstStyle/>
          <a:p>
            <a:r>
              <a:rPr lang="cs-CZ" dirty="0" err="1"/>
              <a:t>Nasoduodenální</a:t>
            </a:r>
            <a:r>
              <a:rPr lang="cs-CZ" dirty="0"/>
              <a:t>, </a:t>
            </a:r>
            <a:r>
              <a:rPr lang="cs-CZ" dirty="0" err="1"/>
              <a:t>nasojejunální</a:t>
            </a:r>
            <a:r>
              <a:rPr lang="cs-CZ" dirty="0"/>
              <a:t> sonda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9899" y="1266825"/>
            <a:ext cx="9982201" cy="5334000"/>
          </a:xfrm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Zavedení jako u NGS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Délka sondy (125 - 150 cm)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Klinické použití krátkodobé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b="1" dirty="0"/>
              <a:t>Indikace: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– bezvědomí + poruchy vědomí,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– časná pooperační výživa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b="1" dirty="0"/>
              <a:t>Zásada: </a:t>
            </a:r>
            <a:r>
              <a:rPr lang="cs-CZ" sz="1600" dirty="0"/>
              <a:t>•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- Výživa podávaná přímo do střeva ,obchází žaludek a jeho kyselé prostředí, které ničí většinu mikroorganizmů →riziko infekce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Vysoká úroveň hygieny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Podávání pouze nízkomolekulární výživy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Sterilní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b="1" dirty="0"/>
              <a:t>Výhody: </a:t>
            </a:r>
            <a:endParaRPr lang="cs-CZ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600" dirty="0"/>
              <a:t>Menší průměr sondy → nehrozí dekubity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657225"/>
            <a:ext cx="9278797" cy="685800"/>
          </a:xfrm>
        </p:spPr>
        <p:txBody>
          <a:bodyPr/>
          <a:lstStyle/>
          <a:p>
            <a:r>
              <a:rPr lang="cs-CZ" dirty="0"/>
              <a:t>Jejunální sonda</a:t>
            </a:r>
          </a:p>
        </p:txBody>
      </p:sp>
      <p:pic>
        <p:nvPicPr>
          <p:cNvPr id="4" name="Zástupný symbol pro obsah 3" descr="img-3227171-flocare-800-pack-set-transition-nov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932762" y="1246299"/>
            <a:ext cx="2049348" cy="20493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6434" name="Picture 2" descr="C:\Users\galuskovas\Pictures\NJson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4300" y="3851746"/>
            <a:ext cx="3155109" cy="23663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6435" name="Picture 3" descr="C:\Users\galuskovas\Pictures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0" y="1952622"/>
            <a:ext cx="3781425" cy="28360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7563010-02FB-603D-D18E-8466FF62C6C1}"/>
              </a:ext>
            </a:extLst>
          </p:cNvPr>
          <p:cNvSpPr txBox="1"/>
          <p:nvPr/>
        </p:nvSpPr>
        <p:spPr>
          <a:xfrm>
            <a:off x="5161968" y="6296025"/>
            <a:ext cx="22974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http://pfyziolklin.upol.cz/?p=3303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B0A4D6E-0C03-1DBB-70F9-79B5067DF600}"/>
              </a:ext>
            </a:extLst>
          </p:cNvPr>
          <p:cNvSpPr txBox="1"/>
          <p:nvPr/>
        </p:nvSpPr>
        <p:spPr>
          <a:xfrm>
            <a:off x="979215" y="4788691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09600"/>
          </a:xfrm>
        </p:spPr>
        <p:txBody>
          <a:bodyPr/>
          <a:lstStyle/>
          <a:p>
            <a:r>
              <a:rPr lang="cs-CZ" b="1" dirty="0"/>
              <a:t>Aplikace </a:t>
            </a:r>
            <a:r>
              <a:rPr lang="cs-CZ" dirty="0"/>
              <a:t>enterální výživy</a:t>
            </a:r>
            <a:endParaRPr lang="cs-CZ" b="1" dirty="0"/>
          </a:p>
        </p:txBody>
      </p:sp>
      <p:sp>
        <p:nvSpPr>
          <p:cNvPr id="134147" name="Rectangle 3"/>
          <p:cNvSpPr>
            <a:spLocks noGrp="1" noChangeArrowheads="1"/>
          </p:cNvSpPr>
          <p:nvPr>
            <p:ph idx="1"/>
          </p:nvPr>
        </p:nvSpPr>
        <p:spPr>
          <a:xfrm>
            <a:off x="622298" y="1952625"/>
            <a:ext cx="9363800" cy="3713709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chemeClr val="accent2"/>
                </a:solidFill>
              </a:rPr>
              <a:t>Bolusová aplikace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při podávání EV do žaludku - po odsátí rezidua                             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bolusy od 50 do 300 ml po 3 hodinách </a:t>
            </a:r>
            <a:r>
              <a:rPr lang="cs-CZ" dirty="0" err="1"/>
              <a:t>Janettovou</a:t>
            </a:r>
            <a:r>
              <a:rPr lang="cs-CZ" dirty="0"/>
              <a:t> stříkačkou, event. noční pauza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chemeClr val="accent2"/>
                </a:solidFill>
              </a:rPr>
              <a:t>Kontinuální </a:t>
            </a:r>
            <a:r>
              <a:rPr lang="cs-CZ" b="1" dirty="0"/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gravitačně vs. enterální pumpou                     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vždy do jejuna (10-150 ml/hod)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 či bez noční pauzy</a:t>
            </a:r>
            <a:endParaRPr lang="cs-CZ" b="1" dirty="0"/>
          </a:p>
          <a:p>
            <a:pPr>
              <a:lnSpc>
                <a:spcPct val="80000"/>
              </a:lnSpc>
              <a:buFontTx/>
              <a:buNone/>
            </a:pPr>
            <a:endParaRPr lang="cs-CZ" sz="3088" dirty="0"/>
          </a:p>
        </p:txBody>
      </p:sp>
      <p:pic>
        <p:nvPicPr>
          <p:cNvPr id="5122" name="Picture 2" descr="Nutricia Flocare Pump Infinity od 33 523 Kč - Zboží.cz">
            <a:extLst>
              <a:ext uri="{FF2B5EF4-FFF2-40B4-BE49-F238E27FC236}">
                <a16:creationId xmlns:a16="http://schemas.microsoft.com/office/drawing/2014/main" id="{3115F9F0-D867-5317-86D5-4ADE968A4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3303895"/>
            <a:ext cx="3852000" cy="323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388D4E9-F146-062B-CA23-BFEA6207F406}"/>
              </a:ext>
            </a:extLst>
          </p:cNvPr>
          <p:cNvSpPr txBox="1"/>
          <p:nvPr/>
        </p:nvSpPr>
        <p:spPr>
          <a:xfrm>
            <a:off x="6642100" y="6600825"/>
            <a:ext cx="37305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Zdroj. https://www.zbozi.cz/vyrobek/nutricia-flocare-pump-infinity/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95411" y="504825"/>
            <a:ext cx="9390688" cy="538609"/>
          </a:xfrm>
        </p:spPr>
        <p:txBody>
          <a:bodyPr/>
          <a:lstStyle/>
          <a:p>
            <a:r>
              <a:rPr lang="cs-CZ" b="1" dirty="0"/>
              <a:t>Přípravky </a:t>
            </a:r>
            <a:r>
              <a:rPr lang="cs-CZ" dirty="0"/>
              <a:t>enterální výživy</a:t>
            </a:r>
            <a:endParaRPr lang="cs-CZ" b="1" dirty="0"/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043434"/>
            <a:ext cx="9247090" cy="5481191"/>
          </a:xfrm>
        </p:spPr>
        <p:txBody>
          <a:bodyPr>
            <a:normAutofit fontScale="92500" lnSpcReduction="20000"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Polymerní EV</a:t>
            </a:r>
            <a:r>
              <a:rPr lang="cs-CZ" dirty="0"/>
              <a:t> 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intaktní bílkovina (rostlinná, živočišná) + oligosacharidy, + škrob + rostlinný olej (kokosovník) + minerály + vitaminy + stopové prvky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indikována u většiny pacientů v intenzivní péči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komplexní enterální výživa, připravena farmaceutickou technologií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osmolalita  300 </a:t>
            </a:r>
            <a:r>
              <a:rPr lang="cs-CZ" dirty="0" err="1"/>
              <a:t>mOsmol</a:t>
            </a:r>
            <a:r>
              <a:rPr lang="cs-CZ" dirty="0"/>
              <a:t>/l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energeticky  1 ml/1kcal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Př: </a:t>
            </a:r>
            <a:r>
              <a:rPr lang="cs-CZ" dirty="0" err="1"/>
              <a:t>Nutrison</a:t>
            </a:r>
            <a:r>
              <a:rPr lang="cs-CZ" dirty="0"/>
              <a:t> standart, </a:t>
            </a:r>
            <a:r>
              <a:rPr lang="cs-CZ" dirty="0" err="1"/>
              <a:t>Fresubin</a:t>
            </a:r>
            <a:r>
              <a:rPr lang="cs-CZ" dirty="0"/>
              <a:t> </a:t>
            </a:r>
            <a:r>
              <a:rPr lang="cs-CZ" dirty="0" err="1"/>
              <a:t>energy</a:t>
            </a:r>
            <a:r>
              <a:rPr lang="cs-CZ" dirty="0"/>
              <a:t>,, </a:t>
            </a:r>
            <a:r>
              <a:rPr lang="cs-CZ" dirty="0" err="1"/>
              <a:t>Nutrison</a:t>
            </a:r>
            <a:r>
              <a:rPr lang="cs-CZ" dirty="0"/>
              <a:t> </a:t>
            </a:r>
            <a:r>
              <a:rPr lang="cs-CZ" dirty="0" err="1"/>
              <a:t>multifibre</a:t>
            </a:r>
            <a:endParaRPr lang="cs-CZ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Oligomerní EV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vyžadují jen minimální trávení – snadná absorpce (bezezbytkové, bezlaktózové a bezlepkové)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i u nefunkčního GIT (jsou již </a:t>
            </a:r>
            <a:r>
              <a:rPr lang="cs-CZ" dirty="0" err="1"/>
              <a:t>naštěpené</a:t>
            </a:r>
            <a:r>
              <a:rPr lang="cs-CZ" dirty="0"/>
              <a:t> → nepotřebují enzymy z GIT)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menší množství energie, lépe stravitelné (bez vlákniny)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Př: </a:t>
            </a:r>
            <a:r>
              <a:rPr lang="cs-CZ" dirty="0" err="1"/>
              <a:t>Novasource</a:t>
            </a:r>
            <a:r>
              <a:rPr lang="cs-CZ" dirty="0"/>
              <a:t> start, </a:t>
            </a:r>
            <a:r>
              <a:rPr lang="cs-CZ" dirty="0" err="1"/>
              <a:t>Intestamin</a:t>
            </a:r>
            <a:r>
              <a:rPr lang="cs-CZ" dirty="0"/>
              <a:t>, </a:t>
            </a:r>
            <a:r>
              <a:rPr lang="cs-CZ" dirty="0" err="1"/>
              <a:t>Peptisorb</a:t>
            </a:r>
            <a:endParaRPr lang="cs-CZ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Orgánově specifické formule EV </a:t>
            </a:r>
            <a:r>
              <a:rPr lang="cs-CZ" dirty="0"/>
              <a:t>- </a:t>
            </a:r>
            <a:r>
              <a:rPr lang="cs-CZ" dirty="0" err="1"/>
              <a:t>imunomodulační</a:t>
            </a:r>
            <a:r>
              <a:rPr lang="cs-CZ" dirty="0"/>
              <a:t>, jaterní formule, renální, plicní, s obsahem vlákniny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Př: </a:t>
            </a:r>
            <a:r>
              <a:rPr lang="cs-CZ" dirty="0" err="1"/>
              <a:t>Diason</a:t>
            </a:r>
            <a:r>
              <a:rPr lang="cs-CZ" dirty="0"/>
              <a:t>, </a:t>
            </a:r>
            <a:r>
              <a:rPr lang="cs-CZ" dirty="0" err="1"/>
              <a:t>Diben</a:t>
            </a:r>
            <a:r>
              <a:rPr lang="cs-CZ" dirty="0"/>
              <a:t>, </a:t>
            </a:r>
            <a:r>
              <a:rPr lang="cs-CZ" dirty="0" err="1"/>
              <a:t>Fresubin</a:t>
            </a:r>
            <a:r>
              <a:rPr lang="cs-CZ" dirty="0"/>
              <a:t> </a:t>
            </a:r>
            <a:r>
              <a:rPr lang="cs-CZ" dirty="0" err="1"/>
              <a:t>Hepa</a:t>
            </a:r>
            <a:r>
              <a:rPr lang="cs-CZ" dirty="0"/>
              <a:t>, </a:t>
            </a:r>
            <a:r>
              <a:rPr lang="cs-CZ" dirty="0" err="1"/>
              <a:t>Oxepa</a:t>
            </a:r>
            <a:r>
              <a:rPr lang="cs-CZ" dirty="0"/>
              <a:t>, </a:t>
            </a:r>
            <a:r>
              <a:rPr lang="cs-CZ" dirty="0" err="1"/>
              <a:t>Pulmocare</a:t>
            </a:r>
            <a:endParaRPr lang="cs-CZ" dirty="0"/>
          </a:p>
          <a:p>
            <a:pPr>
              <a:lnSpc>
                <a:spcPct val="80000"/>
              </a:lnSpc>
            </a:pPr>
            <a:endParaRPr lang="cs-CZ" sz="1985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C:\Users\galuskovas\Pictures\enteralnivyzi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251" y="406159"/>
            <a:ext cx="3257471" cy="24297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7459" name="Picture 3" descr="C:\Users\galuskovas\Pictures\en_sondo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0197" y="208028"/>
            <a:ext cx="3501319" cy="2352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7460" name="Picture 4" descr="C:\Users\galuskovas\Pictures\images (6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6160" y="2431475"/>
            <a:ext cx="2720525" cy="20377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7461" name="Picture 5" descr="C:\Users\galuskovas\Pictures\isosource-prod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1500" y="3725705"/>
            <a:ext cx="4866694" cy="25524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7462" name="Picture 6" descr="C:\Users\galuskovas\Pictures\PF11288_PRI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7720" y="3209078"/>
            <a:ext cx="3151188" cy="3035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0686BCF-96B8-D527-FB00-CDC375755EEA}"/>
              </a:ext>
            </a:extLst>
          </p:cNvPr>
          <p:cNvSpPr txBox="1"/>
          <p:nvPr/>
        </p:nvSpPr>
        <p:spPr>
          <a:xfrm>
            <a:off x="947720" y="6278167"/>
            <a:ext cx="22974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http://pfyziolklin.upol.cz/?p=3303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84796" y="809626"/>
            <a:ext cx="8452903" cy="804236"/>
          </a:xfrm>
        </p:spPr>
        <p:txBody>
          <a:bodyPr/>
          <a:lstStyle/>
          <a:p>
            <a:r>
              <a:rPr lang="cs-CZ" sz="3970" dirty="0"/>
              <a:t>Kontraindikace enterální výživy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>
          <a:xfrm>
            <a:off x="1084797" y="1613862"/>
            <a:ext cx="8376704" cy="473190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cs-CZ" sz="2647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chemeClr val="accent2"/>
                </a:solidFill>
              </a:rPr>
              <a:t>Absolutní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Mechanická obstrukce GIT distálně od žaludku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Poruchy střevní pasáže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NPB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Ak</a:t>
            </a:r>
            <a:r>
              <a:rPr lang="cs-CZ" dirty="0"/>
              <a:t>. krvácení do GIT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Terminální stadium on.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chemeClr val="accent2"/>
                </a:solidFill>
              </a:rPr>
              <a:t>Relativní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Těžké průjmy a zvracení</a:t>
            </a:r>
          </a:p>
        </p:txBody>
      </p:sp>
      <p:pic>
        <p:nvPicPr>
          <p:cNvPr id="120836" name="Picture 4" descr="davkovac-nutricni-vyzivy-free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5507" y="2486025"/>
            <a:ext cx="3573096" cy="3254476"/>
          </a:xfrm>
          <a:prstGeom prst="rect">
            <a:avLst/>
          </a:prstGeom>
          <a:noFill/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A565143-D322-90F0-F88F-75A64894E8A4}"/>
              </a:ext>
            </a:extLst>
          </p:cNvPr>
          <p:cNvSpPr txBox="1"/>
          <p:nvPr/>
        </p:nvSpPr>
        <p:spPr>
          <a:xfrm>
            <a:off x="6184900" y="5740501"/>
            <a:ext cx="45993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https://www.szo.cz/cs/lekarske-pristroje/?enteralni-pumpa-freego-pumpnutri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595409" y="581025"/>
            <a:ext cx="8404869" cy="762000"/>
          </a:xfrm>
        </p:spPr>
        <p:txBody>
          <a:bodyPr/>
          <a:lstStyle/>
          <a:p>
            <a:r>
              <a:rPr lang="cs-CZ" b="1" dirty="0"/>
              <a:t>Komplikace enterální výživy</a:t>
            </a:r>
          </a:p>
        </p:txBody>
      </p:sp>
      <p:graphicFrame>
        <p:nvGraphicFramePr>
          <p:cNvPr id="121916" name="Group 60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733181847"/>
              </p:ext>
            </p:extLst>
          </p:nvPr>
        </p:nvGraphicFramePr>
        <p:xfrm>
          <a:off x="595410" y="1343026"/>
          <a:ext cx="9170890" cy="5224780"/>
        </p:xfrm>
        <a:graphic>
          <a:graphicData uri="http://schemas.openxmlformats.org/drawingml/2006/table">
            <a:tbl>
              <a:tblPr/>
              <a:tblGrid>
                <a:gridCol w="2820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8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2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205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Gastro-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intestinální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2600" b="0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38" marR="100838" marT="50419" marB="504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Mechanické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  <a:cs typeface="Arial" charset="0"/>
                        </a:rPr>
                        <a:t>Metabolické a infekční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48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průjem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nauzea a zvracení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Bolesti břicha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nadýmání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gastroezofageální reflux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Malabsorpce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krvácení do GIT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ileozní stav</a:t>
                      </a:r>
                    </a:p>
                  </a:txBody>
                  <a:tcPr marL="100838" marR="100838" marT="50419" marB="504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zánět v místě  průběhu sondy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aspirace do plic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eroze v jícnu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malpozice sondy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obstrukce sondy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perforace sondy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2200" b="0" i="0" u="none" strike="noStrike" cap="none" normalizeH="0" baseline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Poruchy vodního a </a:t>
                      </a:r>
                      <a:r>
                        <a:rPr kumimoji="0" lang="cs-CZ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minerálového</a:t>
                      </a:r>
                      <a:r>
                        <a:rPr kumimoji="0" lang="cs-CZ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hospodářství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hyperglykemie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hypoglykemie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Mikrobiální kontaminace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cs-CZ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kolonizace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endParaRPr kumimoji="0" lang="cs-CZ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809625"/>
            <a:ext cx="9278797" cy="609600"/>
          </a:xfrm>
        </p:spPr>
        <p:txBody>
          <a:bodyPr/>
          <a:lstStyle/>
          <a:p>
            <a:r>
              <a:rPr lang="cs-CZ" b="1" dirty="0"/>
              <a:t>PEG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762916"/>
            <a:ext cx="8942290" cy="460931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Zavedení speciál. setu přes stěnu břišní do žaludku za endoskopické kontroly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accent2"/>
                </a:solidFill>
              </a:rPr>
              <a:t>Indikace</a:t>
            </a:r>
            <a:r>
              <a:rPr lang="cs-CZ" dirty="0"/>
              <a:t> – enterální výživa podávána déle než 6 týdnů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accent2"/>
                </a:solidFill>
              </a:rPr>
              <a:t>Kontraindikace</a:t>
            </a:r>
            <a:r>
              <a:rPr lang="cs-CZ" dirty="0"/>
              <a:t> – koagulační por., ileus, </a:t>
            </a:r>
            <a:r>
              <a:rPr lang="cs-CZ" dirty="0" err="1"/>
              <a:t>ak</a:t>
            </a:r>
            <a:r>
              <a:rPr lang="cs-CZ" dirty="0"/>
              <a:t>. pankreatitis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Výhoda: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Volný nos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Sonda není vidět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Nedráždí dýchací a polykací cesty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Nepůsobí otlaky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Jednoduše se ošetřuje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Minimální riziko aspirace</a:t>
            </a:r>
          </a:p>
          <a:p>
            <a:pPr>
              <a:lnSpc>
                <a:spcPct val="90000"/>
              </a:lnSpc>
            </a:pPr>
            <a:endParaRPr lang="cs-CZ" sz="2647" dirty="0"/>
          </a:p>
          <a:p>
            <a:pPr>
              <a:lnSpc>
                <a:spcPct val="90000"/>
              </a:lnSpc>
            </a:pPr>
            <a:endParaRPr lang="cs-CZ" sz="2647" dirty="0"/>
          </a:p>
        </p:txBody>
      </p:sp>
      <p:pic>
        <p:nvPicPr>
          <p:cNvPr id="6146" name="Picture 2" descr="Gastrostomy tube placement - series—Procedure, part 2: MedlinePlus Medical  Encyclopedia">
            <a:extLst>
              <a:ext uri="{FF2B5EF4-FFF2-40B4-BE49-F238E27FC236}">
                <a16:creationId xmlns:a16="http://schemas.microsoft.com/office/drawing/2014/main" id="{74B23572-BAF1-F71D-5EB1-9692515F2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700" y="3552825"/>
            <a:ext cx="3810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B18E940-8188-CB97-59D4-A4A267EF1344}"/>
              </a:ext>
            </a:extLst>
          </p:cNvPr>
          <p:cNvSpPr txBox="1"/>
          <p:nvPr/>
        </p:nvSpPr>
        <p:spPr>
          <a:xfrm>
            <a:off x="6093767" y="6457031"/>
            <a:ext cx="36551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https://medlineplus.gov/ency/presentations/100125_5.htm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962025"/>
            <a:ext cx="9278797" cy="609600"/>
          </a:xfrm>
        </p:spPr>
        <p:txBody>
          <a:bodyPr/>
          <a:lstStyle/>
          <a:p>
            <a:r>
              <a:rPr lang="cs-CZ" dirty="0"/>
              <a:t>Indikace PEG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3696525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Dlouhotrvající porucha v příjmu potravy per os /EV na dobu delší než 6 týdnů/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Tumorová kachexie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Tumory v ORL oblasti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Stenóza horní části GIT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Poruchy polykání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err="1"/>
              <a:t>Polytraumata</a:t>
            </a:r>
            <a:r>
              <a:rPr lang="cs-CZ" dirty="0"/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Operace v oblasti čelisti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Dlouhodobé bezvědomí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Apatické stavy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Kontraindikace PEG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865528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Poruchy krevního srážení /INR pod 1,3/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Sepse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Porucha imunity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Akutní příhody břišní – peritonitis,akutní pankreatitis, ileus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Peritoneální dialýza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Nádor žaludku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Crohnova nemoc /píštěle/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Ošetřování PEG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422616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Prvních 14 dnů ošetřovat denně </a:t>
            </a:r>
          </a:p>
          <a:p>
            <a:pPr marL="285750" indent="-28575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cs-CZ" dirty="0"/>
              <a:t>hygiena a dezinfekce v okolí vstupu </a:t>
            </a:r>
          </a:p>
          <a:p>
            <a:pPr marL="285750" indent="-28575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cs-CZ" dirty="0"/>
              <a:t>výměna sterilní čtverce pod přítlačnou destičku </a:t>
            </a:r>
          </a:p>
          <a:p>
            <a:pPr marL="285750" indent="-28575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cs-CZ" dirty="0"/>
              <a:t>sledovat sekreci, krvácení, bolest, stav kůže,umístění katétru a těsnost </a:t>
            </a:r>
          </a:p>
          <a:p>
            <a:pPr marL="285750" indent="-28575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V dalších dnech ošetření dvakrát týdně </a:t>
            </a:r>
            <a:endParaRPr lang="cs-CZ" dirty="0"/>
          </a:p>
          <a:p>
            <a:pPr marL="285750" indent="-28575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cs-CZ" dirty="0"/>
              <a:t> Od 10. dne nutno s katétrem 4-6 týdnů denně lehce otáčet - tvoří se gastrostomický kanál </a:t>
            </a:r>
          </a:p>
          <a:p>
            <a:pPr marL="285750" indent="-28575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cs-CZ" dirty="0"/>
              <a:t>Sprchovat a koupat až po zhojení </a:t>
            </a:r>
            <a:r>
              <a:rPr lang="cs-CZ" dirty="0" err="1"/>
              <a:t>stomie</a:t>
            </a:r>
            <a:endParaRPr lang="cs-CZ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Zásady podávání stravy do PEG: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4164106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Preference firemně vyráběné stravy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Bolusový způsob – </a:t>
            </a:r>
            <a:r>
              <a:rPr lang="cs-CZ" dirty="0" err="1"/>
              <a:t>Janettova</a:t>
            </a:r>
            <a:r>
              <a:rPr lang="cs-CZ" dirty="0"/>
              <a:t> stříkačka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Kontinuální způsob – enterální pumpa – cca 100-150 ml výživy /hod /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Po výkonu 24 hodin nic do sondy, ani per os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Za 12-24 hodin → 100 ml </a:t>
            </a:r>
            <a:r>
              <a:rPr lang="cs-CZ" dirty="0" err="1"/>
              <a:t>aqua</a:t>
            </a:r>
            <a:r>
              <a:rPr lang="cs-CZ" dirty="0"/>
              <a:t> pro </a:t>
            </a:r>
            <a:r>
              <a:rPr lang="cs-CZ" dirty="0" err="1"/>
              <a:t>injectione</a:t>
            </a:r>
            <a:r>
              <a:rPr lang="cs-CZ" dirty="0"/>
              <a:t> nebo FR ve 3.-4. hodinových intervalech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Od 2. dne možno postupně podávat bolusově dávky EV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Objem stravy postupně zvyšujeme na 250-300 ml, které aplikujeme 5-8 x denně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Komplikace PEG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4226160"/>
          </a:xfrm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NEPRŮCHODNÝ PEG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proplach vlažnou vodou /10 ml/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VDECHNUTÍ VÝŽIVY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prevence- poloha vsedě, polosedě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ÚNIKY KOLEM PEG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sledovat okolí vstupu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PRŮJEM / ZVRACENÍ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prevence – pomalé podávání stravy, – menší dávky,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ATB vyloučit,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delší intervaly mezi dávkami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Komplikace PEG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034531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GRANULACE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chirurgické odstranění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INFEKCE </a:t>
            </a:r>
            <a:r>
              <a:rPr lang="cs-CZ" dirty="0"/>
              <a:t>v ráně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VŘEDOVÉ LÉZE </a:t>
            </a:r>
            <a:r>
              <a:rPr lang="cs-CZ" dirty="0"/>
              <a:t>pod diskem či na protilehlé straně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 dirty="0"/>
              <a:t>KRVÁCENÍ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525663"/>
            <a:ext cx="9278797" cy="664962"/>
          </a:xfrm>
        </p:spPr>
        <p:txBody>
          <a:bodyPr/>
          <a:lstStyle/>
          <a:p>
            <a:r>
              <a:rPr lang="cs-CZ" dirty="0"/>
              <a:t>PEG</a:t>
            </a:r>
          </a:p>
        </p:txBody>
      </p:sp>
      <p:pic>
        <p:nvPicPr>
          <p:cNvPr id="4" name="Zástupný symbol pro obsah 3" descr="300px-Pe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07301" y="1574599"/>
            <a:ext cx="3872179" cy="27879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4386" name="Picture 2" descr="C:\Users\galuskovas\Pictures\2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860" y="3857625"/>
            <a:ext cx="3412421" cy="25631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4387" name="Picture 3" descr="C:\Users\galuskovas\Pictures\1-54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2192" y="231746"/>
            <a:ext cx="4863333" cy="35713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6E77F2D-8C72-92A2-815A-29389AB384D4}"/>
              </a:ext>
            </a:extLst>
          </p:cNvPr>
          <p:cNvSpPr txBox="1"/>
          <p:nvPr/>
        </p:nvSpPr>
        <p:spPr>
          <a:xfrm>
            <a:off x="688181" y="4500321"/>
            <a:ext cx="32175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https://www.dradityagastro.com/peg-insertion.php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PEG</a:t>
            </a:r>
          </a:p>
        </p:txBody>
      </p:sp>
      <p:pic>
        <p:nvPicPr>
          <p:cNvPr id="143364" name="Picture 4" descr="_B07278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2300" y="428625"/>
            <a:ext cx="4485190" cy="3732407"/>
          </a:xfrm>
          <a:noFill/>
          <a:ln/>
        </p:spPr>
      </p:pic>
      <p:pic>
        <p:nvPicPr>
          <p:cNvPr id="143365" name="Picture 5" descr="_B0728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9500" y="2501564"/>
            <a:ext cx="4525456" cy="3732407"/>
          </a:xfrm>
          <a:prstGeom prst="rect">
            <a:avLst/>
          </a:prstGeom>
          <a:noFill/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6BA1151-482D-F257-AD7A-6010E3443EE1}"/>
              </a:ext>
            </a:extLst>
          </p:cNvPr>
          <p:cNvSpPr txBox="1"/>
          <p:nvPr/>
        </p:nvSpPr>
        <p:spPr>
          <a:xfrm>
            <a:off x="626216" y="4234453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title"/>
          </p:nvPr>
        </p:nvSpPr>
        <p:spPr>
          <a:xfrm>
            <a:off x="502626" y="1636867"/>
            <a:ext cx="8245607" cy="538609"/>
          </a:xfrm>
        </p:spPr>
        <p:txBody>
          <a:bodyPr/>
          <a:lstStyle/>
          <a:p>
            <a:pPr algn="ctr"/>
            <a:r>
              <a:rPr lang="cs-CZ"/>
              <a:t>Děkuji za pozornost!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2540</Words>
  <Application>Microsoft Office PowerPoint</Application>
  <PresentationFormat>Vlastní</PresentationFormat>
  <Paragraphs>384</Paragraphs>
  <Slides>48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48</vt:i4>
      </vt:variant>
    </vt:vector>
  </HeadingPairs>
  <TitlesOfParts>
    <vt:vector size="52" baseType="lpstr">
      <vt:lpstr>Arial</vt:lpstr>
      <vt:lpstr>Calibri</vt:lpstr>
      <vt:lpstr>Wingdings</vt:lpstr>
      <vt:lpstr>Office Theme</vt:lpstr>
      <vt:lpstr>Prezentace aplikace PowerPoint</vt:lpstr>
      <vt:lpstr>Úvod</vt:lpstr>
      <vt:lpstr>Malnutrice</vt:lpstr>
      <vt:lpstr>Prosté hladovění (proteino - kalorická malnutrice)</vt:lpstr>
      <vt:lpstr>Malnutrice</vt:lpstr>
      <vt:lpstr>Stresové hladovění</vt:lpstr>
      <vt:lpstr>Malnutrice ???</vt:lpstr>
      <vt:lpstr>Dusíková bilance</vt:lpstr>
      <vt:lpstr>Péče o zajištění výživy u chirurg. pacienta</vt:lpstr>
      <vt:lpstr>Posouzení stavu výživy </vt:lpstr>
      <vt:lpstr>Nutriční rizikové faktory vzniku pooperačních komplikací (Harrison, 1993) </vt:lpstr>
      <vt:lpstr>Nutriční podpora - indikace  </vt:lpstr>
      <vt:lpstr>Nutriční podpora - indikace</vt:lpstr>
      <vt:lpstr>Postup při zajištění poop. nutrice</vt:lpstr>
      <vt:lpstr>Závěr</vt:lpstr>
      <vt:lpstr>Perorální diety v chirurgii</vt:lpstr>
      <vt:lpstr>Parenterální výživa</vt:lpstr>
      <vt:lpstr>Cesty podání parenterální výživy </vt:lpstr>
      <vt:lpstr>Složení parenterální výživy </vt:lpstr>
      <vt:lpstr>Způsoby podání parenterální výživy </vt:lpstr>
      <vt:lpstr>Zásady při podání parenterální výživy </vt:lpstr>
      <vt:lpstr>Komplikace parenterální výživy </vt:lpstr>
      <vt:lpstr>Enterální výživa </vt:lpstr>
      <vt:lpstr>Cesty pro enterální přívod živin</vt:lpstr>
      <vt:lpstr>Ošetřování N/K s nasogastrickou sondou </vt:lpstr>
      <vt:lpstr>Technika a zavedení NGS </vt:lpstr>
      <vt:lpstr>Nasogastrická sonda</vt:lpstr>
      <vt:lpstr>Zásady podávání výživy NGS </vt:lpstr>
      <vt:lpstr>ZÁSADY PODÁVÁNÍ VÝŽIVY NGS</vt:lpstr>
      <vt:lpstr>Zásady ošetřování NGS</vt:lpstr>
      <vt:lpstr>Komplikace NGS</vt:lpstr>
      <vt:lpstr>Nasoduodenální, nasojejunální sonda</vt:lpstr>
      <vt:lpstr>Jejunální sonda</vt:lpstr>
      <vt:lpstr>Aplikace enterální výživy</vt:lpstr>
      <vt:lpstr>Přípravky enterální výživy</vt:lpstr>
      <vt:lpstr>Prezentace aplikace PowerPoint</vt:lpstr>
      <vt:lpstr>Kontraindikace enterální výživy</vt:lpstr>
      <vt:lpstr>Komplikace enterální výživy</vt:lpstr>
      <vt:lpstr>PEG</vt:lpstr>
      <vt:lpstr>Indikace PEG</vt:lpstr>
      <vt:lpstr>Kontraindikace PEG</vt:lpstr>
      <vt:lpstr>Ošetřování PEG</vt:lpstr>
      <vt:lpstr>Zásady podávání stravy do PEG:</vt:lpstr>
      <vt:lpstr>Komplikace PEG</vt:lpstr>
      <vt:lpstr>Komplikace PEG</vt:lpstr>
      <vt:lpstr>PEG</vt:lpstr>
      <vt:lpstr>PEG</vt:lpstr>
      <vt:lpstr>Děkuji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Soňa Galušková</cp:lastModifiedBy>
  <cp:revision>14</cp:revision>
  <dcterms:created xsi:type="dcterms:W3CDTF">2017-03-15T11:07:40Z</dcterms:created>
  <dcterms:modified xsi:type="dcterms:W3CDTF">2022-08-10T18:21:33Z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