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7.jp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43"/>
  </p:notesMasterIdLst>
  <p:sldIdLst>
    <p:sldId id="294" r:id="rId3"/>
    <p:sldId id="256" r:id="rId4"/>
    <p:sldId id="257" r:id="rId5"/>
    <p:sldId id="258" r:id="rId6"/>
    <p:sldId id="259" r:id="rId7"/>
    <p:sldId id="292"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3" r:id="rId40"/>
    <p:sldId id="291" r:id="rId41"/>
    <p:sldId id="298" r:id="rId42"/>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C5342-847E-43F2-BC3D-8F770C8F4776}" type="datetimeFigureOut">
              <a:rPr lang="cs-CZ" smtClean="0"/>
              <a:t>25.06.2022</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27DF23-2EE3-4A8A-BC2C-104472BCDF84}" type="slidenum">
              <a:rPr lang="cs-CZ" smtClean="0"/>
              <a:t>‹#›</a:t>
            </a:fld>
            <a:endParaRPr lang="cs-CZ"/>
          </a:p>
        </p:txBody>
      </p:sp>
    </p:spTree>
    <p:extLst>
      <p:ext uri="{BB962C8B-B14F-4D97-AF65-F5344CB8AC3E}">
        <p14:creationId xmlns:p14="http://schemas.microsoft.com/office/powerpoint/2010/main" val="1045809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82AD06B0-E87C-4F8C-8637-A336865EDE1E}" type="slidenum">
              <a:rPr lang="en-GB" altLang="cs-CZ" sz="1300"/>
              <a:pPr>
                <a:spcBef>
                  <a:spcPct val="0"/>
                </a:spcBef>
                <a:buSzPct val="45000"/>
                <a:buFont typeface="Wingdings" panose="05000000000000000000" pitchFamily="2" charset="2"/>
                <a:buNone/>
              </a:pPr>
              <a:t>8</a:t>
            </a:fld>
            <a:endParaRPr lang="en-GB" altLang="cs-CZ" sz="1300"/>
          </a:p>
        </p:txBody>
      </p:sp>
      <p:sp>
        <p:nvSpPr>
          <p:cNvPr id="35843" name="Text Box 1"/>
          <p:cNvSpPr txBox="1">
            <a:spLocks noChangeArrowheads="1"/>
          </p:cNvSpPr>
          <p:nvPr/>
        </p:nvSpPr>
        <p:spPr bwMode="auto">
          <a:xfrm>
            <a:off x="1038225" y="777875"/>
            <a:ext cx="5024438"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35844" name="Rectangle 2"/>
          <p:cNvSpPr>
            <a:spLocks noGrp="1" noChangeArrowheads="1"/>
          </p:cNvSpPr>
          <p:nvPr>
            <p:ph type="body"/>
          </p:nvPr>
        </p:nvSpPr>
        <p:spPr>
          <a:xfrm>
            <a:off x="709613" y="4859338"/>
            <a:ext cx="5681662"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3867343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E3F3BA38-598B-4158-B190-614BEFBD479A}" type="slidenum">
              <a:rPr lang="en-GB" altLang="cs-CZ" sz="1300"/>
              <a:pPr>
                <a:spcBef>
                  <a:spcPct val="0"/>
                </a:spcBef>
                <a:buSzPct val="45000"/>
                <a:buFont typeface="Wingdings" panose="05000000000000000000" pitchFamily="2" charset="2"/>
                <a:buNone/>
              </a:pPr>
              <a:t>9</a:t>
            </a:fld>
            <a:endParaRPr lang="en-GB" altLang="cs-CZ" sz="1300"/>
          </a:p>
        </p:txBody>
      </p:sp>
      <p:sp>
        <p:nvSpPr>
          <p:cNvPr id="37891" name="Text Box 1"/>
          <p:cNvSpPr txBox="1">
            <a:spLocks noChangeArrowheads="1"/>
          </p:cNvSpPr>
          <p:nvPr/>
        </p:nvSpPr>
        <p:spPr bwMode="auto">
          <a:xfrm>
            <a:off x="1038225" y="777875"/>
            <a:ext cx="5024438"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37892" name="Rectangle 2"/>
          <p:cNvSpPr>
            <a:spLocks noGrp="1" noChangeArrowheads="1"/>
          </p:cNvSpPr>
          <p:nvPr>
            <p:ph type="body"/>
          </p:nvPr>
        </p:nvSpPr>
        <p:spPr>
          <a:xfrm>
            <a:off x="709613" y="4859338"/>
            <a:ext cx="5681662"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3999284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41E90528-B0BE-414C-971D-A716AB241DE0}" type="slidenum">
              <a:rPr lang="en-GB" altLang="cs-CZ" sz="1300"/>
              <a:pPr>
                <a:spcBef>
                  <a:spcPct val="0"/>
                </a:spcBef>
                <a:buSzPct val="45000"/>
                <a:buFont typeface="Wingdings" panose="05000000000000000000" pitchFamily="2" charset="2"/>
                <a:buNone/>
              </a:pPr>
              <a:t>10</a:t>
            </a:fld>
            <a:endParaRPr lang="en-GB" altLang="cs-CZ" sz="1300"/>
          </a:p>
        </p:txBody>
      </p:sp>
      <p:sp>
        <p:nvSpPr>
          <p:cNvPr id="39939" name="Text Box 1"/>
          <p:cNvSpPr txBox="1">
            <a:spLocks noChangeArrowheads="1"/>
          </p:cNvSpPr>
          <p:nvPr/>
        </p:nvSpPr>
        <p:spPr bwMode="auto">
          <a:xfrm>
            <a:off x="1038225" y="777875"/>
            <a:ext cx="5024438"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39940" name="Rectangle 2"/>
          <p:cNvSpPr>
            <a:spLocks noGrp="1" noChangeArrowheads="1"/>
          </p:cNvSpPr>
          <p:nvPr>
            <p:ph type="body"/>
          </p:nvPr>
        </p:nvSpPr>
        <p:spPr>
          <a:xfrm>
            <a:off x="709613" y="4859338"/>
            <a:ext cx="5681662"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440172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D79825BB-7F26-496E-885B-820E19D1E2DD}" type="slidenum">
              <a:rPr lang="en-GB" altLang="cs-CZ" sz="1300"/>
              <a:pPr>
                <a:spcBef>
                  <a:spcPct val="0"/>
                </a:spcBef>
                <a:buSzPct val="45000"/>
                <a:buFont typeface="Wingdings" panose="05000000000000000000" pitchFamily="2" charset="2"/>
                <a:buNone/>
              </a:pPr>
              <a:t>11</a:t>
            </a:fld>
            <a:endParaRPr lang="en-GB" altLang="cs-CZ" sz="1300"/>
          </a:p>
        </p:txBody>
      </p:sp>
      <p:sp>
        <p:nvSpPr>
          <p:cNvPr id="41987" name="Text Box 1"/>
          <p:cNvSpPr txBox="1">
            <a:spLocks noChangeArrowheads="1"/>
          </p:cNvSpPr>
          <p:nvPr/>
        </p:nvSpPr>
        <p:spPr bwMode="auto">
          <a:xfrm>
            <a:off x="1038225" y="777875"/>
            <a:ext cx="5024438"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41988" name="Rectangle 2"/>
          <p:cNvSpPr>
            <a:spLocks noGrp="1" noChangeArrowheads="1"/>
          </p:cNvSpPr>
          <p:nvPr>
            <p:ph type="body"/>
          </p:nvPr>
        </p:nvSpPr>
        <p:spPr>
          <a:xfrm>
            <a:off x="709613" y="4859338"/>
            <a:ext cx="5681662"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2891199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6D3A6709-4ED5-4C01-9E45-92902BC4FF5B}" type="slidenum">
              <a:rPr lang="en-GB" altLang="cs-CZ" sz="1300"/>
              <a:pPr>
                <a:spcBef>
                  <a:spcPct val="0"/>
                </a:spcBef>
                <a:buSzPct val="45000"/>
                <a:buFont typeface="Wingdings" panose="05000000000000000000" pitchFamily="2" charset="2"/>
                <a:buNone/>
              </a:pPr>
              <a:t>12</a:t>
            </a:fld>
            <a:endParaRPr lang="en-GB" altLang="cs-CZ" sz="1300"/>
          </a:p>
        </p:txBody>
      </p:sp>
      <p:sp>
        <p:nvSpPr>
          <p:cNvPr id="44035" name="Text Box 1"/>
          <p:cNvSpPr txBox="1">
            <a:spLocks noChangeArrowheads="1"/>
          </p:cNvSpPr>
          <p:nvPr/>
        </p:nvSpPr>
        <p:spPr bwMode="auto">
          <a:xfrm>
            <a:off x="1038225" y="777875"/>
            <a:ext cx="5024438"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44036" name="Rectangle 2"/>
          <p:cNvSpPr>
            <a:spLocks noGrp="1" noChangeArrowheads="1"/>
          </p:cNvSpPr>
          <p:nvPr>
            <p:ph type="body"/>
          </p:nvPr>
        </p:nvSpPr>
        <p:spPr>
          <a:xfrm>
            <a:off x="709613" y="4859338"/>
            <a:ext cx="5681662"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3312345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D0EADA33-E0B7-4E7A-9092-58EEC7BEAA3A}" type="slidenum">
              <a:rPr lang="en-GB" altLang="cs-CZ" sz="1300"/>
              <a:pPr>
                <a:spcBef>
                  <a:spcPct val="0"/>
                </a:spcBef>
                <a:buSzPct val="45000"/>
                <a:buFont typeface="Wingdings" panose="05000000000000000000" pitchFamily="2" charset="2"/>
                <a:buNone/>
              </a:pPr>
              <a:t>13</a:t>
            </a:fld>
            <a:endParaRPr lang="en-GB" altLang="cs-CZ" sz="1300"/>
          </a:p>
        </p:txBody>
      </p:sp>
      <p:sp>
        <p:nvSpPr>
          <p:cNvPr id="46083" name="Text Box 1"/>
          <p:cNvSpPr txBox="1">
            <a:spLocks noChangeArrowheads="1"/>
          </p:cNvSpPr>
          <p:nvPr/>
        </p:nvSpPr>
        <p:spPr bwMode="auto">
          <a:xfrm>
            <a:off x="1036638" y="777875"/>
            <a:ext cx="5024437"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46084" name="Rectangle 2"/>
          <p:cNvSpPr>
            <a:spLocks noGrp="1" noChangeArrowheads="1"/>
          </p:cNvSpPr>
          <p:nvPr>
            <p:ph type="body"/>
          </p:nvPr>
        </p:nvSpPr>
        <p:spPr>
          <a:xfrm>
            <a:off x="708025" y="4859338"/>
            <a:ext cx="5681663"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1056059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7E9B7994-4223-4A21-892F-1AAAF0DB04EC}" type="slidenum">
              <a:rPr lang="en-GB" altLang="cs-CZ" sz="1300"/>
              <a:pPr>
                <a:spcBef>
                  <a:spcPct val="0"/>
                </a:spcBef>
                <a:buSzPct val="45000"/>
                <a:buFont typeface="Wingdings" panose="05000000000000000000" pitchFamily="2" charset="2"/>
                <a:buNone/>
              </a:pPr>
              <a:t>14</a:t>
            </a:fld>
            <a:endParaRPr lang="en-GB" altLang="cs-CZ" sz="1300"/>
          </a:p>
        </p:txBody>
      </p:sp>
      <p:sp>
        <p:nvSpPr>
          <p:cNvPr id="48131" name="Text Box 1"/>
          <p:cNvSpPr txBox="1">
            <a:spLocks noChangeArrowheads="1"/>
          </p:cNvSpPr>
          <p:nvPr/>
        </p:nvSpPr>
        <p:spPr bwMode="auto">
          <a:xfrm>
            <a:off x="1036638" y="777875"/>
            <a:ext cx="5022850"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48132" name="Rectangle 2"/>
          <p:cNvSpPr>
            <a:spLocks noGrp="1" noChangeArrowheads="1"/>
          </p:cNvSpPr>
          <p:nvPr>
            <p:ph type="body"/>
          </p:nvPr>
        </p:nvSpPr>
        <p:spPr>
          <a:xfrm>
            <a:off x="708025" y="4859338"/>
            <a:ext cx="568007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800118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88647F42-551D-4408-AC03-C26E13C52183}" type="slidenum">
              <a:rPr lang="en-GB" altLang="cs-CZ" sz="1300"/>
              <a:pPr>
                <a:spcBef>
                  <a:spcPct val="0"/>
                </a:spcBef>
                <a:buSzPct val="45000"/>
                <a:buFont typeface="Wingdings" panose="05000000000000000000" pitchFamily="2" charset="2"/>
                <a:buNone/>
              </a:pPr>
              <a:t>15</a:t>
            </a:fld>
            <a:endParaRPr lang="en-GB" altLang="cs-CZ" sz="1300"/>
          </a:p>
        </p:txBody>
      </p:sp>
      <p:sp>
        <p:nvSpPr>
          <p:cNvPr id="50179" name="Text Box 1"/>
          <p:cNvSpPr txBox="1">
            <a:spLocks noChangeArrowheads="1"/>
          </p:cNvSpPr>
          <p:nvPr/>
        </p:nvSpPr>
        <p:spPr bwMode="auto">
          <a:xfrm>
            <a:off x="1036638" y="777875"/>
            <a:ext cx="5022850"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50180" name="Rectangle 2"/>
          <p:cNvSpPr>
            <a:spLocks noGrp="1" noChangeArrowheads="1"/>
          </p:cNvSpPr>
          <p:nvPr>
            <p:ph type="body"/>
          </p:nvPr>
        </p:nvSpPr>
        <p:spPr>
          <a:xfrm>
            <a:off x="708025" y="4859338"/>
            <a:ext cx="568007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1171365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18DEC477-DD7D-425E-B1DD-AA01CDBCDD63}" type="slidenum">
              <a:rPr lang="en-GB" altLang="cs-CZ" sz="1300"/>
              <a:pPr>
                <a:spcBef>
                  <a:spcPct val="0"/>
                </a:spcBef>
                <a:buSzPct val="45000"/>
                <a:buFont typeface="Wingdings" panose="05000000000000000000" pitchFamily="2" charset="2"/>
                <a:buNone/>
              </a:pPr>
              <a:t>16</a:t>
            </a:fld>
            <a:endParaRPr lang="en-GB" altLang="cs-CZ" sz="1300"/>
          </a:p>
        </p:txBody>
      </p:sp>
      <p:sp>
        <p:nvSpPr>
          <p:cNvPr id="52227" name="Text Box 1"/>
          <p:cNvSpPr txBox="1">
            <a:spLocks noChangeArrowheads="1"/>
          </p:cNvSpPr>
          <p:nvPr/>
        </p:nvSpPr>
        <p:spPr bwMode="auto">
          <a:xfrm>
            <a:off x="1036638" y="777875"/>
            <a:ext cx="5022850"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52228" name="Rectangle 2"/>
          <p:cNvSpPr>
            <a:spLocks noGrp="1" noChangeArrowheads="1"/>
          </p:cNvSpPr>
          <p:nvPr>
            <p:ph type="body"/>
          </p:nvPr>
        </p:nvSpPr>
        <p:spPr>
          <a:xfrm>
            <a:off x="708025" y="4859338"/>
            <a:ext cx="568007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1698272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D91C1715-E0CA-42F7-A6AE-AF8E317F54AD}" type="slidenum">
              <a:rPr lang="en-GB" altLang="cs-CZ" sz="1300"/>
              <a:pPr>
                <a:spcBef>
                  <a:spcPct val="0"/>
                </a:spcBef>
                <a:buSzPct val="45000"/>
                <a:buFont typeface="Wingdings" panose="05000000000000000000" pitchFamily="2" charset="2"/>
                <a:buNone/>
              </a:pPr>
              <a:t>17</a:t>
            </a:fld>
            <a:endParaRPr lang="en-GB" altLang="cs-CZ" sz="1300"/>
          </a:p>
        </p:txBody>
      </p:sp>
      <p:sp>
        <p:nvSpPr>
          <p:cNvPr id="54275" name="Text Box 1"/>
          <p:cNvSpPr txBox="1">
            <a:spLocks noChangeArrowheads="1"/>
          </p:cNvSpPr>
          <p:nvPr/>
        </p:nvSpPr>
        <p:spPr bwMode="auto">
          <a:xfrm>
            <a:off x="1035050" y="777875"/>
            <a:ext cx="5022850"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54276" name="Rectangle 2"/>
          <p:cNvSpPr>
            <a:spLocks noGrp="1" noChangeArrowheads="1"/>
          </p:cNvSpPr>
          <p:nvPr>
            <p:ph type="body"/>
          </p:nvPr>
        </p:nvSpPr>
        <p:spPr>
          <a:xfrm>
            <a:off x="708025" y="4859338"/>
            <a:ext cx="5678488"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875110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86AFA714-EEFA-4E1A-8D50-4841B0C8EE76}" type="slidenum">
              <a:rPr lang="en-GB" altLang="cs-CZ" sz="1300"/>
              <a:pPr>
                <a:spcBef>
                  <a:spcPct val="0"/>
                </a:spcBef>
                <a:buSzPct val="45000"/>
                <a:buFont typeface="Wingdings" panose="05000000000000000000" pitchFamily="2" charset="2"/>
                <a:buNone/>
              </a:pPr>
              <a:t>18</a:t>
            </a:fld>
            <a:endParaRPr lang="en-GB" altLang="cs-CZ" sz="1300"/>
          </a:p>
        </p:txBody>
      </p:sp>
      <p:sp>
        <p:nvSpPr>
          <p:cNvPr id="56323" name="Rectangle 1"/>
          <p:cNvSpPr>
            <a:spLocks noGrp="1" noRot="1" noChangeAspect="1" noChangeArrowheads="1" noTextEdit="1"/>
          </p:cNvSpPr>
          <p:nvPr>
            <p:ph type="sldImg"/>
          </p:nvPr>
        </p:nvSpPr>
        <p:spPr>
          <a:xfrm>
            <a:off x="142875" y="777875"/>
            <a:ext cx="6813550" cy="3833813"/>
          </a:xfrm>
          <a:solidFill>
            <a:srgbClr val="FFFFFF"/>
          </a:solidFill>
          <a:ln>
            <a:solidFill>
              <a:srgbClr val="000000"/>
            </a:solidFill>
            <a:miter lim="800000"/>
            <a:headEnd/>
            <a:tailEnd/>
          </a:ln>
        </p:spPr>
      </p:sp>
      <p:sp>
        <p:nvSpPr>
          <p:cNvPr id="56324" name="Rectangle 2"/>
          <p:cNvSpPr>
            <a:spLocks noGrp="1" noChangeArrowheads="1"/>
          </p:cNvSpPr>
          <p:nvPr>
            <p:ph type="body" idx="1"/>
          </p:nvPr>
        </p:nvSpPr>
        <p:spPr>
          <a:xfrm>
            <a:off x="709613" y="4859338"/>
            <a:ext cx="5681662" cy="4518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3988919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272B489B-8822-45BA-BB55-79099AB4780E}" type="slidenum">
              <a:rPr lang="en-GB" altLang="cs-CZ" sz="1300"/>
              <a:pPr>
                <a:spcBef>
                  <a:spcPct val="0"/>
                </a:spcBef>
                <a:buSzPct val="45000"/>
                <a:buFont typeface="Wingdings" panose="05000000000000000000" pitchFamily="2" charset="2"/>
                <a:buNone/>
              </a:pPr>
              <a:t>19</a:t>
            </a:fld>
            <a:endParaRPr lang="en-GB" altLang="cs-CZ" sz="1300"/>
          </a:p>
        </p:txBody>
      </p:sp>
      <p:sp>
        <p:nvSpPr>
          <p:cNvPr id="58371" name="Text Box 1"/>
          <p:cNvSpPr txBox="1">
            <a:spLocks noChangeArrowheads="1"/>
          </p:cNvSpPr>
          <p:nvPr/>
        </p:nvSpPr>
        <p:spPr bwMode="auto">
          <a:xfrm>
            <a:off x="1035050" y="777875"/>
            <a:ext cx="5022850"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58372" name="Rectangle 2"/>
          <p:cNvSpPr>
            <a:spLocks noGrp="1" noChangeArrowheads="1"/>
          </p:cNvSpPr>
          <p:nvPr>
            <p:ph type="body"/>
          </p:nvPr>
        </p:nvSpPr>
        <p:spPr>
          <a:xfrm>
            <a:off x="708025" y="4859338"/>
            <a:ext cx="5676900"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1228054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D4224A0C-01FD-438F-990E-E331D7F5E106}" type="slidenum">
              <a:rPr lang="en-GB" altLang="cs-CZ" sz="1300"/>
              <a:pPr>
                <a:spcBef>
                  <a:spcPct val="0"/>
                </a:spcBef>
                <a:buSzPct val="45000"/>
                <a:buFont typeface="Wingdings" panose="05000000000000000000" pitchFamily="2" charset="2"/>
                <a:buNone/>
              </a:pPr>
              <a:t>20</a:t>
            </a:fld>
            <a:endParaRPr lang="en-GB" altLang="cs-CZ" sz="1300"/>
          </a:p>
        </p:txBody>
      </p:sp>
      <p:sp>
        <p:nvSpPr>
          <p:cNvPr id="60419" name="Text Box 1"/>
          <p:cNvSpPr txBox="1">
            <a:spLocks noChangeArrowheads="1"/>
          </p:cNvSpPr>
          <p:nvPr/>
        </p:nvSpPr>
        <p:spPr bwMode="auto">
          <a:xfrm>
            <a:off x="1035050" y="777875"/>
            <a:ext cx="5021263"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60420" name="Rectangle 2"/>
          <p:cNvSpPr>
            <a:spLocks noGrp="1" noChangeArrowheads="1"/>
          </p:cNvSpPr>
          <p:nvPr>
            <p:ph type="body"/>
          </p:nvPr>
        </p:nvSpPr>
        <p:spPr>
          <a:xfrm>
            <a:off x="708025" y="4859338"/>
            <a:ext cx="5676900"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2662909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33A6ECD7-78FB-4A78-9E94-78795633797F}" type="slidenum">
              <a:rPr lang="en-GB" altLang="cs-CZ" sz="1300"/>
              <a:pPr>
                <a:spcBef>
                  <a:spcPct val="0"/>
                </a:spcBef>
                <a:buSzPct val="45000"/>
                <a:buFont typeface="Wingdings" panose="05000000000000000000" pitchFamily="2" charset="2"/>
                <a:buNone/>
              </a:pPr>
              <a:t>21</a:t>
            </a:fld>
            <a:endParaRPr lang="en-GB" altLang="cs-CZ" sz="1300"/>
          </a:p>
        </p:txBody>
      </p:sp>
      <p:sp>
        <p:nvSpPr>
          <p:cNvPr id="62467" name="Text Box 1"/>
          <p:cNvSpPr txBox="1">
            <a:spLocks noChangeArrowheads="1"/>
          </p:cNvSpPr>
          <p:nvPr/>
        </p:nvSpPr>
        <p:spPr bwMode="auto">
          <a:xfrm>
            <a:off x="1035050" y="777875"/>
            <a:ext cx="5021263"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62468" name="Rectangle 2"/>
          <p:cNvSpPr>
            <a:spLocks noGrp="1" noChangeArrowheads="1"/>
          </p:cNvSpPr>
          <p:nvPr>
            <p:ph type="body"/>
          </p:nvPr>
        </p:nvSpPr>
        <p:spPr>
          <a:xfrm>
            <a:off x="708025" y="4859338"/>
            <a:ext cx="5676900"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113270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F6AEACBF-F567-45D5-B9EB-C16A8E227371}" type="slidenum">
              <a:rPr lang="en-GB" altLang="cs-CZ" sz="1300"/>
              <a:pPr>
                <a:spcBef>
                  <a:spcPct val="0"/>
                </a:spcBef>
                <a:buSzPct val="45000"/>
                <a:buFont typeface="Wingdings" panose="05000000000000000000" pitchFamily="2" charset="2"/>
                <a:buNone/>
              </a:pPr>
              <a:t>22</a:t>
            </a:fld>
            <a:endParaRPr lang="en-GB" altLang="cs-CZ" sz="1300"/>
          </a:p>
        </p:txBody>
      </p:sp>
      <p:sp>
        <p:nvSpPr>
          <p:cNvPr id="64515" name="Text Box 1"/>
          <p:cNvSpPr txBox="1">
            <a:spLocks noChangeArrowheads="1"/>
          </p:cNvSpPr>
          <p:nvPr/>
        </p:nvSpPr>
        <p:spPr bwMode="auto">
          <a:xfrm>
            <a:off x="1033463" y="777875"/>
            <a:ext cx="5021262"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64516" name="Rectangle 2"/>
          <p:cNvSpPr>
            <a:spLocks noGrp="1" noChangeArrowheads="1"/>
          </p:cNvSpPr>
          <p:nvPr>
            <p:ph type="body"/>
          </p:nvPr>
        </p:nvSpPr>
        <p:spPr>
          <a:xfrm>
            <a:off x="706438" y="4859338"/>
            <a:ext cx="5676900"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2576042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9C8D4BBE-7DF6-4457-A6C3-9F125D9B49F5}" type="slidenum">
              <a:rPr lang="en-GB" altLang="cs-CZ" sz="1300"/>
              <a:pPr>
                <a:spcBef>
                  <a:spcPct val="0"/>
                </a:spcBef>
                <a:buSzPct val="45000"/>
                <a:buFont typeface="Wingdings" panose="05000000000000000000" pitchFamily="2" charset="2"/>
                <a:buNone/>
              </a:pPr>
              <a:t>23</a:t>
            </a:fld>
            <a:endParaRPr lang="en-GB" altLang="cs-CZ" sz="1300"/>
          </a:p>
        </p:txBody>
      </p:sp>
      <p:sp>
        <p:nvSpPr>
          <p:cNvPr id="66563" name="Text Box 1"/>
          <p:cNvSpPr txBox="1">
            <a:spLocks noChangeArrowheads="1"/>
          </p:cNvSpPr>
          <p:nvPr/>
        </p:nvSpPr>
        <p:spPr bwMode="auto">
          <a:xfrm>
            <a:off x="1033463" y="777875"/>
            <a:ext cx="5021262"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66564" name="Rectangle 2"/>
          <p:cNvSpPr>
            <a:spLocks noGrp="1" noChangeArrowheads="1"/>
          </p:cNvSpPr>
          <p:nvPr>
            <p:ph type="body"/>
          </p:nvPr>
        </p:nvSpPr>
        <p:spPr>
          <a:xfrm>
            <a:off x="706438" y="4859338"/>
            <a:ext cx="5676900"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810913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23483B81-8C04-45A0-9432-2BDFA97C70BD}" type="slidenum">
              <a:rPr lang="en-GB" altLang="cs-CZ" sz="1300"/>
              <a:pPr>
                <a:spcBef>
                  <a:spcPct val="0"/>
                </a:spcBef>
                <a:buSzPct val="45000"/>
                <a:buFont typeface="Wingdings" panose="05000000000000000000" pitchFamily="2" charset="2"/>
                <a:buNone/>
              </a:pPr>
              <a:t>24</a:t>
            </a:fld>
            <a:endParaRPr lang="en-GB" altLang="cs-CZ" sz="1300"/>
          </a:p>
        </p:txBody>
      </p:sp>
      <p:sp>
        <p:nvSpPr>
          <p:cNvPr id="68611" name="Text Box 1"/>
          <p:cNvSpPr txBox="1">
            <a:spLocks noChangeArrowheads="1"/>
          </p:cNvSpPr>
          <p:nvPr/>
        </p:nvSpPr>
        <p:spPr bwMode="auto">
          <a:xfrm>
            <a:off x="1033463" y="777875"/>
            <a:ext cx="5019675"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68612" name="Rectangle 2"/>
          <p:cNvSpPr>
            <a:spLocks noGrp="1" noChangeArrowheads="1"/>
          </p:cNvSpPr>
          <p:nvPr>
            <p:ph type="body"/>
          </p:nvPr>
        </p:nvSpPr>
        <p:spPr>
          <a:xfrm>
            <a:off x="706438" y="4859338"/>
            <a:ext cx="5675312"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479837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7D82B4D1-AFDE-4E29-9DB1-AD51C6FEF6EA}" type="slidenum">
              <a:rPr lang="en-GB" altLang="cs-CZ" sz="1300"/>
              <a:pPr>
                <a:spcBef>
                  <a:spcPct val="0"/>
                </a:spcBef>
                <a:buSzPct val="45000"/>
                <a:buFont typeface="Wingdings" panose="05000000000000000000" pitchFamily="2" charset="2"/>
                <a:buNone/>
              </a:pPr>
              <a:t>25</a:t>
            </a:fld>
            <a:endParaRPr lang="en-GB" altLang="cs-CZ" sz="1300"/>
          </a:p>
        </p:txBody>
      </p:sp>
      <p:sp>
        <p:nvSpPr>
          <p:cNvPr id="70659" name="Text Box 1"/>
          <p:cNvSpPr txBox="1">
            <a:spLocks noChangeArrowheads="1"/>
          </p:cNvSpPr>
          <p:nvPr/>
        </p:nvSpPr>
        <p:spPr bwMode="auto">
          <a:xfrm>
            <a:off x="1033463" y="777875"/>
            <a:ext cx="5019675"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70660" name="Rectangle 2"/>
          <p:cNvSpPr>
            <a:spLocks noGrp="1" noChangeArrowheads="1"/>
          </p:cNvSpPr>
          <p:nvPr>
            <p:ph type="body"/>
          </p:nvPr>
        </p:nvSpPr>
        <p:spPr>
          <a:xfrm>
            <a:off x="706438" y="4859338"/>
            <a:ext cx="5675312"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6322599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D9E11FFE-BC88-46ED-B894-589DAE4EE0E6}" type="slidenum">
              <a:rPr lang="en-GB" altLang="cs-CZ" sz="1300"/>
              <a:pPr>
                <a:spcBef>
                  <a:spcPct val="0"/>
                </a:spcBef>
                <a:buSzPct val="45000"/>
                <a:buFont typeface="Wingdings" panose="05000000000000000000" pitchFamily="2" charset="2"/>
                <a:buNone/>
              </a:pPr>
              <a:t>26</a:t>
            </a:fld>
            <a:endParaRPr lang="en-GB" altLang="cs-CZ" sz="1300"/>
          </a:p>
        </p:txBody>
      </p:sp>
      <p:sp>
        <p:nvSpPr>
          <p:cNvPr id="72707" name="Text Box 1"/>
          <p:cNvSpPr txBox="1">
            <a:spLocks noChangeArrowheads="1"/>
          </p:cNvSpPr>
          <p:nvPr/>
        </p:nvSpPr>
        <p:spPr bwMode="auto">
          <a:xfrm>
            <a:off x="1033463" y="777875"/>
            <a:ext cx="5019675"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72708" name="Rectangle 2"/>
          <p:cNvSpPr>
            <a:spLocks noGrp="1" noChangeArrowheads="1"/>
          </p:cNvSpPr>
          <p:nvPr>
            <p:ph type="body"/>
          </p:nvPr>
        </p:nvSpPr>
        <p:spPr>
          <a:xfrm>
            <a:off x="706438" y="4859338"/>
            <a:ext cx="5675312"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555835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A73B7857-0BB7-49B3-9C64-2E5CF75C15CC}" type="slidenum">
              <a:rPr lang="en-GB" altLang="cs-CZ" sz="1300"/>
              <a:pPr>
                <a:spcBef>
                  <a:spcPct val="0"/>
                </a:spcBef>
                <a:buSzPct val="45000"/>
                <a:buFont typeface="Wingdings" panose="05000000000000000000" pitchFamily="2" charset="2"/>
                <a:buNone/>
              </a:pPr>
              <a:t>27</a:t>
            </a:fld>
            <a:endParaRPr lang="en-GB" altLang="cs-CZ" sz="1300"/>
          </a:p>
        </p:txBody>
      </p:sp>
      <p:sp>
        <p:nvSpPr>
          <p:cNvPr id="74755" name="Text Box 1"/>
          <p:cNvSpPr txBox="1">
            <a:spLocks noChangeArrowheads="1"/>
          </p:cNvSpPr>
          <p:nvPr/>
        </p:nvSpPr>
        <p:spPr bwMode="auto">
          <a:xfrm>
            <a:off x="1031875" y="777875"/>
            <a:ext cx="5019675"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74756" name="Rectangle 2"/>
          <p:cNvSpPr>
            <a:spLocks noGrp="1" noChangeArrowheads="1"/>
          </p:cNvSpPr>
          <p:nvPr>
            <p:ph type="body"/>
          </p:nvPr>
        </p:nvSpPr>
        <p:spPr>
          <a:xfrm>
            <a:off x="704850" y="4859338"/>
            <a:ext cx="5675313"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500079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2432F868-6EFF-4368-890E-51C21FD5C625}" type="slidenum">
              <a:rPr lang="en-GB" altLang="cs-CZ" sz="1300"/>
              <a:pPr>
                <a:spcBef>
                  <a:spcPct val="0"/>
                </a:spcBef>
                <a:buSzPct val="45000"/>
                <a:buFont typeface="Wingdings" panose="05000000000000000000" pitchFamily="2" charset="2"/>
                <a:buNone/>
              </a:pPr>
              <a:t>28</a:t>
            </a:fld>
            <a:endParaRPr lang="en-GB" altLang="cs-CZ" sz="1300"/>
          </a:p>
        </p:txBody>
      </p:sp>
      <p:sp>
        <p:nvSpPr>
          <p:cNvPr id="76803" name="Text Box 1"/>
          <p:cNvSpPr txBox="1">
            <a:spLocks noChangeArrowheads="1"/>
          </p:cNvSpPr>
          <p:nvPr/>
        </p:nvSpPr>
        <p:spPr bwMode="auto">
          <a:xfrm>
            <a:off x="1031875" y="777875"/>
            <a:ext cx="5018088"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76804" name="Rectangle 2"/>
          <p:cNvSpPr>
            <a:spLocks noGrp="1" noChangeArrowheads="1"/>
          </p:cNvSpPr>
          <p:nvPr>
            <p:ph type="body"/>
          </p:nvPr>
        </p:nvSpPr>
        <p:spPr>
          <a:xfrm>
            <a:off x="704850" y="4859338"/>
            <a:ext cx="567372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1847183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6EC8A710-0D21-4434-823D-9FC4793A6309}" type="slidenum">
              <a:rPr lang="en-GB" altLang="cs-CZ" sz="1300"/>
              <a:pPr>
                <a:spcBef>
                  <a:spcPct val="0"/>
                </a:spcBef>
                <a:buSzPct val="45000"/>
                <a:buFont typeface="Wingdings" panose="05000000000000000000" pitchFamily="2" charset="2"/>
                <a:buNone/>
              </a:pPr>
              <a:t>29</a:t>
            </a:fld>
            <a:endParaRPr lang="en-GB" altLang="cs-CZ" sz="1300"/>
          </a:p>
        </p:txBody>
      </p:sp>
      <p:sp>
        <p:nvSpPr>
          <p:cNvPr id="78851" name="Text Box 1"/>
          <p:cNvSpPr txBox="1">
            <a:spLocks noChangeArrowheads="1"/>
          </p:cNvSpPr>
          <p:nvPr/>
        </p:nvSpPr>
        <p:spPr bwMode="auto">
          <a:xfrm>
            <a:off x="1031875" y="777875"/>
            <a:ext cx="5018088"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78852" name="Rectangle 2"/>
          <p:cNvSpPr>
            <a:spLocks noGrp="1" noChangeArrowheads="1"/>
          </p:cNvSpPr>
          <p:nvPr>
            <p:ph type="body"/>
          </p:nvPr>
        </p:nvSpPr>
        <p:spPr>
          <a:xfrm>
            <a:off x="704850" y="4859338"/>
            <a:ext cx="567372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2626233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2BCF64AA-75AF-4E36-BF2C-B0C137AE9E42}" type="slidenum">
              <a:rPr lang="en-GB" altLang="cs-CZ" sz="1300"/>
              <a:pPr>
                <a:spcBef>
                  <a:spcPct val="0"/>
                </a:spcBef>
                <a:buSzPct val="45000"/>
                <a:buFont typeface="Wingdings" panose="05000000000000000000" pitchFamily="2" charset="2"/>
                <a:buNone/>
              </a:pPr>
              <a:t>30</a:t>
            </a:fld>
            <a:endParaRPr lang="en-GB" altLang="cs-CZ" sz="1300"/>
          </a:p>
        </p:txBody>
      </p:sp>
      <p:sp>
        <p:nvSpPr>
          <p:cNvPr id="80899" name="Text Box 1"/>
          <p:cNvSpPr txBox="1">
            <a:spLocks noChangeArrowheads="1"/>
          </p:cNvSpPr>
          <p:nvPr/>
        </p:nvSpPr>
        <p:spPr bwMode="auto">
          <a:xfrm>
            <a:off x="1031875" y="777875"/>
            <a:ext cx="5018088"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80900" name="Rectangle 2"/>
          <p:cNvSpPr>
            <a:spLocks noGrp="1" noChangeArrowheads="1"/>
          </p:cNvSpPr>
          <p:nvPr>
            <p:ph type="body"/>
          </p:nvPr>
        </p:nvSpPr>
        <p:spPr>
          <a:xfrm>
            <a:off x="704850" y="4859338"/>
            <a:ext cx="567372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37743009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81A6EC61-0295-451F-940E-B5B858947787}" type="slidenum">
              <a:rPr lang="en-GB" altLang="cs-CZ" sz="1300"/>
              <a:pPr>
                <a:spcBef>
                  <a:spcPct val="0"/>
                </a:spcBef>
                <a:buSzPct val="45000"/>
                <a:buFont typeface="Wingdings" panose="05000000000000000000" pitchFamily="2" charset="2"/>
                <a:buNone/>
              </a:pPr>
              <a:t>31</a:t>
            </a:fld>
            <a:endParaRPr lang="en-GB" altLang="cs-CZ" sz="1300"/>
          </a:p>
        </p:txBody>
      </p:sp>
      <p:sp>
        <p:nvSpPr>
          <p:cNvPr id="82947" name="Rectangle 1"/>
          <p:cNvSpPr>
            <a:spLocks noGrp="1" noRot="1" noChangeAspect="1" noChangeArrowheads="1" noTextEdit="1"/>
          </p:cNvSpPr>
          <p:nvPr>
            <p:ph type="sldImg"/>
          </p:nvPr>
        </p:nvSpPr>
        <p:spPr>
          <a:xfrm>
            <a:off x="142875" y="777875"/>
            <a:ext cx="6813550" cy="3833813"/>
          </a:xfrm>
          <a:solidFill>
            <a:srgbClr val="FFFFFF"/>
          </a:solidFill>
          <a:ln>
            <a:solidFill>
              <a:srgbClr val="000000"/>
            </a:solidFill>
            <a:miter lim="800000"/>
            <a:headEnd/>
            <a:tailEnd/>
          </a:ln>
        </p:spPr>
      </p:sp>
      <p:sp>
        <p:nvSpPr>
          <p:cNvPr id="82948" name="Rectangle 2"/>
          <p:cNvSpPr>
            <a:spLocks noGrp="1" noChangeArrowheads="1"/>
          </p:cNvSpPr>
          <p:nvPr>
            <p:ph type="body" idx="1"/>
          </p:nvPr>
        </p:nvSpPr>
        <p:spPr>
          <a:xfrm>
            <a:off x="709613" y="4859338"/>
            <a:ext cx="5681662" cy="4518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3545468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FA61D04D-28ED-48E3-8C60-4C9D92B83369}" type="slidenum">
              <a:rPr lang="en-GB" altLang="cs-CZ" sz="1300"/>
              <a:pPr>
                <a:spcBef>
                  <a:spcPct val="0"/>
                </a:spcBef>
                <a:buSzPct val="45000"/>
                <a:buFont typeface="Wingdings" panose="05000000000000000000" pitchFamily="2" charset="2"/>
                <a:buNone/>
              </a:pPr>
              <a:t>32</a:t>
            </a:fld>
            <a:endParaRPr lang="en-GB" altLang="cs-CZ" sz="1300"/>
          </a:p>
        </p:txBody>
      </p:sp>
      <p:sp>
        <p:nvSpPr>
          <p:cNvPr id="84995" name="Text Box 1"/>
          <p:cNvSpPr txBox="1">
            <a:spLocks noChangeArrowheads="1"/>
          </p:cNvSpPr>
          <p:nvPr/>
        </p:nvSpPr>
        <p:spPr bwMode="auto">
          <a:xfrm>
            <a:off x="1031875" y="777875"/>
            <a:ext cx="5018088"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84996" name="Rectangle 2"/>
          <p:cNvSpPr>
            <a:spLocks noGrp="1" noChangeArrowheads="1"/>
          </p:cNvSpPr>
          <p:nvPr>
            <p:ph type="body"/>
          </p:nvPr>
        </p:nvSpPr>
        <p:spPr>
          <a:xfrm>
            <a:off x="704850" y="4859338"/>
            <a:ext cx="567372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34708876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4B40ECEF-202A-4BA8-8303-EE4DEAA70DFC}" type="slidenum">
              <a:rPr lang="en-GB" altLang="cs-CZ" sz="1300"/>
              <a:pPr>
                <a:spcBef>
                  <a:spcPct val="0"/>
                </a:spcBef>
                <a:buSzPct val="45000"/>
                <a:buFont typeface="Wingdings" panose="05000000000000000000" pitchFamily="2" charset="2"/>
                <a:buNone/>
              </a:pPr>
              <a:t>33</a:t>
            </a:fld>
            <a:endParaRPr lang="en-GB" altLang="cs-CZ" sz="1300"/>
          </a:p>
        </p:txBody>
      </p:sp>
      <p:sp>
        <p:nvSpPr>
          <p:cNvPr id="87043" name="Text Box 1"/>
          <p:cNvSpPr txBox="1">
            <a:spLocks noChangeArrowheads="1"/>
          </p:cNvSpPr>
          <p:nvPr/>
        </p:nvSpPr>
        <p:spPr bwMode="auto">
          <a:xfrm>
            <a:off x="1031875" y="777875"/>
            <a:ext cx="5018088"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87044" name="Rectangle 2"/>
          <p:cNvSpPr>
            <a:spLocks noGrp="1" noChangeArrowheads="1"/>
          </p:cNvSpPr>
          <p:nvPr>
            <p:ph type="body"/>
          </p:nvPr>
        </p:nvSpPr>
        <p:spPr>
          <a:xfrm>
            <a:off x="704850" y="4859338"/>
            <a:ext cx="567372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13636396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8752D0E4-14A2-4D8A-B0E8-AC1CAA49D7A3}" type="slidenum">
              <a:rPr lang="en-GB" altLang="cs-CZ" sz="1300"/>
              <a:pPr>
                <a:spcBef>
                  <a:spcPct val="0"/>
                </a:spcBef>
                <a:buSzPct val="45000"/>
                <a:buFont typeface="Wingdings" panose="05000000000000000000" pitchFamily="2" charset="2"/>
                <a:buNone/>
              </a:pPr>
              <a:t>34</a:t>
            </a:fld>
            <a:endParaRPr lang="en-GB" altLang="cs-CZ" sz="1300"/>
          </a:p>
        </p:txBody>
      </p:sp>
      <p:sp>
        <p:nvSpPr>
          <p:cNvPr id="89091" name="Rectangle 1"/>
          <p:cNvSpPr>
            <a:spLocks noGrp="1" noRot="1" noChangeAspect="1" noChangeArrowheads="1" noTextEdit="1"/>
          </p:cNvSpPr>
          <p:nvPr>
            <p:ph type="sldImg"/>
          </p:nvPr>
        </p:nvSpPr>
        <p:spPr>
          <a:xfrm>
            <a:off x="142875" y="777875"/>
            <a:ext cx="6813550" cy="3833813"/>
          </a:xfrm>
          <a:solidFill>
            <a:srgbClr val="FFFFFF"/>
          </a:solidFill>
          <a:ln>
            <a:solidFill>
              <a:srgbClr val="000000"/>
            </a:solidFill>
            <a:miter lim="800000"/>
            <a:headEnd/>
            <a:tailEnd/>
          </a:ln>
        </p:spPr>
      </p:sp>
      <p:sp>
        <p:nvSpPr>
          <p:cNvPr id="89092" name="Rectangle 2"/>
          <p:cNvSpPr>
            <a:spLocks noGrp="1" noChangeArrowheads="1"/>
          </p:cNvSpPr>
          <p:nvPr>
            <p:ph type="body" idx="1"/>
          </p:nvPr>
        </p:nvSpPr>
        <p:spPr>
          <a:xfrm>
            <a:off x="709613" y="4859338"/>
            <a:ext cx="5681662" cy="4518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9471086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3B2AA6D5-E3F7-4E05-AE1A-7540EEE2F337}" type="slidenum">
              <a:rPr lang="en-GB" altLang="cs-CZ" sz="1300"/>
              <a:pPr>
                <a:spcBef>
                  <a:spcPct val="0"/>
                </a:spcBef>
                <a:buSzPct val="45000"/>
                <a:buFont typeface="Wingdings" panose="05000000000000000000" pitchFamily="2" charset="2"/>
                <a:buNone/>
              </a:pPr>
              <a:t>35</a:t>
            </a:fld>
            <a:endParaRPr lang="en-GB" altLang="cs-CZ" sz="1300"/>
          </a:p>
        </p:txBody>
      </p:sp>
      <p:sp>
        <p:nvSpPr>
          <p:cNvPr id="91139" name="Text Box 1"/>
          <p:cNvSpPr txBox="1">
            <a:spLocks noChangeArrowheads="1"/>
          </p:cNvSpPr>
          <p:nvPr/>
        </p:nvSpPr>
        <p:spPr bwMode="auto">
          <a:xfrm>
            <a:off x="1030288" y="777875"/>
            <a:ext cx="5018087"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91140" name="Rectangle 2"/>
          <p:cNvSpPr>
            <a:spLocks noGrp="1" noChangeArrowheads="1"/>
          </p:cNvSpPr>
          <p:nvPr>
            <p:ph type="body"/>
          </p:nvPr>
        </p:nvSpPr>
        <p:spPr>
          <a:xfrm>
            <a:off x="703263" y="4859338"/>
            <a:ext cx="567372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2231913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Zástupný symbol pro obrázek snímku 1"/>
          <p:cNvSpPr>
            <a:spLocks noGrp="1" noRot="1" noChangeAspect="1" noChangeArrowheads="1" noTextEdit="1"/>
          </p:cNvSpPr>
          <p:nvPr>
            <p:ph type="sldImg"/>
          </p:nvPr>
        </p:nvSpPr>
        <p:spPr/>
      </p:sp>
      <p:sp>
        <p:nvSpPr>
          <p:cNvPr id="94211" name="Zástupný symbol pro poznámky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ltLang="cs-CZ"/>
          </a:p>
        </p:txBody>
      </p:sp>
      <p:sp>
        <p:nvSpPr>
          <p:cNvPr id="94212" name="Zástupný symbol pro číslo snímku 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1535113" indent="-215900" defTabSz="449263" eaLnBrk="0" fontAlgn="base" hangingPunct="0">
              <a:spcBef>
                <a:spcPct val="0"/>
              </a:spcBef>
              <a:spcAft>
                <a:spcPct val="0"/>
              </a:spcAft>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1992313" indent="-215900" defTabSz="449263" eaLnBrk="0" fontAlgn="base" hangingPunct="0">
              <a:spcBef>
                <a:spcPct val="0"/>
              </a:spcBef>
              <a:spcAft>
                <a:spcPct val="0"/>
              </a:spcAft>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2449513" indent="-215900" defTabSz="449263" eaLnBrk="0" fontAlgn="base" hangingPunct="0">
              <a:spcBef>
                <a:spcPct val="0"/>
              </a:spcBef>
              <a:spcAft>
                <a:spcPct val="0"/>
              </a:spcAft>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2906713" indent="-215900" defTabSz="449263" eaLnBrk="0" fontAlgn="base" hangingPunct="0">
              <a:spcBef>
                <a:spcPct val="0"/>
              </a:spcBef>
              <a:spcAft>
                <a:spcPct val="0"/>
              </a:spcAft>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4E9F7F59-6596-4908-A93B-473BA0441023}" type="slidenum">
              <a:rPr lang="en-GB" altLang="cs-CZ">
                <a:solidFill>
                  <a:srgbClr val="000000"/>
                </a:solidFill>
                <a:latin typeface="Times New Roman" panose="02020603050405020304" pitchFamily="18" charset="0"/>
              </a:rPr>
              <a:pPr/>
              <a:t>37</a:t>
            </a:fld>
            <a:endParaRPr lang="en-GB" altLang="cs-CZ">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181836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23863" algn="l"/>
                <a:tab pos="850900" algn="l"/>
                <a:tab pos="1277938" algn="l"/>
                <a:tab pos="1704975" algn="l"/>
                <a:tab pos="2132013" algn="l"/>
                <a:tab pos="2557463" algn="l"/>
                <a:tab pos="2984500" algn="l"/>
                <a:tab pos="3411538" algn="l"/>
                <a:tab pos="3838575" algn="l"/>
                <a:tab pos="4264025" algn="l"/>
                <a:tab pos="4691063" algn="l"/>
                <a:tab pos="5118100" algn="l"/>
                <a:tab pos="5545138" algn="l"/>
                <a:tab pos="5972175" algn="l"/>
                <a:tab pos="6397625" algn="l"/>
                <a:tab pos="6824663" algn="l"/>
                <a:tab pos="7251700" algn="l"/>
                <a:tab pos="7678738" algn="l"/>
                <a:tab pos="8105775" algn="l"/>
                <a:tab pos="8531225"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A93AFF46-2708-410A-8A77-1575B513ABE7}" type="slidenum">
              <a:rPr lang="en-GB" altLang="cs-CZ" sz="1300"/>
              <a:pPr>
                <a:spcBef>
                  <a:spcPct val="0"/>
                </a:spcBef>
                <a:buSzPct val="45000"/>
                <a:buFont typeface="Wingdings" panose="05000000000000000000" pitchFamily="2" charset="2"/>
                <a:buNone/>
              </a:pPr>
              <a:t>39</a:t>
            </a:fld>
            <a:endParaRPr lang="en-GB" altLang="cs-CZ" sz="1300"/>
          </a:p>
        </p:txBody>
      </p:sp>
      <p:sp>
        <p:nvSpPr>
          <p:cNvPr id="96259" name="Text Box 1"/>
          <p:cNvSpPr txBox="1">
            <a:spLocks noChangeArrowheads="1"/>
          </p:cNvSpPr>
          <p:nvPr/>
        </p:nvSpPr>
        <p:spPr bwMode="auto">
          <a:xfrm>
            <a:off x="1030288" y="777875"/>
            <a:ext cx="5018087" cy="3835400"/>
          </a:xfrm>
          <a:prstGeom prst="rect">
            <a:avLst/>
          </a:prstGeom>
          <a:solidFill>
            <a:srgbClr val="FFFFFF"/>
          </a:solidFill>
          <a:ln w="9525">
            <a:solidFill>
              <a:srgbClr val="000000"/>
            </a:solidFill>
            <a:miter lim="800000"/>
            <a:headEnd/>
            <a:tailEnd/>
          </a:ln>
        </p:spPr>
        <p:txBody>
          <a:bodyPr wrap="none" lIns="86850" tIns="43425" rIns="86850" bIns="43425"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a:lnSpc>
                <a:spcPct val="87000"/>
              </a:lnSpc>
              <a:spcBef>
                <a:spcPct val="0"/>
              </a:spcBef>
              <a:buSzPct val="45000"/>
              <a:buFont typeface="Wingdings" panose="05000000000000000000" pitchFamily="2" charset="2"/>
              <a:buNone/>
            </a:pPr>
            <a:endParaRPr lang="cs-CZ" altLang="cs-CZ" sz="1800">
              <a:solidFill>
                <a:schemeClr val="bg1"/>
              </a:solidFill>
              <a:latin typeface="Arial" panose="020B0604020202020204" pitchFamily="34" charset="0"/>
            </a:endParaRPr>
          </a:p>
        </p:txBody>
      </p:sp>
      <p:sp>
        <p:nvSpPr>
          <p:cNvPr id="96260" name="Rectangle 2"/>
          <p:cNvSpPr>
            <a:spLocks noGrp="1" noChangeArrowheads="1"/>
          </p:cNvSpPr>
          <p:nvPr>
            <p:ph type="body"/>
          </p:nvPr>
        </p:nvSpPr>
        <p:spPr>
          <a:xfrm>
            <a:off x="703263" y="4859338"/>
            <a:ext cx="5673725" cy="4605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cs-CZ" altLang="cs-CZ"/>
          </a:p>
        </p:txBody>
      </p:sp>
    </p:spTree>
    <p:extLst>
      <p:ext uri="{BB962C8B-B14F-4D97-AF65-F5344CB8AC3E}">
        <p14:creationId xmlns:p14="http://schemas.microsoft.com/office/powerpoint/2010/main" val="1115240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D0E7517C-23F5-41B7-9776-D319E25B1897}" type="datetimeFigureOut">
              <a:rPr lang="cs-CZ" smtClean="0"/>
              <a:t>25.06.2022</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3841842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D0E7517C-23F5-41B7-9776-D319E25B1897}" type="datetimeFigureOut">
              <a:rPr lang="cs-CZ" smtClean="0"/>
              <a:t>25.06.2022</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2087452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D0E7517C-23F5-41B7-9776-D319E25B1897}" type="datetimeFigureOut">
              <a:rPr lang="cs-CZ" smtClean="0"/>
              <a:t>25.06.2022</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1292521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D0E7517C-23F5-41B7-9776-D319E25B1897}" type="datetimeFigureOut">
              <a:rPr lang="cs-CZ" smtClean="0"/>
              <a:t>25.06.2022</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1547062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D0E7517C-23F5-41B7-9776-D319E25B1897}" type="datetimeFigureOut">
              <a:rPr lang="cs-CZ" smtClean="0"/>
              <a:t>25.06.2022</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3916234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D0E7517C-23F5-41B7-9776-D319E25B1897}" type="datetimeFigureOut">
              <a:rPr lang="cs-CZ" smtClean="0"/>
              <a:t>25.06.2022</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544712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D0E7517C-23F5-41B7-9776-D319E25B1897}" type="datetimeFigureOut">
              <a:rPr lang="cs-CZ" smtClean="0"/>
              <a:t>25.06.2022</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555498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D0E7517C-23F5-41B7-9776-D319E25B1897}" type="datetimeFigureOut">
              <a:rPr lang="cs-CZ" smtClean="0"/>
              <a:t>25.06.2022</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2619898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D0E7517C-23F5-41B7-9776-D319E25B1897}" type="datetimeFigureOut">
              <a:rPr lang="cs-CZ" smtClean="0"/>
              <a:t>25.06.2022</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3646147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D0E7517C-23F5-41B7-9776-D319E25B1897}" type="datetimeFigureOut">
              <a:rPr lang="cs-CZ" smtClean="0"/>
              <a:t>25.06.2022</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708099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D0E7517C-23F5-41B7-9776-D319E25B1897}" type="datetimeFigureOut">
              <a:rPr lang="cs-CZ" smtClean="0"/>
              <a:t>25.06.2022</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0489F0E8-25C7-47E4-9A35-9F217770D8AA}" type="slidenum">
              <a:rPr lang="cs-CZ" smtClean="0"/>
              <a:t>‹#›</a:t>
            </a:fld>
            <a:endParaRPr lang="cs-CZ"/>
          </a:p>
        </p:txBody>
      </p:sp>
    </p:spTree>
    <p:extLst>
      <p:ext uri="{BB962C8B-B14F-4D97-AF65-F5344CB8AC3E}">
        <p14:creationId xmlns:p14="http://schemas.microsoft.com/office/powerpoint/2010/main" val="357954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99550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79"/>
            <a:ext cx="10363200" cy="53860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429754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6425" y="1205029"/>
            <a:ext cx="10579151" cy="488467"/>
          </a:xfrm>
        </p:spPr>
        <p:txBody>
          <a:bodyPr lIns="0" tIns="0" rIns="0" bIns="0"/>
          <a:lstStyle>
            <a:lvl1pPr>
              <a:defRPr sz="3174" b="1" i="0">
                <a:solidFill>
                  <a:srgbClr val="428F9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5021358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806425" y="1205029"/>
            <a:ext cx="10579151" cy="488467"/>
          </a:xfrm>
        </p:spPr>
        <p:txBody>
          <a:bodyPr lIns="0" tIns="0" rIns="0" bIns="0"/>
          <a:lstStyle>
            <a:lvl1pPr>
              <a:defRPr sz="3174" b="1" i="0">
                <a:solidFill>
                  <a:srgbClr val="428F9B"/>
                </a:solidFill>
                <a:latin typeface="Calibri"/>
                <a:cs typeface="Calibri"/>
              </a:defRPr>
            </a:lvl1pPr>
          </a:lstStyle>
          <a:p>
            <a:endParaRPr/>
          </a:p>
        </p:txBody>
      </p:sp>
      <p:sp>
        <p:nvSpPr>
          <p:cNvPr id="3" name="Holder 3"/>
          <p:cNvSpPr>
            <a:spLocks noGrp="1"/>
          </p:cNvSpPr>
          <p:nvPr>
            <p:ph sz="half" idx="2"/>
          </p:nvPr>
        </p:nvSpPr>
        <p:spPr>
          <a:xfrm>
            <a:off x="609601"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1"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89093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806425" y="1205029"/>
            <a:ext cx="10579151" cy="488467"/>
          </a:xfrm>
        </p:spPr>
        <p:txBody>
          <a:bodyPr lIns="0" tIns="0" rIns="0" bIns="0"/>
          <a:lstStyle>
            <a:lvl1pPr>
              <a:defRPr sz="3174" b="1" i="0">
                <a:solidFill>
                  <a:srgbClr val="428F9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43725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375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1.jp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7517C-23F5-41B7-9776-D319E25B1897}" type="datetimeFigureOut">
              <a:rPr lang="cs-CZ" smtClean="0"/>
              <a:t>25.06.2022</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89F0E8-25C7-47E4-9A35-9F217770D8AA}" type="slidenum">
              <a:rPr lang="cs-CZ" smtClean="0"/>
              <a:t>‹#›</a:t>
            </a:fld>
            <a:endParaRPr lang="cs-CZ"/>
          </a:p>
        </p:txBody>
      </p:sp>
    </p:spTree>
    <p:extLst>
      <p:ext uri="{BB962C8B-B14F-4D97-AF65-F5344CB8AC3E}">
        <p14:creationId xmlns:p14="http://schemas.microsoft.com/office/powerpoint/2010/main" val="465309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1"/>
            <a:ext cx="12190406" cy="5876068"/>
          </a:xfrm>
          <a:prstGeom prst="rect">
            <a:avLst/>
          </a:prstGeom>
          <a:blipFill>
            <a:blip r:embed="rId7" cstate="print"/>
            <a:stretch>
              <a:fillRect/>
            </a:stretch>
          </a:blipFill>
        </p:spPr>
        <p:txBody>
          <a:bodyPr wrap="square" lIns="0" tIns="0" rIns="0" bIns="0" rtlCol="0"/>
          <a:lstStyle/>
          <a:p>
            <a:endParaRPr sz="1632"/>
          </a:p>
        </p:txBody>
      </p:sp>
      <p:sp>
        <p:nvSpPr>
          <p:cNvPr id="17" name="bk object 17"/>
          <p:cNvSpPr/>
          <p:nvPr/>
        </p:nvSpPr>
        <p:spPr>
          <a:xfrm>
            <a:off x="7620818" y="6120915"/>
            <a:ext cx="1273990" cy="489670"/>
          </a:xfrm>
          <a:prstGeom prst="rect">
            <a:avLst/>
          </a:prstGeom>
          <a:blipFill>
            <a:blip r:embed="rId8" cstate="print"/>
            <a:stretch>
              <a:fillRect/>
            </a:stretch>
          </a:blipFill>
        </p:spPr>
        <p:txBody>
          <a:bodyPr wrap="square" lIns="0" tIns="0" rIns="0" bIns="0" rtlCol="0"/>
          <a:lstStyle/>
          <a:p>
            <a:endParaRPr sz="1632"/>
          </a:p>
        </p:txBody>
      </p:sp>
      <p:sp>
        <p:nvSpPr>
          <p:cNvPr id="18" name="bk object 18"/>
          <p:cNvSpPr/>
          <p:nvPr/>
        </p:nvSpPr>
        <p:spPr>
          <a:xfrm>
            <a:off x="4316643" y="6192160"/>
            <a:ext cx="2369981" cy="350009"/>
          </a:xfrm>
          <a:prstGeom prst="rect">
            <a:avLst/>
          </a:prstGeom>
          <a:blipFill>
            <a:blip r:embed="rId9" cstate="print"/>
            <a:stretch>
              <a:fillRect/>
            </a:stretch>
          </a:blipFill>
        </p:spPr>
        <p:txBody>
          <a:bodyPr wrap="square" lIns="0" tIns="0" rIns="0" bIns="0" rtlCol="0"/>
          <a:lstStyle/>
          <a:p>
            <a:endParaRPr sz="1632"/>
          </a:p>
        </p:txBody>
      </p:sp>
      <p:sp>
        <p:nvSpPr>
          <p:cNvPr id="19" name="bk object 19"/>
          <p:cNvSpPr/>
          <p:nvPr/>
        </p:nvSpPr>
        <p:spPr>
          <a:xfrm>
            <a:off x="3295605" y="6120918"/>
            <a:ext cx="923812" cy="490022"/>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sz="1632"/>
          </a:p>
        </p:txBody>
      </p:sp>
      <p:sp>
        <p:nvSpPr>
          <p:cNvPr id="20" name="bk object 20"/>
          <p:cNvSpPr/>
          <p:nvPr/>
        </p:nvSpPr>
        <p:spPr>
          <a:xfrm>
            <a:off x="3724822" y="6175325"/>
            <a:ext cx="65159" cy="4952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21" name="bk object 21"/>
          <p:cNvSpPr/>
          <p:nvPr/>
        </p:nvSpPr>
        <p:spPr>
          <a:xfrm>
            <a:off x="3622209" y="6197193"/>
            <a:ext cx="65159" cy="4952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22" name="bk object 22"/>
          <p:cNvSpPr/>
          <p:nvPr/>
        </p:nvSpPr>
        <p:spPr>
          <a:xfrm>
            <a:off x="3547091" y="6256925"/>
            <a:ext cx="65159"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23" name="bk object 23"/>
          <p:cNvSpPr/>
          <p:nvPr/>
        </p:nvSpPr>
        <p:spPr>
          <a:xfrm>
            <a:off x="3519597" y="6338550"/>
            <a:ext cx="65159" cy="4952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24" name="bk object 24"/>
          <p:cNvSpPr/>
          <p:nvPr/>
        </p:nvSpPr>
        <p:spPr>
          <a:xfrm>
            <a:off x="3930047" y="6338550"/>
            <a:ext cx="65159"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25" name="bk object 25"/>
          <p:cNvSpPr/>
          <p:nvPr/>
        </p:nvSpPr>
        <p:spPr>
          <a:xfrm>
            <a:off x="3902553" y="6256925"/>
            <a:ext cx="65159" cy="4952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26" name="bk object 26"/>
          <p:cNvSpPr/>
          <p:nvPr/>
        </p:nvSpPr>
        <p:spPr>
          <a:xfrm>
            <a:off x="3827435" y="6197193"/>
            <a:ext cx="65159"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27" name="bk object 27"/>
          <p:cNvSpPr/>
          <p:nvPr/>
        </p:nvSpPr>
        <p:spPr>
          <a:xfrm>
            <a:off x="3902553" y="6420152"/>
            <a:ext cx="65159" cy="4952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28" name="bk object 28"/>
          <p:cNvSpPr/>
          <p:nvPr/>
        </p:nvSpPr>
        <p:spPr>
          <a:xfrm>
            <a:off x="3827435" y="6479894"/>
            <a:ext cx="65159"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29" name="bk object 29"/>
          <p:cNvSpPr/>
          <p:nvPr/>
        </p:nvSpPr>
        <p:spPr>
          <a:xfrm>
            <a:off x="3724822" y="6501763"/>
            <a:ext cx="65159" cy="4952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30" name="bk object 30"/>
          <p:cNvSpPr/>
          <p:nvPr/>
        </p:nvSpPr>
        <p:spPr>
          <a:xfrm>
            <a:off x="3622209" y="6479894"/>
            <a:ext cx="65159" cy="4952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31" name="bk object 31"/>
          <p:cNvSpPr/>
          <p:nvPr/>
        </p:nvSpPr>
        <p:spPr>
          <a:xfrm>
            <a:off x="3547091" y="6420152"/>
            <a:ext cx="65159" cy="4952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2" name="Holder 2"/>
          <p:cNvSpPr>
            <a:spLocks noGrp="1"/>
          </p:cNvSpPr>
          <p:nvPr>
            <p:ph type="title"/>
          </p:nvPr>
        </p:nvSpPr>
        <p:spPr>
          <a:xfrm>
            <a:off x="806425" y="1205029"/>
            <a:ext cx="10579151" cy="538609"/>
          </a:xfrm>
          <a:prstGeom prst="rect">
            <a:avLst/>
          </a:prstGeom>
        </p:spPr>
        <p:txBody>
          <a:bodyPr wrap="square" lIns="0" tIns="0" rIns="0" bIns="0">
            <a:spAutoFit/>
          </a:bodyPr>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a:xfrm>
            <a:off x="806425" y="1876956"/>
            <a:ext cx="10579151"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39"/>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39"/>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6/25/2022</a:t>
            </a:fld>
            <a:endParaRPr lang="en-US"/>
          </a:p>
        </p:txBody>
      </p:sp>
      <p:sp>
        <p:nvSpPr>
          <p:cNvPr id="6" name="Holder 6"/>
          <p:cNvSpPr>
            <a:spLocks noGrp="1"/>
          </p:cNvSpPr>
          <p:nvPr>
            <p:ph type="sldNum" sz="quarter" idx="7"/>
          </p:nvPr>
        </p:nvSpPr>
        <p:spPr>
          <a:xfrm>
            <a:off x="8778240" y="6377939"/>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010608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defRPr>
          <a:latin typeface="+mj-lt"/>
          <a:ea typeface="+mj-ea"/>
          <a:cs typeface="+mj-cs"/>
        </a:defRPr>
      </a:lvl1pPr>
    </p:titleStyle>
    <p:bodyStyle>
      <a:lvl1pPr marL="0">
        <a:defRPr>
          <a:latin typeface="+mn-lt"/>
          <a:ea typeface="+mn-ea"/>
          <a:cs typeface="+mn-cs"/>
        </a:defRPr>
      </a:lvl1pPr>
      <a:lvl2pPr marL="414589">
        <a:defRPr>
          <a:latin typeface="+mn-lt"/>
          <a:ea typeface="+mn-ea"/>
          <a:cs typeface="+mn-cs"/>
        </a:defRPr>
      </a:lvl2pPr>
      <a:lvl3pPr marL="829178">
        <a:defRPr>
          <a:latin typeface="+mn-lt"/>
          <a:ea typeface="+mn-ea"/>
          <a:cs typeface="+mn-cs"/>
        </a:defRPr>
      </a:lvl3pPr>
      <a:lvl4pPr marL="1243767">
        <a:defRPr>
          <a:latin typeface="+mn-lt"/>
          <a:ea typeface="+mn-ea"/>
          <a:cs typeface="+mn-cs"/>
        </a:defRPr>
      </a:lvl4pPr>
      <a:lvl5pPr marL="1658356">
        <a:defRPr>
          <a:latin typeface="+mn-lt"/>
          <a:ea typeface="+mn-ea"/>
          <a:cs typeface="+mn-cs"/>
        </a:defRPr>
      </a:lvl5pPr>
      <a:lvl6pPr marL="2072945">
        <a:defRPr>
          <a:latin typeface="+mn-lt"/>
          <a:ea typeface="+mn-ea"/>
          <a:cs typeface="+mn-cs"/>
        </a:defRPr>
      </a:lvl6pPr>
      <a:lvl7pPr marL="2487534">
        <a:defRPr>
          <a:latin typeface="+mn-lt"/>
          <a:ea typeface="+mn-ea"/>
          <a:cs typeface="+mn-cs"/>
        </a:defRPr>
      </a:lvl7pPr>
      <a:lvl8pPr marL="2902123">
        <a:defRPr>
          <a:latin typeface="+mn-lt"/>
          <a:ea typeface="+mn-ea"/>
          <a:cs typeface="+mn-cs"/>
        </a:defRPr>
      </a:lvl8pPr>
      <a:lvl9pPr marL="3316712">
        <a:defRPr>
          <a:latin typeface="+mn-lt"/>
          <a:ea typeface="+mn-ea"/>
          <a:cs typeface="+mn-cs"/>
        </a:defRPr>
      </a:lvl9pPr>
    </p:bodyStyle>
    <p:otherStyle>
      <a:lvl1pPr marL="0">
        <a:defRPr>
          <a:latin typeface="+mn-lt"/>
          <a:ea typeface="+mn-ea"/>
          <a:cs typeface="+mn-cs"/>
        </a:defRPr>
      </a:lvl1pPr>
      <a:lvl2pPr marL="414589">
        <a:defRPr>
          <a:latin typeface="+mn-lt"/>
          <a:ea typeface="+mn-ea"/>
          <a:cs typeface="+mn-cs"/>
        </a:defRPr>
      </a:lvl2pPr>
      <a:lvl3pPr marL="829178">
        <a:defRPr>
          <a:latin typeface="+mn-lt"/>
          <a:ea typeface="+mn-ea"/>
          <a:cs typeface="+mn-cs"/>
        </a:defRPr>
      </a:lvl3pPr>
      <a:lvl4pPr marL="1243767">
        <a:defRPr>
          <a:latin typeface="+mn-lt"/>
          <a:ea typeface="+mn-ea"/>
          <a:cs typeface="+mn-cs"/>
        </a:defRPr>
      </a:lvl4pPr>
      <a:lvl5pPr marL="1658356">
        <a:defRPr>
          <a:latin typeface="+mn-lt"/>
          <a:ea typeface="+mn-ea"/>
          <a:cs typeface="+mn-cs"/>
        </a:defRPr>
      </a:lvl5pPr>
      <a:lvl6pPr marL="2072945">
        <a:defRPr>
          <a:latin typeface="+mn-lt"/>
          <a:ea typeface="+mn-ea"/>
          <a:cs typeface="+mn-cs"/>
        </a:defRPr>
      </a:lvl6pPr>
      <a:lvl7pPr marL="2487534">
        <a:defRPr>
          <a:latin typeface="+mn-lt"/>
          <a:ea typeface="+mn-ea"/>
          <a:cs typeface="+mn-cs"/>
        </a:defRPr>
      </a:lvl7pPr>
      <a:lvl8pPr marL="2902123">
        <a:defRPr>
          <a:latin typeface="+mn-lt"/>
          <a:ea typeface="+mn-ea"/>
          <a:cs typeface="+mn-cs"/>
        </a:defRPr>
      </a:lvl8pPr>
      <a:lvl9pPr marL="331671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7.jpg"/><Relationship Id="rId7"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50.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3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7.jp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38.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59.emf"/><Relationship Id="rId5" Type="http://schemas.openxmlformats.org/officeDocument/2006/relationships/image" Target="../media/image58.emf"/><Relationship Id="rId4" Type="http://schemas.openxmlformats.org/officeDocument/2006/relationships/image" Target="../media/image57.emf"/></Relationships>
</file>

<file path=ppt/slides/_rels/slide3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47607" y="0"/>
            <a:ext cx="9695518" cy="5876068"/>
          </a:xfrm>
          <a:prstGeom prst="rect">
            <a:avLst/>
          </a:prstGeom>
          <a:blipFill>
            <a:blip r:embed="rId2" cstate="print"/>
            <a:stretch>
              <a:fillRect/>
            </a:stretch>
          </a:blipFill>
        </p:spPr>
        <p:txBody>
          <a:bodyPr wrap="square" lIns="0" tIns="0" rIns="0" bIns="0" rtlCol="0"/>
          <a:lstStyle/>
          <a:p>
            <a:endParaRPr sz="1632"/>
          </a:p>
        </p:txBody>
      </p:sp>
      <p:sp>
        <p:nvSpPr>
          <p:cNvPr id="3" name="object 3"/>
          <p:cNvSpPr/>
          <p:nvPr/>
        </p:nvSpPr>
        <p:spPr>
          <a:xfrm>
            <a:off x="7308749" y="6120915"/>
            <a:ext cx="1013255" cy="489670"/>
          </a:xfrm>
          <a:prstGeom prst="rect">
            <a:avLst/>
          </a:prstGeom>
          <a:blipFill>
            <a:blip r:embed="rId3" cstate="print"/>
            <a:stretch>
              <a:fillRect/>
            </a:stretch>
          </a:blipFill>
        </p:spPr>
        <p:txBody>
          <a:bodyPr wrap="square" lIns="0" tIns="0" rIns="0" bIns="0" rtlCol="0"/>
          <a:lstStyle/>
          <a:p>
            <a:endParaRPr sz="1632"/>
          </a:p>
        </p:txBody>
      </p:sp>
      <p:sp>
        <p:nvSpPr>
          <p:cNvPr id="4" name="object 4"/>
          <p:cNvSpPr/>
          <p:nvPr/>
        </p:nvSpPr>
        <p:spPr>
          <a:xfrm>
            <a:off x="4680806" y="6192160"/>
            <a:ext cx="1884941" cy="350009"/>
          </a:xfrm>
          <a:prstGeom prst="rect">
            <a:avLst/>
          </a:prstGeom>
          <a:blipFill>
            <a:blip r:embed="rId4" cstate="print"/>
            <a:stretch>
              <a:fillRect/>
            </a:stretch>
          </a:blipFill>
        </p:spPr>
        <p:txBody>
          <a:bodyPr wrap="square" lIns="0" tIns="0" rIns="0" bIns="0" rtlCol="0"/>
          <a:lstStyle/>
          <a:p>
            <a:endParaRPr sz="1632"/>
          </a:p>
        </p:txBody>
      </p:sp>
      <p:sp>
        <p:nvSpPr>
          <p:cNvPr id="5" name="object 5"/>
          <p:cNvSpPr/>
          <p:nvPr/>
        </p:nvSpPr>
        <p:spPr>
          <a:xfrm>
            <a:off x="3868733" y="6120918"/>
            <a:ext cx="734745" cy="490022"/>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sz="1632"/>
          </a:p>
        </p:txBody>
      </p:sp>
      <p:sp>
        <p:nvSpPr>
          <p:cNvPr id="6" name="object 6"/>
          <p:cNvSpPr/>
          <p:nvPr/>
        </p:nvSpPr>
        <p:spPr>
          <a:xfrm>
            <a:off x="4210107" y="6175325"/>
            <a:ext cx="51824" cy="4952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7" name="object 7"/>
          <p:cNvSpPr/>
          <p:nvPr/>
        </p:nvSpPr>
        <p:spPr>
          <a:xfrm>
            <a:off x="4128495" y="6197193"/>
            <a:ext cx="51824" cy="4952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8" name="object 8"/>
          <p:cNvSpPr/>
          <p:nvPr/>
        </p:nvSpPr>
        <p:spPr>
          <a:xfrm>
            <a:off x="4068750" y="6256925"/>
            <a:ext cx="51824"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9" name="object 9"/>
          <p:cNvSpPr/>
          <p:nvPr/>
        </p:nvSpPr>
        <p:spPr>
          <a:xfrm>
            <a:off x="4046883" y="6338550"/>
            <a:ext cx="51824" cy="4952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0" name="object 10"/>
          <p:cNvSpPr/>
          <p:nvPr/>
        </p:nvSpPr>
        <p:spPr>
          <a:xfrm>
            <a:off x="4373331" y="6338550"/>
            <a:ext cx="51824"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1" name="object 11"/>
          <p:cNvSpPr/>
          <p:nvPr/>
        </p:nvSpPr>
        <p:spPr>
          <a:xfrm>
            <a:off x="4351463" y="6256925"/>
            <a:ext cx="51824" cy="4952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2" name="object 12"/>
          <p:cNvSpPr/>
          <p:nvPr/>
        </p:nvSpPr>
        <p:spPr>
          <a:xfrm>
            <a:off x="4291719" y="6197193"/>
            <a:ext cx="51824"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3" name="object 13"/>
          <p:cNvSpPr/>
          <p:nvPr/>
        </p:nvSpPr>
        <p:spPr>
          <a:xfrm>
            <a:off x="4351463" y="6420152"/>
            <a:ext cx="51824" cy="4952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4" name="object 14"/>
          <p:cNvSpPr/>
          <p:nvPr/>
        </p:nvSpPr>
        <p:spPr>
          <a:xfrm>
            <a:off x="4291719" y="6479894"/>
            <a:ext cx="51824"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5" name="object 15"/>
          <p:cNvSpPr/>
          <p:nvPr/>
        </p:nvSpPr>
        <p:spPr>
          <a:xfrm>
            <a:off x="4210107" y="6501763"/>
            <a:ext cx="51824" cy="4952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6" name="object 16"/>
          <p:cNvSpPr/>
          <p:nvPr/>
        </p:nvSpPr>
        <p:spPr>
          <a:xfrm>
            <a:off x="4128495" y="6479894"/>
            <a:ext cx="51824" cy="4952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7" name="object 17"/>
          <p:cNvSpPr/>
          <p:nvPr/>
        </p:nvSpPr>
        <p:spPr>
          <a:xfrm>
            <a:off x="4068750" y="6420152"/>
            <a:ext cx="51824" cy="4952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8" name="object 18"/>
          <p:cNvSpPr txBox="1"/>
          <p:nvPr/>
        </p:nvSpPr>
        <p:spPr>
          <a:xfrm>
            <a:off x="2059687" y="2103102"/>
            <a:ext cx="8072402" cy="1026435"/>
          </a:xfrm>
          <a:prstGeom prst="rect">
            <a:avLst/>
          </a:prstGeom>
        </p:spPr>
        <p:txBody>
          <a:bodyPr vert="horz" wrap="square" lIns="0" tIns="0" rIns="0" bIns="0" rtlCol="0">
            <a:spAutoFit/>
          </a:bodyPr>
          <a:lstStyle/>
          <a:p>
            <a:pPr algn="ctr">
              <a:lnSpc>
                <a:spcPts val="4262"/>
              </a:lnSpc>
            </a:pPr>
            <a:r>
              <a:rPr lang="cs-CZ" sz="2902" b="1" spc="-18" dirty="0">
                <a:solidFill>
                  <a:srgbClr val="428F9B"/>
                </a:solidFill>
                <a:cs typeface="Calibri"/>
              </a:rPr>
              <a:t>ESF II projekt Západočeské univerzity v Plzni</a:t>
            </a:r>
          </a:p>
          <a:p>
            <a:pPr algn="ctr">
              <a:lnSpc>
                <a:spcPts val="4262"/>
              </a:lnSpc>
            </a:pPr>
            <a:r>
              <a:rPr lang="cs-CZ" sz="1814" b="1" spc="-18" dirty="0" err="1">
                <a:solidFill>
                  <a:srgbClr val="428F9B"/>
                </a:solidFill>
                <a:cs typeface="Calibri"/>
              </a:rPr>
              <a:t>reg</a:t>
            </a:r>
            <a:r>
              <a:rPr lang="cs-CZ" sz="1814" b="1" spc="-18" dirty="0">
                <a:solidFill>
                  <a:srgbClr val="428F9B"/>
                </a:solidFill>
                <a:cs typeface="Calibri"/>
              </a:rPr>
              <a:t>. č. CZ.02.2.69/0.0/0.0/18_056/0013239</a:t>
            </a:r>
            <a:endParaRPr sz="3627" dirty="0">
              <a:latin typeface="Calibri"/>
              <a:cs typeface="Calibri"/>
            </a:endParaRP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3108834" y="227911"/>
            <a:ext cx="620553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4000" dirty="0" err="1">
                <a:solidFill>
                  <a:srgbClr val="FF0000"/>
                </a:solidFill>
              </a:rPr>
              <a:t>Strojírenské</a:t>
            </a:r>
            <a:r>
              <a:rPr lang="en-GB" altLang="cs-CZ" sz="4000" dirty="0">
                <a:solidFill>
                  <a:srgbClr val="FF0000"/>
                </a:solidFill>
              </a:rPr>
              <a:t> </a:t>
            </a:r>
            <a:r>
              <a:rPr lang="en-GB" altLang="cs-CZ" sz="4000" dirty="0" err="1">
                <a:solidFill>
                  <a:srgbClr val="FF0000"/>
                </a:solidFill>
              </a:rPr>
              <a:t>materiály</a:t>
            </a:r>
            <a:endParaRPr lang="en-GB" altLang="cs-CZ" sz="4000" dirty="0">
              <a:solidFill>
                <a:srgbClr val="FF0000"/>
              </a:solidFill>
            </a:endParaRPr>
          </a:p>
        </p:txBody>
      </p:sp>
      <p:sp>
        <p:nvSpPr>
          <p:cNvPr id="5" name="Text Box 2"/>
          <p:cNvSpPr txBox="1">
            <a:spLocks noChangeArrowheads="1"/>
          </p:cNvSpPr>
          <p:nvPr/>
        </p:nvSpPr>
        <p:spPr bwMode="auto">
          <a:xfrm>
            <a:off x="2946909" y="1789113"/>
            <a:ext cx="6367463" cy="947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cs-CZ" altLang="cs-CZ" sz="3200" dirty="0">
                <a:solidFill>
                  <a:srgbClr val="0000FF"/>
                </a:solidFill>
                <a:latin typeface="Times New Roman" panose="02020603050405020304" pitchFamily="18" charset="0"/>
              </a:rPr>
              <a:t>Prof. Dr. Ing. Antonín Kříž</a:t>
            </a:r>
          </a:p>
          <a:p>
            <a:pPr algn="ctr" eaLnBrk="1">
              <a:lnSpc>
                <a:spcPct val="87000"/>
              </a:lnSpc>
              <a:buClr>
                <a:srgbClr val="000000"/>
              </a:buClr>
              <a:buSzPct val="45000"/>
              <a:buFont typeface="Wingdings" panose="05000000000000000000" pitchFamily="2" charset="2"/>
              <a:buNone/>
            </a:pPr>
            <a:r>
              <a:rPr lang="cs-CZ" altLang="cs-CZ" sz="3200" dirty="0">
                <a:solidFill>
                  <a:srgbClr val="0000FF"/>
                </a:solidFill>
                <a:latin typeface="Times New Roman" panose="02020603050405020304" pitchFamily="18" charset="0"/>
              </a:rPr>
              <a:t>Presenční forma studia</a:t>
            </a:r>
            <a:endParaRPr lang="en-GB" altLang="cs-CZ" sz="2000" dirty="0">
              <a:solidFill>
                <a:srgbClr val="0000FF"/>
              </a:solidFill>
              <a:latin typeface="Times New Roman" panose="02020603050405020304" pitchFamily="18" charset="0"/>
            </a:endParaRPr>
          </a:p>
        </p:txBody>
      </p:sp>
      <p:sp>
        <p:nvSpPr>
          <p:cNvPr id="6" name="Rectangle 2"/>
          <p:cNvSpPr>
            <a:spLocks noChangeArrowheads="1"/>
          </p:cNvSpPr>
          <p:nvPr/>
        </p:nvSpPr>
        <p:spPr bwMode="auto">
          <a:xfrm>
            <a:off x="1462537" y="914021"/>
            <a:ext cx="9336206" cy="707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r>
              <a:rPr lang="cs-CZ" altLang="cs-CZ" sz="4000" b="1" dirty="0">
                <a:solidFill>
                  <a:srgbClr val="0000FF"/>
                </a:solidFill>
              </a:rPr>
              <a:t>Rozdělení materiálů, historický vývoj</a:t>
            </a:r>
            <a:r>
              <a:rPr lang="cs-CZ" altLang="cs-CZ" sz="4000" dirty="0">
                <a:solidFill>
                  <a:srgbClr val="0000FF"/>
                </a:solidFill>
              </a:rPr>
              <a:t> </a:t>
            </a:r>
          </a:p>
        </p:txBody>
      </p:sp>
      <p:sp>
        <p:nvSpPr>
          <p:cNvPr id="7" name="Obdélník 6">
            <a:extLst>
              <a:ext uri="{FF2B5EF4-FFF2-40B4-BE49-F238E27FC236}">
                <a16:creationId xmlns:a16="http://schemas.microsoft.com/office/drawing/2014/main" id="{CB00980E-011E-4779-9441-B2EEB0243EED}"/>
              </a:ext>
            </a:extLst>
          </p:cNvPr>
          <p:cNvSpPr/>
          <p:nvPr/>
        </p:nvSpPr>
        <p:spPr bwMode="auto">
          <a:xfrm>
            <a:off x="3215957"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600889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4658730" y="165240"/>
            <a:ext cx="3348990" cy="483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r>
              <a:rPr lang="cs-CZ" altLang="cs-CZ" sz="2540" b="1" dirty="0">
                <a:solidFill>
                  <a:schemeClr val="tx1"/>
                </a:solidFill>
              </a:rPr>
              <a:t>Rozdělení materiálu</a:t>
            </a:r>
            <a:r>
              <a:rPr lang="cs-CZ" altLang="cs-CZ" sz="2540" dirty="0">
                <a:solidFill>
                  <a:schemeClr val="tx1"/>
                </a:solidFill>
              </a:rPr>
              <a:t> </a:t>
            </a:r>
          </a:p>
        </p:txBody>
      </p:sp>
      <p:sp>
        <p:nvSpPr>
          <p:cNvPr id="30723" name="Rectangle 3"/>
          <p:cNvSpPr>
            <a:spLocks noChangeArrowheads="1"/>
          </p:cNvSpPr>
          <p:nvPr/>
        </p:nvSpPr>
        <p:spPr bwMode="auto">
          <a:xfrm>
            <a:off x="529794" y="866760"/>
            <a:ext cx="6892588" cy="37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r>
              <a:rPr lang="cs-CZ" altLang="cs-CZ" sz="1814">
                <a:solidFill>
                  <a:schemeClr val="tx1"/>
                </a:solidFill>
              </a:rPr>
              <a:t>Tradiční dělení vychází ze složení, použití, struktury a vlastností. </a:t>
            </a:r>
          </a:p>
        </p:txBody>
      </p:sp>
      <p:sp>
        <p:nvSpPr>
          <p:cNvPr id="30724" name="Rectangle 4"/>
          <p:cNvSpPr>
            <a:spLocks noChangeArrowheads="1"/>
          </p:cNvSpPr>
          <p:nvPr/>
        </p:nvSpPr>
        <p:spPr bwMode="auto">
          <a:xfrm>
            <a:off x="206927" y="2126529"/>
            <a:ext cx="11778143" cy="260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hangingPunct="1">
              <a:buFontTx/>
              <a:buChar char="•"/>
            </a:pPr>
            <a:r>
              <a:rPr lang="cs-CZ" altLang="cs-CZ" sz="1814" b="1" dirty="0">
                <a:solidFill>
                  <a:schemeClr val="tx1"/>
                </a:solidFill>
              </a:rPr>
              <a:t> </a:t>
            </a:r>
            <a:r>
              <a:rPr lang="cs-CZ" altLang="cs-CZ" sz="1814" b="1" dirty="0">
                <a:solidFill>
                  <a:srgbClr val="FF0000"/>
                </a:solidFill>
              </a:rPr>
              <a:t>keramika</a:t>
            </a:r>
            <a:r>
              <a:rPr lang="cs-CZ" altLang="cs-CZ" sz="1814" b="1" dirty="0">
                <a:solidFill>
                  <a:schemeClr val="tx1"/>
                </a:solidFill>
              </a:rPr>
              <a:t> </a:t>
            </a:r>
            <a:r>
              <a:rPr lang="cs-CZ" altLang="cs-CZ" sz="1814" dirty="0">
                <a:solidFill>
                  <a:schemeClr val="tx1"/>
                </a:solidFill>
              </a:rPr>
              <a:t> - materiály na bázi jílových minerálů, živců, oxidů křemičitého, hlinitého, titaničitého, zirkoničitého, uhličitanů hořečnatého a vápenatého dále nitridů křemíku a boru, karbidu křemíku, grafitu a dalších), </a:t>
            </a:r>
            <a:r>
              <a:rPr lang="cs-CZ" altLang="cs-CZ" sz="1814" b="1" dirty="0">
                <a:solidFill>
                  <a:schemeClr val="tx1"/>
                </a:solidFill>
              </a:rPr>
              <a:t>sklo </a:t>
            </a:r>
            <a:r>
              <a:rPr lang="cs-CZ" altLang="cs-CZ" sz="1814" dirty="0">
                <a:solidFill>
                  <a:schemeClr val="tx1"/>
                </a:solidFill>
              </a:rPr>
              <a:t>(materiály vyráběné především z oxidu křemičitého, uhličitanů vápenatého, sodného </a:t>
            </a:r>
            <a:br>
              <a:rPr lang="cs-CZ" altLang="cs-CZ" sz="1814" dirty="0">
                <a:solidFill>
                  <a:schemeClr val="tx1"/>
                </a:solidFill>
              </a:rPr>
            </a:br>
            <a:r>
              <a:rPr lang="cs-CZ" altLang="cs-CZ" sz="1814" dirty="0">
                <a:solidFill>
                  <a:schemeClr val="tx1"/>
                </a:solidFill>
              </a:rPr>
              <a:t>a draselného, oxidů olovnatého, barnatého, boraxu, halogenidů, chalkogenidů, organických sloučenin a dalších) a </a:t>
            </a:r>
            <a:r>
              <a:rPr lang="cs-CZ" altLang="cs-CZ" sz="1814" b="1" dirty="0">
                <a:solidFill>
                  <a:schemeClr val="tx1"/>
                </a:solidFill>
              </a:rPr>
              <a:t>anorganická pojiva </a:t>
            </a:r>
            <a:r>
              <a:rPr lang="cs-CZ" altLang="cs-CZ" sz="1814" dirty="0">
                <a:solidFill>
                  <a:schemeClr val="tx1"/>
                </a:solidFill>
              </a:rPr>
              <a:t>(cement, vápno, sádra aj.)</a:t>
            </a:r>
            <a:endParaRPr lang="cs-CZ" altLang="cs-CZ" sz="1814" dirty="0">
              <a:solidFill>
                <a:srgbClr val="FF0000"/>
              </a:solidFill>
            </a:endParaRPr>
          </a:p>
          <a:p>
            <a:pPr algn="just" eaLnBrk="1" hangingPunct="1"/>
            <a:r>
              <a:rPr lang="cs-CZ" altLang="cs-CZ" sz="1814" dirty="0">
                <a:solidFill>
                  <a:schemeClr val="tx1"/>
                </a:solidFill>
              </a:rPr>
              <a:t>• </a:t>
            </a:r>
            <a:r>
              <a:rPr lang="cs-CZ" altLang="cs-CZ" sz="1814" b="1" dirty="0">
                <a:solidFill>
                  <a:srgbClr val="FF0000"/>
                </a:solidFill>
              </a:rPr>
              <a:t>plasty a kaučuky </a:t>
            </a:r>
            <a:r>
              <a:rPr lang="cs-CZ" altLang="cs-CZ" sz="1814" dirty="0">
                <a:solidFill>
                  <a:schemeClr val="tx1"/>
                </a:solidFill>
              </a:rPr>
              <a:t>(polymerní materiály, především na bázi organických    sloučenin uhlíku)</a:t>
            </a:r>
          </a:p>
          <a:p>
            <a:pPr algn="just" eaLnBrk="1" hangingPunct="1"/>
            <a:r>
              <a:rPr lang="cs-CZ" altLang="cs-CZ" sz="1814" dirty="0">
                <a:solidFill>
                  <a:schemeClr val="tx1"/>
                </a:solidFill>
              </a:rPr>
              <a:t>• </a:t>
            </a:r>
            <a:r>
              <a:rPr lang="cs-CZ" altLang="cs-CZ" sz="1814" b="1" dirty="0">
                <a:solidFill>
                  <a:srgbClr val="FF0000"/>
                </a:solidFill>
              </a:rPr>
              <a:t>kovy</a:t>
            </a:r>
            <a:r>
              <a:rPr lang="cs-CZ" altLang="cs-CZ" sz="1814" b="1" dirty="0">
                <a:solidFill>
                  <a:schemeClr val="tx1"/>
                </a:solidFill>
              </a:rPr>
              <a:t> </a:t>
            </a:r>
            <a:r>
              <a:rPr lang="cs-CZ" altLang="cs-CZ" sz="1814" dirty="0">
                <a:solidFill>
                  <a:schemeClr val="tx1"/>
                </a:solidFill>
              </a:rPr>
              <a:t>(železo, neželezné kovy a jejich slitiny)</a:t>
            </a:r>
          </a:p>
          <a:p>
            <a:pPr algn="just" eaLnBrk="1" hangingPunct="1"/>
            <a:r>
              <a:rPr lang="cs-CZ" altLang="cs-CZ" sz="1814" dirty="0">
                <a:solidFill>
                  <a:schemeClr val="tx1"/>
                </a:solidFill>
              </a:rPr>
              <a:t>• </a:t>
            </a:r>
            <a:r>
              <a:rPr lang="cs-CZ" altLang="cs-CZ" sz="1814" b="1" dirty="0">
                <a:solidFill>
                  <a:srgbClr val="FF0000"/>
                </a:solidFill>
              </a:rPr>
              <a:t>kompozity</a:t>
            </a:r>
            <a:r>
              <a:rPr lang="cs-CZ" altLang="cs-CZ" sz="1814" b="1" dirty="0">
                <a:solidFill>
                  <a:schemeClr val="tx1"/>
                </a:solidFill>
              </a:rPr>
              <a:t> </a:t>
            </a:r>
            <a:r>
              <a:rPr lang="cs-CZ" altLang="cs-CZ" sz="1814" dirty="0">
                <a:solidFill>
                  <a:schemeClr val="tx1"/>
                </a:solidFill>
              </a:rPr>
              <a:t>(dvou- či vícesložkové heterogenní materiály, v nichž je jedna složka spojitá – tzv. matrice, a druhá složka je vyztužujícím elementem. </a:t>
            </a:r>
          </a:p>
        </p:txBody>
      </p:sp>
      <p:sp>
        <p:nvSpPr>
          <p:cNvPr id="30725" name="Rectangle 5"/>
          <p:cNvSpPr>
            <a:spLocks noChangeArrowheads="1"/>
          </p:cNvSpPr>
          <p:nvPr/>
        </p:nvSpPr>
        <p:spPr bwMode="auto">
          <a:xfrm>
            <a:off x="505993" y="1522005"/>
            <a:ext cx="5827232" cy="37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hangingPunct="1"/>
            <a:r>
              <a:rPr lang="cs-CZ" altLang="cs-CZ" sz="1814" dirty="0">
                <a:solidFill>
                  <a:schemeClr val="tx1"/>
                </a:solidFill>
              </a:rPr>
              <a:t>Obvyklé je dělit materiály podle </a:t>
            </a:r>
            <a:r>
              <a:rPr lang="cs-CZ" altLang="cs-CZ" sz="1814" b="1" dirty="0">
                <a:solidFill>
                  <a:schemeClr val="tx1"/>
                </a:solidFill>
              </a:rPr>
              <a:t>složení </a:t>
            </a:r>
            <a:r>
              <a:rPr lang="cs-CZ" altLang="cs-CZ" sz="1814" dirty="0">
                <a:solidFill>
                  <a:schemeClr val="tx1"/>
                </a:solidFill>
              </a:rPr>
              <a:t>do čtyř skupin:</a:t>
            </a:r>
          </a:p>
        </p:txBody>
      </p:sp>
      <p:sp>
        <p:nvSpPr>
          <p:cNvPr id="30726" name="Zástupný symbol pro číslo snímku 3"/>
          <p:cNvSpPr>
            <a:spLocks noGrp="1"/>
          </p:cNvSpPr>
          <p:nvPr>
            <p:ph type="sldNum" sz="quarter" idx="12"/>
          </p:nvPr>
        </p:nvSpPr>
        <p:spPr>
          <a:xfrm>
            <a:off x="10080899" y="6572851"/>
            <a:ext cx="394601" cy="2592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21F6E0BF-AAAC-4BF9-9C79-47AE3C1C1681}" type="slidenum">
              <a:rPr lang="en-GB" altLang="cs-CZ">
                <a:solidFill>
                  <a:srgbClr val="000000"/>
                </a:solidFill>
                <a:latin typeface="Times New Roman" panose="02020603050405020304" pitchFamily="18" charset="0"/>
              </a:rPr>
              <a:pPr/>
              <a:t>3</a:t>
            </a:fld>
            <a:endParaRPr lang="en-GB" altLang="cs-CZ">
              <a:solidFill>
                <a:srgbClr val="000000"/>
              </a:solidFill>
              <a:latin typeface="Times New Roman" panose="02020603050405020304" pitchFamily="18" charset="0"/>
            </a:endParaRPr>
          </a:p>
        </p:txBody>
      </p:sp>
      <p:sp>
        <p:nvSpPr>
          <p:cNvPr id="8" name="Obdélník 7">
            <a:extLst>
              <a:ext uri="{FF2B5EF4-FFF2-40B4-BE49-F238E27FC236}">
                <a16:creationId xmlns:a16="http://schemas.microsoft.com/office/drawing/2014/main" id="{70397E37-92BD-4596-8D1C-9759E288E3B3}"/>
              </a:ext>
            </a:extLst>
          </p:cNvPr>
          <p:cNvSpPr/>
          <p:nvPr/>
        </p:nvSpPr>
        <p:spPr bwMode="auto">
          <a:xfrm>
            <a:off x="3215957"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9" name="TextovéPole 8">
            <a:extLst>
              <a:ext uri="{FF2B5EF4-FFF2-40B4-BE49-F238E27FC236}">
                <a16:creationId xmlns:a16="http://schemas.microsoft.com/office/drawing/2014/main" id="{741EC79F-D312-EA19-094A-0B09122CE90F}"/>
              </a:ext>
            </a:extLst>
          </p:cNvPr>
          <p:cNvSpPr txBox="1"/>
          <p:nvPr/>
        </p:nvSpPr>
        <p:spPr>
          <a:xfrm>
            <a:off x="139815" y="4786276"/>
            <a:ext cx="9708860"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https://www.opi.zcu.cz/download/materialy_a_clovek_2010.pdf</a:t>
            </a:r>
          </a:p>
        </p:txBody>
      </p:sp>
      <p:sp>
        <p:nvSpPr>
          <p:cNvPr id="11" name="TextovéPole 10">
            <a:extLst>
              <a:ext uri="{FF2B5EF4-FFF2-40B4-BE49-F238E27FC236}">
                <a16:creationId xmlns:a16="http://schemas.microsoft.com/office/drawing/2014/main" id="{5A94386A-42A3-92CC-C833-4EB877036963}"/>
              </a:ext>
            </a:extLst>
          </p:cNvPr>
          <p:cNvSpPr txBox="1"/>
          <p:nvPr/>
        </p:nvSpPr>
        <p:spPr>
          <a:xfrm>
            <a:off x="139814" y="5158065"/>
            <a:ext cx="11915165"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Štefan Michna: Historie kovů.  Univerzita Jana Evangelisty Purkyně, Fakulta strojního inženýrství. 2021. ISBN: 978-80-7561-315-8</a:t>
            </a:r>
          </a:p>
        </p:txBody>
      </p:sp>
    </p:spTree>
    <p:extLst>
      <p:ext uri="{BB962C8B-B14F-4D97-AF65-F5344CB8AC3E}">
        <p14:creationId xmlns:p14="http://schemas.microsoft.com/office/powerpoint/2010/main" val="3669862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délník 6">
            <a:extLst>
              <a:ext uri="{FF2B5EF4-FFF2-40B4-BE49-F238E27FC236}">
                <a16:creationId xmlns:a16="http://schemas.microsoft.com/office/drawing/2014/main" id="{22EC4B20-06BC-4533-91F2-882477BC7F21}"/>
              </a:ext>
            </a:extLst>
          </p:cNvPr>
          <p:cNvSpPr/>
          <p:nvPr/>
        </p:nvSpPr>
        <p:spPr bwMode="auto">
          <a:xfrm>
            <a:off x="3215957"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
        <p:nvSpPr>
          <p:cNvPr id="31746" name="Rectangle 2"/>
          <p:cNvSpPr>
            <a:spLocks noChangeArrowheads="1"/>
          </p:cNvSpPr>
          <p:nvPr/>
        </p:nvSpPr>
        <p:spPr bwMode="auto">
          <a:xfrm>
            <a:off x="197530" y="3708682"/>
            <a:ext cx="11255717" cy="20465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hangingPunct="1"/>
            <a:r>
              <a:rPr lang="cs-CZ" altLang="cs-CZ" sz="1814" b="1" i="1" dirty="0">
                <a:solidFill>
                  <a:schemeClr val="tx1"/>
                </a:solidFill>
              </a:rPr>
              <a:t>Jedním z nejznámějších kompozitních materiálu je </a:t>
            </a:r>
            <a:r>
              <a:rPr lang="cs-CZ" altLang="cs-CZ" sz="1814" b="1" i="1" dirty="0">
                <a:solidFill>
                  <a:srgbClr val="FF0000"/>
                </a:solidFill>
              </a:rPr>
              <a:t>železobeton</a:t>
            </a:r>
            <a:r>
              <a:rPr lang="cs-CZ" altLang="cs-CZ" sz="1814" b="1" i="1" dirty="0">
                <a:solidFill>
                  <a:schemeClr val="tx1"/>
                </a:solidFill>
              </a:rPr>
              <a:t>, kompozit </a:t>
            </a:r>
            <a:br>
              <a:rPr lang="cs-CZ" altLang="cs-CZ" sz="1814" b="1" i="1" dirty="0">
                <a:solidFill>
                  <a:schemeClr val="tx1"/>
                </a:solidFill>
              </a:rPr>
            </a:br>
            <a:r>
              <a:rPr lang="cs-CZ" altLang="cs-CZ" sz="1814" b="1" i="1" dirty="0">
                <a:solidFill>
                  <a:schemeClr val="tx1"/>
                </a:solidFill>
              </a:rPr>
              <a:t>z ocelových drátů a betonu (beton je kompozit z kameniva a cementu), dalším známým zástupcem je </a:t>
            </a:r>
            <a:r>
              <a:rPr lang="cs-CZ" altLang="cs-CZ" sz="1814" b="1" i="1" dirty="0">
                <a:solidFill>
                  <a:srgbClr val="FF0000"/>
                </a:solidFill>
              </a:rPr>
              <a:t>skelný laminát</a:t>
            </a:r>
            <a:r>
              <a:rPr lang="cs-CZ" altLang="cs-CZ" sz="1814" b="1" i="1" dirty="0">
                <a:solidFill>
                  <a:schemeClr val="tx1"/>
                </a:solidFill>
              </a:rPr>
              <a:t>, kompozit z skleněných vláken a pryskyřice, obvykle polyesterové. Hojně užívaný kompozitní materiál je asfaltová směs na výrobu povrchu komunikací.</a:t>
            </a:r>
          </a:p>
          <a:p>
            <a:pPr algn="just" eaLnBrk="1" hangingPunct="1"/>
            <a:r>
              <a:rPr lang="cs-CZ" altLang="cs-CZ" sz="1814" b="1" i="1" dirty="0">
                <a:solidFill>
                  <a:schemeClr val="tx1"/>
                </a:solidFill>
              </a:rPr>
              <a:t>Dalšími zástupci jsou kompozity z vláken uhlíkových a </a:t>
            </a:r>
            <a:r>
              <a:rPr lang="cs-CZ" altLang="cs-CZ" sz="1814" b="1" i="1" dirty="0" err="1">
                <a:solidFill>
                  <a:schemeClr val="tx1"/>
                </a:solidFill>
              </a:rPr>
              <a:t>aramidových</a:t>
            </a:r>
            <a:r>
              <a:rPr lang="cs-CZ" altLang="cs-CZ" sz="1814" b="1" i="1" dirty="0">
                <a:solidFill>
                  <a:schemeClr val="tx1"/>
                </a:solidFill>
              </a:rPr>
              <a:t>, ze kterých se vyrábějí extrémně pevné a lehké díly pro konstrukce letadel a raket, užití mají i v automobilovém průmyslu a v ozbrojených složkách (neprůstřelné vesty).</a:t>
            </a: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8725" y="343636"/>
            <a:ext cx="3615160" cy="2518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Rectangle 4"/>
          <p:cNvSpPr>
            <a:spLocks noChangeArrowheads="1"/>
          </p:cNvSpPr>
          <p:nvPr/>
        </p:nvSpPr>
        <p:spPr bwMode="auto">
          <a:xfrm>
            <a:off x="6850880" y="2862262"/>
            <a:ext cx="4478636" cy="650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r>
              <a:rPr lang="cs-CZ" altLang="cs-CZ" sz="1814" dirty="0">
                <a:solidFill>
                  <a:schemeClr val="tx1"/>
                </a:solidFill>
              </a:rPr>
              <a:t>Neprůstřelná vesta s </a:t>
            </a:r>
            <a:r>
              <a:rPr lang="cs-CZ" altLang="cs-CZ" sz="1814" dirty="0" err="1">
                <a:solidFill>
                  <a:schemeClr val="tx1"/>
                </a:solidFill>
              </a:rPr>
              <a:t>kevlarovou</a:t>
            </a:r>
            <a:r>
              <a:rPr lang="cs-CZ" altLang="cs-CZ" sz="1814" dirty="0">
                <a:solidFill>
                  <a:schemeClr val="tx1"/>
                </a:solidFill>
              </a:rPr>
              <a:t> </a:t>
            </a:r>
          </a:p>
          <a:p>
            <a:pPr eaLnBrk="1" hangingPunct="1"/>
            <a:r>
              <a:rPr lang="cs-CZ" altLang="cs-CZ" sz="1814" dirty="0">
                <a:solidFill>
                  <a:schemeClr val="tx1"/>
                </a:solidFill>
              </a:rPr>
              <a:t>vložkou používaná německou policií </a:t>
            </a:r>
          </a:p>
        </p:txBody>
      </p:sp>
      <p:pic>
        <p:nvPicPr>
          <p:cNvPr id="317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841" y="91902"/>
            <a:ext cx="5021057" cy="3616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0" name="Zástupný symbol pro číslo snímku 3"/>
          <p:cNvSpPr>
            <a:spLocks noGrp="1"/>
          </p:cNvSpPr>
          <p:nvPr>
            <p:ph type="sldNum" sz="quarter" idx="12"/>
          </p:nvPr>
        </p:nvSpPr>
        <p:spPr>
          <a:xfrm>
            <a:off x="10080899" y="6572851"/>
            <a:ext cx="394601" cy="2592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DFE30169-71F2-4CA0-897D-96C0A6845861}" type="slidenum">
              <a:rPr lang="en-GB" altLang="cs-CZ">
                <a:solidFill>
                  <a:srgbClr val="000000"/>
                </a:solidFill>
                <a:latin typeface="Times New Roman" panose="02020603050405020304" pitchFamily="18" charset="0"/>
              </a:rPr>
              <a:pPr/>
              <a:t>4</a:t>
            </a:fld>
            <a:endParaRPr lang="en-GB" altLang="cs-CZ">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959333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284672" y="255757"/>
            <a:ext cx="11645659" cy="650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hangingPunct="1"/>
            <a:r>
              <a:rPr lang="cs-CZ" altLang="cs-CZ" sz="1814" dirty="0">
                <a:solidFill>
                  <a:schemeClr val="tx1"/>
                </a:solidFill>
              </a:rPr>
              <a:t>Podle </a:t>
            </a:r>
            <a:r>
              <a:rPr lang="cs-CZ" altLang="cs-CZ" sz="1814" b="1" dirty="0">
                <a:solidFill>
                  <a:schemeClr val="tx1"/>
                </a:solidFill>
              </a:rPr>
              <a:t>použití</a:t>
            </a:r>
            <a:r>
              <a:rPr lang="cs-CZ" altLang="cs-CZ" sz="1814" dirty="0">
                <a:solidFill>
                  <a:schemeClr val="tx1"/>
                </a:solidFill>
              </a:rPr>
              <a:t> lze rozdělit materiály na </a:t>
            </a:r>
            <a:r>
              <a:rPr lang="cs-CZ" altLang="cs-CZ" sz="1814" dirty="0">
                <a:solidFill>
                  <a:srgbClr val="FF0000"/>
                </a:solidFill>
              </a:rPr>
              <a:t>konstrukční</a:t>
            </a:r>
            <a:r>
              <a:rPr lang="cs-CZ" altLang="cs-CZ" sz="1814" dirty="0">
                <a:solidFill>
                  <a:schemeClr val="tx1"/>
                </a:solidFill>
              </a:rPr>
              <a:t>, </a:t>
            </a:r>
            <a:r>
              <a:rPr lang="cs-CZ" altLang="cs-CZ" sz="1814" dirty="0">
                <a:solidFill>
                  <a:srgbClr val="FF0000"/>
                </a:solidFill>
              </a:rPr>
              <a:t>stavební</a:t>
            </a:r>
            <a:r>
              <a:rPr lang="cs-CZ" altLang="cs-CZ" sz="1814" dirty="0">
                <a:solidFill>
                  <a:schemeClr val="tx1"/>
                </a:solidFill>
              </a:rPr>
              <a:t>, </a:t>
            </a:r>
            <a:r>
              <a:rPr lang="cs-CZ" altLang="cs-CZ" sz="1814" dirty="0">
                <a:solidFill>
                  <a:srgbClr val="FF0000"/>
                </a:solidFill>
              </a:rPr>
              <a:t>nástrojové</a:t>
            </a:r>
            <a:r>
              <a:rPr lang="cs-CZ" altLang="cs-CZ" sz="1814" dirty="0">
                <a:solidFill>
                  <a:schemeClr val="tx1"/>
                </a:solidFill>
              </a:rPr>
              <a:t>, pro </a:t>
            </a:r>
            <a:r>
              <a:rPr lang="cs-CZ" altLang="cs-CZ" sz="1814" dirty="0">
                <a:solidFill>
                  <a:srgbClr val="FF0000"/>
                </a:solidFill>
              </a:rPr>
              <a:t>lékařské</a:t>
            </a:r>
            <a:r>
              <a:rPr lang="cs-CZ" altLang="cs-CZ" sz="1814" dirty="0">
                <a:solidFill>
                  <a:schemeClr val="tx1"/>
                </a:solidFill>
              </a:rPr>
              <a:t> účely, </a:t>
            </a:r>
            <a:r>
              <a:rPr lang="cs-CZ" altLang="cs-CZ" sz="1814" dirty="0">
                <a:solidFill>
                  <a:srgbClr val="FF0000"/>
                </a:solidFill>
              </a:rPr>
              <a:t>speciální aplikace </a:t>
            </a:r>
            <a:r>
              <a:rPr lang="cs-CZ" altLang="cs-CZ" sz="1814" dirty="0">
                <a:solidFill>
                  <a:schemeClr val="tx1"/>
                </a:solidFill>
              </a:rPr>
              <a:t>(chemické katalyzátory, komunikaci, počítače...)</a:t>
            </a:r>
          </a:p>
        </p:txBody>
      </p:sp>
      <p:sp>
        <p:nvSpPr>
          <p:cNvPr id="32771" name="Rectangle 3"/>
          <p:cNvSpPr>
            <a:spLocks noChangeArrowheads="1"/>
          </p:cNvSpPr>
          <p:nvPr/>
        </p:nvSpPr>
        <p:spPr bwMode="auto">
          <a:xfrm>
            <a:off x="201202" y="971723"/>
            <a:ext cx="11746554" cy="120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hangingPunct="1"/>
            <a:r>
              <a:rPr lang="cs-CZ" altLang="cs-CZ" sz="1814" dirty="0">
                <a:solidFill>
                  <a:schemeClr val="tx1"/>
                </a:solidFill>
              </a:rPr>
              <a:t>Z hlediska dělení dle </a:t>
            </a:r>
            <a:r>
              <a:rPr lang="cs-CZ" altLang="cs-CZ" sz="1814" b="1" dirty="0">
                <a:solidFill>
                  <a:srgbClr val="FF0000"/>
                </a:solidFill>
              </a:rPr>
              <a:t>vlastností</a:t>
            </a:r>
            <a:r>
              <a:rPr lang="cs-CZ" altLang="cs-CZ" sz="1814" dirty="0">
                <a:solidFill>
                  <a:schemeClr val="tx1"/>
                </a:solidFill>
              </a:rPr>
              <a:t> je neomezené množství. Sledují se chemické </a:t>
            </a:r>
            <a:br>
              <a:rPr lang="cs-CZ" altLang="cs-CZ" sz="1814" dirty="0">
                <a:solidFill>
                  <a:schemeClr val="tx1"/>
                </a:solidFill>
              </a:rPr>
            </a:br>
            <a:r>
              <a:rPr lang="cs-CZ" altLang="cs-CZ" sz="1814" dirty="0">
                <a:solidFill>
                  <a:schemeClr val="tx1"/>
                </a:solidFill>
              </a:rPr>
              <a:t>a fyzikální vlastnosti. U reálných materiálů jsou to pak především tepelné (odolnost vůči teplotě, tepelná vodivost), mechanické (pevnost, mez kluzu, tažnost), elektrické (vodivost), magnetické (permeabilita)  a optické (barva, index lomu).</a:t>
            </a:r>
          </a:p>
        </p:txBody>
      </p:sp>
      <p:sp>
        <p:nvSpPr>
          <p:cNvPr id="32772" name="Rectangle 4"/>
          <p:cNvSpPr>
            <a:spLocks noChangeArrowheads="1"/>
          </p:cNvSpPr>
          <p:nvPr/>
        </p:nvSpPr>
        <p:spPr bwMode="auto">
          <a:xfrm>
            <a:off x="284672" y="2466089"/>
            <a:ext cx="11645659" cy="1767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hangingPunct="1"/>
            <a:r>
              <a:rPr lang="cs-CZ" altLang="cs-CZ" sz="1814" dirty="0">
                <a:solidFill>
                  <a:schemeClr val="tx1"/>
                </a:solidFill>
              </a:rPr>
              <a:t>Podle </a:t>
            </a:r>
            <a:r>
              <a:rPr lang="cs-CZ" altLang="cs-CZ" sz="1814" b="1" dirty="0">
                <a:solidFill>
                  <a:srgbClr val="FF0000"/>
                </a:solidFill>
              </a:rPr>
              <a:t>struktury</a:t>
            </a:r>
            <a:r>
              <a:rPr lang="cs-CZ" altLang="cs-CZ" sz="1814" dirty="0">
                <a:solidFill>
                  <a:schemeClr val="tx1"/>
                </a:solidFill>
              </a:rPr>
              <a:t> lze materiál dělit v několika úrovních. </a:t>
            </a:r>
            <a:r>
              <a:rPr lang="cs-CZ" altLang="cs-CZ" sz="1814" dirty="0">
                <a:solidFill>
                  <a:srgbClr val="FF0000"/>
                </a:solidFill>
              </a:rPr>
              <a:t>Struktura elektronová </a:t>
            </a:r>
            <a:r>
              <a:rPr lang="cs-CZ" altLang="cs-CZ" sz="1814" dirty="0">
                <a:solidFill>
                  <a:schemeClr val="tx1"/>
                </a:solidFill>
              </a:rPr>
              <a:t>popisuje distribuci elektronů a rozhoduje o tom, zda je materiál izolantem, vodičem popř. polovodičem. </a:t>
            </a:r>
          </a:p>
          <a:p>
            <a:pPr algn="just" eaLnBrk="1" hangingPunct="1"/>
            <a:r>
              <a:rPr lang="cs-CZ" altLang="cs-CZ" sz="1814" dirty="0">
                <a:solidFill>
                  <a:srgbClr val="FF0000"/>
                </a:solidFill>
              </a:rPr>
              <a:t>Struktura molekulová </a:t>
            </a:r>
            <a:r>
              <a:rPr lang="cs-CZ" altLang="cs-CZ" sz="1814" dirty="0">
                <a:solidFill>
                  <a:schemeClr val="tx1"/>
                </a:solidFill>
              </a:rPr>
              <a:t>popisuje tvar, konfiguraci případně konformaci a další geometrické parametry přítomných molekul (u kovů jsou místo těchto molekul atomy). Při krystalizaci se atomy (molekuly) trojrozměrně uspořádávají. Jestliže nenastane toto krystalické uspořádání dostává se materiál, který má sice stejné chemické složení, ale zcela odlišné vlastnosti – tzv. </a:t>
            </a:r>
            <a:r>
              <a:rPr lang="cs-CZ" altLang="cs-CZ" sz="1814" dirty="0">
                <a:solidFill>
                  <a:srgbClr val="FF0000"/>
                </a:solidFill>
              </a:rPr>
              <a:t>kovová skla</a:t>
            </a:r>
            <a:r>
              <a:rPr lang="cs-CZ" altLang="cs-CZ" sz="1814" dirty="0">
                <a:solidFill>
                  <a:schemeClr val="tx1"/>
                </a:solidFill>
              </a:rPr>
              <a:t>. </a:t>
            </a:r>
          </a:p>
        </p:txBody>
      </p:sp>
      <p:sp>
        <p:nvSpPr>
          <p:cNvPr id="32773" name="Rectangle 5"/>
          <p:cNvSpPr>
            <a:spLocks noChangeArrowheads="1"/>
          </p:cNvSpPr>
          <p:nvPr/>
        </p:nvSpPr>
        <p:spPr bwMode="auto">
          <a:xfrm>
            <a:off x="290130" y="4790179"/>
            <a:ext cx="11602973" cy="92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nchor="ctr">
            <a:spAutoFit/>
          </a:bodyPr>
          <a:lstStyle>
            <a:lvl1pPr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defTabSz="1008063">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hangingPunct="1"/>
            <a:r>
              <a:rPr lang="cs-CZ" altLang="cs-CZ" sz="1814">
                <a:solidFill>
                  <a:schemeClr val="tx1"/>
                </a:solidFill>
              </a:rPr>
              <a:t>Amorfní kovy - </a:t>
            </a:r>
            <a:r>
              <a:rPr lang="cs-CZ" altLang="cs-CZ" sz="1814" b="1">
                <a:solidFill>
                  <a:schemeClr val="tx1"/>
                </a:solidFill>
              </a:rPr>
              <a:t>kovová skla</a:t>
            </a:r>
            <a:r>
              <a:rPr lang="cs-CZ" altLang="cs-CZ" sz="1814">
                <a:solidFill>
                  <a:schemeClr val="tx1"/>
                </a:solidFill>
              </a:rPr>
              <a:t> jsou umělé kovové materiály </a:t>
            </a:r>
            <a:r>
              <a:rPr lang="cs-CZ" altLang="cs-CZ" sz="1814">
                <a:solidFill>
                  <a:srgbClr val="FF0000"/>
                </a:solidFill>
              </a:rPr>
              <a:t>s neuspořádanou atomovou strukturou</a:t>
            </a:r>
            <a:r>
              <a:rPr lang="cs-CZ" altLang="cs-CZ" sz="1814">
                <a:solidFill>
                  <a:schemeClr val="tx1"/>
                </a:solidFill>
              </a:rPr>
              <a:t>. Vyznačují se některými zajímavými vlastnostmi, jako vysokou mezí pevnosti, korozivzdorností, velkým elektrickým odporem apod. </a:t>
            </a:r>
          </a:p>
        </p:txBody>
      </p:sp>
      <p:sp>
        <p:nvSpPr>
          <p:cNvPr id="32774" name="Zástupný symbol pro číslo snímku 3"/>
          <p:cNvSpPr>
            <a:spLocks noGrp="1"/>
          </p:cNvSpPr>
          <p:nvPr>
            <p:ph type="sldNum" sz="quarter" idx="12"/>
          </p:nvPr>
        </p:nvSpPr>
        <p:spPr>
          <a:xfrm>
            <a:off x="10080899" y="6572851"/>
            <a:ext cx="394601" cy="2592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063720BA-E624-42AB-BD29-9FAAC81475D3}" type="slidenum">
              <a:rPr lang="en-GB" altLang="cs-CZ">
                <a:solidFill>
                  <a:srgbClr val="000000"/>
                </a:solidFill>
                <a:latin typeface="Times New Roman" panose="02020603050405020304" pitchFamily="18" charset="0"/>
              </a:rPr>
              <a:pPr/>
              <a:t>5</a:t>
            </a:fld>
            <a:endParaRPr lang="en-GB" altLang="cs-CZ">
              <a:solidFill>
                <a:srgbClr val="000000"/>
              </a:solidFill>
              <a:latin typeface="Times New Roman" panose="02020603050405020304" pitchFamily="18" charset="0"/>
            </a:endParaRPr>
          </a:p>
        </p:txBody>
      </p:sp>
      <p:sp>
        <p:nvSpPr>
          <p:cNvPr id="7" name="Obdélník 6">
            <a:extLst>
              <a:ext uri="{FF2B5EF4-FFF2-40B4-BE49-F238E27FC236}">
                <a16:creationId xmlns:a16="http://schemas.microsoft.com/office/drawing/2014/main" id="{BAAA9D0D-3450-4882-B326-657EE8541F5E}"/>
              </a:ext>
            </a:extLst>
          </p:cNvPr>
          <p:cNvSpPr/>
          <p:nvPr/>
        </p:nvSpPr>
        <p:spPr bwMode="auto">
          <a:xfrm>
            <a:off x="3215957"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668655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650BD604-7D16-4F10-8AF9-F1F633DB69F2}"/>
              </a:ext>
            </a:extLst>
          </p:cNvPr>
          <p:cNvSpPr txBox="1"/>
          <p:nvPr/>
        </p:nvSpPr>
        <p:spPr>
          <a:xfrm>
            <a:off x="1274784" y="0"/>
            <a:ext cx="9694190" cy="461665"/>
          </a:xfrm>
          <a:prstGeom prst="rect">
            <a:avLst/>
          </a:prstGeom>
          <a:noFill/>
        </p:spPr>
        <p:txBody>
          <a:bodyPr wrap="square">
            <a:spAutoFit/>
          </a:bodyPr>
          <a:lstStyle/>
          <a:p>
            <a:r>
              <a:rPr lang="cs-CZ" sz="2400" b="0" i="0" dirty="0">
                <a:solidFill>
                  <a:srgbClr val="FF0000"/>
                </a:solidFill>
                <a:effectLst/>
                <a:latin typeface="Times New Roman" panose="02020603050405020304" pitchFamily="18" charset="0"/>
                <a:cs typeface="Times New Roman" panose="02020603050405020304" pitchFamily="18" charset="0"/>
              </a:rPr>
              <a:t>Historický přehled ve využívání konstrukčních materiálů a technologií</a:t>
            </a:r>
            <a:endParaRPr lang="cs-CZ" sz="2400" dirty="0">
              <a:solidFill>
                <a:srgbClr val="FF0000"/>
              </a:solidFill>
              <a:latin typeface="Times New Roman" panose="02020603050405020304" pitchFamily="18" charset="0"/>
              <a:cs typeface="Times New Roman" panose="02020603050405020304" pitchFamily="18" charset="0"/>
            </a:endParaRPr>
          </a:p>
        </p:txBody>
      </p:sp>
      <p:pic>
        <p:nvPicPr>
          <p:cNvPr id="7" name="Obrázek 6">
            <a:extLst>
              <a:ext uri="{FF2B5EF4-FFF2-40B4-BE49-F238E27FC236}">
                <a16:creationId xmlns:a16="http://schemas.microsoft.com/office/drawing/2014/main" id="{0D9934CB-2096-499D-89D8-43CC31449EEF}"/>
              </a:ext>
            </a:extLst>
          </p:cNvPr>
          <p:cNvPicPr>
            <a:picLocks noChangeAspect="1"/>
          </p:cNvPicPr>
          <p:nvPr/>
        </p:nvPicPr>
        <p:blipFill>
          <a:blip r:embed="rId2"/>
          <a:stretch>
            <a:fillRect/>
          </a:stretch>
        </p:blipFill>
        <p:spPr>
          <a:xfrm>
            <a:off x="1354397" y="461666"/>
            <a:ext cx="7402146" cy="4776428"/>
          </a:xfrm>
          <a:prstGeom prst="rect">
            <a:avLst/>
          </a:prstGeom>
        </p:spPr>
      </p:pic>
      <p:sp>
        <p:nvSpPr>
          <p:cNvPr id="2" name="Obdélník 1"/>
          <p:cNvSpPr/>
          <p:nvPr/>
        </p:nvSpPr>
        <p:spPr>
          <a:xfrm>
            <a:off x="389455" y="5210413"/>
            <a:ext cx="11194211" cy="369332"/>
          </a:xfrm>
          <a:prstGeom prst="rect">
            <a:avLst/>
          </a:prstGeom>
        </p:spPr>
        <p:txBody>
          <a:bodyPr wrap="square">
            <a:spAutoFit/>
          </a:bodyPr>
          <a:lstStyle/>
          <a:p>
            <a:r>
              <a:rPr lang="cs-CZ" dirty="0"/>
              <a:t>PTÁČEK, Luděk. Nauka o materiálu I. 2. </a:t>
            </a:r>
            <a:r>
              <a:rPr lang="cs-CZ" dirty="0" err="1"/>
              <a:t>opr</a:t>
            </a:r>
            <a:r>
              <a:rPr lang="cs-CZ" dirty="0"/>
              <a:t>. a </a:t>
            </a:r>
            <a:r>
              <a:rPr lang="cs-CZ" dirty="0" err="1"/>
              <a:t>rozš</a:t>
            </a:r>
            <a:r>
              <a:rPr lang="cs-CZ" dirty="0"/>
              <a:t>. vyd. Brno : CERM, 2003, 516 s. ISBN 80-7204-283-1.</a:t>
            </a:r>
          </a:p>
        </p:txBody>
      </p:sp>
      <p:sp>
        <p:nvSpPr>
          <p:cNvPr id="6" name="Obdélník 5">
            <a:extLst>
              <a:ext uri="{FF2B5EF4-FFF2-40B4-BE49-F238E27FC236}">
                <a16:creationId xmlns:a16="http://schemas.microsoft.com/office/drawing/2014/main" id="{9C81C04A-EC95-4DE3-82D9-006C896C0264}"/>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2426177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534" y="160317"/>
            <a:ext cx="9123366" cy="558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Zástupný symbol pro číslo snímku 3"/>
          <p:cNvSpPr>
            <a:spLocks noGrp="1"/>
          </p:cNvSpPr>
          <p:nvPr>
            <p:ph type="sldNum" sz="quarter" idx="12"/>
          </p:nvPr>
        </p:nvSpPr>
        <p:spPr>
          <a:xfrm>
            <a:off x="10080899" y="6572851"/>
            <a:ext cx="394601" cy="2592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FB870CD9-05F9-44C2-88B7-D204D8DAABA7}" type="slidenum">
              <a:rPr lang="en-GB" altLang="cs-CZ">
                <a:solidFill>
                  <a:srgbClr val="000000"/>
                </a:solidFill>
                <a:latin typeface="Times New Roman" panose="02020603050405020304" pitchFamily="18" charset="0"/>
              </a:rPr>
              <a:pPr/>
              <a:t>7</a:t>
            </a:fld>
            <a:endParaRPr lang="en-GB" altLang="cs-CZ">
              <a:solidFill>
                <a:srgbClr val="000000"/>
              </a:solidFill>
              <a:latin typeface="Times New Roman" panose="02020603050405020304" pitchFamily="18" charset="0"/>
            </a:endParaRPr>
          </a:p>
        </p:txBody>
      </p:sp>
      <p:sp>
        <p:nvSpPr>
          <p:cNvPr id="4" name="Obdélník 3">
            <a:extLst>
              <a:ext uri="{FF2B5EF4-FFF2-40B4-BE49-F238E27FC236}">
                <a16:creationId xmlns:a16="http://schemas.microsoft.com/office/drawing/2014/main" id="{F30C53F8-F637-4525-BD56-820AE987FAAF}"/>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4242211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1DE5CD16-D218-4D26-9C6E-0C3BA1380FAC}" type="slidenum">
              <a:rPr lang="en-GB" altLang="cs-CZ">
                <a:solidFill>
                  <a:srgbClr val="000000"/>
                </a:solidFill>
                <a:latin typeface="Times New Roman" panose="02020603050405020304" pitchFamily="18" charset="0"/>
              </a:rPr>
              <a:pPr/>
              <a:t>8</a:t>
            </a:fld>
            <a:endParaRPr lang="en-GB" altLang="cs-CZ">
              <a:solidFill>
                <a:srgbClr val="000000"/>
              </a:solidFill>
              <a:latin typeface="Times New Roman" panose="02020603050405020304" pitchFamily="18" charset="0"/>
            </a:endParaRPr>
          </a:p>
        </p:txBody>
      </p:sp>
      <p:pic>
        <p:nvPicPr>
          <p:cNvPr id="3481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651" y="1752964"/>
            <a:ext cx="8818046" cy="3057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4820" name="Oval 2"/>
          <p:cNvSpPr>
            <a:spLocks noChangeArrowheads="1"/>
          </p:cNvSpPr>
          <p:nvPr/>
        </p:nvSpPr>
        <p:spPr bwMode="auto">
          <a:xfrm>
            <a:off x="3607420" y="3984899"/>
            <a:ext cx="851129" cy="822326"/>
          </a:xfrm>
          <a:prstGeom prst="ellipse">
            <a:avLst/>
          </a:prstGeom>
          <a:noFill/>
          <a:ln w="36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34821" name="Oval 3"/>
          <p:cNvSpPr>
            <a:spLocks noChangeArrowheads="1"/>
          </p:cNvSpPr>
          <p:nvPr/>
        </p:nvSpPr>
        <p:spPr bwMode="auto">
          <a:xfrm>
            <a:off x="7876028" y="3645024"/>
            <a:ext cx="553018" cy="652388"/>
          </a:xfrm>
          <a:prstGeom prst="ellipse">
            <a:avLst/>
          </a:prstGeom>
          <a:noFill/>
          <a:ln w="36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34822" name="Oval 4"/>
          <p:cNvSpPr>
            <a:spLocks noChangeArrowheads="1"/>
          </p:cNvSpPr>
          <p:nvPr/>
        </p:nvSpPr>
        <p:spPr bwMode="auto">
          <a:xfrm>
            <a:off x="5792129" y="2906226"/>
            <a:ext cx="553018" cy="652389"/>
          </a:xfrm>
          <a:prstGeom prst="ellipse">
            <a:avLst/>
          </a:prstGeom>
          <a:noFill/>
          <a:ln w="36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34823" name="Oval 5"/>
          <p:cNvSpPr>
            <a:spLocks noChangeArrowheads="1"/>
          </p:cNvSpPr>
          <p:nvPr/>
        </p:nvSpPr>
        <p:spPr bwMode="auto">
          <a:xfrm>
            <a:off x="9222569" y="3233140"/>
            <a:ext cx="1275974" cy="1843394"/>
          </a:xfrm>
          <a:prstGeom prst="ellipse">
            <a:avLst/>
          </a:prstGeom>
          <a:noFill/>
          <a:ln w="36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34824" name="Oval 6"/>
          <p:cNvSpPr>
            <a:spLocks noChangeArrowheads="1"/>
          </p:cNvSpPr>
          <p:nvPr/>
        </p:nvSpPr>
        <p:spPr bwMode="auto">
          <a:xfrm>
            <a:off x="6912566" y="3388677"/>
            <a:ext cx="553018" cy="652388"/>
          </a:xfrm>
          <a:prstGeom prst="ellipse">
            <a:avLst/>
          </a:prstGeom>
          <a:noFill/>
          <a:ln w="36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34825" name="Oval 7"/>
          <p:cNvSpPr>
            <a:spLocks noChangeArrowheads="1"/>
          </p:cNvSpPr>
          <p:nvPr/>
        </p:nvSpPr>
        <p:spPr bwMode="auto">
          <a:xfrm>
            <a:off x="4912197" y="3616220"/>
            <a:ext cx="681191" cy="609184"/>
          </a:xfrm>
          <a:prstGeom prst="ellipse">
            <a:avLst/>
          </a:prstGeom>
          <a:noFill/>
          <a:ln w="36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34826" name="Text Box 8"/>
          <p:cNvSpPr txBox="1">
            <a:spLocks noChangeArrowheads="1"/>
          </p:cNvSpPr>
          <p:nvPr/>
        </p:nvSpPr>
        <p:spPr bwMode="auto">
          <a:xfrm>
            <a:off x="2219114" y="269310"/>
            <a:ext cx="7812820" cy="3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34827" name="Text Box 9"/>
          <p:cNvSpPr txBox="1">
            <a:spLocks noChangeArrowheads="1"/>
          </p:cNvSpPr>
          <p:nvPr/>
        </p:nvSpPr>
        <p:spPr bwMode="auto">
          <a:xfrm>
            <a:off x="2033334" y="240506"/>
            <a:ext cx="8210302" cy="100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cs-CZ" altLang="cs-CZ" sz="3992">
                <a:solidFill>
                  <a:srgbClr val="000000"/>
                </a:solidFill>
              </a:rPr>
              <a:t>N</a:t>
            </a:r>
            <a:r>
              <a:rPr lang="en-GB" altLang="cs-CZ" sz="3992">
                <a:solidFill>
                  <a:srgbClr val="000000"/>
                </a:solidFill>
              </a:rPr>
              <a:t>ástroje z různých materiálů</a:t>
            </a:r>
            <a:r>
              <a:rPr lang="en-GB" altLang="cs-CZ" sz="2903">
                <a:solidFill>
                  <a:srgbClr val="000000"/>
                </a:solidFill>
              </a:rPr>
              <a:t> </a:t>
            </a:r>
          </a:p>
          <a:p>
            <a:pPr algn="ctr" eaLnBrk="1">
              <a:lnSpc>
                <a:spcPct val="87000"/>
              </a:lnSpc>
              <a:buClr>
                <a:srgbClr val="000000"/>
              </a:buClr>
              <a:buSzPct val="45000"/>
              <a:buFont typeface="Wingdings" panose="05000000000000000000" pitchFamily="2" charset="2"/>
              <a:buNone/>
            </a:pPr>
            <a:r>
              <a:rPr lang="en-GB" altLang="cs-CZ" sz="2903">
                <a:solidFill>
                  <a:srgbClr val="000000"/>
                </a:solidFill>
              </a:rPr>
              <a:t>provází člověka od počátk</a:t>
            </a:r>
            <a:r>
              <a:rPr lang="cs-CZ" altLang="cs-CZ" sz="2903">
                <a:solidFill>
                  <a:srgbClr val="000000"/>
                </a:solidFill>
              </a:rPr>
              <a:t>u</a:t>
            </a:r>
            <a:r>
              <a:rPr lang="en-GB" altLang="cs-CZ" sz="2903">
                <a:solidFill>
                  <a:srgbClr val="000000"/>
                </a:solidFill>
              </a:rPr>
              <a:t> vývoje</a:t>
            </a:r>
          </a:p>
        </p:txBody>
      </p:sp>
      <p:sp>
        <p:nvSpPr>
          <p:cNvPr id="34828" name="Obdélník 2"/>
          <p:cNvSpPr>
            <a:spLocks noChangeArrowheads="1"/>
          </p:cNvSpPr>
          <p:nvPr/>
        </p:nvSpPr>
        <p:spPr bwMode="auto">
          <a:xfrm>
            <a:off x="1983504" y="4809896"/>
            <a:ext cx="3430106" cy="315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r>
              <a:rPr lang="cs-CZ" altLang="cs-CZ" sz="1452" dirty="0">
                <a:solidFill>
                  <a:schemeClr val="tx1"/>
                </a:solidFill>
              </a:rPr>
              <a:t>(Zdroj: http://www.prometheus.unas.cz)</a:t>
            </a:r>
          </a:p>
        </p:txBody>
      </p:sp>
      <p:sp>
        <p:nvSpPr>
          <p:cNvPr id="13" name="Obdélník 12">
            <a:extLst>
              <a:ext uri="{FF2B5EF4-FFF2-40B4-BE49-F238E27FC236}">
                <a16:creationId xmlns:a16="http://schemas.microsoft.com/office/drawing/2014/main" id="{A7B60E50-1F37-4824-9FFB-479B13D49110}"/>
              </a:ext>
            </a:extLst>
          </p:cNvPr>
          <p:cNvSpPr/>
          <p:nvPr/>
        </p:nvSpPr>
        <p:spPr bwMode="auto">
          <a:xfrm>
            <a:off x="3215957" y="5579745"/>
            <a:ext cx="5760085" cy="1278255"/>
          </a:xfrm>
          <a:prstGeom prst="rect">
            <a:avLst/>
          </a:prstGeom>
          <a:blipFill>
            <a:blip r:embed="rId4"/>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270729012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65D4D7DE-FEBE-4F4F-BFEE-57C13895FB18}" type="slidenum">
              <a:rPr lang="en-GB" altLang="cs-CZ">
                <a:solidFill>
                  <a:srgbClr val="000000"/>
                </a:solidFill>
                <a:latin typeface="Times New Roman" panose="02020603050405020304" pitchFamily="18" charset="0"/>
              </a:rPr>
              <a:pPr/>
              <a:t>9</a:t>
            </a:fld>
            <a:endParaRPr lang="en-GB" altLang="cs-CZ">
              <a:solidFill>
                <a:srgbClr val="000000"/>
              </a:solidFill>
              <a:latin typeface="Times New Roman" panose="02020603050405020304" pitchFamily="18" charset="0"/>
            </a:endParaRPr>
          </a:p>
        </p:txBody>
      </p:sp>
      <p:sp>
        <p:nvSpPr>
          <p:cNvPr id="36867" name="Text Box 1"/>
          <p:cNvSpPr txBox="1">
            <a:spLocks noChangeArrowheads="1"/>
          </p:cNvSpPr>
          <p:nvPr/>
        </p:nvSpPr>
        <p:spPr bwMode="auto">
          <a:xfrm>
            <a:off x="2190311" y="325475"/>
            <a:ext cx="8182939" cy="124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4355">
                <a:solidFill>
                  <a:srgbClr val="000000"/>
                </a:solidFill>
              </a:rPr>
              <a:t>Proč člověk začal požívat okolní materiály</a:t>
            </a:r>
          </a:p>
        </p:txBody>
      </p:sp>
      <p:sp>
        <p:nvSpPr>
          <p:cNvPr id="36868" name="Text Box 2"/>
          <p:cNvSpPr txBox="1">
            <a:spLocks noChangeArrowheads="1"/>
          </p:cNvSpPr>
          <p:nvPr/>
        </p:nvSpPr>
        <p:spPr bwMode="auto">
          <a:xfrm>
            <a:off x="802257" y="1731062"/>
            <a:ext cx="10653622" cy="3580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cs-CZ" altLang="cs-CZ" sz="3266" dirty="0">
                <a:solidFill>
                  <a:srgbClr val="0000FF"/>
                </a:solidFill>
              </a:rPr>
              <a:t>2 základní důvody</a:t>
            </a:r>
          </a:p>
          <a:p>
            <a:pPr eaLnBrk="1">
              <a:lnSpc>
                <a:spcPct val="87000"/>
              </a:lnSpc>
              <a:buClr>
                <a:srgbClr val="000000"/>
              </a:buClr>
              <a:buSzPct val="45000"/>
              <a:buFont typeface="Wingdings" panose="05000000000000000000" pitchFamily="2" charset="2"/>
              <a:buNone/>
            </a:pPr>
            <a:endParaRPr lang="cs-CZ" altLang="cs-CZ" sz="2540" dirty="0">
              <a:solidFill>
                <a:srgbClr val="000000"/>
              </a:solidFill>
            </a:endParaRPr>
          </a:p>
          <a:p>
            <a:pPr eaLnBrk="1">
              <a:lnSpc>
                <a:spcPct val="87000"/>
              </a:lnSpc>
              <a:buClr>
                <a:srgbClr val="000000"/>
              </a:buClr>
              <a:buSzPct val="45000"/>
              <a:buFont typeface="Wingdings" panose="05000000000000000000" pitchFamily="2" charset="2"/>
              <a:buNone/>
            </a:pPr>
            <a:endParaRPr lang="cs-CZ" altLang="cs-CZ" sz="2540" dirty="0">
              <a:solidFill>
                <a:srgbClr val="000000"/>
              </a:solidFill>
            </a:endParaRPr>
          </a:p>
          <a:p>
            <a:pPr eaLnBrk="1">
              <a:lnSpc>
                <a:spcPct val="87000"/>
              </a:lnSpc>
              <a:buClr>
                <a:srgbClr val="000000"/>
              </a:buClr>
              <a:buSzPct val="45000"/>
              <a:buFont typeface="Wingdings" panose="05000000000000000000" pitchFamily="2" charset="2"/>
              <a:buNone/>
            </a:pPr>
            <a:r>
              <a:rPr lang="cs-CZ" altLang="cs-CZ" sz="2540" dirty="0">
                <a:solidFill>
                  <a:srgbClr val="FF0000"/>
                </a:solidFill>
              </a:rPr>
              <a:t>1. OBŽIVA </a:t>
            </a:r>
            <a:r>
              <a:rPr lang="cs-CZ" altLang="cs-CZ" sz="2540" dirty="0">
                <a:solidFill>
                  <a:srgbClr val="000000"/>
                </a:solidFill>
              </a:rPr>
              <a:t>– nástroje napomáhající k dosažení potravy a jejímu snadnějšímu zpracování  - nástroje a zbraně</a:t>
            </a:r>
          </a:p>
          <a:p>
            <a:pPr eaLnBrk="1">
              <a:lnSpc>
                <a:spcPct val="87000"/>
              </a:lnSpc>
              <a:buClr>
                <a:srgbClr val="000000"/>
              </a:buClr>
              <a:buSzPct val="45000"/>
              <a:buFont typeface="Wingdings" panose="05000000000000000000" pitchFamily="2" charset="2"/>
              <a:buNone/>
            </a:pPr>
            <a:endParaRPr lang="cs-CZ" altLang="cs-CZ" sz="2540" dirty="0">
              <a:solidFill>
                <a:srgbClr val="000000"/>
              </a:solidFill>
            </a:endParaRPr>
          </a:p>
          <a:p>
            <a:pPr eaLnBrk="1">
              <a:lnSpc>
                <a:spcPct val="87000"/>
              </a:lnSpc>
              <a:buClr>
                <a:srgbClr val="000000"/>
              </a:buClr>
              <a:buSzPct val="45000"/>
              <a:buFont typeface="Wingdings" panose="05000000000000000000" pitchFamily="2" charset="2"/>
              <a:buNone/>
            </a:pPr>
            <a:r>
              <a:rPr lang="cs-CZ" altLang="cs-CZ" sz="2540" dirty="0">
                <a:solidFill>
                  <a:srgbClr val="FF0000"/>
                </a:solidFill>
              </a:rPr>
              <a:t>2. OCHRANA </a:t>
            </a:r>
            <a:r>
              <a:rPr lang="cs-CZ" altLang="cs-CZ" sz="2540" dirty="0">
                <a:solidFill>
                  <a:srgbClr val="000000"/>
                </a:solidFill>
              </a:rPr>
              <a:t>– 	</a:t>
            </a:r>
          </a:p>
          <a:p>
            <a:pPr eaLnBrk="1">
              <a:lnSpc>
                <a:spcPct val="87000"/>
              </a:lnSpc>
              <a:buClr>
                <a:srgbClr val="000000"/>
              </a:buClr>
              <a:buSzPct val="45000"/>
              <a:buFont typeface="Wingdings" panose="05000000000000000000" pitchFamily="2" charset="2"/>
              <a:buNone/>
            </a:pPr>
            <a:r>
              <a:rPr lang="cs-CZ" altLang="cs-CZ" sz="2540" dirty="0">
                <a:solidFill>
                  <a:srgbClr val="000000"/>
                </a:solidFill>
              </a:rPr>
              <a:t>a) ochrana proti nepřízni počasí –	oblečení</a:t>
            </a:r>
          </a:p>
          <a:p>
            <a:pPr eaLnBrk="1">
              <a:lnSpc>
                <a:spcPct val="87000"/>
              </a:lnSpc>
              <a:buClr>
                <a:srgbClr val="000000"/>
              </a:buClr>
              <a:buSzPct val="45000"/>
              <a:buFont typeface="Wingdings" panose="05000000000000000000" pitchFamily="2" charset="2"/>
              <a:buNone/>
            </a:pPr>
            <a:r>
              <a:rPr lang="cs-CZ" altLang="cs-CZ" sz="2540" dirty="0">
                <a:solidFill>
                  <a:srgbClr val="000000"/>
                </a:solidFill>
              </a:rPr>
              <a:t>	</a:t>
            </a:r>
          </a:p>
          <a:p>
            <a:pPr eaLnBrk="1">
              <a:lnSpc>
                <a:spcPct val="87000"/>
              </a:lnSpc>
              <a:buClr>
                <a:srgbClr val="000000"/>
              </a:buClr>
              <a:buSzPct val="45000"/>
              <a:buFont typeface="Wingdings" panose="05000000000000000000" pitchFamily="2" charset="2"/>
              <a:buNone/>
            </a:pPr>
            <a:r>
              <a:rPr lang="cs-CZ" altLang="cs-CZ" sz="2540" dirty="0">
                <a:solidFill>
                  <a:srgbClr val="000000"/>
                </a:solidFill>
              </a:rPr>
              <a:t>b) ochrana před zvěří a nepřáteli - zbraně</a:t>
            </a:r>
          </a:p>
        </p:txBody>
      </p:sp>
      <p:sp>
        <p:nvSpPr>
          <p:cNvPr id="5" name="Obdélník 4">
            <a:extLst>
              <a:ext uri="{FF2B5EF4-FFF2-40B4-BE49-F238E27FC236}">
                <a16:creationId xmlns:a16="http://schemas.microsoft.com/office/drawing/2014/main" id="{90644F93-054C-4A28-A12F-5DB5B8D759C3}"/>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6" name="TextovéPole 5">
            <a:extLst>
              <a:ext uri="{FF2B5EF4-FFF2-40B4-BE49-F238E27FC236}">
                <a16:creationId xmlns:a16="http://schemas.microsoft.com/office/drawing/2014/main" id="{A80D7A65-96FC-3769-A613-87A1C0B2AA2F}"/>
              </a:ext>
            </a:extLst>
          </p:cNvPr>
          <p:cNvSpPr txBox="1"/>
          <p:nvPr/>
        </p:nvSpPr>
        <p:spPr>
          <a:xfrm>
            <a:off x="64774" y="5395079"/>
            <a:ext cx="8818898" cy="369332"/>
          </a:xfrm>
          <a:prstGeom prst="rect">
            <a:avLst/>
          </a:prstGeom>
          <a:noFill/>
        </p:spPr>
        <p:txBody>
          <a:bodyPr wrap="square">
            <a:spAutoFit/>
          </a:bodyPr>
          <a:lstStyle/>
          <a:p>
            <a:r>
              <a:rPr lang="cs-CZ" dirty="0">
                <a:solidFill>
                  <a:schemeClr val="tx1"/>
                </a:solidFill>
              </a:rPr>
              <a:t>MICHNA, Štefan. Historie kovů. Ústí nad Labem. 2021 ISBN: 9788075613158</a:t>
            </a:r>
          </a:p>
        </p:txBody>
      </p:sp>
    </p:spTree>
    <p:extLst>
      <p:ext uri="{BB962C8B-B14F-4D97-AF65-F5344CB8AC3E}">
        <p14:creationId xmlns:p14="http://schemas.microsoft.com/office/powerpoint/2010/main" val="26754437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0862E3B3-6B53-447A-94B1-9223CDC88E69}"/>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38914"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F72E642E-68CC-4D72-A8D5-AAFE5420ABD7}" type="slidenum">
              <a:rPr lang="en-GB" altLang="cs-CZ">
                <a:solidFill>
                  <a:srgbClr val="000000"/>
                </a:solidFill>
                <a:latin typeface="Times New Roman" panose="02020603050405020304" pitchFamily="18" charset="0"/>
              </a:rPr>
              <a:pPr/>
              <a:t>10</a:t>
            </a:fld>
            <a:endParaRPr lang="en-GB" altLang="cs-CZ">
              <a:solidFill>
                <a:srgbClr val="000000"/>
              </a:solidFill>
              <a:latin typeface="Times New Roman" panose="02020603050405020304" pitchFamily="18" charset="0"/>
            </a:endParaRPr>
          </a:p>
        </p:txBody>
      </p:sp>
      <p:sp>
        <p:nvSpPr>
          <p:cNvPr id="38915" name="Text Box 1"/>
          <p:cNvSpPr txBox="1">
            <a:spLocks noChangeArrowheads="1"/>
          </p:cNvSpPr>
          <p:nvPr/>
        </p:nvSpPr>
        <p:spPr bwMode="auto">
          <a:xfrm>
            <a:off x="3621821" y="2013332"/>
            <a:ext cx="5629551" cy="69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38916" name="Text Box 2"/>
          <p:cNvSpPr txBox="1">
            <a:spLocks noChangeArrowheads="1"/>
          </p:cNvSpPr>
          <p:nvPr/>
        </p:nvSpPr>
        <p:spPr bwMode="auto">
          <a:xfrm>
            <a:off x="2515786" y="3531252"/>
            <a:ext cx="7203636" cy="1162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38917" name="Text Box 3"/>
          <p:cNvSpPr txBox="1">
            <a:spLocks noChangeArrowheads="1"/>
          </p:cNvSpPr>
          <p:nvPr/>
        </p:nvSpPr>
        <p:spPr bwMode="auto">
          <a:xfrm>
            <a:off x="2005972" y="192981"/>
            <a:ext cx="8223263" cy="51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266">
                <a:solidFill>
                  <a:srgbClr val="000000"/>
                </a:solidFill>
              </a:rPr>
              <a:t>Periodizaci času ovlivňují užívané materiály</a:t>
            </a:r>
          </a:p>
        </p:txBody>
      </p:sp>
      <p:sp>
        <p:nvSpPr>
          <p:cNvPr id="38918" name="Text Box 4"/>
          <p:cNvSpPr txBox="1">
            <a:spLocks noChangeArrowheads="1"/>
          </p:cNvSpPr>
          <p:nvPr/>
        </p:nvSpPr>
        <p:spPr bwMode="auto">
          <a:xfrm>
            <a:off x="2373210" y="852570"/>
            <a:ext cx="6551248" cy="422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540" b="1">
                <a:solidFill>
                  <a:srgbClr val="000000"/>
                </a:solidFill>
              </a:rPr>
              <a:t>4 způsoby periodizace pravěku</a:t>
            </a:r>
          </a:p>
        </p:txBody>
      </p:sp>
      <p:sp>
        <p:nvSpPr>
          <p:cNvPr id="38919" name="Text Box 5"/>
          <p:cNvSpPr txBox="1">
            <a:spLocks noChangeArrowheads="1"/>
          </p:cNvSpPr>
          <p:nvPr/>
        </p:nvSpPr>
        <p:spPr bwMode="auto">
          <a:xfrm>
            <a:off x="1719381" y="1407029"/>
            <a:ext cx="8623625" cy="4357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177" dirty="0">
                <a:solidFill>
                  <a:srgbClr val="000000"/>
                </a:solidFill>
              </a:rPr>
              <a:t>1. </a:t>
            </a:r>
            <a:r>
              <a:rPr lang="cs-CZ" altLang="cs-CZ" sz="2177" dirty="0">
                <a:solidFill>
                  <a:schemeClr val="accent2"/>
                </a:solidFill>
              </a:rPr>
              <a:t>Podle způsobu obživy</a:t>
            </a:r>
            <a:r>
              <a:rPr lang="cs-CZ" altLang="cs-CZ" sz="2177" dirty="0">
                <a:solidFill>
                  <a:srgbClr val="000000"/>
                </a:solidFill>
              </a:rPr>
              <a:t> – přisvojovací hospodářství, produktivní hospodářství</a:t>
            </a:r>
          </a:p>
          <a:p>
            <a:pPr eaLnBrk="1">
              <a:lnSpc>
                <a:spcPct val="87000"/>
              </a:lnSpc>
              <a:buClr>
                <a:srgbClr val="000000"/>
              </a:buClr>
              <a:buSzPct val="45000"/>
              <a:buFont typeface="Wingdings" panose="05000000000000000000" pitchFamily="2" charset="2"/>
              <a:buNone/>
            </a:pPr>
            <a:endParaRPr lang="cs-CZ" altLang="cs-CZ" sz="2177" dirty="0">
              <a:solidFill>
                <a:srgbClr val="000000"/>
              </a:solidFill>
            </a:endParaRPr>
          </a:p>
          <a:p>
            <a:pPr eaLnBrk="1">
              <a:lnSpc>
                <a:spcPct val="87000"/>
              </a:lnSpc>
              <a:buClr>
                <a:srgbClr val="000000"/>
              </a:buClr>
              <a:buSzPct val="45000"/>
              <a:buFont typeface="Wingdings" panose="05000000000000000000" pitchFamily="2" charset="2"/>
              <a:buNone/>
            </a:pPr>
            <a:r>
              <a:rPr lang="cs-CZ" altLang="cs-CZ" sz="2177" dirty="0">
                <a:solidFill>
                  <a:srgbClr val="000000"/>
                </a:solidFill>
              </a:rPr>
              <a:t>2. </a:t>
            </a:r>
            <a:r>
              <a:rPr lang="cs-CZ" altLang="cs-CZ" sz="2177" dirty="0">
                <a:solidFill>
                  <a:schemeClr val="accent2"/>
                </a:solidFill>
              </a:rPr>
              <a:t>Podle technologie používané pračlověkem </a:t>
            </a:r>
            <a:r>
              <a:rPr lang="cs-CZ" altLang="cs-CZ" sz="2177" dirty="0">
                <a:solidFill>
                  <a:srgbClr val="000000"/>
                </a:solidFill>
              </a:rPr>
              <a:t>– přizpůsobování přírodních výtvorů, štípaná industrie, hlazená industrie a vrtaná industrie</a:t>
            </a:r>
          </a:p>
          <a:p>
            <a:pPr eaLnBrk="1">
              <a:lnSpc>
                <a:spcPct val="87000"/>
              </a:lnSpc>
              <a:buClr>
                <a:srgbClr val="000000"/>
              </a:buClr>
              <a:buSzPct val="45000"/>
              <a:buFont typeface="Wingdings" panose="05000000000000000000" pitchFamily="2" charset="2"/>
              <a:buNone/>
            </a:pPr>
            <a:endParaRPr lang="cs-CZ" altLang="cs-CZ" sz="2177" dirty="0">
              <a:solidFill>
                <a:srgbClr val="000000"/>
              </a:solidFill>
            </a:endParaRPr>
          </a:p>
          <a:p>
            <a:pPr eaLnBrk="1">
              <a:lnSpc>
                <a:spcPct val="87000"/>
              </a:lnSpc>
              <a:buClr>
                <a:srgbClr val="000000"/>
              </a:buClr>
              <a:buSzPct val="45000"/>
              <a:buFont typeface="Wingdings" panose="05000000000000000000" pitchFamily="2" charset="2"/>
              <a:buNone/>
            </a:pPr>
            <a:r>
              <a:rPr lang="cs-CZ" altLang="cs-CZ" sz="2177" dirty="0">
                <a:solidFill>
                  <a:srgbClr val="000000"/>
                </a:solidFill>
              </a:rPr>
              <a:t>3. </a:t>
            </a:r>
            <a:r>
              <a:rPr lang="cs-CZ" altLang="cs-CZ" sz="2177" dirty="0">
                <a:solidFill>
                  <a:schemeClr val="accent2"/>
                </a:solidFill>
              </a:rPr>
              <a:t>Podle uspořádání společenství </a:t>
            </a:r>
            <a:r>
              <a:rPr lang="cs-CZ" altLang="cs-CZ" sz="2177" dirty="0">
                <a:solidFill>
                  <a:srgbClr val="000000"/>
                </a:solidFill>
              </a:rPr>
              <a:t>– tlupa, rodové uspořádání, rozpad rodového uspořádání</a:t>
            </a:r>
          </a:p>
          <a:p>
            <a:pPr eaLnBrk="1">
              <a:lnSpc>
                <a:spcPct val="87000"/>
              </a:lnSpc>
              <a:buClr>
                <a:srgbClr val="000000"/>
              </a:buClr>
              <a:buSzPct val="45000"/>
              <a:buFont typeface="Wingdings" panose="05000000000000000000" pitchFamily="2" charset="2"/>
              <a:buNone/>
            </a:pPr>
            <a:endParaRPr lang="cs-CZ" altLang="cs-CZ" sz="2177" dirty="0">
              <a:solidFill>
                <a:srgbClr val="000000"/>
              </a:solidFill>
            </a:endParaRPr>
          </a:p>
          <a:p>
            <a:pPr eaLnBrk="1">
              <a:lnSpc>
                <a:spcPct val="87000"/>
              </a:lnSpc>
              <a:buClr>
                <a:srgbClr val="000000"/>
              </a:buClr>
              <a:buSzPct val="45000"/>
              <a:buFont typeface="Wingdings" panose="05000000000000000000" pitchFamily="2" charset="2"/>
              <a:buNone/>
            </a:pPr>
            <a:r>
              <a:rPr lang="cs-CZ" altLang="cs-CZ" sz="2540" b="1" dirty="0">
                <a:solidFill>
                  <a:srgbClr val="FF0000"/>
                </a:solidFill>
              </a:rPr>
              <a:t>4. Podle materiálů nástrojů  </a:t>
            </a:r>
          </a:p>
          <a:p>
            <a:pPr eaLnBrk="1">
              <a:lnSpc>
                <a:spcPct val="87000"/>
              </a:lnSpc>
              <a:buClr>
                <a:srgbClr val="000000"/>
              </a:buClr>
              <a:buSzPct val="45000"/>
              <a:buFont typeface="Wingdings" panose="05000000000000000000" pitchFamily="2" charset="2"/>
              <a:buNone/>
            </a:pPr>
            <a:r>
              <a:rPr lang="cs-CZ" altLang="cs-CZ" sz="2540" dirty="0">
                <a:solidFill>
                  <a:srgbClr val="000000"/>
                </a:solidFill>
              </a:rPr>
              <a:t>	– doba kamenná – 	(paleolit, mezolit, neolit, e</a:t>
            </a:r>
            <a:r>
              <a:rPr lang="en-GB" altLang="cs-CZ" sz="2540" dirty="0" err="1">
                <a:solidFill>
                  <a:srgbClr val="000000"/>
                </a:solidFill>
              </a:rPr>
              <a:t>neolit</a:t>
            </a:r>
            <a:r>
              <a:rPr lang="cs-CZ" altLang="cs-CZ" sz="2540" dirty="0">
                <a:solidFill>
                  <a:srgbClr val="000000"/>
                </a:solidFill>
              </a:rPr>
              <a:t>)</a:t>
            </a:r>
          </a:p>
          <a:p>
            <a:pPr eaLnBrk="1">
              <a:lnSpc>
                <a:spcPct val="87000"/>
              </a:lnSpc>
              <a:buClr>
                <a:srgbClr val="000000"/>
              </a:buClr>
              <a:buSzPct val="45000"/>
              <a:buFont typeface="Wingdings" panose="05000000000000000000" pitchFamily="2" charset="2"/>
              <a:buNone/>
            </a:pPr>
            <a:r>
              <a:rPr lang="cs-CZ" altLang="cs-CZ" sz="2540" dirty="0">
                <a:solidFill>
                  <a:srgbClr val="000000"/>
                </a:solidFill>
              </a:rPr>
              <a:t>	– doba bronzová (starší, střední a mladší)</a:t>
            </a:r>
          </a:p>
          <a:p>
            <a:pPr eaLnBrk="1">
              <a:lnSpc>
                <a:spcPct val="87000"/>
              </a:lnSpc>
              <a:buClr>
                <a:srgbClr val="000000"/>
              </a:buClr>
              <a:buSzPct val="45000"/>
              <a:buFont typeface="Wingdings" panose="05000000000000000000" pitchFamily="2" charset="2"/>
              <a:buNone/>
            </a:pPr>
            <a:r>
              <a:rPr lang="cs-CZ" altLang="cs-CZ" sz="2540" dirty="0">
                <a:solidFill>
                  <a:srgbClr val="000000"/>
                </a:solidFill>
              </a:rPr>
              <a:t>	–  doba železná – (starší, mladší)</a:t>
            </a:r>
          </a:p>
        </p:txBody>
      </p:sp>
    </p:spTree>
    <p:extLst>
      <p:ext uri="{BB962C8B-B14F-4D97-AF65-F5344CB8AC3E}">
        <p14:creationId xmlns:p14="http://schemas.microsoft.com/office/powerpoint/2010/main" val="299508054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6E3AD7CE-615A-4FC1-83F0-27E01EACB155}"/>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40962"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5C616461-F4E3-4EA2-A7D4-7F775D0F2E76}" type="slidenum">
              <a:rPr lang="en-GB" altLang="cs-CZ">
                <a:solidFill>
                  <a:srgbClr val="000000"/>
                </a:solidFill>
                <a:latin typeface="Times New Roman" panose="02020603050405020304" pitchFamily="18" charset="0"/>
              </a:rPr>
              <a:pPr/>
              <a:t>11</a:t>
            </a:fld>
            <a:endParaRPr lang="en-GB" altLang="cs-CZ">
              <a:solidFill>
                <a:srgbClr val="000000"/>
              </a:solidFill>
              <a:latin typeface="Times New Roman" panose="02020603050405020304" pitchFamily="18" charset="0"/>
            </a:endParaRPr>
          </a:p>
        </p:txBody>
      </p:sp>
      <p:sp>
        <p:nvSpPr>
          <p:cNvPr id="40963" name="Text Box 1"/>
          <p:cNvSpPr txBox="1">
            <a:spLocks noChangeArrowheads="1"/>
          </p:cNvSpPr>
          <p:nvPr/>
        </p:nvSpPr>
        <p:spPr bwMode="auto">
          <a:xfrm>
            <a:off x="1877798" y="1205407"/>
            <a:ext cx="6438916" cy="2251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dirty="0">
                <a:solidFill>
                  <a:srgbClr val="000000"/>
                </a:solidFill>
              </a:rPr>
              <a:t>Homo Habilis, Homo erectus (2 – 0,5 mil. let BC), </a:t>
            </a:r>
            <a:r>
              <a:rPr lang="en-GB" altLang="cs-CZ" dirty="0" err="1">
                <a:solidFill>
                  <a:srgbClr val="000000"/>
                </a:solidFill>
              </a:rPr>
              <a:t>jednoduché</a:t>
            </a:r>
            <a:r>
              <a:rPr lang="en-GB" altLang="cs-CZ" dirty="0">
                <a:solidFill>
                  <a:srgbClr val="000000"/>
                </a:solidFill>
              </a:rPr>
              <a:t> </a:t>
            </a:r>
            <a:r>
              <a:rPr lang="en-GB" altLang="cs-CZ" dirty="0" err="1">
                <a:solidFill>
                  <a:srgbClr val="000000"/>
                </a:solidFill>
              </a:rPr>
              <a:t>kamenné</a:t>
            </a:r>
            <a:r>
              <a:rPr lang="en-GB" altLang="cs-CZ" dirty="0">
                <a:solidFill>
                  <a:srgbClr val="000000"/>
                </a:solidFill>
              </a:rPr>
              <a:t> </a:t>
            </a:r>
            <a:r>
              <a:rPr lang="en-GB" altLang="cs-CZ" dirty="0" err="1">
                <a:solidFill>
                  <a:srgbClr val="000000"/>
                </a:solidFill>
              </a:rPr>
              <a:t>nástroje</a:t>
            </a:r>
            <a:r>
              <a:rPr lang="en-GB" altLang="cs-CZ" dirty="0">
                <a:solidFill>
                  <a:srgbClr val="000000"/>
                </a:solidFill>
              </a:rPr>
              <a:t> </a:t>
            </a:r>
          </a:p>
          <a:p>
            <a:pPr eaLnBrk="1">
              <a:lnSpc>
                <a:spcPct val="87000"/>
              </a:lnSpc>
              <a:buClr>
                <a:srgbClr val="000000"/>
              </a:buClr>
              <a:buSzPct val="45000"/>
              <a:buFont typeface="Wingdings" panose="05000000000000000000" pitchFamily="2" charset="2"/>
              <a:buNone/>
            </a:pPr>
            <a:endParaRPr lang="en-GB" altLang="cs-CZ"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dirty="0">
                <a:solidFill>
                  <a:srgbClr val="000000"/>
                </a:solidFill>
              </a:rPr>
              <a:t>Homo Sapiens (350 tis. let BC) – </a:t>
            </a:r>
            <a:r>
              <a:rPr lang="en-GB" altLang="cs-CZ" dirty="0" err="1">
                <a:solidFill>
                  <a:srgbClr val="000000"/>
                </a:solidFill>
              </a:rPr>
              <a:t>kombinované</a:t>
            </a:r>
            <a:r>
              <a:rPr lang="en-GB" altLang="cs-CZ" dirty="0">
                <a:solidFill>
                  <a:srgbClr val="000000"/>
                </a:solidFill>
              </a:rPr>
              <a:t> </a:t>
            </a:r>
            <a:r>
              <a:rPr lang="en-GB" altLang="cs-CZ" dirty="0" err="1">
                <a:solidFill>
                  <a:srgbClr val="000000"/>
                </a:solidFill>
              </a:rPr>
              <a:t>nástroje</a:t>
            </a:r>
            <a:r>
              <a:rPr lang="en-GB" altLang="cs-CZ" dirty="0">
                <a:solidFill>
                  <a:srgbClr val="000000"/>
                </a:solidFill>
              </a:rPr>
              <a:t> – </a:t>
            </a:r>
            <a:r>
              <a:rPr lang="en-GB" altLang="cs-CZ" dirty="0" err="1">
                <a:solidFill>
                  <a:srgbClr val="000000"/>
                </a:solidFill>
              </a:rPr>
              <a:t>dřevo</a:t>
            </a:r>
            <a:r>
              <a:rPr lang="cs-CZ" altLang="cs-CZ" dirty="0">
                <a:solidFill>
                  <a:srgbClr val="000000"/>
                </a:solidFill>
              </a:rPr>
              <a:t> -</a:t>
            </a:r>
            <a:r>
              <a:rPr lang="en-GB" altLang="cs-CZ" dirty="0">
                <a:solidFill>
                  <a:srgbClr val="000000"/>
                </a:solidFill>
              </a:rPr>
              <a:t> </a:t>
            </a:r>
            <a:r>
              <a:rPr lang="en-GB" altLang="cs-CZ" dirty="0" err="1">
                <a:solidFill>
                  <a:srgbClr val="000000"/>
                </a:solidFill>
              </a:rPr>
              <a:t>kámen</a:t>
            </a:r>
            <a:endParaRPr lang="en-GB" altLang="cs-CZ" dirty="0">
              <a:solidFill>
                <a:srgbClr val="000000"/>
              </a:solidFill>
            </a:endParaRPr>
          </a:p>
          <a:p>
            <a:pPr eaLnBrk="1">
              <a:lnSpc>
                <a:spcPct val="87000"/>
              </a:lnSpc>
              <a:buClr>
                <a:srgbClr val="000000"/>
              </a:buClr>
              <a:buSzPct val="45000"/>
              <a:buFont typeface="Wingdings" panose="05000000000000000000" pitchFamily="2" charset="2"/>
              <a:buNone/>
            </a:pPr>
            <a:endParaRPr lang="en-GB" altLang="cs-CZ"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dirty="0">
                <a:solidFill>
                  <a:srgbClr val="000000"/>
                </a:solidFill>
              </a:rPr>
              <a:t>Homo Sapiens </a:t>
            </a:r>
            <a:r>
              <a:rPr lang="en-GB" altLang="cs-CZ" dirty="0" err="1">
                <a:solidFill>
                  <a:srgbClr val="000000"/>
                </a:solidFill>
              </a:rPr>
              <a:t>Sapiens</a:t>
            </a:r>
            <a:r>
              <a:rPr lang="en-GB" altLang="cs-CZ" dirty="0">
                <a:solidFill>
                  <a:srgbClr val="000000"/>
                </a:solidFill>
              </a:rPr>
              <a:t> (50 – 40 tis. let BC) – </a:t>
            </a:r>
            <a:r>
              <a:rPr lang="en-GB" altLang="cs-CZ" dirty="0" err="1">
                <a:solidFill>
                  <a:srgbClr val="000000"/>
                </a:solidFill>
              </a:rPr>
              <a:t>používání</a:t>
            </a:r>
            <a:r>
              <a:rPr lang="en-GB" altLang="cs-CZ" dirty="0">
                <a:solidFill>
                  <a:srgbClr val="000000"/>
                </a:solidFill>
              </a:rPr>
              <a:t> </a:t>
            </a:r>
            <a:r>
              <a:rPr lang="en-GB" altLang="cs-CZ" dirty="0" err="1">
                <a:solidFill>
                  <a:srgbClr val="000000"/>
                </a:solidFill>
              </a:rPr>
              <a:t>ohně</a:t>
            </a:r>
            <a:r>
              <a:rPr lang="en-GB" altLang="cs-CZ" dirty="0">
                <a:solidFill>
                  <a:srgbClr val="000000"/>
                </a:solidFill>
              </a:rPr>
              <a:t>, </a:t>
            </a:r>
            <a:r>
              <a:rPr lang="en-GB" altLang="cs-CZ" dirty="0" err="1">
                <a:solidFill>
                  <a:srgbClr val="000000"/>
                </a:solidFill>
              </a:rPr>
              <a:t>štípaná</a:t>
            </a:r>
            <a:r>
              <a:rPr lang="en-GB" altLang="cs-CZ" dirty="0">
                <a:solidFill>
                  <a:srgbClr val="000000"/>
                </a:solidFill>
              </a:rPr>
              <a:t> </a:t>
            </a:r>
            <a:r>
              <a:rPr lang="en-GB" altLang="cs-CZ" dirty="0" err="1">
                <a:solidFill>
                  <a:srgbClr val="000000"/>
                </a:solidFill>
              </a:rPr>
              <a:t>industrie</a:t>
            </a:r>
            <a:r>
              <a:rPr lang="en-GB" altLang="cs-CZ" dirty="0">
                <a:solidFill>
                  <a:srgbClr val="000000"/>
                </a:solidFill>
              </a:rPr>
              <a:t>, </a:t>
            </a:r>
            <a:r>
              <a:rPr lang="en-GB" altLang="cs-CZ" dirty="0" err="1">
                <a:solidFill>
                  <a:srgbClr val="000000"/>
                </a:solidFill>
              </a:rPr>
              <a:t>kult</a:t>
            </a:r>
            <a:r>
              <a:rPr lang="en-GB" altLang="cs-CZ" dirty="0">
                <a:solidFill>
                  <a:srgbClr val="000000"/>
                </a:solidFill>
              </a:rPr>
              <a:t> </a:t>
            </a:r>
            <a:r>
              <a:rPr lang="en-GB" altLang="cs-CZ" dirty="0" err="1">
                <a:solidFill>
                  <a:srgbClr val="000000"/>
                </a:solidFill>
              </a:rPr>
              <a:t>mrtvých</a:t>
            </a:r>
            <a:r>
              <a:rPr lang="en-GB" altLang="cs-CZ" dirty="0">
                <a:solidFill>
                  <a:srgbClr val="000000"/>
                </a:solidFill>
              </a:rPr>
              <a:t>, </a:t>
            </a:r>
            <a:r>
              <a:rPr lang="en-GB" altLang="cs-CZ" dirty="0" err="1">
                <a:solidFill>
                  <a:srgbClr val="000000"/>
                </a:solidFill>
              </a:rPr>
              <a:t>abstraktní</a:t>
            </a:r>
            <a:r>
              <a:rPr lang="en-GB" altLang="cs-CZ" dirty="0">
                <a:solidFill>
                  <a:srgbClr val="000000"/>
                </a:solidFill>
              </a:rPr>
              <a:t> </a:t>
            </a:r>
            <a:r>
              <a:rPr lang="en-GB" altLang="cs-CZ" dirty="0" err="1">
                <a:solidFill>
                  <a:srgbClr val="000000"/>
                </a:solidFill>
              </a:rPr>
              <a:t>umění</a:t>
            </a:r>
            <a:r>
              <a:rPr lang="en-GB" altLang="cs-CZ" dirty="0">
                <a:solidFill>
                  <a:srgbClr val="000000"/>
                </a:solidFill>
              </a:rPr>
              <a:t> – </a:t>
            </a:r>
            <a:r>
              <a:rPr lang="en-GB" altLang="cs-CZ" dirty="0" err="1">
                <a:solidFill>
                  <a:srgbClr val="000000"/>
                </a:solidFill>
              </a:rPr>
              <a:t>hliněné</a:t>
            </a:r>
            <a:r>
              <a:rPr lang="en-GB" altLang="cs-CZ" dirty="0">
                <a:solidFill>
                  <a:srgbClr val="000000"/>
                </a:solidFill>
              </a:rPr>
              <a:t> </a:t>
            </a:r>
            <a:r>
              <a:rPr lang="en-GB" altLang="cs-CZ" dirty="0" err="1">
                <a:solidFill>
                  <a:srgbClr val="000000"/>
                </a:solidFill>
              </a:rPr>
              <a:t>sošky</a:t>
            </a:r>
            <a:endParaRPr lang="en-GB" altLang="cs-CZ" dirty="0">
              <a:solidFill>
                <a:srgbClr val="000000"/>
              </a:solidFill>
            </a:endParaRPr>
          </a:p>
        </p:txBody>
      </p:sp>
      <p:pic>
        <p:nvPicPr>
          <p:cNvPr id="4096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8460" y="3120887"/>
            <a:ext cx="4308913" cy="253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4096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4718" y="1205407"/>
            <a:ext cx="1195325" cy="248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0966" name="Text Box 4"/>
          <p:cNvSpPr txBox="1">
            <a:spLocks noChangeArrowheads="1"/>
          </p:cNvSpPr>
          <p:nvPr/>
        </p:nvSpPr>
        <p:spPr bwMode="auto">
          <a:xfrm>
            <a:off x="1977169" y="312514"/>
            <a:ext cx="8210302"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Doba kamenná – Paleolit - Mezolit</a:t>
            </a:r>
          </a:p>
        </p:txBody>
      </p:sp>
      <p:pic>
        <p:nvPicPr>
          <p:cNvPr id="40967" name="Picture 7" descr="rekonstrukce podoby člověka zručnéh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4469" y="984246"/>
            <a:ext cx="3389331" cy="4519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ovéPole 8">
            <a:extLst>
              <a:ext uri="{FF2B5EF4-FFF2-40B4-BE49-F238E27FC236}">
                <a16:creationId xmlns:a16="http://schemas.microsoft.com/office/drawing/2014/main" id="{BFC1CC9A-C224-C8A8-5415-5E12DC870FE3}"/>
              </a:ext>
            </a:extLst>
          </p:cNvPr>
          <p:cNvSpPr txBox="1"/>
          <p:nvPr/>
        </p:nvSpPr>
        <p:spPr>
          <a:xfrm>
            <a:off x="38635" y="5591298"/>
            <a:ext cx="11915165"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Štefan Michna: Historie kovů.  Univerzita Jana Evangelisty Purkyně, Fakulta strojního inženýrství. 2021. ISBN: 978-80-7561-315-8</a:t>
            </a:r>
          </a:p>
        </p:txBody>
      </p:sp>
    </p:spTree>
    <p:extLst>
      <p:ext uri="{BB962C8B-B14F-4D97-AF65-F5344CB8AC3E}">
        <p14:creationId xmlns:p14="http://schemas.microsoft.com/office/powerpoint/2010/main" val="55610442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4FA5B54D-8191-461B-895B-1BA3FAA984F6}" type="slidenum">
              <a:rPr lang="en-GB" altLang="cs-CZ">
                <a:solidFill>
                  <a:srgbClr val="000000"/>
                </a:solidFill>
                <a:latin typeface="Times New Roman" panose="02020603050405020304" pitchFamily="18" charset="0"/>
              </a:rPr>
              <a:pPr/>
              <a:t>12</a:t>
            </a:fld>
            <a:endParaRPr lang="en-GB" altLang="cs-CZ">
              <a:solidFill>
                <a:srgbClr val="000000"/>
              </a:solidFill>
              <a:latin typeface="Times New Roman" panose="02020603050405020304" pitchFamily="18" charset="0"/>
            </a:endParaRPr>
          </a:p>
        </p:txBody>
      </p:sp>
      <p:sp>
        <p:nvSpPr>
          <p:cNvPr id="43011" name="Text Box 1"/>
          <p:cNvSpPr txBox="1">
            <a:spLocks noChangeArrowheads="1"/>
          </p:cNvSpPr>
          <p:nvPr/>
        </p:nvSpPr>
        <p:spPr bwMode="auto">
          <a:xfrm>
            <a:off x="443071" y="1888120"/>
            <a:ext cx="7678041" cy="26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359" dirty="0" err="1">
                <a:solidFill>
                  <a:srgbClr val="000000"/>
                </a:solidFill>
              </a:rPr>
              <a:t>Neolitická</a:t>
            </a:r>
            <a:r>
              <a:rPr lang="en-GB" altLang="cs-CZ" sz="2359" dirty="0">
                <a:solidFill>
                  <a:srgbClr val="000000"/>
                </a:solidFill>
              </a:rPr>
              <a:t> </a:t>
            </a:r>
            <a:r>
              <a:rPr lang="en-GB" altLang="cs-CZ" sz="2359" dirty="0" err="1">
                <a:solidFill>
                  <a:srgbClr val="000000"/>
                </a:solidFill>
              </a:rPr>
              <a:t>revoluce</a:t>
            </a:r>
            <a:r>
              <a:rPr lang="en-GB" altLang="cs-CZ" sz="2359" dirty="0">
                <a:solidFill>
                  <a:srgbClr val="000000"/>
                </a:solidFill>
              </a:rPr>
              <a:t> – </a:t>
            </a:r>
            <a:r>
              <a:rPr lang="en-GB" altLang="cs-CZ" sz="2359" dirty="0" err="1">
                <a:solidFill>
                  <a:srgbClr val="000000"/>
                </a:solidFill>
              </a:rPr>
              <a:t>přisvojovací</a:t>
            </a:r>
            <a:r>
              <a:rPr lang="en-GB" altLang="cs-CZ" sz="2359" dirty="0">
                <a:solidFill>
                  <a:srgbClr val="000000"/>
                </a:solidFill>
              </a:rPr>
              <a:t> </a:t>
            </a:r>
            <a:r>
              <a:rPr lang="en-GB" altLang="cs-CZ" sz="2359" dirty="0" err="1">
                <a:solidFill>
                  <a:srgbClr val="000000"/>
                </a:solidFill>
              </a:rPr>
              <a:t>hospodářství</a:t>
            </a:r>
            <a:r>
              <a:rPr lang="en-GB" altLang="cs-CZ" sz="2359" dirty="0">
                <a:solidFill>
                  <a:srgbClr val="000000"/>
                </a:solidFill>
              </a:rPr>
              <a:t> se </a:t>
            </a:r>
            <a:r>
              <a:rPr lang="en-GB" altLang="cs-CZ" sz="2359" dirty="0" err="1">
                <a:solidFill>
                  <a:srgbClr val="000000"/>
                </a:solidFill>
              </a:rPr>
              <a:t>mění</a:t>
            </a:r>
            <a:r>
              <a:rPr lang="en-GB" altLang="cs-CZ" sz="2359" dirty="0">
                <a:solidFill>
                  <a:srgbClr val="000000"/>
                </a:solidFill>
              </a:rPr>
              <a:t> </a:t>
            </a:r>
            <a:br>
              <a:rPr lang="cs-CZ" altLang="cs-CZ" sz="2359" dirty="0">
                <a:solidFill>
                  <a:srgbClr val="000000"/>
                </a:solidFill>
              </a:rPr>
            </a:br>
            <a:r>
              <a:rPr lang="en-GB" altLang="cs-CZ" sz="2359" dirty="0">
                <a:solidFill>
                  <a:srgbClr val="000000"/>
                </a:solidFill>
              </a:rPr>
              <a:t>v </a:t>
            </a:r>
            <a:r>
              <a:rPr lang="en-GB" altLang="cs-CZ" sz="2359" dirty="0" err="1">
                <a:solidFill>
                  <a:srgbClr val="000000"/>
                </a:solidFill>
              </a:rPr>
              <a:t>produktivní</a:t>
            </a:r>
            <a:r>
              <a:rPr lang="en-GB" altLang="cs-CZ" sz="2359" dirty="0">
                <a:solidFill>
                  <a:srgbClr val="000000"/>
                </a:solidFill>
              </a:rPr>
              <a:t> 7 – 3,5 tis. let BC</a:t>
            </a:r>
          </a:p>
          <a:p>
            <a:pPr eaLnBrk="1">
              <a:lnSpc>
                <a:spcPct val="87000"/>
              </a:lnSpc>
              <a:buClr>
                <a:srgbClr val="000000"/>
              </a:buClr>
              <a:buSzPct val="45000"/>
              <a:buFont typeface="Wingdings" panose="05000000000000000000" pitchFamily="2" charset="2"/>
              <a:buNone/>
            </a:pPr>
            <a:endParaRPr lang="en-GB" altLang="cs-CZ" sz="2359"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zakládání</a:t>
            </a:r>
            <a:r>
              <a:rPr lang="en-GB" altLang="cs-CZ" sz="2359" dirty="0">
                <a:solidFill>
                  <a:srgbClr val="000000"/>
                </a:solidFill>
              </a:rPr>
              <a:t> </a:t>
            </a:r>
            <a:r>
              <a:rPr lang="en-GB" altLang="cs-CZ" sz="2359" dirty="0" err="1">
                <a:solidFill>
                  <a:srgbClr val="000000"/>
                </a:solidFill>
              </a:rPr>
              <a:t>vesnic</a:t>
            </a:r>
            <a:r>
              <a:rPr lang="en-GB" altLang="cs-CZ" sz="2359" dirty="0">
                <a:solidFill>
                  <a:srgbClr val="000000"/>
                </a:solidFill>
              </a:rPr>
              <a:t> – </a:t>
            </a:r>
            <a:r>
              <a:rPr lang="en-GB" altLang="cs-CZ" sz="2359" dirty="0" err="1">
                <a:solidFill>
                  <a:srgbClr val="000000"/>
                </a:solidFill>
              </a:rPr>
              <a:t>žďáření</a:t>
            </a:r>
            <a:r>
              <a:rPr lang="en-GB" altLang="cs-CZ" sz="2359" dirty="0">
                <a:solidFill>
                  <a:srgbClr val="000000"/>
                </a:solidFill>
              </a:rPr>
              <a:t> </a:t>
            </a:r>
            <a:r>
              <a:rPr lang="en-GB" altLang="cs-CZ" sz="2359" dirty="0" err="1">
                <a:solidFill>
                  <a:srgbClr val="000000"/>
                </a:solidFill>
              </a:rPr>
              <a:t>lesů</a:t>
            </a:r>
            <a:endParaRPr lang="en-GB" altLang="cs-CZ" sz="2359"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řemeslná</a:t>
            </a:r>
            <a:r>
              <a:rPr lang="en-GB" altLang="cs-CZ" sz="2359" dirty="0">
                <a:solidFill>
                  <a:srgbClr val="000000"/>
                </a:solidFill>
              </a:rPr>
              <a:t> </a:t>
            </a:r>
            <a:r>
              <a:rPr lang="en-GB" altLang="cs-CZ" sz="2359" dirty="0" err="1">
                <a:solidFill>
                  <a:srgbClr val="000000"/>
                </a:solidFill>
              </a:rPr>
              <a:t>výroba</a:t>
            </a:r>
            <a:r>
              <a:rPr lang="en-GB" altLang="cs-CZ" sz="2359" dirty="0">
                <a:solidFill>
                  <a:srgbClr val="000000"/>
                </a:solidFill>
              </a:rPr>
              <a:t> – </a:t>
            </a:r>
            <a:r>
              <a:rPr lang="en-GB" altLang="cs-CZ" sz="2359" dirty="0" err="1">
                <a:solidFill>
                  <a:srgbClr val="000000"/>
                </a:solidFill>
              </a:rPr>
              <a:t>hrnčířství</a:t>
            </a:r>
            <a:r>
              <a:rPr lang="en-GB" altLang="cs-CZ" sz="2359" dirty="0">
                <a:solidFill>
                  <a:srgbClr val="000000"/>
                </a:solidFill>
              </a:rPr>
              <a:t>, </a:t>
            </a:r>
            <a:r>
              <a:rPr lang="en-GB" altLang="cs-CZ" sz="2359" dirty="0" err="1">
                <a:solidFill>
                  <a:srgbClr val="000000"/>
                </a:solidFill>
              </a:rPr>
              <a:t>tkalcovství</a:t>
            </a:r>
            <a:endParaRPr lang="en-GB" altLang="cs-CZ" sz="2359"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zemědělství</a:t>
            </a:r>
            <a:r>
              <a:rPr lang="en-GB" altLang="cs-CZ" sz="2359" dirty="0">
                <a:solidFill>
                  <a:srgbClr val="000000"/>
                </a:solidFill>
              </a:rPr>
              <a:t> – </a:t>
            </a:r>
            <a:r>
              <a:rPr lang="en-GB" altLang="cs-CZ" sz="2359" dirty="0" err="1">
                <a:solidFill>
                  <a:srgbClr val="000000"/>
                </a:solidFill>
              </a:rPr>
              <a:t>potřeba</a:t>
            </a:r>
            <a:r>
              <a:rPr lang="en-GB" altLang="cs-CZ" sz="2359" dirty="0">
                <a:solidFill>
                  <a:srgbClr val="000000"/>
                </a:solidFill>
              </a:rPr>
              <a:t> </a:t>
            </a:r>
            <a:r>
              <a:rPr lang="en-GB" altLang="cs-CZ" sz="2359" dirty="0" err="1">
                <a:solidFill>
                  <a:srgbClr val="000000"/>
                </a:solidFill>
              </a:rPr>
              <a:t>nových</a:t>
            </a:r>
            <a:r>
              <a:rPr lang="en-GB" altLang="cs-CZ" sz="2359" dirty="0">
                <a:solidFill>
                  <a:srgbClr val="000000"/>
                </a:solidFill>
              </a:rPr>
              <a:t> </a:t>
            </a:r>
            <a:r>
              <a:rPr lang="en-GB" altLang="cs-CZ" sz="2359" dirty="0" err="1">
                <a:solidFill>
                  <a:srgbClr val="000000"/>
                </a:solidFill>
              </a:rPr>
              <a:t>nástrojů</a:t>
            </a:r>
            <a:r>
              <a:rPr lang="en-GB" altLang="cs-CZ" sz="2359" dirty="0">
                <a:solidFill>
                  <a:srgbClr val="000000"/>
                </a:solidFill>
              </a:rPr>
              <a:t> – </a:t>
            </a:r>
            <a:r>
              <a:rPr lang="en-GB" altLang="cs-CZ" sz="2359" dirty="0" err="1">
                <a:solidFill>
                  <a:srgbClr val="000000"/>
                </a:solidFill>
              </a:rPr>
              <a:t>motyky</a:t>
            </a:r>
            <a:r>
              <a:rPr lang="en-GB" altLang="cs-CZ" sz="2359" dirty="0">
                <a:solidFill>
                  <a:srgbClr val="000000"/>
                </a:solidFill>
              </a:rPr>
              <a:t>, </a:t>
            </a:r>
            <a:r>
              <a:rPr lang="en-GB" altLang="cs-CZ" sz="2359" dirty="0" err="1">
                <a:solidFill>
                  <a:srgbClr val="000000"/>
                </a:solidFill>
              </a:rPr>
              <a:t>srpy</a:t>
            </a:r>
            <a:r>
              <a:rPr lang="en-GB" altLang="cs-CZ" sz="2359" dirty="0">
                <a:solidFill>
                  <a:srgbClr val="000000"/>
                </a:solidFill>
              </a:rPr>
              <a:t>, </a:t>
            </a:r>
            <a:r>
              <a:rPr lang="en-GB" altLang="cs-CZ" sz="2359" dirty="0" err="1">
                <a:solidFill>
                  <a:srgbClr val="000000"/>
                </a:solidFill>
              </a:rPr>
              <a:t>zpracování</a:t>
            </a:r>
            <a:r>
              <a:rPr lang="en-GB" altLang="cs-CZ" sz="2359" dirty="0">
                <a:solidFill>
                  <a:srgbClr val="000000"/>
                </a:solidFill>
              </a:rPr>
              <a:t> </a:t>
            </a:r>
            <a:r>
              <a:rPr lang="en-GB" altLang="cs-CZ" sz="2359" dirty="0" err="1">
                <a:solidFill>
                  <a:srgbClr val="000000"/>
                </a:solidFill>
              </a:rPr>
              <a:t>obilí</a:t>
            </a:r>
            <a:endParaRPr lang="en-GB" altLang="cs-CZ" sz="2359"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upevnění</a:t>
            </a:r>
            <a:r>
              <a:rPr lang="en-GB" altLang="cs-CZ" sz="2359" dirty="0">
                <a:solidFill>
                  <a:srgbClr val="000000"/>
                </a:solidFill>
              </a:rPr>
              <a:t> </a:t>
            </a:r>
            <a:r>
              <a:rPr lang="en-GB" altLang="cs-CZ" sz="2359" dirty="0" err="1">
                <a:solidFill>
                  <a:srgbClr val="000000"/>
                </a:solidFill>
              </a:rPr>
              <a:t>rodového</a:t>
            </a:r>
            <a:r>
              <a:rPr lang="en-GB" altLang="cs-CZ" sz="2359" dirty="0">
                <a:solidFill>
                  <a:srgbClr val="000000"/>
                </a:solidFill>
              </a:rPr>
              <a:t> </a:t>
            </a:r>
            <a:r>
              <a:rPr lang="en-GB" altLang="cs-CZ" sz="2359" dirty="0" err="1">
                <a:solidFill>
                  <a:srgbClr val="000000"/>
                </a:solidFill>
              </a:rPr>
              <a:t>zřízení</a:t>
            </a:r>
            <a:r>
              <a:rPr lang="en-GB" altLang="cs-CZ" sz="2359" dirty="0">
                <a:solidFill>
                  <a:srgbClr val="000000"/>
                </a:solidFill>
              </a:rPr>
              <a:t> - </a:t>
            </a:r>
            <a:r>
              <a:rPr lang="en-GB" altLang="cs-CZ" sz="2359" dirty="0" err="1">
                <a:solidFill>
                  <a:srgbClr val="000000"/>
                </a:solidFill>
              </a:rPr>
              <a:t>Matriarchát</a:t>
            </a:r>
            <a:endParaRPr lang="en-GB" altLang="cs-CZ" sz="2359" dirty="0">
              <a:solidFill>
                <a:srgbClr val="000000"/>
              </a:solidFill>
            </a:endParaRPr>
          </a:p>
        </p:txBody>
      </p:sp>
      <p:sp>
        <p:nvSpPr>
          <p:cNvPr id="43012" name="Text Box 2"/>
          <p:cNvSpPr txBox="1">
            <a:spLocks noChangeArrowheads="1"/>
          </p:cNvSpPr>
          <p:nvPr/>
        </p:nvSpPr>
        <p:spPr bwMode="auto">
          <a:xfrm>
            <a:off x="1977169" y="312514"/>
            <a:ext cx="8210302"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Doba kamenná – Neolit</a:t>
            </a:r>
          </a:p>
        </p:txBody>
      </p:sp>
      <p:pic>
        <p:nvPicPr>
          <p:cNvPr id="430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0600" y="1771335"/>
            <a:ext cx="2801094" cy="2842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 name="Obdélník 5">
            <a:extLst>
              <a:ext uri="{FF2B5EF4-FFF2-40B4-BE49-F238E27FC236}">
                <a16:creationId xmlns:a16="http://schemas.microsoft.com/office/drawing/2014/main" id="{DCF0D662-8A47-443E-85BB-22426DAE2E91}"/>
              </a:ext>
            </a:extLst>
          </p:cNvPr>
          <p:cNvSpPr/>
          <p:nvPr/>
        </p:nvSpPr>
        <p:spPr bwMode="auto">
          <a:xfrm>
            <a:off x="3215957" y="5579745"/>
            <a:ext cx="5760085" cy="1278255"/>
          </a:xfrm>
          <a:prstGeom prst="rect">
            <a:avLst/>
          </a:prstGeom>
          <a:blipFill>
            <a:blip r:embed="rId4"/>
            <a:stretch/>
          </a:blipFill>
          <a:ln>
            <a:noFill/>
          </a:ln>
        </p:spPr>
        <p:txBody>
          <a:bodyPr rot="0">
            <a:prstTxWarp prst="textNoShape">
              <a:avLst/>
            </a:prstTxWarp>
            <a:noAutofit/>
          </a:bodyPr>
          <a:lstStyle/>
          <a:p>
            <a:endParaRPr lang="cs-CZ"/>
          </a:p>
        </p:txBody>
      </p:sp>
      <p:sp>
        <p:nvSpPr>
          <p:cNvPr id="7" name="TextovéPole 6">
            <a:extLst>
              <a:ext uri="{FF2B5EF4-FFF2-40B4-BE49-F238E27FC236}">
                <a16:creationId xmlns:a16="http://schemas.microsoft.com/office/drawing/2014/main" id="{DA76970F-6086-DA9C-9227-D9E46DDDAF02}"/>
              </a:ext>
            </a:extLst>
          </p:cNvPr>
          <p:cNvSpPr txBox="1"/>
          <p:nvPr/>
        </p:nvSpPr>
        <p:spPr>
          <a:xfrm>
            <a:off x="240943" y="5093629"/>
            <a:ext cx="8818898" cy="369332"/>
          </a:xfrm>
          <a:prstGeom prst="rect">
            <a:avLst/>
          </a:prstGeom>
          <a:noFill/>
        </p:spPr>
        <p:txBody>
          <a:bodyPr wrap="square">
            <a:spAutoFit/>
          </a:bodyPr>
          <a:lstStyle/>
          <a:p>
            <a:r>
              <a:rPr lang="cs-CZ" dirty="0">
                <a:solidFill>
                  <a:schemeClr val="tx1"/>
                </a:solidFill>
              </a:rPr>
              <a:t>MICHNA, Štefan. Historie kovů. Ústí nad Labem. 2021 ISBN: 9788075613158</a:t>
            </a:r>
          </a:p>
        </p:txBody>
      </p:sp>
    </p:spTree>
    <p:extLst>
      <p:ext uri="{BB962C8B-B14F-4D97-AF65-F5344CB8AC3E}">
        <p14:creationId xmlns:p14="http://schemas.microsoft.com/office/powerpoint/2010/main" val="51330272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80AB6B97-2FA5-4390-B285-7EC53E54D296}"/>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45058"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C9E18969-B85A-4CA8-BC22-31DEABDC526E}" type="slidenum">
              <a:rPr lang="en-GB" altLang="cs-CZ">
                <a:solidFill>
                  <a:srgbClr val="000000"/>
                </a:solidFill>
                <a:latin typeface="Times New Roman" panose="02020603050405020304" pitchFamily="18" charset="0"/>
              </a:rPr>
              <a:pPr/>
              <a:t>13</a:t>
            </a:fld>
            <a:endParaRPr lang="en-GB" altLang="cs-CZ">
              <a:solidFill>
                <a:srgbClr val="000000"/>
              </a:solidFill>
              <a:latin typeface="Times New Roman" panose="02020603050405020304" pitchFamily="18" charset="0"/>
            </a:endParaRPr>
          </a:p>
        </p:txBody>
      </p:sp>
      <p:sp>
        <p:nvSpPr>
          <p:cNvPr id="28675" name="Text Box 1"/>
          <p:cNvSpPr txBox="1">
            <a:spLocks noChangeArrowheads="1"/>
          </p:cNvSpPr>
          <p:nvPr/>
        </p:nvSpPr>
        <p:spPr bwMode="auto">
          <a:xfrm>
            <a:off x="1654575" y="1205408"/>
            <a:ext cx="5435900" cy="4675880"/>
          </a:xfrm>
          <a:prstGeom prst="rect">
            <a:avLst/>
          </a:prstGeom>
          <a:noFill/>
          <a:ln w="9525">
            <a:noFill/>
            <a:round/>
            <a:headEnd/>
            <a:tailEnd/>
          </a:ln>
        </p:spPr>
        <p:txBody>
          <a:bodyPr wrap="square" lIns="81646" tIns="40823" rIns="81646" bIns="40823">
            <a:spAutoFit/>
          </a:bodyPr>
          <a:lstStyle/>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r>
              <a:rPr lang="en-GB" altLang="cs-CZ" sz="2359" dirty="0">
                <a:solidFill>
                  <a:srgbClr val="000000"/>
                </a:solidFill>
              </a:rPr>
              <a:t>3,5 – 2 </a:t>
            </a:r>
            <a:r>
              <a:rPr lang="en-GB" altLang="cs-CZ" sz="2359" dirty="0" err="1">
                <a:solidFill>
                  <a:srgbClr val="000000"/>
                </a:solidFill>
              </a:rPr>
              <a:t>tis</a:t>
            </a:r>
            <a:r>
              <a:rPr lang="en-GB" altLang="cs-CZ" sz="2359" dirty="0">
                <a:solidFill>
                  <a:srgbClr val="000000"/>
                </a:solidFill>
              </a:rPr>
              <a:t>. let BC</a:t>
            </a:r>
          </a:p>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endParaRPr lang="en-GB" altLang="cs-CZ" sz="2359" dirty="0">
              <a:solidFill>
                <a:srgbClr val="000000"/>
              </a:solidFill>
            </a:endParaRPr>
          </a:p>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r>
              <a:rPr lang="en-GB" altLang="cs-CZ" sz="2359" dirty="0" err="1">
                <a:solidFill>
                  <a:srgbClr val="000000"/>
                </a:solidFill>
              </a:rPr>
              <a:t>Patriarchát</a:t>
            </a:r>
            <a:r>
              <a:rPr lang="en-GB" altLang="cs-CZ" sz="2359" dirty="0">
                <a:solidFill>
                  <a:srgbClr val="000000"/>
                </a:solidFill>
              </a:rPr>
              <a:t> – </a:t>
            </a:r>
            <a:r>
              <a:rPr lang="en-GB" altLang="cs-CZ" sz="2359" dirty="0" err="1">
                <a:solidFill>
                  <a:srgbClr val="000000"/>
                </a:solidFill>
              </a:rPr>
              <a:t>vznik</a:t>
            </a:r>
            <a:r>
              <a:rPr lang="en-GB" altLang="cs-CZ" sz="2359" dirty="0">
                <a:solidFill>
                  <a:srgbClr val="000000"/>
                </a:solidFill>
              </a:rPr>
              <a:t> </a:t>
            </a:r>
            <a:r>
              <a:rPr lang="en-GB" altLang="cs-CZ" sz="2359" dirty="0" err="1">
                <a:solidFill>
                  <a:srgbClr val="000000"/>
                </a:solidFill>
              </a:rPr>
              <a:t>samostatných</a:t>
            </a:r>
            <a:r>
              <a:rPr lang="en-GB" altLang="cs-CZ" sz="2359" dirty="0">
                <a:solidFill>
                  <a:srgbClr val="000000"/>
                </a:solidFill>
              </a:rPr>
              <a:t> </a:t>
            </a:r>
            <a:r>
              <a:rPr lang="en-GB" altLang="cs-CZ" sz="2359" dirty="0" err="1">
                <a:solidFill>
                  <a:srgbClr val="000000"/>
                </a:solidFill>
              </a:rPr>
              <a:t>rodin</a:t>
            </a:r>
            <a:endParaRPr lang="en-GB" altLang="cs-CZ" sz="2359" dirty="0">
              <a:solidFill>
                <a:srgbClr val="000000"/>
              </a:solidFill>
            </a:endParaRPr>
          </a:p>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endParaRPr lang="en-GB" altLang="cs-CZ" sz="2359" dirty="0">
              <a:solidFill>
                <a:srgbClr val="000000"/>
              </a:solidFill>
            </a:endParaRPr>
          </a:p>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r>
              <a:rPr lang="en-GB" altLang="cs-CZ" sz="2359" dirty="0">
                <a:solidFill>
                  <a:srgbClr val="000000"/>
                </a:solidFill>
              </a:rPr>
              <a:t>- </a:t>
            </a:r>
            <a:r>
              <a:rPr lang="en-GB" altLang="cs-CZ" sz="2359" dirty="0" err="1">
                <a:solidFill>
                  <a:srgbClr val="FF0000"/>
                </a:solidFill>
              </a:rPr>
              <a:t>rozvoj</a:t>
            </a:r>
            <a:r>
              <a:rPr lang="en-GB" altLang="cs-CZ" sz="2359" dirty="0">
                <a:solidFill>
                  <a:srgbClr val="FF0000"/>
                </a:solidFill>
              </a:rPr>
              <a:t> </a:t>
            </a:r>
            <a:r>
              <a:rPr lang="en-GB" altLang="cs-CZ" sz="2359" dirty="0" err="1">
                <a:solidFill>
                  <a:srgbClr val="FF0000"/>
                </a:solidFill>
              </a:rPr>
              <a:t>keramiky</a:t>
            </a:r>
            <a:endParaRPr lang="en-GB" altLang="cs-CZ" sz="2359" dirty="0">
              <a:solidFill>
                <a:srgbClr val="FF0000"/>
              </a:solidFill>
            </a:endParaRPr>
          </a:p>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endParaRPr lang="en-GB" altLang="cs-CZ" sz="2359" dirty="0">
              <a:solidFill>
                <a:srgbClr val="000000"/>
              </a:solidFill>
            </a:endParaRPr>
          </a:p>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r>
              <a:rPr lang="en-GB" altLang="cs-CZ" sz="2359" dirty="0">
                <a:solidFill>
                  <a:srgbClr val="000000"/>
                </a:solidFill>
              </a:rPr>
              <a:t>- </a:t>
            </a:r>
            <a:r>
              <a:rPr lang="en-GB" altLang="cs-CZ" sz="2359" dirty="0" err="1">
                <a:solidFill>
                  <a:schemeClr val="tx1">
                    <a:lumMod val="95000"/>
                    <a:lumOff val="5000"/>
                  </a:schemeClr>
                </a:solidFill>
              </a:rPr>
              <a:t>rozvoj</a:t>
            </a:r>
            <a:r>
              <a:rPr lang="en-GB" altLang="cs-CZ" sz="2359" dirty="0">
                <a:solidFill>
                  <a:schemeClr val="tx1">
                    <a:lumMod val="95000"/>
                    <a:lumOff val="5000"/>
                  </a:schemeClr>
                </a:solidFill>
              </a:rPr>
              <a:t> </a:t>
            </a:r>
            <a:r>
              <a:rPr lang="en-GB" altLang="cs-CZ" sz="2359" dirty="0" err="1">
                <a:solidFill>
                  <a:schemeClr val="tx1">
                    <a:lumMod val="95000"/>
                    <a:lumOff val="5000"/>
                  </a:schemeClr>
                </a:solidFill>
              </a:rPr>
              <a:t>dálkového</a:t>
            </a:r>
            <a:r>
              <a:rPr lang="en-GB" altLang="cs-CZ" sz="2359" dirty="0">
                <a:solidFill>
                  <a:schemeClr val="tx1">
                    <a:lumMod val="95000"/>
                    <a:lumOff val="5000"/>
                  </a:schemeClr>
                </a:solidFill>
              </a:rPr>
              <a:t> </a:t>
            </a:r>
            <a:r>
              <a:rPr lang="en-GB" altLang="cs-CZ" sz="2359" dirty="0" err="1">
                <a:solidFill>
                  <a:schemeClr val="tx1">
                    <a:lumMod val="95000"/>
                    <a:lumOff val="5000"/>
                  </a:schemeClr>
                </a:solidFill>
              </a:rPr>
              <a:t>obchodu</a:t>
            </a:r>
            <a:r>
              <a:rPr lang="en-GB" altLang="cs-CZ" sz="2359" dirty="0">
                <a:solidFill>
                  <a:schemeClr val="tx1">
                    <a:lumMod val="95000"/>
                    <a:lumOff val="5000"/>
                  </a:schemeClr>
                </a:solidFill>
              </a:rPr>
              <a:t> – </a:t>
            </a:r>
            <a:r>
              <a:rPr lang="en-GB" altLang="cs-CZ" sz="2359" dirty="0" err="1">
                <a:solidFill>
                  <a:schemeClr val="tx1">
                    <a:lumMod val="95000"/>
                    <a:lumOff val="5000"/>
                  </a:schemeClr>
                </a:solidFill>
              </a:rPr>
              <a:t>jantar</a:t>
            </a:r>
            <a:r>
              <a:rPr lang="cs-CZ" altLang="cs-CZ" sz="2359" dirty="0">
                <a:solidFill>
                  <a:schemeClr val="tx1">
                    <a:lumMod val="95000"/>
                    <a:lumOff val="5000"/>
                  </a:schemeClr>
                </a:solidFill>
              </a:rPr>
              <a:t> </a:t>
            </a:r>
            <a:r>
              <a:rPr lang="cs-CZ" sz="2359" dirty="0">
                <a:solidFill>
                  <a:schemeClr val="tx1">
                    <a:lumMod val="95000"/>
                    <a:lumOff val="5000"/>
                  </a:schemeClr>
                </a:solidFill>
              </a:rPr>
              <a:t>C</a:t>
            </a:r>
            <a:r>
              <a:rPr lang="cs-CZ" sz="2359" baseline="-25000" dirty="0">
                <a:solidFill>
                  <a:schemeClr val="tx1">
                    <a:lumMod val="95000"/>
                    <a:lumOff val="5000"/>
                  </a:schemeClr>
                </a:solidFill>
              </a:rPr>
              <a:t>10</a:t>
            </a:r>
            <a:r>
              <a:rPr lang="cs-CZ" sz="2359" dirty="0">
                <a:solidFill>
                  <a:schemeClr val="tx1">
                    <a:lumMod val="95000"/>
                    <a:lumOff val="5000"/>
                  </a:schemeClr>
                </a:solidFill>
              </a:rPr>
              <a:t>H</a:t>
            </a:r>
            <a:r>
              <a:rPr lang="cs-CZ" sz="2359" baseline="-25000" dirty="0">
                <a:solidFill>
                  <a:schemeClr val="tx1">
                    <a:lumMod val="95000"/>
                    <a:lumOff val="5000"/>
                  </a:schemeClr>
                </a:solidFill>
              </a:rPr>
              <a:t>16</a:t>
            </a:r>
            <a:r>
              <a:rPr lang="cs-CZ" sz="2359" dirty="0">
                <a:solidFill>
                  <a:schemeClr val="tx1">
                    <a:lumMod val="95000"/>
                    <a:lumOff val="5000"/>
                  </a:schemeClr>
                </a:solidFill>
              </a:rPr>
              <a:t>O</a:t>
            </a:r>
            <a:r>
              <a:rPr lang="en-GB" altLang="cs-CZ" sz="2359" dirty="0">
                <a:solidFill>
                  <a:schemeClr val="tx1">
                    <a:lumMod val="95000"/>
                    <a:lumOff val="5000"/>
                  </a:schemeClr>
                </a:solidFill>
              </a:rPr>
              <a:t>, </a:t>
            </a:r>
            <a:r>
              <a:rPr lang="en-GB" altLang="cs-CZ" sz="2359" dirty="0" err="1">
                <a:solidFill>
                  <a:schemeClr val="tx1">
                    <a:lumMod val="95000"/>
                    <a:lumOff val="5000"/>
                  </a:schemeClr>
                </a:solidFill>
              </a:rPr>
              <a:t>sůl</a:t>
            </a:r>
            <a:r>
              <a:rPr lang="en-GB" altLang="cs-CZ" sz="2359" dirty="0">
                <a:solidFill>
                  <a:schemeClr val="tx1">
                    <a:lumMod val="95000"/>
                    <a:lumOff val="5000"/>
                  </a:schemeClr>
                </a:solidFill>
              </a:rPr>
              <a:t>, </a:t>
            </a:r>
            <a:r>
              <a:rPr lang="en-GB" altLang="cs-CZ" sz="2359" dirty="0" err="1">
                <a:solidFill>
                  <a:schemeClr val="tx1">
                    <a:lumMod val="95000"/>
                    <a:lumOff val="5000"/>
                  </a:schemeClr>
                </a:solidFill>
              </a:rPr>
              <a:t>kožešiny</a:t>
            </a:r>
            <a:r>
              <a:rPr lang="en-GB" altLang="cs-CZ" sz="2359" dirty="0">
                <a:solidFill>
                  <a:schemeClr val="tx1">
                    <a:lumMod val="95000"/>
                    <a:lumOff val="5000"/>
                  </a:schemeClr>
                </a:solidFill>
              </a:rPr>
              <a:t>, MĚĎ</a:t>
            </a:r>
          </a:p>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endParaRPr lang="en-GB" altLang="cs-CZ" sz="2359" dirty="0">
              <a:solidFill>
                <a:srgbClr val="000000"/>
              </a:solidFill>
              <a:cs typeface="Arial" pitchFamily="34" charset="0"/>
            </a:endParaRPr>
          </a:p>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r>
              <a:rPr lang="en-GB" altLang="cs-CZ" sz="2359" dirty="0">
                <a:solidFill>
                  <a:srgbClr val="000000"/>
                </a:solidFill>
                <a:cs typeface="Arial" pitchFamily="34" charset="0"/>
              </a:rPr>
              <a:t>==&gt; </a:t>
            </a:r>
            <a:r>
              <a:rPr lang="en-GB" altLang="cs-CZ" sz="2359" dirty="0" err="1">
                <a:solidFill>
                  <a:srgbClr val="000000"/>
                </a:solidFill>
                <a:cs typeface="Arial" pitchFamily="34" charset="0"/>
              </a:rPr>
              <a:t>na</a:t>
            </a:r>
            <a:r>
              <a:rPr lang="en-GB" altLang="cs-CZ" sz="2359" dirty="0">
                <a:solidFill>
                  <a:srgbClr val="000000"/>
                </a:solidFill>
                <a:cs typeface="Arial" pitchFamily="34" charset="0"/>
              </a:rPr>
              <a:t> </a:t>
            </a:r>
            <a:r>
              <a:rPr lang="en-GB" altLang="cs-CZ" sz="2359" dirty="0" err="1">
                <a:solidFill>
                  <a:srgbClr val="000000"/>
                </a:solidFill>
                <a:cs typeface="Arial" pitchFamily="34" charset="0"/>
              </a:rPr>
              <a:t>předním</a:t>
            </a:r>
            <a:r>
              <a:rPr lang="en-GB" altLang="cs-CZ" sz="2359" dirty="0">
                <a:solidFill>
                  <a:srgbClr val="000000"/>
                </a:solidFill>
                <a:cs typeface="Arial" pitchFamily="34" charset="0"/>
              </a:rPr>
              <a:t> </a:t>
            </a:r>
            <a:r>
              <a:rPr lang="en-GB" altLang="cs-CZ" sz="2359" dirty="0" err="1">
                <a:solidFill>
                  <a:srgbClr val="000000"/>
                </a:solidFill>
                <a:cs typeface="Arial" pitchFamily="34" charset="0"/>
              </a:rPr>
              <a:t>východě</a:t>
            </a:r>
            <a:r>
              <a:rPr lang="en-GB" altLang="cs-CZ" sz="2359" dirty="0">
                <a:solidFill>
                  <a:srgbClr val="000000"/>
                </a:solidFill>
                <a:cs typeface="Arial" pitchFamily="34" charset="0"/>
              </a:rPr>
              <a:t> (</a:t>
            </a:r>
            <a:r>
              <a:rPr lang="en-GB" altLang="cs-CZ" sz="2359" dirty="0" err="1">
                <a:solidFill>
                  <a:srgbClr val="000000"/>
                </a:solidFill>
                <a:cs typeface="Arial" pitchFamily="34" charset="0"/>
              </a:rPr>
              <a:t>Malá</a:t>
            </a:r>
            <a:r>
              <a:rPr lang="en-GB" altLang="cs-CZ" sz="2359" dirty="0">
                <a:solidFill>
                  <a:srgbClr val="000000"/>
                </a:solidFill>
                <a:cs typeface="Arial" pitchFamily="34" charset="0"/>
              </a:rPr>
              <a:t> </a:t>
            </a:r>
            <a:r>
              <a:rPr lang="en-GB" altLang="cs-CZ" sz="2359" dirty="0" err="1">
                <a:solidFill>
                  <a:srgbClr val="000000"/>
                </a:solidFill>
                <a:cs typeface="Arial" pitchFamily="34" charset="0"/>
              </a:rPr>
              <a:t>Asie</a:t>
            </a:r>
            <a:r>
              <a:rPr lang="en-GB" altLang="cs-CZ" sz="2359" dirty="0">
                <a:solidFill>
                  <a:srgbClr val="000000"/>
                </a:solidFill>
                <a:cs typeface="Arial" pitchFamily="34" charset="0"/>
              </a:rPr>
              <a:t>)– </a:t>
            </a:r>
            <a:r>
              <a:rPr lang="en-GB" altLang="cs-CZ" sz="2359" dirty="0" err="1">
                <a:solidFill>
                  <a:srgbClr val="000000"/>
                </a:solidFill>
                <a:cs typeface="Arial" pitchFamily="34" charset="0"/>
              </a:rPr>
              <a:t>doba</a:t>
            </a:r>
            <a:r>
              <a:rPr lang="en-GB" altLang="cs-CZ" sz="2359" dirty="0">
                <a:solidFill>
                  <a:srgbClr val="000000"/>
                </a:solidFill>
                <a:cs typeface="Arial" pitchFamily="34" charset="0"/>
              </a:rPr>
              <a:t> </a:t>
            </a:r>
            <a:r>
              <a:rPr lang="en-GB" altLang="cs-CZ" sz="2359" dirty="0" err="1">
                <a:solidFill>
                  <a:srgbClr val="000000"/>
                </a:solidFill>
                <a:cs typeface="Arial" pitchFamily="34" charset="0"/>
              </a:rPr>
              <a:t>měděná</a:t>
            </a:r>
            <a:r>
              <a:rPr lang="en-GB" altLang="cs-CZ" sz="2359" dirty="0">
                <a:solidFill>
                  <a:srgbClr val="000000"/>
                </a:solidFill>
                <a:cs typeface="Arial" pitchFamily="34" charset="0"/>
              </a:rPr>
              <a:t> – </a:t>
            </a:r>
            <a:r>
              <a:rPr lang="en-GB" altLang="cs-CZ" sz="2359" dirty="0" err="1">
                <a:solidFill>
                  <a:srgbClr val="000000"/>
                </a:solidFill>
                <a:cs typeface="Arial" pitchFamily="34" charset="0"/>
              </a:rPr>
              <a:t>rozvoj</a:t>
            </a:r>
            <a:r>
              <a:rPr lang="en-GB" altLang="cs-CZ" sz="2359" dirty="0">
                <a:solidFill>
                  <a:srgbClr val="000000"/>
                </a:solidFill>
                <a:cs typeface="Arial" pitchFamily="34" charset="0"/>
              </a:rPr>
              <a:t> </a:t>
            </a:r>
            <a:r>
              <a:rPr lang="en-GB" altLang="cs-CZ" sz="2359" dirty="0" err="1">
                <a:solidFill>
                  <a:srgbClr val="000000"/>
                </a:solidFill>
                <a:cs typeface="Arial" pitchFamily="34" charset="0"/>
              </a:rPr>
              <a:t>metalurgie</a:t>
            </a:r>
            <a:r>
              <a:rPr lang="en-GB" altLang="cs-CZ" sz="2359" dirty="0">
                <a:solidFill>
                  <a:srgbClr val="000000"/>
                </a:solidFill>
                <a:cs typeface="Arial" pitchFamily="34" charset="0"/>
              </a:rPr>
              <a:t> </a:t>
            </a:r>
            <a:r>
              <a:rPr lang="en-GB" altLang="cs-CZ" sz="2359" dirty="0" err="1">
                <a:solidFill>
                  <a:srgbClr val="000000"/>
                </a:solidFill>
                <a:cs typeface="Arial" pitchFamily="34" charset="0"/>
              </a:rPr>
              <a:t>poprvé</a:t>
            </a:r>
            <a:r>
              <a:rPr lang="en-GB" altLang="cs-CZ" sz="2359" dirty="0">
                <a:solidFill>
                  <a:srgbClr val="000000"/>
                </a:solidFill>
                <a:cs typeface="Arial" pitchFamily="34" charset="0"/>
              </a:rPr>
              <a:t> </a:t>
            </a:r>
            <a:r>
              <a:rPr lang="en-GB" altLang="cs-CZ" sz="2359" dirty="0" err="1">
                <a:solidFill>
                  <a:srgbClr val="000000"/>
                </a:solidFill>
                <a:cs typeface="Arial" pitchFamily="34" charset="0"/>
              </a:rPr>
              <a:t>již</a:t>
            </a:r>
            <a:r>
              <a:rPr lang="en-GB" altLang="cs-CZ" sz="2359" dirty="0">
                <a:solidFill>
                  <a:srgbClr val="000000"/>
                </a:solidFill>
                <a:cs typeface="Arial" pitchFamily="34" charset="0"/>
              </a:rPr>
              <a:t> v 7. </a:t>
            </a:r>
            <a:r>
              <a:rPr lang="en-GB" altLang="cs-CZ" sz="2359" dirty="0" err="1">
                <a:solidFill>
                  <a:srgbClr val="000000"/>
                </a:solidFill>
                <a:cs typeface="Arial" pitchFamily="34" charset="0"/>
              </a:rPr>
              <a:t>tisíciletí</a:t>
            </a:r>
            <a:r>
              <a:rPr lang="en-GB" altLang="cs-CZ" sz="2359" dirty="0">
                <a:solidFill>
                  <a:srgbClr val="000000"/>
                </a:solidFill>
                <a:cs typeface="Arial" pitchFamily="34" charset="0"/>
              </a:rPr>
              <a:t> BC v </a:t>
            </a:r>
            <a:r>
              <a:rPr lang="en-GB" altLang="cs-CZ" sz="2359" dirty="0" err="1">
                <a:solidFill>
                  <a:srgbClr val="000000"/>
                </a:solidFill>
                <a:cs typeface="Arial" pitchFamily="34" charset="0"/>
              </a:rPr>
              <a:t>Anatólii</a:t>
            </a:r>
            <a:endParaRPr lang="en-GB" altLang="cs-CZ" sz="2359" dirty="0">
              <a:solidFill>
                <a:srgbClr val="000000"/>
              </a:solidFill>
              <a:cs typeface="Arial" pitchFamily="34" charset="0"/>
            </a:endParaRPr>
          </a:p>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endParaRPr lang="en-GB" altLang="cs-CZ" sz="2359" dirty="0">
              <a:solidFill>
                <a:srgbClr val="000000"/>
              </a:solidFill>
              <a:cs typeface="Arial" pitchFamily="34" charset="0"/>
            </a:endParaRPr>
          </a:p>
          <a:p>
            <a:pPr>
              <a:lnSpc>
                <a:spcPct val="87000"/>
              </a:lnSpc>
              <a:buClr>
                <a:srgbClr val="000000"/>
              </a:buClr>
              <a:buSzPct val="45000"/>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pPr>
            <a:r>
              <a:rPr lang="en-GB" altLang="cs-CZ" sz="2359" dirty="0" err="1">
                <a:solidFill>
                  <a:srgbClr val="000000"/>
                </a:solidFill>
                <a:cs typeface="Arial" pitchFamily="34" charset="0"/>
              </a:rPr>
              <a:t>začátek</a:t>
            </a:r>
            <a:r>
              <a:rPr lang="en-GB" altLang="cs-CZ" sz="2359" dirty="0">
                <a:solidFill>
                  <a:srgbClr val="000000"/>
                </a:solidFill>
                <a:cs typeface="Arial" pitchFamily="34" charset="0"/>
              </a:rPr>
              <a:t> „</a:t>
            </a:r>
            <a:r>
              <a:rPr lang="en-GB" altLang="cs-CZ" sz="3629" dirty="0" err="1">
                <a:solidFill>
                  <a:srgbClr val="000000"/>
                </a:solidFill>
                <a:cs typeface="Arial" pitchFamily="34" charset="0"/>
              </a:rPr>
              <a:t>Metalové</a:t>
            </a:r>
            <a:r>
              <a:rPr lang="en-GB" altLang="cs-CZ" sz="3629" dirty="0">
                <a:solidFill>
                  <a:srgbClr val="000000"/>
                </a:solidFill>
                <a:cs typeface="Arial" pitchFamily="34" charset="0"/>
              </a:rPr>
              <a:t>“ </a:t>
            </a:r>
            <a:r>
              <a:rPr lang="en-GB" altLang="cs-CZ" sz="3629" dirty="0" err="1">
                <a:solidFill>
                  <a:srgbClr val="000000"/>
                </a:solidFill>
                <a:cs typeface="Arial" pitchFamily="34" charset="0"/>
              </a:rPr>
              <a:t>revoluce</a:t>
            </a:r>
            <a:endParaRPr lang="en-GB" altLang="cs-CZ" sz="3629" dirty="0">
              <a:solidFill>
                <a:srgbClr val="000000"/>
              </a:solidFill>
              <a:cs typeface="Arial" pitchFamily="34" charset="0"/>
            </a:endParaRPr>
          </a:p>
        </p:txBody>
      </p:sp>
      <p:sp>
        <p:nvSpPr>
          <p:cNvPr id="45060" name="Text Box 2"/>
          <p:cNvSpPr txBox="1">
            <a:spLocks noChangeArrowheads="1"/>
          </p:cNvSpPr>
          <p:nvPr/>
        </p:nvSpPr>
        <p:spPr bwMode="auto">
          <a:xfrm>
            <a:off x="1977169" y="312514"/>
            <a:ext cx="8210302"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Doba kamenná – Eneolit</a:t>
            </a:r>
          </a:p>
        </p:txBody>
      </p:sp>
      <p:pic>
        <p:nvPicPr>
          <p:cNvPr id="4506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3191" y="1470396"/>
            <a:ext cx="2635477" cy="4206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11365345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452A9395-4F87-480D-835D-E50B1A46CE21}" type="slidenum">
              <a:rPr lang="en-GB" altLang="cs-CZ">
                <a:solidFill>
                  <a:srgbClr val="000000"/>
                </a:solidFill>
                <a:latin typeface="Times New Roman" panose="02020603050405020304" pitchFamily="18" charset="0"/>
              </a:rPr>
              <a:pPr/>
              <a:t>14</a:t>
            </a:fld>
            <a:endParaRPr lang="en-GB" altLang="cs-CZ">
              <a:solidFill>
                <a:srgbClr val="000000"/>
              </a:solidFill>
              <a:latin typeface="Times New Roman" panose="02020603050405020304" pitchFamily="18" charset="0"/>
            </a:endParaRPr>
          </a:p>
        </p:txBody>
      </p:sp>
      <p:sp>
        <p:nvSpPr>
          <p:cNvPr id="47107" name="Text Box 1"/>
          <p:cNvSpPr txBox="1">
            <a:spLocks noChangeArrowheads="1"/>
          </p:cNvSpPr>
          <p:nvPr/>
        </p:nvSpPr>
        <p:spPr bwMode="auto">
          <a:xfrm>
            <a:off x="1921002" y="936099"/>
            <a:ext cx="7926592" cy="26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359">
                <a:solidFill>
                  <a:srgbClr val="000000"/>
                </a:solidFill>
              </a:rPr>
              <a:t>2. - 1. tis. let BC (4. - 1. tisíciletí BC v Orientu) </a:t>
            </a:r>
          </a:p>
          <a:p>
            <a:pPr eaLnBrk="1">
              <a:lnSpc>
                <a:spcPct val="87000"/>
              </a:lnSpc>
              <a:buClr>
                <a:srgbClr val="000000"/>
              </a:buClr>
              <a:buSzPct val="45000"/>
              <a:buFont typeface="Wingdings" panose="05000000000000000000" pitchFamily="2" charset="2"/>
              <a:buNone/>
            </a:pPr>
            <a:r>
              <a:rPr lang="en-GB" altLang="cs-CZ" sz="2359">
                <a:solidFill>
                  <a:srgbClr val="000000"/>
                </a:solidFill>
              </a:rPr>
              <a:t>Bronz – nižší teplota tavení než u mědi – obvyklý poměr Cu : Sn = 9 : 1. </a:t>
            </a:r>
            <a:r>
              <a:rPr lang="en-GB" altLang="cs-CZ" sz="2359">
                <a:solidFill>
                  <a:srgbClr val="000000"/>
                </a:solidFill>
                <a:latin typeface="Thorndale AMT;Times New Roman" pitchFamily="16" charset="0"/>
              </a:rPr>
              <a:t>Odlévání do kadlubů a forem kamenných a hliněných</a:t>
            </a:r>
          </a:p>
          <a:p>
            <a:pPr eaLnBrk="1">
              <a:lnSpc>
                <a:spcPct val="87000"/>
              </a:lnSpc>
              <a:buClr>
                <a:srgbClr val="000000"/>
              </a:buClr>
              <a:buSzPct val="45000"/>
              <a:buFont typeface="Wingdings" panose="05000000000000000000" pitchFamily="2" charset="2"/>
              <a:buNone/>
            </a:pPr>
            <a:endParaRPr lang="en-GB" altLang="cs-CZ" sz="2359">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359">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359">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359">
              <a:solidFill>
                <a:srgbClr val="000000"/>
              </a:solidFill>
              <a:cs typeface="Arial" panose="020B0604020202020204" pitchFamily="34" charset="0"/>
            </a:endParaRPr>
          </a:p>
        </p:txBody>
      </p:sp>
      <p:sp>
        <p:nvSpPr>
          <p:cNvPr id="47108" name="Text Box 2"/>
          <p:cNvSpPr txBox="1">
            <a:spLocks noChangeArrowheads="1"/>
          </p:cNvSpPr>
          <p:nvPr/>
        </p:nvSpPr>
        <p:spPr bwMode="auto">
          <a:xfrm>
            <a:off x="4274210" y="285151"/>
            <a:ext cx="3800559"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Doba bronzová</a:t>
            </a:r>
          </a:p>
        </p:txBody>
      </p:sp>
      <p:pic>
        <p:nvPicPr>
          <p:cNvPr id="4710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88307" y="2283653"/>
            <a:ext cx="5222839" cy="342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471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6265" y="2146431"/>
            <a:ext cx="3431881" cy="228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Přímá spojnice se šipkou 2"/>
          <p:cNvCxnSpPr/>
          <p:nvPr/>
        </p:nvCxnSpPr>
        <p:spPr bwMode="auto">
          <a:xfrm flipH="1">
            <a:off x="3940095" y="5845575"/>
            <a:ext cx="457968" cy="457968"/>
          </a:xfrm>
          <a:prstGeom prst="straightConnector1">
            <a:avLst/>
          </a:prstGeom>
          <a:ln>
            <a:solidFill>
              <a:srgbClr val="FF0000"/>
            </a:solidFill>
            <a:headEnd type="none" w="med" len="med"/>
            <a:tailEnd type="triangle"/>
          </a:ln>
        </p:spPr>
        <p:style>
          <a:lnRef idx="3">
            <a:schemeClr val="accent4"/>
          </a:lnRef>
          <a:fillRef idx="0">
            <a:schemeClr val="accent4"/>
          </a:fillRef>
          <a:effectRef idx="2">
            <a:schemeClr val="accent4"/>
          </a:effectRef>
          <a:fontRef idx="minor">
            <a:schemeClr val="tx1"/>
          </a:fontRef>
        </p:style>
      </p:cxnSp>
      <p:sp>
        <p:nvSpPr>
          <p:cNvPr id="8" name="Obdélník 7">
            <a:extLst>
              <a:ext uri="{FF2B5EF4-FFF2-40B4-BE49-F238E27FC236}">
                <a16:creationId xmlns:a16="http://schemas.microsoft.com/office/drawing/2014/main" id="{2385D25C-40E2-4A66-8944-D5AB39625E0A}"/>
              </a:ext>
            </a:extLst>
          </p:cNvPr>
          <p:cNvSpPr/>
          <p:nvPr/>
        </p:nvSpPr>
        <p:spPr bwMode="auto">
          <a:xfrm>
            <a:off x="3215957" y="5579745"/>
            <a:ext cx="5760085" cy="1278255"/>
          </a:xfrm>
          <a:prstGeom prst="rect">
            <a:avLst/>
          </a:prstGeom>
          <a:blipFill>
            <a:blip r:embed="rId5"/>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3252482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délník 11">
            <a:extLst>
              <a:ext uri="{FF2B5EF4-FFF2-40B4-BE49-F238E27FC236}">
                <a16:creationId xmlns:a16="http://schemas.microsoft.com/office/drawing/2014/main" id="{A43E1C86-37BF-42F5-B0C3-3B18AD313802}"/>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49154"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25CC86E7-83C7-4C48-B0D3-43E3B261BC05}" type="slidenum">
              <a:rPr lang="en-GB" altLang="cs-CZ">
                <a:solidFill>
                  <a:srgbClr val="000000"/>
                </a:solidFill>
                <a:latin typeface="Times New Roman" panose="02020603050405020304" pitchFamily="18" charset="0"/>
              </a:rPr>
              <a:pPr/>
              <a:t>15</a:t>
            </a:fld>
            <a:endParaRPr lang="en-GB" altLang="cs-CZ">
              <a:solidFill>
                <a:srgbClr val="000000"/>
              </a:solidFill>
              <a:latin typeface="Times New Roman" panose="02020603050405020304" pitchFamily="18" charset="0"/>
            </a:endParaRPr>
          </a:p>
        </p:txBody>
      </p:sp>
      <p:sp>
        <p:nvSpPr>
          <p:cNvPr id="49155" name="Text Box 1"/>
          <p:cNvSpPr txBox="1">
            <a:spLocks noChangeArrowheads="1"/>
          </p:cNvSpPr>
          <p:nvPr/>
        </p:nvSpPr>
        <p:spPr bwMode="auto">
          <a:xfrm>
            <a:off x="1921002" y="936099"/>
            <a:ext cx="7926592" cy="1977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359">
                <a:solidFill>
                  <a:srgbClr val="000000"/>
                </a:solidFill>
              </a:rPr>
              <a:t>Rozšíření technologie výroby z Malé Asie do Egypta </a:t>
            </a:r>
            <a:br>
              <a:rPr lang="cs-CZ" altLang="cs-CZ" sz="2359">
                <a:solidFill>
                  <a:srgbClr val="000000"/>
                </a:solidFill>
              </a:rPr>
            </a:br>
            <a:r>
              <a:rPr lang="en-GB" altLang="cs-CZ" sz="2359">
                <a:solidFill>
                  <a:srgbClr val="000000"/>
                </a:solidFill>
              </a:rPr>
              <a:t>a poté do Řecka</a:t>
            </a:r>
          </a:p>
          <a:p>
            <a:pPr eaLnBrk="1">
              <a:lnSpc>
                <a:spcPct val="87000"/>
              </a:lnSpc>
              <a:buClr>
                <a:srgbClr val="000000"/>
              </a:buClr>
              <a:buSzPct val="45000"/>
              <a:buFont typeface="Wingdings" panose="05000000000000000000" pitchFamily="2" charset="2"/>
              <a:buNone/>
            </a:pPr>
            <a:endParaRPr lang="en-GB" altLang="cs-CZ" sz="2359">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359">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359">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359">
              <a:solidFill>
                <a:srgbClr val="000000"/>
              </a:solidFill>
              <a:cs typeface="Arial" panose="020B0604020202020204" pitchFamily="34" charset="0"/>
            </a:endParaRPr>
          </a:p>
        </p:txBody>
      </p:sp>
      <p:sp>
        <p:nvSpPr>
          <p:cNvPr id="49156" name="Text Box 2"/>
          <p:cNvSpPr txBox="1">
            <a:spLocks noChangeArrowheads="1"/>
          </p:cNvSpPr>
          <p:nvPr/>
        </p:nvSpPr>
        <p:spPr bwMode="auto">
          <a:xfrm>
            <a:off x="4274210" y="285151"/>
            <a:ext cx="3800559"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Doba bronzová</a:t>
            </a:r>
          </a:p>
        </p:txBody>
      </p:sp>
      <p:pic>
        <p:nvPicPr>
          <p:cNvPr id="4915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374" y="1670575"/>
            <a:ext cx="2828457" cy="425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4915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3907" y="3458080"/>
            <a:ext cx="3472134" cy="182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9159" name="Text Box 5"/>
          <p:cNvSpPr txBox="1">
            <a:spLocks noChangeArrowheads="1"/>
          </p:cNvSpPr>
          <p:nvPr/>
        </p:nvSpPr>
        <p:spPr bwMode="auto">
          <a:xfrm>
            <a:off x="5503907" y="5333096"/>
            <a:ext cx="2638357" cy="30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dirty="0">
                <a:solidFill>
                  <a:srgbClr val="000000"/>
                </a:solidFill>
              </a:rPr>
              <a:t>Egypt - Luxor (1380 BC)</a:t>
            </a:r>
          </a:p>
        </p:txBody>
      </p:sp>
      <p:pic>
        <p:nvPicPr>
          <p:cNvPr id="4916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3907" y="1291838"/>
            <a:ext cx="3472135" cy="22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49161"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73019" y="3442708"/>
            <a:ext cx="2042134" cy="1617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9162" name="Text Box 8"/>
          <p:cNvSpPr txBox="1">
            <a:spLocks noChangeArrowheads="1"/>
          </p:cNvSpPr>
          <p:nvPr/>
        </p:nvSpPr>
        <p:spPr bwMode="auto">
          <a:xfrm>
            <a:off x="9422751" y="4734589"/>
            <a:ext cx="1191005" cy="30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dirty="0" err="1">
                <a:solidFill>
                  <a:srgbClr val="000000"/>
                </a:solidFill>
              </a:rPr>
              <a:t>Dmychači</a:t>
            </a:r>
            <a:endParaRPr lang="en-GB" altLang="cs-CZ" sz="1633" dirty="0">
              <a:solidFill>
                <a:srgbClr val="000000"/>
              </a:solidFill>
            </a:endParaRPr>
          </a:p>
        </p:txBody>
      </p:sp>
      <p:sp>
        <p:nvSpPr>
          <p:cNvPr id="49163" name="Line 9"/>
          <p:cNvSpPr>
            <a:spLocks noChangeShapeType="1"/>
          </p:cNvSpPr>
          <p:nvPr/>
        </p:nvSpPr>
        <p:spPr bwMode="auto">
          <a:xfrm flipH="1" flipV="1">
            <a:off x="9052560" y="4371110"/>
            <a:ext cx="470930" cy="783442"/>
          </a:xfrm>
          <a:prstGeom prst="line">
            <a:avLst/>
          </a:prstGeom>
          <a:noFill/>
          <a:ln w="720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cs-CZ" sz="1633"/>
          </a:p>
        </p:txBody>
      </p:sp>
      <p:sp>
        <p:nvSpPr>
          <p:cNvPr id="13" name="TextovéPole 12">
            <a:extLst>
              <a:ext uri="{FF2B5EF4-FFF2-40B4-BE49-F238E27FC236}">
                <a16:creationId xmlns:a16="http://schemas.microsoft.com/office/drawing/2014/main" id="{622E8CA8-D4A5-AC72-6ECC-A2A8BE02CFBA}"/>
              </a:ext>
            </a:extLst>
          </p:cNvPr>
          <p:cNvSpPr txBox="1"/>
          <p:nvPr/>
        </p:nvSpPr>
        <p:spPr>
          <a:xfrm>
            <a:off x="0" y="-32913"/>
            <a:ext cx="11915165"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Štefan Michna: Historie kovů.  Univerzita Jana Evangelisty Purkyně, Fakulta strojního inženýrství. 2021. ISBN: 978-80-7561-315-8</a:t>
            </a:r>
          </a:p>
        </p:txBody>
      </p:sp>
    </p:spTree>
    <p:extLst>
      <p:ext uri="{BB962C8B-B14F-4D97-AF65-F5344CB8AC3E}">
        <p14:creationId xmlns:p14="http://schemas.microsoft.com/office/powerpoint/2010/main" val="38222290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4ED77BB2-FD7A-4255-8331-69C7415FFB7F}" type="slidenum">
              <a:rPr lang="en-GB" altLang="cs-CZ">
                <a:solidFill>
                  <a:srgbClr val="000000"/>
                </a:solidFill>
                <a:latin typeface="Times New Roman" panose="02020603050405020304" pitchFamily="18" charset="0"/>
              </a:rPr>
              <a:pPr/>
              <a:t>16</a:t>
            </a:fld>
            <a:endParaRPr lang="en-GB" altLang="cs-CZ">
              <a:solidFill>
                <a:srgbClr val="000000"/>
              </a:solidFill>
              <a:latin typeface="Times New Roman" panose="02020603050405020304" pitchFamily="18" charset="0"/>
            </a:endParaRPr>
          </a:p>
        </p:txBody>
      </p:sp>
      <p:sp>
        <p:nvSpPr>
          <p:cNvPr id="51203" name="Text Box 1"/>
          <p:cNvSpPr txBox="1">
            <a:spLocks noChangeArrowheads="1"/>
          </p:cNvSpPr>
          <p:nvPr/>
        </p:nvSpPr>
        <p:spPr bwMode="auto">
          <a:xfrm>
            <a:off x="138416" y="1076995"/>
            <a:ext cx="11915165" cy="39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359" dirty="0" err="1">
                <a:solidFill>
                  <a:srgbClr val="000000"/>
                </a:solidFill>
                <a:cs typeface="Arial" panose="020B0604020202020204" pitchFamily="34" charset="0"/>
              </a:rPr>
              <a:t>Velký</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význam</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při</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rozvoji</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výrobních</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nástrojů</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i</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zbraní</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nože</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dýky</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později</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i</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krátké</a:t>
            </a:r>
            <a:r>
              <a:rPr lang="en-GB" altLang="cs-CZ" sz="2359" dirty="0">
                <a:solidFill>
                  <a:srgbClr val="000000"/>
                </a:solidFill>
                <a:cs typeface="Arial" panose="020B0604020202020204" pitchFamily="34" charset="0"/>
              </a:rPr>
              <a:t> </a:t>
            </a:r>
            <a:r>
              <a:rPr lang="en-GB" altLang="cs-CZ" sz="2359" dirty="0" err="1">
                <a:solidFill>
                  <a:srgbClr val="000000"/>
                </a:solidFill>
                <a:cs typeface="Arial" panose="020B0604020202020204" pitchFamily="34" charset="0"/>
              </a:rPr>
              <a:t>meče</a:t>
            </a:r>
            <a:r>
              <a:rPr lang="en-GB" altLang="cs-CZ" sz="2359" dirty="0">
                <a:solidFill>
                  <a:srgbClr val="000000"/>
                </a:solidFill>
                <a:cs typeface="Arial" panose="020B0604020202020204" pitchFamily="34" charset="0"/>
              </a:rPr>
              <a:t>)</a:t>
            </a:r>
          </a:p>
        </p:txBody>
      </p:sp>
      <p:sp>
        <p:nvSpPr>
          <p:cNvPr id="51204" name="Text Box 2"/>
          <p:cNvSpPr txBox="1">
            <a:spLocks noChangeArrowheads="1"/>
          </p:cNvSpPr>
          <p:nvPr/>
        </p:nvSpPr>
        <p:spPr bwMode="auto">
          <a:xfrm>
            <a:off x="4195718" y="460110"/>
            <a:ext cx="3800559"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dirty="0" err="1">
                <a:solidFill>
                  <a:srgbClr val="000000"/>
                </a:solidFill>
              </a:rPr>
              <a:t>Doba</a:t>
            </a:r>
            <a:r>
              <a:rPr lang="en-GB" altLang="cs-CZ" sz="3992" dirty="0">
                <a:solidFill>
                  <a:srgbClr val="000000"/>
                </a:solidFill>
              </a:rPr>
              <a:t> </a:t>
            </a:r>
            <a:r>
              <a:rPr lang="en-GB" altLang="cs-CZ" sz="3992" dirty="0" err="1">
                <a:solidFill>
                  <a:srgbClr val="000000"/>
                </a:solidFill>
              </a:rPr>
              <a:t>bronzová</a:t>
            </a:r>
            <a:endParaRPr lang="en-GB" altLang="cs-CZ" sz="3992" dirty="0">
              <a:solidFill>
                <a:srgbClr val="000000"/>
              </a:solidFill>
            </a:endParaRPr>
          </a:p>
        </p:txBody>
      </p:sp>
      <p:pic>
        <p:nvPicPr>
          <p:cNvPr id="5120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9114" y="1723862"/>
            <a:ext cx="2612434" cy="274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120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1391" y="1650254"/>
            <a:ext cx="4899394" cy="311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1207" name="Text Box 5"/>
          <p:cNvSpPr txBox="1">
            <a:spLocks noChangeArrowheads="1"/>
          </p:cNvSpPr>
          <p:nvPr/>
        </p:nvSpPr>
        <p:spPr bwMode="auto">
          <a:xfrm>
            <a:off x="138415" y="4847390"/>
            <a:ext cx="10624659" cy="39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359" dirty="0" err="1">
                <a:solidFill>
                  <a:srgbClr val="000000"/>
                </a:solidFill>
              </a:rPr>
              <a:t>Postupné</a:t>
            </a:r>
            <a:r>
              <a:rPr lang="en-GB" altLang="cs-CZ" sz="2359" dirty="0">
                <a:solidFill>
                  <a:srgbClr val="000000"/>
                </a:solidFill>
              </a:rPr>
              <a:t> </a:t>
            </a:r>
            <a:r>
              <a:rPr lang="en-GB" altLang="cs-CZ" sz="2359" dirty="0" err="1">
                <a:solidFill>
                  <a:srgbClr val="000000"/>
                </a:solidFill>
              </a:rPr>
              <a:t>zlepšování</a:t>
            </a:r>
            <a:r>
              <a:rPr lang="en-GB" altLang="cs-CZ" sz="2359" dirty="0">
                <a:solidFill>
                  <a:srgbClr val="000000"/>
                </a:solidFill>
              </a:rPr>
              <a:t> </a:t>
            </a:r>
            <a:r>
              <a:rPr lang="en-GB" altLang="cs-CZ" sz="2359" dirty="0" err="1">
                <a:solidFill>
                  <a:srgbClr val="000000"/>
                </a:solidFill>
              </a:rPr>
              <a:t>technologií</a:t>
            </a:r>
            <a:r>
              <a:rPr lang="en-GB" altLang="cs-CZ" sz="2359" dirty="0">
                <a:solidFill>
                  <a:srgbClr val="000000"/>
                </a:solidFill>
              </a:rPr>
              <a:t> – </a:t>
            </a:r>
            <a:r>
              <a:rPr lang="en-GB" altLang="cs-CZ" sz="2359" dirty="0" err="1">
                <a:solidFill>
                  <a:srgbClr val="000000"/>
                </a:solidFill>
              </a:rPr>
              <a:t>lití</a:t>
            </a:r>
            <a:r>
              <a:rPr lang="en-GB" altLang="cs-CZ" sz="2359" dirty="0">
                <a:solidFill>
                  <a:srgbClr val="000000"/>
                </a:solidFill>
              </a:rPr>
              <a:t> </a:t>
            </a:r>
            <a:r>
              <a:rPr lang="en-GB" altLang="cs-CZ" sz="2359" dirty="0" err="1">
                <a:solidFill>
                  <a:srgbClr val="000000"/>
                </a:solidFill>
              </a:rPr>
              <a:t>na</a:t>
            </a:r>
            <a:r>
              <a:rPr lang="en-GB" altLang="cs-CZ" sz="2359" dirty="0">
                <a:solidFill>
                  <a:srgbClr val="000000"/>
                </a:solidFill>
              </a:rPr>
              <a:t> </a:t>
            </a:r>
            <a:r>
              <a:rPr lang="en-GB" altLang="cs-CZ" sz="2359" dirty="0" err="1">
                <a:solidFill>
                  <a:srgbClr val="000000"/>
                </a:solidFill>
              </a:rPr>
              <a:t>ztracený</a:t>
            </a:r>
            <a:r>
              <a:rPr lang="en-GB" altLang="cs-CZ" sz="2359" dirty="0">
                <a:solidFill>
                  <a:srgbClr val="000000"/>
                </a:solidFill>
              </a:rPr>
              <a:t> </a:t>
            </a:r>
            <a:r>
              <a:rPr lang="en-GB" altLang="cs-CZ" sz="2359" dirty="0" err="1">
                <a:solidFill>
                  <a:srgbClr val="000000"/>
                </a:solidFill>
              </a:rPr>
              <a:t>vosk</a:t>
            </a:r>
            <a:r>
              <a:rPr lang="en-GB" altLang="cs-CZ" sz="2359" dirty="0">
                <a:solidFill>
                  <a:srgbClr val="000000"/>
                </a:solidFill>
              </a:rPr>
              <a:t>, </a:t>
            </a:r>
            <a:r>
              <a:rPr lang="en-GB" altLang="cs-CZ" sz="2359" dirty="0" err="1">
                <a:solidFill>
                  <a:srgbClr val="000000"/>
                </a:solidFill>
              </a:rPr>
              <a:t>tepání</a:t>
            </a:r>
            <a:r>
              <a:rPr lang="en-GB" altLang="cs-CZ" sz="2359" dirty="0">
                <a:solidFill>
                  <a:srgbClr val="000000"/>
                </a:solidFill>
              </a:rPr>
              <a:t>, </a:t>
            </a:r>
            <a:r>
              <a:rPr lang="en-GB" altLang="cs-CZ" sz="2359" dirty="0" err="1">
                <a:solidFill>
                  <a:srgbClr val="000000"/>
                </a:solidFill>
              </a:rPr>
              <a:t>leštění</a:t>
            </a:r>
            <a:endParaRPr lang="en-GB" altLang="cs-CZ" sz="2359" dirty="0">
              <a:solidFill>
                <a:srgbClr val="000000"/>
              </a:solidFill>
            </a:endParaRPr>
          </a:p>
        </p:txBody>
      </p:sp>
      <p:sp>
        <p:nvSpPr>
          <p:cNvPr id="8" name="Obdélník 7">
            <a:extLst>
              <a:ext uri="{FF2B5EF4-FFF2-40B4-BE49-F238E27FC236}">
                <a16:creationId xmlns:a16="http://schemas.microsoft.com/office/drawing/2014/main" id="{C6C8436F-9A19-4F04-829E-DCB1B3AFADAE}"/>
              </a:ext>
            </a:extLst>
          </p:cNvPr>
          <p:cNvSpPr/>
          <p:nvPr/>
        </p:nvSpPr>
        <p:spPr bwMode="auto">
          <a:xfrm>
            <a:off x="3215957" y="5579745"/>
            <a:ext cx="5760085" cy="1278255"/>
          </a:xfrm>
          <a:prstGeom prst="rect">
            <a:avLst/>
          </a:prstGeom>
          <a:blipFill>
            <a:blip r:embed="rId5"/>
            <a:stretch/>
          </a:blipFill>
          <a:ln>
            <a:noFill/>
          </a:ln>
        </p:spPr>
        <p:txBody>
          <a:bodyPr rot="0">
            <a:prstTxWarp prst="textNoShape">
              <a:avLst/>
            </a:prstTxWarp>
            <a:noAutofit/>
          </a:bodyPr>
          <a:lstStyle/>
          <a:p>
            <a:endParaRPr lang="cs-CZ"/>
          </a:p>
        </p:txBody>
      </p:sp>
      <p:sp>
        <p:nvSpPr>
          <p:cNvPr id="9" name="TextovéPole 8">
            <a:extLst>
              <a:ext uri="{FF2B5EF4-FFF2-40B4-BE49-F238E27FC236}">
                <a16:creationId xmlns:a16="http://schemas.microsoft.com/office/drawing/2014/main" id="{39F25D78-7AF2-4714-877C-D0BB1C611322}"/>
              </a:ext>
            </a:extLst>
          </p:cNvPr>
          <p:cNvSpPr txBox="1"/>
          <p:nvPr/>
        </p:nvSpPr>
        <p:spPr>
          <a:xfrm>
            <a:off x="0" y="0"/>
            <a:ext cx="11915165"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Štefan Michna: Historie kovů.  Univerzita Jana Evangelisty Purkyně, Fakulta strojního inženýrství. 2021. ISBN: 978-80-7561-315-8</a:t>
            </a:r>
          </a:p>
        </p:txBody>
      </p:sp>
      <p:sp>
        <p:nvSpPr>
          <p:cNvPr id="10" name="TextovéPole 9">
            <a:extLst>
              <a:ext uri="{FF2B5EF4-FFF2-40B4-BE49-F238E27FC236}">
                <a16:creationId xmlns:a16="http://schemas.microsoft.com/office/drawing/2014/main" id="{7E48C497-8A42-9E4C-DCD3-E5F05CB7F22E}"/>
              </a:ext>
            </a:extLst>
          </p:cNvPr>
          <p:cNvSpPr txBox="1"/>
          <p:nvPr/>
        </p:nvSpPr>
        <p:spPr>
          <a:xfrm>
            <a:off x="138415" y="5460217"/>
            <a:ext cx="9708860"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https://www.opi.zcu.cz/download/materialy_a_clovek_2010.pdf</a:t>
            </a:r>
          </a:p>
        </p:txBody>
      </p:sp>
      <p:sp>
        <p:nvSpPr>
          <p:cNvPr id="11" name="TextovéPole 10">
            <a:extLst>
              <a:ext uri="{FF2B5EF4-FFF2-40B4-BE49-F238E27FC236}">
                <a16:creationId xmlns:a16="http://schemas.microsoft.com/office/drawing/2014/main" id="{7859F3CE-1807-A8C1-F552-25F8073FAD21}"/>
              </a:ext>
            </a:extLst>
          </p:cNvPr>
          <p:cNvSpPr txBox="1"/>
          <p:nvPr/>
        </p:nvSpPr>
        <p:spPr>
          <a:xfrm>
            <a:off x="138415" y="5168287"/>
            <a:ext cx="8818898" cy="369332"/>
          </a:xfrm>
          <a:prstGeom prst="rect">
            <a:avLst/>
          </a:prstGeom>
          <a:noFill/>
        </p:spPr>
        <p:txBody>
          <a:bodyPr wrap="square">
            <a:spAutoFit/>
          </a:bodyPr>
          <a:lstStyle/>
          <a:p>
            <a:r>
              <a:rPr lang="cs-CZ" dirty="0">
                <a:solidFill>
                  <a:schemeClr val="tx1"/>
                </a:solidFill>
              </a:rPr>
              <a:t>MICHNA, Štefan. Historie kovů. Ústí nad Labem. 2021 ISBN: 9788075613158</a:t>
            </a:r>
          </a:p>
        </p:txBody>
      </p:sp>
    </p:spTree>
    <p:extLst>
      <p:ext uri="{BB962C8B-B14F-4D97-AF65-F5344CB8AC3E}">
        <p14:creationId xmlns:p14="http://schemas.microsoft.com/office/powerpoint/2010/main" val="10214813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délník 10">
            <a:extLst>
              <a:ext uri="{FF2B5EF4-FFF2-40B4-BE49-F238E27FC236}">
                <a16:creationId xmlns:a16="http://schemas.microsoft.com/office/drawing/2014/main" id="{8E3AA943-89CD-4868-B777-5736D5DF0E88}"/>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53250"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EACE0C03-24E1-44CA-A7F7-B5881E84DFC4}" type="slidenum">
              <a:rPr lang="en-GB" altLang="cs-CZ">
                <a:solidFill>
                  <a:srgbClr val="000000"/>
                </a:solidFill>
                <a:latin typeface="Times New Roman" panose="02020603050405020304" pitchFamily="18" charset="0"/>
              </a:rPr>
              <a:pPr/>
              <a:t>17</a:t>
            </a:fld>
            <a:endParaRPr lang="en-GB" altLang="cs-CZ">
              <a:solidFill>
                <a:srgbClr val="000000"/>
              </a:solidFill>
              <a:latin typeface="Times New Roman" panose="02020603050405020304" pitchFamily="18" charset="0"/>
            </a:endParaRPr>
          </a:p>
        </p:txBody>
      </p:sp>
      <p:sp>
        <p:nvSpPr>
          <p:cNvPr id="53251" name="Text Box 1"/>
          <p:cNvSpPr txBox="1">
            <a:spLocks noChangeArrowheads="1"/>
          </p:cNvSpPr>
          <p:nvPr/>
        </p:nvSpPr>
        <p:spPr bwMode="auto">
          <a:xfrm>
            <a:off x="4274210" y="285151"/>
            <a:ext cx="3800559"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Doba železná</a:t>
            </a:r>
          </a:p>
        </p:txBody>
      </p:sp>
      <p:sp>
        <p:nvSpPr>
          <p:cNvPr id="53252" name="Text Box 2"/>
          <p:cNvSpPr txBox="1">
            <a:spLocks noChangeArrowheads="1"/>
          </p:cNvSpPr>
          <p:nvPr/>
        </p:nvSpPr>
        <p:spPr bwMode="auto">
          <a:xfrm>
            <a:off x="214423" y="894891"/>
            <a:ext cx="8508413" cy="117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nSpc>
                <a:spcPct val="93000"/>
              </a:lnSpc>
              <a:spcBef>
                <a:spcPts val="1032"/>
              </a:spcBef>
              <a:buClr>
                <a:srgbClr val="000000"/>
              </a:buClr>
              <a:buSzPct val="45000"/>
            </a:pPr>
            <a:r>
              <a:rPr lang="en-GB" altLang="cs-CZ" sz="2540" dirty="0">
                <a:solidFill>
                  <a:srgbClr val="000000"/>
                </a:solidFill>
              </a:rPr>
              <a:t>- </a:t>
            </a:r>
            <a:r>
              <a:rPr lang="en-GB" altLang="cs-CZ" sz="2540" dirty="0" err="1">
                <a:solidFill>
                  <a:srgbClr val="000000"/>
                </a:solidFill>
              </a:rPr>
              <a:t>Železo</a:t>
            </a:r>
            <a:r>
              <a:rPr lang="en-GB" altLang="cs-CZ" sz="2540" dirty="0">
                <a:solidFill>
                  <a:srgbClr val="000000"/>
                </a:solidFill>
              </a:rPr>
              <a:t> </a:t>
            </a:r>
            <a:r>
              <a:rPr lang="en-GB" altLang="cs-CZ" sz="2540" dirty="0" err="1">
                <a:solidFill>
                  <a:srgbClr val="000000"/>
                </a:solidFill>
              </a:rPr>
              <a:t>na</a:t>
            </a:r>
            <a:r>
              <a:rPr lang="en-GB" altLang="cs-CZ" sz="2540" dirty="0">
                <a:solidFill>
                  <a:srgbClr val="000000"/>
                </a:solidFill>
              </a:rPr>
              <a:t> </a:t>
            </a:r>
            <a:r>
              <a:rPr lang="en-GB" altLang="cs-CZ" sz="2540" dirty="0" err="1">
                <a:solidFill>
                  <a:srgbClr val="000000"/>
                </a:solidFill>
              </a:rPr>
              <a:t>scéně</a:t>
            </a:r>
            <a:r>
              <a:rPr lang="en-GB" altLang="cs-CZ" sz="2540" dirty="0">
                <a:solidFill>
                  <a:srgbClr val="000000"/>
                </a:solidFill>
              </a:rPr>
              <a:t> </a:t>
            </a:r>
            <a:r>
              <a:rPr lang="en-GB" altLang="cs-CZ" sz="2540" dirty="0" err="1">
                <a:solidFill>
                  <a:srgbClr val="000000"/>
                </a:solidFill>
              </a:rPr>
              <a:t>již</a:t>
            </a:r>
            <a:r>
              <a:rPr lang="en-GB" altLang="cs-CZ" sz="2540" dirty="0">
                <a:solidFill>
                  <a:srgbClr val="000000"/>
                </a:solidFill>
              </a:rPr>
              <a:t> </a:t>
            </a:r>
            <a:r>
              <a:rPr lang="en-GB" altLang="cs-CZ" sz="2540" dirty="0" err="1">
                <a:solidFill>
                  <a:srgbClr val="000000"/>
                </a:solidFill>
              </a:rPr>
              <a:t>kolem</a:t>
            </a:r>
            <a:r>
              <a:rPr lang="en-GB" altLang="cs-CZ" sz="2540" dirty="0">
                <a:solidFill>
                  <a:srgbClr val="000000"/>
                </a:solidFill>
              </a:rPr>
              <a:t> </a:t>
            </a:r>
            <a:r>
              <a:rPr lang="en-GB" altLang="cs-CZ" sz="2540" dirty="0" err="1">
                <a:solidFill>
                  <a:srgbClr val="000000"/>
                </a:solidFill>
              </a:rPr>
              <a:t>roku</a:t>
            </a:r>
            <a:r>
              <a:rPr lang="en-GB" altLang="cs-CZ" sz="2540" dirty="0">
                <a:solidFill>
                  <a:srgbClr val="000000"/>
                </a:solidFill>
              </a:rPr>
              <a:t> </a:t>
            </a:r>
            <a:r>
              <a:rPr lang="cs-CZ" altLang="cs-CZ" sz="2540" dirty="0">
                <a:solidFill>
                  <a:srgbClr val="FF0000"/>
                </a:solidFill>
              </a:rPr>
              <a:t>3000</a:t>
            </a:r>
            <a:r>
              <a:rPr lang="en-GB" altLang="cs-CZ" sz="2540" dirty="0">
                <a:solidFill>
                  <a:srgbClr val="FF0000"/>
                </a:solidFill>
              </a:rPr>
              <a:t> BC v </a:t>
            </a:r>
            <a:r>
              <a:rPr lang="en-GB" altLang="cs-CZ" sz="2540" dirty="0" err="1">
                <a:solidFill>
                  <a:srgbClr val="FF0000"/>
                </a:solidFill>
              </a:rPr>
              <a:t>Indii</a:t>
            </a:r>
            <a:r>
              <a:rPr lang="en-GB" altLang="cs-CZ" sz="2540" dirty="0">
                <a:solidFill>
                  <a:srgbClr val="000000"/>
                </a:solidFill>
              </a:rPr>
              <a:t>, v </a:t>
            </a:r>
            <a:r>
              <a:rPr lang="en-GB" altLang="cs-CZ" sz="2540" dirty="0" err="1">
                <a:solidFill>
                  <a:srgbClr val="000000"/>
                </a:solidFill>
              </a:rPr>
              <a:t>Mezopotámii</a:t>
            </a:r>
            <a:r>
              <a:rPr lang="en-GB" altLang="cs-CZ" sz="2540" dirty="0">
                <a:solidFill>
                  <a:srgbClr val="000000"/>
                </a:solidFill>
              </a:rPr>
              <a:t> a </a:t>
            </a:r>
            <a:r>
              <a:rPr lang="en-GB" altLang="cs-CZ" sz="2540" dirty="0" err="1">
                <a:solidFill>
                  <a:srgbClr val="000000"/>
                </a:solidFill>
              </a:rPr>
              <a:t>na</a:t>
            </a:r>
            <a:r>
              <a:rPr lang="en-GB" altLang="cs-CZ" sz="2540" dirty="0">
                <a:solidFill>
                  <a:srgbClr val="000000"/>
                </a:solidFill>
              </a:rPr>
              <a:t> </a:t>
            </a:r>
            <a:r>
              <a:rPr lang="en-GB" altLang="cs-CZ" sz="2540" dirty="0" err="1">
                <a:solidFill>
                  <a:srgbClr val="000000"/>
                </a:solidFill>
              </a:rPr>
              <a:t>náhorní</a:t>
            </a:r>
            <a:r>
              <a:rPr lang="en-GB" altLang="cs-CZ" sz="2540" dirty="0">
                <a:solidFill>
                  <a:srgbClr val="000000"/>
                </a:solidFill>
              </a:rPr>
              <a:t> </a:t>
            </a:r>
            <a:r>
              <a:rPr lang="en-GB" altLang="cs-CZ" sz="2540" dirty="0" err="1">
                <a:solidFill>
                  <a:srgbClr val="000000"/>
                </a:solidFill>
              </a:rPr>
              <a:t>plošině</a:t>
            </a:r>
            <a:r>
              <a:rPr lang="en-GB" altLang="cs-CZ" sz="2540" dirty="0">
                <a:solidFill>
                  <a:srgbClr val="000000"/>
                </a:solidFill>
              </a:rPr>
              <a:t> </a:t>
            </a:r>
            <a:r>
              <a:rPr lang="en-GB" altLang="cs-CZ" sz="2540" dirty="0" err="1">
                <a:solidFill>
                  <a:srgbClr val="000000"/>
                </a:solidFill>
              </a:rPr>
              <a:t>Malé</a:t>
            </a:r>
            <a:r>
              <a:rPr lang="en-GB" altLang="cs-CZ" sz="2540" dirty="0">
                <a:solidFill>
                  <a:srgbClr val="000000"/>
                </a:solidFill>
              </a:rPr>
              <a:t> </a:t>
            </a:r>
            <a:r>
              <a:rPr lang="en-GB" altLang="cs-CZ" sz="2540" dirty="0" err="1">
                <a:solidFill>
                  <a:srgbClr val="000000"/>
                </a:solidFill>
              </a:rPr>
              <a:t>Asie</a:t>
            </a:r>
            <a:r>
              <a:rPr lang="en-GB" altLang="cs-CZ" sz="2540" dirty="0">
                <a:solidFill>
                  <a:srgbClr val="000000"/>
                </a:solidFill>
              </a:rPr>
              <a:t> – </a:t>
            </a:r>
            <a:r>
              <a:rPr lang="en-GB" altLang="cs-CZ" sz="2540" dirty="0" err="1">
                <a:solidFill>
                  <a:srgbClr val="000000"/>
                </a:solidFill>
              </a:rPr>
              <a:t>pracovní</a:t>
            </a:r>
            <a:r>
              <a:rPr lang="en-GB" altLang="cs-CZ" sz="2540" dirty="0">
                <a:solidFill>
                  <a:srgbClr val="000000"/>
                </a:solidFill>
              </a:rPr>
              <a:t> </a:t>
            </a:r>
            <a:r>
              <a:rPr lang="en-GB" altLang="cs-CZ" sz="2540" dirty="0" err="1">
                <a:solidFill>
                  <a:srgbClr val="000000"/>
                </a:solidFill>
              </a:rPr>
              <a:t>nástroje</a:t>
            </a:r>
            <a:endParaRPr lang="en-GB" altLang="cs-CZ" sz="2540" dirty="0">
              <a:solidFill>
                <a:srgbClr val="000000"/>
              </a:solidFill>
            </a:endParaRPr>
          </a:p>
        </p:txBody>
      </p:sp>
      <p:pic>
        <p:nvPicPr>
          <p:cNvPr id="5325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3919" y="525549"/>
            <a:ext cx="3713231" cy="2481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3254" name="Text Box 4"/>
          <p:cNvSpPr txBox="1">
            <a:spLocks noChangeArrowheads="1"/>
          </p:cNvSpPr>
          <p:nvPr/>
        </p:nvSpPr>
        <p:spPr bwMode="auto">
          <a:xfrm>
            <a:off x="214423" y="2913820"/>
            <a:ext cx="3106406" cy="714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359" dirty="0">
                <a:solidFill>
                  <a:srgbClr val="000000"/>
                </a:solidFill>
              </a:rPr>
              <a:t>V </a:t>
            </a:r>
            <a:r>
              <a:rPr lang="en-GB" altLang="cs-CZ" sz="2359" dirty="0" err="1">
                <a:solidFill>
                  <a:srgbClr val="000000"/>
                </a:solidFill>
              </a:rPr>
              <a:t>Číně</a:t>
            </a:r>
            <a:r>
              <a:rPr lang="en-GB" altLang="cs-CZ" sz="2359" dirty="0">
                <a:solidFill>
                  <a:srgbClr val="000000"/>
                </a:solidFill>
              </a:rPr>
              <a:t> je </a:t>
            </a:r>
            <a:r>
              <a:rPr lang="en-GB" altLang="cs-CZ" sz="2359" dirty="0" err="1">
                <a:solidFill>
                  <a:srgbClr val="000000"/>
                </a:solidFill>
              </a:rPr>
              <a:t>známa</a:t>
            </a:r>
            <a:r>
              <a:rPr lang="en-GB" altLang="cs-CZ" sz="2359" dirty="0">
                <a:solidFill>
                  <a:srgbClr val="000000"/>
                </a:solidFill>
              </a:rPr>
              <a:t> </a:t>
            </a:r>
            <a:r>
              <a:rPr lang="en-GB" altLang="cs-CZ" sz="2359" dirty="0" err="1">
                <a:solidFill>
                  <a:srgbClr val="000000"/>
                </a:solidFill>
              </a:rPr>
              <a:t>ocel</a:t>
            </a:r>
            <a:r>
              <a:rPr lang="en-GB" altLang="cs-CZ" sz="2359" dirty="0">
                <a:solidFill>
                  <a:srgbClr val="000000"/>
                </a:solidFill>
              </a:rPr>
              <a:t> </a:t>
            </a:r>
            <a:r>
              <a:rPr lang="en-GB" altLang="cs-CZ" sz="2359" dirty="0" err="1">
                <a:solidFill>
                  <a:srgbClr val="000000"/>
                </a:solidFill>
              </a:rPr>
              <a:t>již</a:t>
            </a:r>
            <a:r>
              <a:rPr lang="en-GB" altLang="cs-CZ" sz="2359" dirty="0">
                <a:solidFill>
                  <a:srgbClr val="000000"/>
                </a:solidFill>
              </a:rPr>
              <a:t> od r. 2220 BC</a:t>
            </a:r>
          </a:p>
        </p:txBody>
      </p:sp>
      <p:pic>
        <p:nvPicPr>
          <p:cNvPr id="5325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8565" y="3167117"/>
            <a:ext cx="4040033" cy="255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6" name="Obdélník 1"/>
          <p:cNvSpPr>
            <a:spLocks noChangeArrowheads="1"/>
          </p:cNvSpPr>
          <p:nvPr/>
        </p:nvSpPr>
        <p:spPr bwMode="auto">
          <a:xfrm>
            <a:off x="214423" y="2001327"/>
            <a:ext cx="8007428" cy="81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nSpc>
                <a:spcPct val="93000"/>
              </a:lnSpc>
              <a:spcBef>
                <a:spcPts val="1032"/>
              </a:spcBef>
              <a:buClr>
                <a:srgbClr val="000000"/>
              </a:buClr>
              <a:buSzPct val="45000"/>
            </a:pPr>
            <a:r>
              <a:rPr lang="en-GB" altLang="cs-CZ" sz="2540" dirty="0">
                <a:solidFill>
                  <a:srgbClr val="000000"/>
                </a:solidFill>
              </a:rPr>
              <a:t>- </a:t>
            </a:r>
            <a:r>
              <a:rPr lang="cs-CZ" altLang="cs-CZ" sz="2540" dirty="0">
                <a:solidFill>
                  <a:srgbClr val="000000"/>
                </a:solidFill>
              </a:rPr>
              <a:t>Ř</a:t>
            </a:r>
            <a:r>
              <a:rPr lang="en-GB" altLang="cs-CZ" sz="2540" dirty="0" err="1">
                <a:solidFill>
                  <a:srgbClr val="000000"/>
                </a:solidFill>
              </a:rPr>
              <a:t>emeslníci</a:t>
            </a:r>
            <a:r>
              <a:rPr lang="en-GB" altLang="cs-CZ" sz="2540" dirty="0">
                <a:solidFill>
                  <a:srgbClr val="000000"/>
                </a:solidFill>
              </a:rPr>
              <a:t> </a:t>
            </a:r>
            <a:r>
              <a:rPr lang="en-GB" altLang="cs-CZ" sz="2540" dirty="0" err="1">
                <a:solidFill>
                  <a:srgbClr val="000000"/>
                </a:solidFill>
              </a:rPr>
              <a:t>zpracovávali</a:t>
            </a:r>
            <a:r>
              <a:rPr lang="en-GB" altLang="cs-CZ" sz="2540" dirty="0">
                <a:solidFill>
                  <a:srgbClr val="000000"/>
                </a:solidFill>
              </a:rPr>
              <a:t> </a:t>
            </a:r>
            <a:r>
              <a:rPr lang="en-GB" altLang="cs-CZ" sz="2540" dirty="0" err="1">
                <a:solidFill>
                  <a:srgbClr val="000000"/>
                </a:solidFill>
              </a:rPr>
              <a:t>zpočátku</a:t>
            </a:r>
            <a:r>
              <a:rPr lang="en-GB" altLang="cs-CZ" sz="2540" dirty="0">
                <a:solidFill>
                  <a:srgbClr val="000000"/>
                </a:solidFill>
              </a:rPr>
              <a:t> </a:t>
            </a:r>
            <a:r>
              <a:rPr lang="en-GB" altLang="cs-CZ" sz="2540" dirty="0" err="1">
                <a:solidFill>
                  <a:srgbClr val="000000"/>
                </a:solidFill>
              </a:rPr>
              <a:t>jen</a:t>
            </a:r>
            <a:r>
              <a:rPr lang="en-GB" altLang="cs-CZ" sz="2540" dirty="0">
                <a:solidFill>
                  <a:srgbClr val="000000"/>
                </a:solidFill>
              </a:rPr>
              <a:t> </a:t>
            </a:r>
            <a:r>
              <a:rPr lang="en-GB" altLang="cs-CZ" sz="2540" dirty="0" err="1">
                <a:solidFill>
                  <a:srgbClr val="000000"/>
                </a:solidFill>
              </a:rPr>
              <a:t>kusy</a:t>
            </a:r>
            <a:r>
              <a:rPr lang="en-GB" altLang="cs-CZ" sz="2540" dirty="0">
                <a:solidFill>
                  <a:srgbClr val="000000"/>
                </a:solidFill>
              </a:rPr>
              <a:t> </a:t>
            </a:r>
            <a:r>
              <a:rPr lang="en-GB" altLang="cs-CZ" sz="2540" dirty="0" err="1">
                <a:solidFill>
                  <a:srgbClr val="000000"/>
                </a:solidFill>
              </a:rPr>
              <a:t>meteoritického</a:t>
            </a:r>
            <a:r>
              <a:rPr lang="en-GB" altLang="cs-CZ" sz="2540" dirty="0">
                <a:solidFill>
                  <a:srgbClr val="000000"/>
                </a:solidFill>
              </a:rPr>
              <a:t> </a:t>
            </a:r>
            <a:r>
              <a:rPr lang="en-GB" altLang="cs-CZ" sz="2540" dirty="0" err="1">
                <a:solidFill>
                  <a:srgbClr val="000000"/>
                </a:solidFill>
              </a:rPr>
              <a:t>železa</a:t>
            </a:r>
            <a:r>
              <a:rPr lang="en-GB" altLang="cs-CZ" sz="2540" dirty="0">
                <a:solidFill>
                  <a:srgbClr val="000000"/>
                </a:solidFill>
              </a:rPr>
              <a:t> </a:t>
            </a:r>
          </a:p>
        </p:txBody>
      </p:sp>
      <p:sp>
        <p:nvSpPr>
          <p:cNvPr id="53258" name="Rectangle 9"/>
          <p:cNvSpPr>
            <a:spLocks noChangeArrowheads="1"/>
          </p:cNvSpPr>
          <p:nvPr/>
        </p:nvSpPr>
        <p:spPr bwMode="auto">
          <a:xfrm>
            <a:off x="272158" y="3773576"/>
            <a:ext cx="6919056" cy="13401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buClr>
                <a:srgbClr val="000000"/>
              </a:buClr>
              <a:buSzPct val="45000"/>
              <a:buFont typeface="Wingdings" panose="05000000000000000000" pitchFamily="2" charset="2"/>
              <a:buNone/>
            </a:pPr>
            <a:r>
              <a:rPr lang="cs-CZ" altLang="cs-CZ" sz="2177" dirty="0">
                <a:solidFill>
                  <a:srgbClr val="212121"/>
                </a:solidFill>
                <a:latin typeface="Times New Roman" panose="02020603050405020304" pitchFamily="18" charset="0"/>
                <a:cs typeface="Times New Roman" panose="02020603050405020304" pitchFamily="18" charset="0"/>
              </a:rPr>
              <a:t>Čínští výrobci v roce 2013 vyprodukovali 779,0 milionů tun oceli, což představuje nárůst </a:t>
            </a:r>
            <a:br>
              <a:rPr lang="cs-CZ" altLang="cs-CZ" sz="2177" dirty="0">
                <a:solidFill>
                  <a:srgbClr val="212121"/>
                </a:solidFill>
                <a:latin typeface="Times New Roman" panose="02020603050405020304" pitchFamily="18" charset="0"/>
                <a:cs typeface="Times New Roman" panose="02020603050405020304" pitchFamily="18" charset="0"/>
              </a:rPr>
            </a:br>
            <a:r>
              <a:rPr lang="cs-CZ" altLang="cs-CZ" sz="2177" dirty="0">
                <a:solidFill>
                  <a:srgbClr val="212121"/>
                </a:solidFill>
                <a:latin typeface="Times New Roman" panose="02020603050405020304" pitchFamily="18" charset="0"/>
                <a:cs typeface="Times New Roman" panose="02020603050405020304" pitchFamily="18" charset="0"/>
              </a:rPr>
              <a:t>o 7,5 % oproti roku 2012. V roce 2013 produkce Číny překročila 50 % světové výroby. </a:t>
            </a:r>
            <a:endParaRPr lang="cs-CZ" altLang="cs-CZ" sz="3266" dirty="0">
              <a:latin typeface="Times New Roman" panose="02020603050405020304" pitchFamily="18" charset="0"/>
              <a:cs typeface="Times New Roman" panose="02020603050405020304" pitchFamily="18" charset="0"/>
            </a:endParaRPr>
          </a:p>
        </p:txBody>
      </p:sp>
      <p:sp>
        <p:nvSpPr>
          <p:cNvPr id="12" name="TextovéPole 11">
            <a:extLst>
              <a:ext uri="{FF2B5EF4-FFF2-40B4-BE49-F238E27FC236}">
                <a16:creationId xmlns:a16="http://schemas.microsoft.com/office/drawing/2014/main" id="{078FCDEA-6D31-11C1-401F-0BDAD61C1C4E}"/>
              </a:ext>
            </a:extLst>
          </p:cNvPr>
          <p:cNvSpPr txBox="1"/>
          <p:nvPr/>
        </p:nvSpPr>
        <p:spPr>
          <a:xfrm>
            <a:off x="214423" y="5290872"/>
            <a:ext cx="9708860"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https://www.opi.zcu.cz/download/materialy_a_clovek_2010.pdf</a:t>
            </a:r>
          </a:p>
        </p:txBody>
      </p:sp>
    </p:spTree>
    <p:extLst>
      <p:ext uri="{BB962C8B-B14F-4D97-AF65-F5344CB8AC3E}">
        <p14:creationId xmlns:p14="http://schemas.microsoft.com/office/powerpoint/2010/main" val="399849164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F1CC8932-2585-4214-B5B0-1A470782298E}" type="slidenum">
              <a:rPr lang="en-GB" altLang="cs-CZ">
                <a:solidFill>
                  <a:srgbClr val="000000"/>
                </a:solidFill>
                <a:latin typeface="Times New Roman" panose="02020603050405020304" pitchFamily="18" charset="0"/>
              </a:rPr>
              <a:pPr/>
              <a:t>18</a:t>
            </a:fld>
            <a:endParaRPr lang="en-GB" altLang="cs-CZ">
              <a:solidFill>
                <a:srgbClr val="000000"/>
              </a:solidFill>
              <a:latin typeface="Times New Roman" panose="02020603050405020304" pitchFamily="18" charset="0"/>
            </a:endParaRPr>
          </a:p>
        </p:txBody>
      </p:sp>
      <p:grpSp>
        <p:nvGrpSpPr>
          <p:cNvPr id="55299" name="Group 1"/>
          <p:cNvGrpSpPr>
            <a:grpSpLocks/>
          </p:cNvGrpSpPr>
          <p:nvPr/>
        </p:nvGrpSpPr>
        <p:grpSpPr bwMode="auto">
          <a:xfrm>
            <a:off x="1758266" y="712876"/>
            <a:ext cx="8183897" cy="4634039"/>
            <a:chOff x="163" y="495"/>
            <a:chExt cx="6186" cy="3949"/>
          </a:xfrm>
        </p:grpSpPr>
        <p:pic>
          <p:nvPicPr>
            <p:cNvPr id="553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 y="495"/>
              <a:ext cx="6187" cy="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5303" name="Oval 3"/>
            <p:cNvSpPr>
              <a:spLocks noChangeArrowheads="1"/>
            </p:cNvSpPr>
            <p:nvPr/>
          </p:nvSpPr>
          <p:spPr bwMode="auto">
            <a:xfrm rot="420000">
              <a:off x="3228" y="2803"/>
              <a:ext cx="575" cy="268"/>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04" name="Oval 4"/>
            <p:cNvSpPr>
              <a:spLocks noChangeArrowheads="1"/>
            </p:cNvSpPr>
            <p:nvPr/>
          </p:nvSpPr>
          <p:spPr bwMode="auto">
            <a:xfrm rot="-420000">
              <a:off x="1337" y="3015"/>
              <a:ext cx="411" cy="156"/>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05" name="Oval 5"/>
            <p:cNvSpPr>
              <a:spLocks noChangeArrowheads="1"/>
            </p:cNvSpPr>
            <p:nvPr/>
          </p:nvSpPr>
          <p:spPr bwMode="auto">
            <a:xfrm rot="-60000">
              <a:off x="1821" y="2704"/>
              <a:ext cx="822" cy="331"/>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06" name="Oval 6"/>
            <p:cNvSpPr>
              <a:spLocks noChangeArrowheads="1"/>
            </p:cNvSpPr>
            <p:nvPr/>
          </p:nvSpPr>
          <p:spPr bwMode="auto">
            <a:xfrm rot="-480000">
              <a:off x="792" y="1819"/>
              <a:ext cx="1263" cy="367"/>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07" name="Text Box 7"/>
            <p:cNvSpPr txBox="1">
              <a:spLocks noChangeArrowheads="1"/>
            </p:cNvSpPr>
            <p:nvPr/>
          </p:nvSpPr>
          <p:spPr bwMode="auto">
            <a:xfrm>
              <a:off x="2410" y="1881"/>
              <a:ext cx="631"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998">
                  <a:solidFill>
                    <a:srgbClr val="000000"/>
                  </a:solidFill>
                  <a:cs typeface="Times New Roman" panose="02020603050405020304" pitchFamily="18" charset="0"/>
                </a:rPr>
                <a:t>Praha</a:t>
              </a:r>
            </a:p>
          </p:txBody>
        </p:sp>
        <p:sp>
          <p:nvSpPr>
            <p:cNvPr id="55308" name="Oval 8"/>
            <p:cNvSpPr>
              <a:spLocks noChangeArrowheads="1"/>
            </p:cNvSpPr>
            <p:nvPr/>
          </p:nvSpPr>
          <p:spPr bwMode="auto">
            <a:xfrm>
              <a:off x="2242" y="1913"/>
              <a:ext cx="210" cy="159"/>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09" name="Oval 9"/>
            <p:cNvSpPr>
              <a:spLocks noChangeArrowheads="1"/>
            </p:cNvSpPr>
            <p:nvPr/>
          </p:nvSpPr>
          <p:spPr bwMode="auto">
            <a:xfrm>
              <a:off x="1475" y="2375"/>
              <a:ext cx="179" cy="127"/>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10" name="Text Box 10"/>
            <p:cNvSpPr txBox="1">
              <a:spLocks noChangeArrowheads="1"/>
            </p:cNvSpPr>
            <p:nvPr/>
          </p:nvSpPr>
          <p:spPr bwMode="auto">
            <a:xfrm>
              <a:off x="1612" y="2311"/>
              <a:ext cx="631"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998">
                  <a:solidFill>
                    <a:srgbClr val="000000"/>
                  </a:solidFill>
                  <a:cs typeface="Times New Roman" panose="02020603050405020304" pitchFamily="18" charset="0"/>
                </a:rPr>
                <a:t>Plzeň</a:t>
              </a:r>
            </a:p>
          </p:txBody>
        </p:sp>
        <p:sp>
          <p:nvSpPr>
            <p:cNvPr id="55311" name="Oval 11"/>
            <p:cNvSpPr>
              <a:spLocks noChangeArrowheads="1"/>
            </p:cNvSpPr>
            <p:nvPr/>
          </p:nvSpPr>
          <p:spPr bwMode="auto">
            <a:xfrm>
              <a:off x="4071" y="3521"/>
              <a:ext cx="179" cy="127"/>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12" name="Text Box 12"/>
            <p:cNvSpPr txBox="1">
              <a:spLocks noChangeArrowheads="1"/>
            </p:cNvSpPr>
            <p:nvPr/>
          </p:nvSpPr>
          <p:spPr bwMode="auto">
            <a:xfrm>
              <a:off x="4186" y="3446"/>
              <a:ext cx="631"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998">
                  <a:solidFill>
                    <a:srgbClr val="000000"/>
                  </a:solidFill>
                  <a:cs typeface="Times New Roman" panose="02020603050405020304" pitchFamily="18" charset="0"/>
                </a:rPr>
                <a:t>Brno</a:t>
              </a:r>
            </a:p>
          </p:txBody>
        </p:sp>
        <p:sp>
          <p:nvSpPr>
            <p:cNvPr id="55313" name="Text Box 13"/>
            <p:cNvSpPr txBox="1">
              <a:spLocks noChangeArrowheads="1"/>
            </p:cNvSpPr>
            <p:nvPr/>
          </p:nvSpPr>
          <p:spPr bwMode="auto">
            <a:xfrm>
              <a:off x="5079" y="2606"/>
              <a:ext cx="778"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998">
                  <a:solidFill>
                    <a:srgbClr val="000000"/>
                  </a:solidFill>
                  <a:cs typeface="Times New Roman" panose="02020603050405020304" pitchFamily="18" charset="0"/>
                </a:rPr>
                <a:t>Ostrava</a:t>
              </a:r>
            </a:p>
          </p:txBody>
        </p:sp>
        <p:sp>
          <p:nvSpPr>
            <p:cNvPr id="55314" name="Oval 14"/>
            <p:cNvSpPr>
              <a:spLocks noChangeArrowheads="1"/>
            </p:cNvSpPr>
            <p:nvPr/>
          </p:nvSpPr>
          <p:spPr bwMode="auto">
            <a:xfrm>
              <a:off x="5394" y="2491"/>
              <a:ext cx="179" cy="126"/>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15" name="Oval 15"/>
            <p:cNvSpPr>
              <a:spLocks noChangeArrowheads="1"/>
            </p:cNvSpPr>
            <p:nvPr/>
          </p:nvSpPr>
          <p:spPr bwMode="auto">
            <a:xfrm>
              <a:off x="4481" y="2732"/>
              <a:ext cx="179" cy="127"/>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16" name="Text Box 16"/>
            <p:cNvSpPr txBox="1">
              <a:spLocks noChangeArrowheads="1"/>
            </p:cNvSpPr>
            <p:nvPr/>
          </p:nvSpPr>
          <p:spPr bwMode="auto">
            <a:xfrm>
              <a:off x="4144" y="2795"/>
              <a:ext cx="820"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998">
                  <a:solidFill>
                    <a:srgbClr val="000000"/>
                  </a:solidFill>
                  <a:cs typeface="Times New Roman" panose="02020603050405020304" pitchFamily="18" charset="0"/>
                </a:rPr>
                <a:t>Olomouc</a:t>
              </a:r>
            </a:p>
          </p:txBody>
        </p:sp>
        <p:sp>
          <p:nvSpPr>
            <p:cNvPr id="55317" name="Oval 17"/>
            <p:cNvSpPr>
              <a:spLocks noChangeArrowheads="1"/>
            </p:cNvSpPr>
            <p:nvPr/>
          </p:nvSpPr>
          <p:spPr bwMode="auto">
            <a:xfrm>
              <a:off x="2242" y="3405"/>
              <a:ext cx="179" cy="127"/>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18" name="Text Box 18"/>
            <p:cNvSpPr txBox="1">
              <a:spLocks noChangeArrowheads="1"/>
            </p:cNvSpPr>
            <p:nvPr/>
          </p:nvSpPr>
          <p:spPr bwMode="auto">
            <a:xfrm>
              <a:off x="1801" y="3488"/>
              <a:ext cx="1240"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998">
                  <a:solidFill>
                    <a:srgbClr val="000000"/>
                  </a:solidFill>
                  <a:cs typeface="Times New Roman" panose="02020603050405020304" pitchFamily="18" charset="0"/>
                </a:rPr>
                <a:t>Č. Budějovice</a:t>
              </a:r>
            </a:p>
          </p:txBody>
        </p:sp>
        <p:sp>
          <p:nvSpPr>
            <p:cNvPr id="55319" name="Oval 19"/>
            <p:cNvSpPr>
              <a:spLocks noChangeArrowheads="1"/>
            </p:cNvSpPr>
            <p:nvPr/>
          </p:nvSpPr>
          <p:spPr bwMode="auto">
            <a:xfrm>
              <a:off x="3272" y="3022"/>
              <a:ext cx="116" cy="99"/>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20" name="Text Box 20"/>
            <p:cNvSpPr txBox="1">
              <a:spLocks noChangeArrowheads="1"/>
            </p:cNvSpPr>
            <p:nvPr/>
          </p:nvSpPr>
          <p:spPr bwMode="auto">
            <a:xfrm>
              <a:off x="3019" y="3110"/>
              <a:ext cx="725"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816">
                  <a:solidFill>
                    <a:srgbClr val="000000"/>
                  </a:solidFill>
                  <a:cs typeface="Times New Roman" panose="02020603050405020304" pitchFamily="18" charset="0"/>
                </a:rPr>
                <a:t>Jihlava</a:t>
              </a:r>
            </a:p>
          </p:txBody>
        </p:sp>
        <p:sp>
          <p:nvSpPr>
            <p:cNvPr id="55321" name="Oval 21"/>
            <p:cNvSpPr>
              <a:spLocks noChangeArrowheads="1"/>
            </p:cNvSpPr>
            <p:nvPr/>
          </p:nvSpPr>
          <p:spPr bwMode="auto">
            <a:xfrm>
              <a:off x="3146" y="2312"/>
              <a:ext cx="116" cy="99"/>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22" name="Text Box 22"/>
            <p:cNvSpPr txBox="1">
              <a:spLocks noChangeArrowheads="1"/>
            </p:cNvSpPr>
            <p:nvPr/>
          </p:nvSpPr>
          <p:spPr bwMode="auto">
            <a:xfrm>
              <a:off x="2809" y="2427"/>
              <a:ext cx="852"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816">
                  <a:solidFill>
                    <a:srgbClr val="000000"/>
                  </a:solidFill>
                  <a:cs typeface="Times New Roman" panose="02020603050405020304" pitchFamily="18" charset="0"/>
                </a:rPr>
                <a:t>Kutná Hora</a:t>
              </a:r>
            </a:p>
          </p:txBody>
        </p:sp>
        <p:sp>
          <p:nvSpPr>
            <p:cNvPr id="55323" name="Oval 23"/>
            <p:cNvSpPr>
              <a:spLocks noChangeArrowheads="1"/>
            </p:cNvSpPr>
            <p:nvPr/>
          </p:nvSpPr>
          <p:spPr bwMode="auto">
            <a:xfrm>
              <a:off x="1316" y="1703"/>
              <a:ext cx="116" cy="99"/>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24" name="Oval 24"/>
            <p:cNvSpPr>
              <a:spLocks noChangeArrowheads="1"/>
            </p:cNvSpPr>
            <p:nvPr/>
          </p:nvSpPr>
          <p:spPr bwMode="auto">
            <a:xfrm>
              <a:off x="908" y="1881"/>
              <a:ext cx="116" cy="99"/>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25" name="Text Box 25"/>
            <p:cNvSpPr txBox="1">
              <a:spLocks noChangeArrowheads="1"/>
            </p:cNvSpPr>
            <p:nvPr/>
          </p:nvSpPr>
          <p:spPr bwMode="auto">
            <a:xfrm>
              <a:off x="708" y="1944"/>
              <a:ext cx="547"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816">
                  <a:solidFill>
                    <a:srgbClr val="000000"/>
                  </a:solidFill>
                  <a:cs typeface="Times New Roman" panose="02020603050405020304" pitchFamily="18" charset="0"/>
                </a:rPr>
                <a:t>Oloví</a:t>
              </a:r>
            </a:p>
          </p:txBody>
        </p:sp>
        <p:sp>
          <p:nvSpPr>
            <p:cNvPr id="55326" name="Text Box 26"/>
            <p:cNvSpPr txBox="1">
              <a:spLocks noChangeArrowheads="1"/>
            </p:cNvSpPr>
            <p:nvPr/>
          </p:nvSpPr>
          <p:spPr bwMode="auto">
            <a:xfrm>
              <a:off x="1097" y="1755"/>
              <a:ext cx="820"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816">
                  <a:solidFill>
                    <a:srgbClr val="000000"/>
                  </a:solidFill>
                  <a:cs typeface="Times New Roman" panose="02020603050405020304" pitchFamily="18" charset="0"/>
                </a:rPr>
                <a:t>Jáchymov</a:t>
              </a:r>
            </a:p>
          </p:txBody>
        </p:sp>
        <p:sp>
          <p:nvSpPr>
            <p:cNvPr id="55327" name="Oval 27"/>
            <p:cNvSpPr>
              <a:spLocks noChangeArrowheads="1"/>
            </p:cNvSpPr>
            <p:nvPr/>
          </p:nvSpPr>
          <p:spPr bwMode="auto">
            <a:xfrm rot="-1620000">
              <a:off x="1523" y="1267"/>
              <a:ext cx="870" cy="269"/>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28" name="Oval 28"/>
            <p:cNvSpPr>
              <a:spLocks noChangeArrowheads="1"/>
            </p:cNvSpPr>
            <p:nvPr/>
          </p:nvSpPr>
          <p:spPr bwMode="auto">
            <a:xfrm rot="420000">
              <a:off x="3090" y="2064"/>
              <a:ext cx="870" cy="269"/>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29" name="Oval 29"/>
            <p:cNvSpPr>
              <a:spLocks noChangeArrowheads="1"/>
            </p:cNvSpPr>
            <p:nvPr/>
          </p:nvSpPr>
          <p:spPr bwMode="auto">
            <a:xfrm rot="-420000">
              <a:off x="4467" y="2448"/>
              <a:ext cx="411" cy="155"/>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30" name="Oval 30"/>
            <p:cNvSpPr>
              <a:spLocks noChangeArrowheads="1"/>
            </p:cNvSpPr>
            <p:nvPr/>
          </p:nvSpPr>
          <p:spPr bwMode="auto">
            <a:xfrm rot="-420000">
              <a:off x="1799" y="2090"/>
              <a:ext cx="411" cy="156"/>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31" name="Oval 31"/>
            <p:cNvSpPr>
              <a:spLocks noChangeArrowheads="1"/>
            </p:cNvSpPr>
            <p:nvPr/>
          </p:nvSpPr>
          <p:spPr bwMode="auto">
            <a:xfrm>
              <a:off x="2074" y="2554"/>
              <a:ext cx="116" cy="99"/>
            </a:xfrm>
            <a:prstGeom prst="ellipse">
              <a:avLst/>
            </a:prstGeom>
            <a:solidFill>
              <a:srgbClr val="000000"/>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32" name="Text Box 32"/>
            <p:cNvSpPr txBox="1">
              <a:spLocks noChangeArrowheads="1"/>
            </p:cNvSpPr>
            <p:nvPr/>
          </p:nvSpPr>
          <p:spPr bwMode="auto">
            <a:xfrm>
              <a:off x="1779" y="2616"/>
              <a:ext cx="704" cy="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816">
                  <a:solidFill>
                    <a:srgbClr val="000000"/>
                  </a:solidFill>
                  <a:cs typeface="Times New Roman" panose="02020603050405020304" pitchFamily="18" charset="0"/>
                </a:rPr>
                <a:t>Příbram</a:t>
              </a:r>
            </a:p>
          </p:txBody>
        </p:sp>
        <p:sp>
          <p:nvSpPr>
            <p:cNvPr id="55333" name="Text Box 33"/>
            <p:cNvSpPr txBox="1">
              <a:spLocks noChangeArrowheads="1"/>
            </p:cNvSpPr>
            <p:nvPr/>
          </p:nvSpPr>
          <p:spPr bwMode="auto">
            <a:xfrm>
              <a:off x="996" y="1916"/>
              <a:ext cx="894"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816" b="1">
                  <a:solidFill>
                    <a:srgbClr val="000000"/>
                  </a:solidFill>
                  <a:cs typeface="Times New Roman" panose="02020603050405020304" pitchFamily="18" charset="0"/>
                </a:rPr>
                <a:t>Ag, Pb, U, Zn, Co, Ni</a:t>
              </a:r>
            </a:p>
          </p:txBody>
        </p:sp>
        <p:sp>
          <p:nvSpPr>
            <p:cNvPr id="55334" name="Text Box 34"/>
            <p:cNvSpPr txBox="1">
              <a:spLocks noChangeArrowheads="1"/>
            </p:cNvSpPr>
            <p:nvPr/>
          </p:nvSpPr>
          <p:spPr bwMode="auto">
            <a:xfrm>
              <a:off x="1816" y="2063"/>
              <a:ext cx="390"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816" b="1">
                  <a:solidFill>
                    <a:srgbClr val="000000"/>
                  </a:solidFill>
                  <a:cs typeface="Times New Roman" panose="02020603050405020304" pitchFamily="18" charset="0"/>
                </a:rPr>
                <a:t>Hg</a:t>
              </a:r>
            </a:p>
          </p:txBody>
        </p:sp>
        <p:sp>
          <p:nvSpPr>
            <p:cNvPr id="55335" name="Text Box 35"/>
            <p:cNvSpPr txBox="1">
              <a:spLocks noChangeArrowheads="1"/>
            </p:cNvSpPr>
            <p:nvPr/>
          </p:nvSpPr>
          <p:spPr bwMode="auto">
            <a:xfrm>
              <a:off x="1659" y="1275"/>
              <a:ext cx="631"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816" b="1">
                  <a:solidFill>
                    <a:srgbClr val="000000"/>
                  </a:solidFill>
                  <a:cs typeface="Times New Roman" panose="02020603050405020304" pitchFamily="18" charset="0"/>
                </a:rPr>
                <a:t>Sn, Au</a:t>
              </a:r>
            </a:p>
          </p:txBody>
        </p:sp>
        <p:sp>
          <p:nvSpPr>
            <p:cNvPr id="55336" name="Text Box 36"/>
            <p:cNvSpPr txBox="1">
              <a:spLocks noChangeArrowheads="1"/>
            </p:cNvSpPr>
            <p:nvPr/>
          </p:nvSpPr>
          <p:spPr bwMode="auto">
            <a:xfrm>
              <a:off x="1763" y="2788"/>
              <a:ext cx="830"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816" b="1">
                  <a:solidFill>
                    <a:srgbClr val="000000"/>
                  </a:solidFill>
                  <a:cs typeface="Times New Roman" panose="02020603050405020304" pitchFamily="18" charset="0"/>
                </a:rPr>
                <a:t>Ag, Pb, Cu, U, Ni, Zn</a:t>
              </a:r>
            </a:p>
          </p:txBody>
        </p:sp>
        <p:sp>
          <p:nvSpPr>
            <p:cNvPr id="55337" name="Text Box 37"/>
            <p:cNvSpPr txBox="1">
              <a:spLocks noChangeArrowheads="1"/>
            </p:cNvSpPr>
            <p:nvPr/>
          </p:nvSpPr>
          <p:spPr bwMode="auto">
            <a:xfrm>
              <a:off x="1364" y="2987"/>
              <a:ext cx="390"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816" b="1">
                  <a:solidFill>
                    <a:srgbClr val="000000"/>
                  </a:solidFill>
                  <a:cs typeface="Times New Roman" panose="02020603050405020304" pitchFamily="18" charset="0"/>
                </a:rPr>
                <a:t>Au</a:t>
              </a:r>
            </a:p>
          </p:txBody>
        </p:sp>
        <p:sp>
          <p:nvSpPr>
            <p:cNvPr id="55338" name="Text Box 38"/>
            <p:cNvSpPr txBox="1">
              <a:spLocks noChangeArrowheads="1"/>
            </p:cNvSpPr>
            <p:nvPr/>
          </p:nvSpPr>
          <p:spPr bwMode="auto">
            <a:xfrm>
              <a:off x="3025" y="2095"/>
              <a:ext cx="988"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816" b="1">
                  <a:solidFill>
                    <a:srgbClr val="000000"/>
                  </a:solidFill>
                  <a:cs typeface="Times New Roman" panose="02020603050405020304" pitchFamily="18" charset="0"/>
                </a:rPr>
                <a:t>Cu, Ag, Zn</a:t>
              </a:r>
            </a:p>
          </p:txBody>
        </p:sp>
        <p:sp>
          <p:nvSpPr>
            <p:cNvPr id="55339" name="Text Box 39"/>
            <p:cNvSpPr txBox="1">
              <a:spLocks noChangeArrowheads="1"/>
            </p:cNvSpPr>
            <p:nvPr/>
          </p:nvSpPr>
          <p:spPr bwMode="auto">
            <a:xfrm>
              <a:off x="4485" y="2420"/>
              <a:ext cx="389"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816" b="1">
                  <a:solidFill>
                    <a:srgbClr val="000000"/>
                  </a:solidFill>
                  <a:cs typeface="Times New Roman" panose="02020603050405020304" pitchFamily="18" charset="0"/>
                </a:rPr>
                <a:t>Zn</a:t>
              </a:r>
            </a:p>
          </p:txBody>
        </p:sp>
        <p:sp>
          <p:nvSpPr>
            <p:cNvPr id="55340" name="Text Box 40"/>
            <p:cNvSpPr txBox="1">
              <a:spLocks noChangeArrowheads="1"/>
            </p:cNvSpPr>
            <p:nvPr/>
          </p:nvSpPr>
          <p:spPr bwMode="auto">
            <a:xfrm>
              <a:off x="3213" y="2841"/>
              <a:ext cx="621"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816" b="1">
                  <a:solidFill>
                    <a:srgbClr val="000000"/>
                  </a:solidFill>
                  <a:cs typeface="Times New Roman" panose="02020603050405020304" pitchFamily="18" charset="0"/>
                </a:rPr>
                <a:t>Cu, Ag</a:t>
              </a:r>
            </a:p>
          </p:txBody>
        </p:sp>
        <p:sp>
          <p:nvSpPr>
            <p:cNvPr id="55341" name="Oval 41"/>
            <p:cNvSpPr>
              <a:spLocks noChangeArrowheads="1"/>
            </p:cNvSpPr>
            <p:nvPr/>
          </p:nvSpPr>
          <p:spPr bwMode="auto">
            <a:xfrm rot="-420000">
              <a:off x="1052" y="2269"/>
              <a:ext cx="411" cy="155"/>
            </a:xfrm>
            <a:prstGeom prst="ellipse">
              <a:avLst/>
            </a:prstGeom>
            <a:solidFill>
              <a:srgbClr val="C0C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55342" name="Text Box 42"/>
            <p:cNvSpPr txBox="1">
              <a:spLocks noChangeArrowheads="1"/>
            </p:cNvSpPr>
            <p:nvPr/>
          </p:nvSpPr>
          <p:spPr bwMode="auto">
            <a:xfrm>
              <a:off x="997" y="2221"/>
              <a:ext cx="610"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816" b="1">
                  <a:solidFill>
                    <a:srgbClr val="000000"/>
                  </a:solidFill>
                  <a:cs typeface="Times New Roman" panose="02020603050405020304" pitchFamily="18" charset="0"/>
                </a:rPr>
                <a:t>Ag, Pb</a:t>
              </a:r>
            </a:p>
          </p:txBody>
        </p:sp>
      </p:grpSp>
      <p:sp>
        <p:nvSpPr>
          <p:cNvPr id="55300" name="Text Box 43"/>
          <p:cNvSpPr txBox="1">
            <a:spLocks noChangeArrowheads="1"/>
          </p:cNvSpPr>
          <p:nvPr/>
        </p:nvSpPr>
        <p:spPr bwMode="auto">
          <a:xfrm>
            <a:off x="3652064" y="144015"/>
            <a:ext cx="5249352" cy="714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2359" b="1">
                <a:solidFill>
                  <a:srgbClr val="000000"/>
                </a:solidFill>
              </a:rPr>
              <a:t>Historická naleziště neželezných kovů V ČR</a:t>
            </a:r>
          </a:p>
        </p:txBody>
      </p:sp>
      <p:sp>
        <p:nvSpPr>
          <p:cNvPr id="55301" name="Text Box 44"/>
          <p:cNvSpPr txBox="1">
            <a:spLocks noChangeArrowheads="1"/>
          </p:cNvSpPr>
          <p:nvPr/>
        </p:nvSpPr>
        <p:spPr bwMode="auto">
          <a:xfrm>
            <a:off x="-3653509" y="5105106"/>
            <a:ext cx="7936674" cy="26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r" eaLnBrk="1">
              <a:lnSpc>
                <a:spcPct val="86000"/>
              </a:lnSpc>
              <a:buClr>
                <a:srgbClr val="000000"/>
              </a:buClr>
              <a:buSzPct val="45000"/>
              <a:buFont typeface="Wingdings" panose="05000000000000000000" pitchFamily="2" charset="2"/>
              <a:buNone/>
            </a:pPr>
            <a:r>
              <a:rPr lang="en-GB" altLang="cs-CZ" sz="1361" dirty="0" err="1">
                <a:solidFill>
                  <a:srgbClr val="000000"/>
                </a:solidFill>
                <a:latin typeface="Times New Roman" panose="02020603050405020304" pitchFamily="18" charset="0"/>
              </a:rPr>
              <a:t>Zdroj</a:t>
            </a:r>
            <a:r>
              <a:rPr lang="en-GB" altLang="cs-CZ" sz="1361" dirty="0">
                <a:solidFill>
                  <a:srgbClr val="000000"/>
                </a:solidFill>
                <a:latin typeface="Times New Roman" panose="02020603050405020304" pitchFamily="18" charset="0"/>
              </a:rPr>
              <a:t>: Josef Gruber: </a:t>
            </a:r>
            <a:r>
              <a:rPr lang="en-GB" altLang="cs-CZ" sz="1361" dirty="0" err="1">
                <a:solidFill>
                  <a:srgbClr val="000000"/>
                </a:solidFill>
                <a:latin typeface="Times New Roman" panose="02020603050405020304" pitchFamily="18" charset="0"/>
              </a:rPr>
              <a:t>Dějiny</a:t>
            </a:r>
            <a:r>
              <a:rPr lang="en-GB" altLang="cs-CZ" sz="1361" dirty="0">
                <a:solidFill>
                  <a:srgbClr val="000000"/>
                </a:solidFill>
                <a:latin typeface="Times New Roman" panose="02020603050405020304" pitchFamily="18" charset="0"/>
              </a:rPr>
              <a:t> </a:t>
            </a:r>
            <a:r>
              <a:rPr lang="en-GB" altLang="cs-CZ" sz="1361" dirty="0" err="1">
                <a:solidFill>
                  <a:srgbClr val="000000"/>
                </a:solidFill>
                <a:latin typeface="Times New Roman" panose="02020603050405020304" pitchFamily="18" charset="0"/>
              </a:rPr>
              <a:t>techniky</a:t>
            </a:r>
            <a:r>
              <a:rPr lang="en-GB" altLang="cs-CZ" sz="1361" dirty="0">
                <a:solidFill>
                  <a:srgbClr val="000000"/>
                </a:solidFill>
                <a:latin typeface="Times New Roman" panose="02020603050405020304" pitchFamily="18" charset="0"/>
              </a:rPr>
              <a:t> pro </a:t>
            </a:r>
            <a:r>
              <a:rPr lang="en-GB" altLang="cs-CZ" sz="1361" dirty="0" err="1">
                <a:solidFill>
                  <a:srgbClr val="000000"/>
                </a:solidFill>
                <a:latin typeface="Times New Roman" panose="02020603050405020304" pitchFamily="18" charset="0"/>
              </a:rPr>
              <a:t>střední</a:t>
            </a:r>
            <a:r>
              <a:rPr lang="en-GB" altLang="cs-CZ" sz="1361" dirty="0">
                <a:solidFill>
                  <a:srgbClr val="000000"/>
                </a:solidFill>
                <a:latin typeface="Times New Roman" panose="02020603050405020304" pitchFamily="18" charset="0"/>
              </a:rPr>
              <a:t> </a:t>
            </a:r>
            <a:r>
              <a:rPr lang="en-GB" altLang="cs-CZ" sz="1361" dirty="0" err="1">
                <a:solidFill>
                  <a:srgbClr val="000000"/>
                </a:solidFill>
                <a:latin typeface="Times New Roman" panose="02020603050405020304" pitchFamily="18" charset="0"/>
              </a:rPr>
              <a:t>školy</a:t>
            </a:r>
            <a:endParaRPr lang="en-GB" altLang="cs-CZ" sz="1361" dirty="0">
              <a:solidFill>
                <a:srgbClr val="000000"/>
              </a:solidFill>
              <a:latin typeface="Times New Roman" panose="02020603050405020304" pitchFamily="18" charset="0"/>
            </a:endParaRPr>
          </a:p>
        </p:txBody>
      </p:sp>
      <p:sp>
        <p:nvSpPr>
          <p:cNvPr id="47" name="Obdélník 46">
            <a:extLst>
              <a:ext uri="{FF2B5EF4-FFF2-40B4-BE49-F238E27FC236}">
                <a16:creationId xmlns:a16="http://schemas.microsoft.com/office/drawing/2014/main" id="{E4D3AEF3-5F3E-4DEB-8C46-983B6CE6F341}"/>
              </a:ext>
            </a:extLst>
          </p:cNvPr>
          <p:cNvSpPr/>
          <p:nvPr/>
        </p:nvSpPr>
        <p:spPr bwMode="auto">
          <a:xfrm>
            <a:off x="3215957" y="5579745"/>
            <a:ext cx="5760085" cy="1278255"/>
          </a:xfrm>
          <a:prstGeom prst="rect">
            <a:avLst/>
          </a:prstGeom>
          <a:blipFill>
            <a:blip r:embed="rId4"/>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9296083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4314D3FB-6D87-4621-B6DF-4D2DF3F81AA6}" type="slidenum">
              <a:rPr lang="en-GB" altLang="cs-CZ">
                <a:solidFill>
                  <a:srgbClr val="000000"/>
                </a:solidFill>
                <a:latin typeface="Times New Roman" panose="02020603050405020304" pitchFamily="18" charset="0"/>
              </a:rPr>
              <a:pPr/>
              <a:t>19</a:t>
            </a:fld>
            <a:endParaRPr lang="en-GB" altLang="cs-CZ">
              <a:solidFill>
                <a:srgbClr val="000000"/>
              </a:solidFill>
              <a:latin typeface="Times New Roman" panose="02020603050405020304" pitchFamily="18" charset="0"/>
            </a:endParaRPr>
          </a:p>
        </p:txBody>
      </p:sp>
      <p:sp>
        <p:nvSpPr>
          <p:cNvPr id="57347" name="Text Box 2"/>
          <p:cNvSpPr txBox="1">
            <a:spLocks noChangeArrowheads="1"/>
          </p:cNvSpPr>
          <p:nvPr/>
        </p:nvSpPr>
        <p:spPr bwMode="auto">
          <a:xfrm>
            <a:off x="75501" y="67689"/>
            <a:ext cx="11954312" cy="166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nSpc>
                <a:spcPct val="93000"/>
              </a:lnSpc>
              <a:spcBef>
                <a:spcPts val="1032"/>
              </a:spcBef>
              <a:buClr>
                <a:srgbClr val="000000"/>
              </a:buClr>
              <a:buSzPct val="45000"/>
            </a:pPr>
            <a:r>
              <a:rPr lang="en-GB" altLang="cs-CZ" sz="2540" dirty="0">
                <a:solidFill>
                  <a:srgbClr val="000000"/>
                </a:solidFill>
              </a:rPr>
              <a:t>1600 BC – </a:t>
            </a:r>
            <a:r>
              <a:rPr lang="en-GB" altLang="cs-CZ" sz="2540" dirty="0" err="1">
                <a:solidFill>
                  <a:srgbClr val="000000"/>
                </a:solidFill>
              </a:rPr>
              <a:t>Chetité</a:t>
            </a:r>
            <a:r>
              <a:rPr lang="en-GB" altLang="cs-CZ" sz="2540" dirty="0">
                <a:solidFill>
                  <a:srgbClr val="000000"/>
                </a:solidFill>
              </a:rPr>
              <a:t> v </a:t>
            </a:r>
            <a:r>
              <a:rPr lang="en-GB" altLang="cs-CZ" sz="2540" dirty="0" err="1">
                <a:solidFill>
                  <a:srgbClr val="000000"/>
                </a:solidFill>
              </a:rPr>
              <a:t>Anatolii</a:t>
            </a:r>
            <a:r>
              <a:rPr lang="en-GB" altLang="cs-CZ" sz="2540" dirty="0">
                <a:solidFill>
                  <a:srgbClr val="000000"/>
                </a:solidFill>
              </a:rPr>
              <a:t> – </a:t>
            </a:r>
            <a:r>
              <a:rPr lang="en-GB" altLang="cs-CZ" sz="2540" dirty="0" err="1">
                <a:solidFill>
                  <a:srgbClr val="000000"/>
                </a:solidFill>
              </a:rPr>
              <a:t>objev</a:t>
            </a:r>
            <a:r>
              <a:rPr lang="en-GB" altLang="cs-CZ" sz="2540" dirty="0">
                <a:solidFill>
                  <a:srgbClr val="000000"/>
                </a:solidFill>
              </a:rPr>
              <a:t> </a:t>
            </a:r>
            <a:r>
              <a:rPr lang="en-GB" altLang="cs-CZ" sz="2540" dirty="0" err="1">
                <a:solidFill>
                  <a:srgbClr val="000000"/>
                </a:solidFill>
              </a:rPr>
              <a:t>způsobu</a:t>
            </a:r>
            <a:r>
              <a:rPr lang="en-GB" altLang="cs-CZ" sz="2540" dirty="0">
                <a:solidFill>
                  <a:srgbClr val="000000"/>
                </a:solidFill>
              </a:rPr>
              <a:t> </a:t>
            </a:r>
            <a:r>
              <a:rPr lang="en-GB" altLang="cs-CZ" sz="2540" dirty="0" err="1">
                <a:solidFill>
                  <a:srgbClr val="000000"/>
                </a:solidFill>
              </a:rPr>
              <a:t>tavby</a:t>
            </a:r>
            <a:r>
              <a:rPr lang="en-GB" altLang="cs-CZ" sz="2540" dirty="0">
                <a:solidFill>
                  <a:srgbClr val="000000"/>
                </a:solidFill>
              </a:rPr>
              <a:t> </a:t>
            </a:r>
            <a:r>
              <a:rPr lang="en-GB" altLang="cs-CZ" sz="2540" dirty="0" err="1">
                <a:solidFill>
                  <a:srgbClr val="000000"/>
                </a:solidFill>
              </a:rPr>
              <a:t>železa</a:t>
            </a:r>
            <a:endParaRPr lang="en-GB" altLang="cs-CZ" sz="2540" dirty="0">
              <a:solidFill>
                <a:srgbClr val="000000"/>
              </a:solidFill>
            </a:endParaRPr>
          </a:p>
          <a:p>
            <a:pPr>
              <a:lnSpc>
                <a:spcPct val="93000"/>
              </a:lnSpc>
              <a:spcBef>
                <a:spcPts val="1032"/>
              </a:spcBef>
              <a:buClr>
                <a:srgbClr val="000000"/>
              </a:buClr>
              <a:buSzPct val="45000"/>
            </a:pPr>
            <a:r>
              <a:rPr lang="en-GB" altLang="cs-CZ" sz="2540" dirty="0">
                <a:solidFill>
                  <a:srgbClr val="000000"/>
                </a:solidFill>
              </a:rPr>
              <a:t>V</a:t>
            </a:r>
            <a:r>
              <a:rPr lang="cs-CZ" altLang="cs-CZ" sz="2540" dirty="0">
                <a:solidFill>
                  <a:srgbClr val="000000"/>
                </a:solidFill>
              </a:rPr>
              <a:t> </a:t>
            </a:r>
            <a:r>
              <a:rPr lang="en-GB" altLang="cs-CZ" sz="2540" dirty="0" err="1">
                <a:solidFill>
                  <a:srgbClr val="000000"/>
                </a:solidFill>
              </a:rPr>
              <a:t>první</a:t>
            </a:r>
            <a:r>
              <a:rPr lang="en-GB" altLang="cs-CZ" sz="2540" dirty="0">
                <a:solidFill>
                  <a:srgbClr val="000000"/>
                </a:solidFill>
              </a:rPr>
              <a:t> </a:t>
            </a:r>
            <a:r>
              <a:rPr lang="en-GB" altLang="cs-CZ" sz="2540" dirty="0" err="1">
                <a:solidFill>
                  <a:srgbClr val="000000"/>
                </a:solidFill>
              </a:rPr>
              <a:t>fázi</a:t>
            </a:r>
            <a:r>
              <a:rPr lang="en-GB" altLang="cs-CZ" sz="2540" dirty="0">
                <a:solidFill>
                  <a:srgbClr val="000000"/>
                </a:solidFill>
              </a:rPr>
              <a:t> </a:t>
            </a:r>
            <a:r>
              <a:rPr lang="en-GB" altLang="cs-CZ" sz="2540" dirty="0" err="1">
                <a:solidFill>
                  <a:srgbClr val="000000"/>
                </a:solidFill>
              </a:rPr>
              <a:t>hutnictví</a:t>
            </a:r>
            <a:r>
              <a:rPr lang="en-GB" altLang="cs-CZ" sz="2540" dirty="0">
                <a:solidFill>
                  <a:srgbClr val="000000"/>
                </a:solidFill>
              </a:rPr>
              <a:t> </a:t>
            </a:r>
            <a:r>
              <a:rPr lang="en-GB" altLang="cs-CZ" sz="2540" dirty="0" err="1">
                <a:solidFill>
                  <a:srgbClr val="000000"/>
                </a:solidFill>
              </a:rPr>
              <a:t>železa</a:t>
            </a:r>
            <a:r>
              <a:rPr lang="en-GB" altLang="cs-CZ" sz="2540" dirty="0">
                <a:solidFill>
                  <a:srgbClr val="000000"/>
                </a:solidFill>
              </a:rPr>
              <a:t> </a:t>
            </a:r>
            <a:r>
              <a:rPr lang="en-GB" altLang="cs-CZ" sz="2540" dirty="0" err="1">
                <a:solidFill>
                  <a:srgbClr val="000000"/>
                </a:solidFill>
              </a:rPr>
              <a:t>bylo</a:t>
            </a:r>
            <a:r>
              <a:rPr lang="en-GB" altLang="cs-CZ" sz="2540" dirty="0">
                <a:solidFill>
                  <a:srgbClr val="000000"/>
                </a:solidFill>
              </a:rPr>
              <a:t> </a:t>
            </a:r>
            <a:r>
              <a:rPr lang="en-GB" altLang="cs-CZ" sz="2540" dirty="0" err="1">
                <a:solidFill>
                  <a:srgbClr val="000000"/>
                </a:solidFill>
              </a:rPr>
              <a:t>nejprve</a:t>
            </a:r>
            <a:r>
              <a:rPr lang="en-GB" altLang="cs-CZ" sz="2540" dirty="0">
                <a:solidFill>
                  <a:srgbClr val="000000"/>
                </a:solidFill>
              </a:rPr>
              <a:t> </a:t>
            </a:r>
            <a:r>
              <a:rPr lang="en-GB" altLang="cs-CZ" sz="2540" dirty="0" err="1">
                <a:solidFill>
                  <a:srgbClr val="000000"/>
                </a:solidFill>
              </a:rPr>
              <a:t>produktem</a:t>
            </a:r>
            <a:r>
              <a:rPr lang="cs-CZ" altLang="cs-CZ" sz="2540" dirty="0">
                <a:solidFill>
                  <a:srgbClr val="000000"/>
                </a:solidFill>
              </a:rPr>
              <a:t>, </a:t>
            </a:r>
            <a:r>
              <a:rPr lang="en-GB" altLang="cs-CZ" sz="2540" dirty="0" err="1">
                <a:solidFill>
                  <a:srgbClr val="000000"/>
                </a:solidFill>
              </a:rPr>
              <a:t>tzv</a:t>
            </a:r>
            <a:r>
              <a:rPr lang="en-GB" altLang="cs-CZ" sz="2540" dirty="0">
                <a:solidFill>
                  <a:srgbClr val="000000"/>
                </a:solidFill>
              </a:rPr>
              <a:t>. </a:t>
            </a:r>
            <a:r>
              <a:rPr lang="en-GB" altLang="cs-CZ" sz="2540" dirty="0" err="1">
                <a:solidFill>
                  <a:srgbClr val="000000"/>
                </a:solidFill>
              </a:rPr>
              <a:t>kovářské</a:t>
            </a:r>
            <a:r>
              <a:rPr lang="en-GB" altLang="cs-CZ" sz="2540" dirty="0">
                <a:solidFill>
                  <a:srgbClr val="000000"/>
                </a:solidFill>
              </a:rPr>
              <a:t> </a:t>
            </a:r>
            <a:r>
              <a:rPr lang="en-GB" altLang="cs-CZ" sz="2540" dirty="0" err="1">
                <a:solidFill>
                  <a:srgbClr val="000000"/>
                </a:solidFill>
              </a:rPr>
              <a:t>železo</a:t>
            </a:r>
            <a:r>
              <a:rPr lang="en-GB" altLang="cs-CZ" sz="2540" dirty="0">
                <a:solidFill>
                  <a:srgbClr val="000000"/>
                </a:solidFill>
              </a:rPr>
              <a:t> </a:t>
            </a:r>
            <a:r>
              <a:rPr lang="en-GB" altLang="cs-CZ" sz="2540" dirty="0" err="1">
                <a:solidFill>
                  <a:srgbClr val="000000"/>
                </a:solidFill>
              </a:rPr>
              <a:t>prostoupené</a:t>
            </a:r>
            <a:r>
              <a:rPr lang="en-GB" altLang="cs-CZ" sz="2540" dirty="0">
                <a:solidFill>
                  <a:srgbClr val="000000"/>
                </a:solidFill>
              </a:rPr>
              <a:t> </a:t>
            </a:r>
            <a:r>
              <a:rPr lang="en-GB" altLang="cs-CZ" sz="2540" dirty="0" err="1">
                <a:solidFill>
                  <a:srgbClr val="000000"/>
                </a:solidFill>
              </a:rPr>
              <a:t>struskou</a:t>
            </a:r>
            <a:r>
              <a:rPr lang="en-GB" altLang="cs-CZ" sz="2540" dirty="0">
                <a:solidFill>
                  <a:srgbClr val="000000"/>
                </a:solidFill>
              </a:rPr>
              <a:t>, </a:t>
            </a:r>
            <a:r>
              <a:rPr lang="en-GB" altLang="cs-CZ" sz="2540" dirty="0" err="1">
                <a:solidFill>
                  <a:srgbClr val="000000"/>
                </a:solidFill>
              </a:rPr>
              <a:t>která</a:t>
            </a:r>
            <a:r>
              <a:rPr lang="en-GB" altLang="cs-CZ" sz="2540" dirty="0">
                <a:solidFill>
                  <a:srgbClr val="000000"/>
                </a:solidFill>
              </a:rPr>
              <a:t> se z </a:t>
            </a:r>
            <a:r>
              <a:rPr lang="en-GB" altLang="cs-CZ" sz="2540" dirty="0" err="1">
                <a:solidFill>
                  <a:srgbClr val="000000"/>
                </a:solidFill>
              </a:rPr>
              <a:t>houbovitých</a:t>
            </a:r>
            <a:r>
              <a:rPr lang="en-GB" altLang="cs-CZ" sz="2540" dirty="0">
                <a:solidFill>
                  <a:srgbClr val="000000"/>
                </a:solidFill>
              </a:rPr>
              <a:t> </a:t>
            </a:r>
            <a:r>
              <a:rPr lang="en-GB" altLang="cs-CZ" sz="2540" dirty="0" err="1">
                <a:solidFill>
                  <a:srgbClr val="000000"/>
                </a:solidFill>
              </a:rPr>
              <a:t>kusů</a:t>
            </a:r>
            <a:r>
              <a:rPr lang="en-GB" altLang="cs-CZ" sz="2540" dirty="0">
                <a:solidFill>
                  <a:srgbClr val="000000"/>
                </a:solidFill>
              </a:rPr>
              <a:t> po </a:t>
            </a:r>
            <a:r>
              <a:rPr lang="en-GB" altLang="cs-CZ" sz="2540" dirty="0" err="1">
                <a:solidFill>
                  <a:srgbClr val="000000"/>
                </a:solidFill>
              </a:rPr>
              <a:t>dalším</a:t>
            </a:r>
            <a:r>
              <a:rPr lang="en-GB" altLang="cs-CZ" sz="2540" dirty="0">
                <a:solidFill>
                  <a:srgbClr val="000000"/>
                </a:solidFill>
              </a:rPr>
              <a:t> </a:t>
            </a:r>
            <a:r>
              <a:rPr lang="en-GB" altLang="cs-CZ" sz="2540" dirty="0" err="1">
                <a:solidFill>
                  <a:srgbClr val="000000"/>
                </a:solidFill>
              </a:rPr>
              <a:t>ohřevu</a:t>
            </a:r>
            <a:r>
              <a:rPr lang="en-GB" altLang="cs-CZ" sz="2540" dirty="0">
                <a:solidFill>
                  <a:srgbClr val="000000"/>
                </a:solidFill>
              </a:rPr>
              <a:t> </a:t>
            </a:r>
            <a:r>
              <a:rPr lang="en-GB" altLang="cs-CZ" sz="2540" dirty="0" err="1">
                <a:solidFill>
                  <a:srgbClr val="000000"/>
                </a:solidFill>
              </a:rPr>
              <a:t>odstraňovala</a:t>
            </a:r>
            <a:r>
              <a:rPr lang="en-GB" altLang="cs-CZ" sz="2540" dirty="0">
                <a:solidFill>
                  <a:srgbClr val="000000"/>
                </a:solidFill>
              </a:rPr>
              <a:t> </a:t>
            </a:r>
            <a:r>
              <a:rPr lang="en-GB" altLang="cs-CZ" sz="2540" dirty="0" err="1">
                <a:solidFill>
                  <a:srgbClr val="000000"/>
                </a:solidFill>
              </a:rPr>
              <a:t>kováním</a:t>
            </a:r>
            <a:r>
              <a:rPr lang="en-GB" altLang="cs-CZ" sz="2540" dirty="0">
                <a:solidFill>
                  <a:srgbClr val="000000"/>
                </a:solidFill>
              </a:rPr>
              <a:t>.</a:t>
            </a:r>
          </a:p>
        </p:txBody>
      </p:sp>
      <p:sp>
        <p:nvSpPr>
          <p:cNvPr id="57348" name="Obdélník 1"/>
          <p:cNvSpPr>
            <a:spLocks noChangeArrowheads="1"/>
          </p:cNvSpPr>
          <p:nvPr/>
        </p:nvSpPr>
        <p:spPr bwMode="auto">
          <a:xfrm>
            <a:off x="285226" y="4733551"/>
            <a:ext cx="11744587" cy="846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r>
              <a:rPr lang="cs-CZ" altLang="cs-CZ" sz="1633" dirty="0">
                <a:solidFill>
                  <a:srgbClr val="FF0000"/>
                </a:solidFill>
              </a:rPr>
              <a:t>Výroba železa a oceli dosáhla v USA svého maximální světového významu během a těsně po druhé světové válce. V roce 1945, USA produkovaly 67 % světového surového železa, a 72 % oceli.  V roce 2014 to již bylo pouze 2,4 % surového železa a 5,3 % produkce oceli.</a:t>
            </a:r>
          </a:p>
        </p:txBody>
      </p:sp>
      <p:pic>
        <p:nvPicPr>
          <p:cNvPr id="57349" name="Picture 9" descr="Share of world crude steel production 2018 &amp; 20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5957" y="1792174"/>
            <a:ext cx="5645708" cy="2969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délník 5">
            <a:extLst>
              <a:ext uri="{FF2B5EF4-FFF2-40B4-BE49-F238E27FC236}">
                <a16:creationId xmlns:a16="http://schemas.microsoft.com/office/drawing/2014/main" id="{83246D6C-A82E-4E75-BEEF-98F9CA519050}"/>
              </a:ext>
            </a:extLst>
          </p:cNvPr>
          <p:cNvSpPr/>
          <p:nvPr/>
        </p:nvSpPr>
        <p:spPr bwMode="auto">
          <a:xfrm>
            <a:off x="3215957" y="5579745"/>
            <a:ext cx="5760085" cy="1278255"/>
          </a:xfrm>
          <a:prstGeom prst="rect">
            <a:avLst/>
          </a:prstGeom>
          <a:blipFill>
            <a:blip r:embed="rId4"/>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3392763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260E0E3E-64D5-4EB8-B024-A3FD64467FB0}" type="slidenum">
              <a:rPr lang="en-GB" altLang="cs-CZ">
                <a:solidFill>
                  <a:srgbClr val="000000"/>
                </a:solidFill>
                <a:latin typeface="Times New Roman" panose="02020603050405020304" pitchFamily="18" charset="0"/>
              </a:rPr>
              <a:pPr/>
              <a:t>20</a:t>
            </a:fld>
            <a:endParaRPr lang="en-GB" altLang="cs-CZ">
              <a:solidFill>
                <a:srgbClr val="000000"/>
              </a:solidFill>
              <a:latin typeface="Times New Roman" panose="02020603050405020304" pitchFamily="18" charset="0"/>
            </a:endParaRPr>
          </a:p>
        </p:txBody>
      </p:sp>
      <p:sp>
        <p:nvSpPr>
          <p:cNvPr id="59395" name="Text Box 1"/>
          <p:cNvSpPr txBox="1">
            <a:spLocks noChangeArrowheads="1"/>
          </p:cNvSpPr>
          <p:nvPr/>
        </p:nvSpPr>
        <p:spPr bwMode="auto">
          <a:xfrm>
            <a:off x="2520911" y="0"/>
            <a:ext cx="3800559"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dirty="0" err="1">
                <a:solidFill>
                  <a:srgbClr val="000000"/>
                </a:solidFill>
              </a:rPr>
              <a:t>Doba</a:t>
            </a:r>
            <a:r>
              <a:rPr lang="en-GB" altLang="cs-CZ" sz="3992" dirty="0">
                <a:solidFill>
                  <a:srgbClr val="000000"/>
                </a:solidFill>
              </a:rPr>
              <a:t> </a:t>
            </a:r>
            <a:r>
              <a:rPr lang="en-GB" altLang="cs-CZ" sz="3992" dirty="0" err="1">
                <a:solidFill>
                  <a:srgbClr val="000000"/>
                </a:solidFill>
              </a:rPr>
              <a:t>železná</a:t>
            </a:r>
            <a:endParaRPr lang="en-GB" altLang="cs-CZ" sz="3992" dirty="0">
              <a:solidFill>
                <a:srgbClr val="000000"/>
              </a:solidFill>
            </a:endParaRPr>
          </a:p>
        </p:txBody>
      </p:sp>
      <p:sp>
        <p:nvSpPr>
          <p:cNvPr id="59396" name="Text Box 2"/>
          <p:cNvSpPr txBox="1">
            <a:spLocks noChangeArrowheads="1"/>
          </p:cNvSpPr>
          <p:nvPr/>
        </p:nvSpPr>
        <p:spPr bwMode="auto">
          <a:xfrm>
            <a:off x="201336" y="806486"/>
            <a:ext cx="8226269" cy="166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- 15. </a:t>
            </a:r>
            <a:r>
              <a:rPr lang="en-GB" altLang="cs-CZ" sz="2359" dirty="0" err="1">
                <a:solidFill>
                  <a:srgbClr val="000000"/>
                </a:solidFill>
              </a:rPr>
              <a:t>století</a:t>
            </a:r>
            <a:r>
              <a:rPr lang="en-GB" altLang="cs-CZ" sz="2359" dirty="0">
                <a:solidFill>
                  <a:srgbClr val="000000"/>
                </a:solidFill>
              </a:rPr>
              <a:t> BC – </a:t>
            </a:r>
            <a:r>
              <a:rPr lang="en-GB" altLang="cs-CZ" sz="2359" dirty="0" err="1">
                <a:solidFill>
                  <a:srgbClr val="000000"/>
                </a:solidFill>
              </a:rPr>
              <a:t>rozšíření</a:t>
            </a:r>
            <a:r>
              <a:rPr lang="en-GB" altLang="cs-CZ" sz="2359" dirty="0">
                <a:solidFill>
                  <a:srgbClr val="000000"/>
                </a:solidFill>
              </a:rPr>
              <a:t> </a:t>
            </a:r>
            <a:r>
              <a:rPr lang="en-GB" altLang="cs-CZ" sz="2359" dirty="0" err="1">
                <a:solidFill>
                  <a:srgbClr val="000000"/>
                </a:solidFill>
              </a:rPr>
              <a:t>výroby</a:t>
            </a:r>
            <a:r>
              <a:rPr lang="en-GB" altLang="cs-CZ" sz="2359" dirty="0">
                <a:solidFill>
                  <a:srgbClr val="000000"/>
                </a:solidFill>
              </a:rPr>
              <a:t> </a:t>
            </a:r>
            <a:r>
              <a:rPr lang="en-GB" altLang="cs-CZ" sz="2359" dirty="0" err="1">
                <a:solidFill>
                  <a:srgbClr val="000000"/>
                </a:solidFill>
              </a:rPr>
              <a:t>železa</a:t>
            </a:r>
            <a:r>
              <a:rPr lang="en-GB" altLang="cs-CZ" sz="2359" dirty="0">
                <a:solidFill>
                  <a:srgbClr val="000000"/>
                </a:solidFill>
              </a:rPr>
              <a:t> do </a:t>
            </a:r>
            <a:r>
              <a:rPr lang="en-GB" altLang="cs-CZ" sz="2359" dirty="0" err="1">
                <a:solidFill>
                  <a:srgbClr val="000000"/>
                </a:solidFill>
              </a:rPr>
              <a:t>Egypta</a:t>
            </a:r>
            <a:r>
              <a:rPr lang="en-GB" altLang="cs-CZ" sz="2359" dirty="0">
                <a:solidFill>
                  <a:srgbClr val="000000"/>
                </a:solidFill>
              </a:rPr>
              <a:t> za Thutmose III</a:t>
            </a:r>
          </a:p>
          <a:p>
            <a:pPr algn="just" eaLnBrk="1">
              <a:lnSpc>
                <a:spcPct val="87000"/>
              </a:lnSpc>
              <a:buClr>
                <a:srgbClr val="000000"/>
              </a:buClr>
              <a:buSzPct val="45000"/>
              <a:buFont typeface="Wingdings" panose="05000000000000000000" pitchFamily="2" charset="2"/>
              <a:buNone/>
            </a:pPr>
            <a:endParaRPr lang="en-GB"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nález</a:t>
            </a:r>
            <a:r>
              <a:rPr lang="en-GB" altLang="cs-CZ" sz="2359" dirty="0">
                <a:solidFill>
                  <a:srgbClr val="000000"/>
                </a:solidFill>
              </a:rPr>
              <a:t> </a:t>
            </a:r>
            <a:r>
              <a:rPr lang="en-GB" altLang="cs-CZ" sz="2359" dirty="0" err="1">
                <a:solidFill>
                  <a:srgbClr val="000000"/>
                </a:solidFill>
              </a:rPr>
              <a:t>železného</a:t>
            </a:r>
            <a:r>
              <a:rPr lang="en-GB" altLang="cs-CZ" sz="2359" dirty="0">
                <a:solidFill>
                  <a:srgbClr val="000000"/>
                </a:solidFill>
              </a:rPr>
              <a:t> </a:t>
            </a:r>
            <a:r>
              <a:rPr lang="en-GB" altLang="cs-CZ" sz="2359" dirty="0" err="1">
                <a:solidFill>
                  <a:srgbClr val="000000"/>
                </a:solidFill>
              </a:rPr>
              <a:t>amuletu</a:t>
            </a:r>
            <a:r>
              <a:rPr lang="en-GB" altLang="cs-CZ" sz="2359" dirty="0">
                <a:solidFill>
                  <a:srgbClr val="000000"/>
                </a:solidFill>
              </a:rPr>
              <a:t> u </a:t>
            </a:r>
            <a:r>
              <a:rPr lang="en-GB" altLang="cs-CZ" sz="2359" dirty="0" err="1">
                <a:solidFill>
                  <a:srgbClr val="000000"/>
                </a:solidFill>
              </a:rPr>
              <a:t>Tutanchamonovy</a:t>
            </a:r>
            <a:r>
              <a:rPr lang="en-GB" altLang="cs-CZ" sz="2359" dirty="0">
                <a:solidFill>
                  <a:srgbClr val="000000"/>
                </a:solidFill>
              </a:rPr>
              <a:t> </a:t>
            </a:r>
            <a:r>
              <a:rPr lang="en-GB" altLang="cs-CZ" sz="2359" dirty="0" err="1">
                <a:solidFill>
                  <a:srgbClr val="000000"/>
                </a:solidFill>
              </a:rPr>
              <a:t>mumie</a:t>
            </a:r>
            <a:r>
              <a:rPr lang="en-GB" altLang="cs-CZ" sz="2359" dirty="0">
                <a:solidFill>
                  <a:srgbClr val="000000"/>
                </a:solidFill>
              </a:rPr>
              <a:t> (</a:t>
            </a:r>
            <a:r>
              <a:rPr lang="en-GB" altLang="cs-CZ" sz="2359" dirty="0" err="1">
                <a:solidFill>
                  <a:srgbClr val="000000"/>
                </a:solidFill>
              </a:rPr>
              <a:t>zemřel</a:t>
            </a:r>
            <a:r>
              <a:rPr lang="en-GB" altLang="cs-CZ" sz="2359" dirty="0">
                <a:solidFill>
                  <a:srgbClr val="000000"/>
                </a:solidFill>
              </a:rPr>
              <a:t> </a:t>
            </a:r>
            <a:r>
              <a:rPr lang="en-GB" altLang="cs-CZ" sz="2359" dirty="0" err="1">
                <a:solidFill>
                  <a:srgbClr val="000000"/>
                </a:solidFill>
              </a:rPr>
              <a:t>přibl</a:t>
            </a:r>
            <a:r>
              <a:rPr lang="en-GB" altLang="cs-CZ" sz="2359" dirty="0">
                <a:solidFill>
                  <a:srgbClr val="000000"/>
                </a:solidFill>
              </a:rPr>
              <a:t>. 1325 BC)</a:t>
            </a:r>
          </a:p>
        </p:txBody>
      </p:sp>
      <p:pic>
        <p:nvPicPr>
          <p:cNvPr id="5939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8354" y="156978"/>
            <a:ext cx="1634572" cy="2305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9398" name="Obdélník 1"/>
          <p:cNvSpPr>
            <a:spLocks noChangeArrowheads="1"/>
          </p:cNvSpPr>
          <p:nvPr/>
        </p:nvSpPr>
        <p:spPr bwMode="auto">
          <a:xfrm>
            <a:off x="201336" y="2515945"/>
            <a:ext cx="10274164" cy="10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359" dirty="0">
                <a:solidFill>
                  <a:srgbClr val="000000"/>
                </a:solidFill>
              </a:rPr>
              <a:t>- 1000 BC – </a:t>
            </a:r>
            <a:r>
              <a:rPr lang="en-GB" altLang="cs-CZ" sz="2359" dirty="0" err="1">
                <a:solidFill>
                  <a:srgbClr val="000000"/>
                </a:solidFill>
              </a:rPr>
              <a:t>Výroba</a:t>
            </a:r>
            <a:r>
              <a:rPr lang="en-GB" altLang="cs-CZ" sz="2359" dirty="0">
                <a:solidFill>
                  <a:srgbClr val="000000"/>
                </a:solidFill>
              </a:rPr>
              <a:t> </a:t>
            </a:r>
            <a:r>
              <a:rPr lang="en-GB" altLang="cs-CZ" sz="2359" dirty="0" err="1">
                <a:solidFill>
                  <a:srgbClr val="000000"/>
                </a:solidFill>
              </a:rPr>
              <a:t>oceli</a:t>
            </a:r>
            <a:r>
              <a:rPr lang="en-GB" altLang="cs-CZ" sz="2359" dirty="0">
                <a:solidFill>
                  <a:srgbClr val="000000"/>
                </a:solidFill>
              </a:rPr>
              <a:t> v </a:t>
            </a:r>
            <a:r>
              <a:rPr lang="en-GB" altLang="cs-CZ" sz="2359" dirty="0" err="1">
                <a:solidFill>
                  <a:srgbClr val="000000"/>
                </a:solidFill>
              </a:rPr>
              <a:t>palestinské</a:t>
            </a:r>
            <a:r>
              <a:rPr lang="en-GB" altLang="cs-CZ" sz="2359" dirty="0">
                <a:solidFill>
                  <a:srgbClr val="000000"/>
                </a:solidFill>
              </a:rPr>
              <a:t> </a:t>
            </a:r>
            <a:r>
              <a:rPr lang="en-GB" altLang="cs-CZ" sz="2359" dirty="0" err="1">
                <a:solidFill>
                  <a:srgbClr val="000000"/>
                </a:solidFill>
              </a:rPr>
              <a:t>železářské</a:t>
            </a:r>
            <a:r>
              <a:rPr lang="en-GB" altLang="cs-CZ" sz="2359" dirty="0">
                <a:solidFill>
                  <a:srgbClr val="000000"/>
                </a:solidFill>
              </a:rPr>
              <a:t> </a:t>
            </a:r>
            <a:r>
              <a:rPr lang="en-GB" altLang="cs-CZ" sz="2359" dirty="0" err="1">
                <a:solidFill>
                  <a:srgbClr val="000000"/>
                </a:solidFill>
              </a:rPr>
              <a:t>huti</a:t>
            </a:r>
            <a:r>
              <a:rPr lang="en-GB" altLang="cs-CZ" sz="2359" dirty="0">
                <a:solidFill>
                  <a:srgbClr val="000000"/>
                </a:solidFill>
              </a:rPr>
              <a:t> </a:t>
            </a:r>
            <a:r>
              <a:rPr lang="en-GB" altLang="cs-CZ" sz="2359" dirty="0" err="1">
                <a:solidFill>
                  <a:srgbClr val="000000"/>
                </a:solidFill>
              </a:rPr>
              <a:t>Geras</a:t>
            </a:r>
            <a:r>
              <a:rPr lang="en-GB" altLang="cs-CZ" sz="2359" dirty="0">
                <a:solidFill>
                  <a:srgbClr val="000000"/>
                </a:solidFill>
              </a:rPr>
              <a:t> </a:t>
            </a:r>
            <a:r>
              <a:rPr lang="en-GB" altLang="cs-CZ" sz="2359" dirty="0" err="1">
                <a:solidFill>
                  <a:srgbClr val="000000"/>
                </a:solidFill>
              </a:rPr>
              <a:t>železné</a:t>
            </a:r>
            <a:r>
              <a:rPr lang="en-GB" altLang="cs-CZ" sz="2359" dirty="0">
                <a:solidFill>
                  <a:srgbClr val="000000"/>
                </a:solidFill>
              </a:rPr>
              <a:t> </a:t>
            </a:r>
            <a:r>
              <a:rPr lang="en-GB" altLang="cs-CZ" sz="2359" dirty="0" err="1">
                <a:solidFill>
                  <a:srgbClr val="000000"/>
                </a:solidFill>
              </a:rPr>
              <a:t>pruty</a:t>
            </a:r>
            <a:r>
              <a:rPr lang="en-GB" altLang="cs-CZ" sz="2359" dirty="0">
                <a:solidFill>
                  <a:srgbClr val="000000"/>
                </a:solidFill>
              </a:rPr>
              <a:t> </a:t>
            </a:r>
            <a:r>
              <a:rPr lang="en-GB" altLang="cs-CZ" sz="2359" dirty="0" err="1">
                <a:solidFill>
                  <a:srgbClr val="000000"/>
                </a:solidFill>
              </a:rPr>
              <a:t>byly</a:t>
            </a:r>
            <a:r>
              <a:rPr lang="en-GB" altLang="cs-CZ" sz="2359" dirty="0">
                <a:solidFill>
                  <a:srgbClr val="000000"/>
                </a:solidFill>
              </a:rPr>
              <a:t> </a:t>
            </a:r>
            <a:r>
              <a:rPr lang="en-GB" altLang="cs-CZ" sz="2359" dirty="0" err="1">
                <a:solidFill>
                  <a:srgbClr val="000000"/>
                </a:solidFill>
              </a:rPr>
              <a:t>vkládány</a:t>
            </a:r>
            <a:r>
              <a:rPr lang="en-GB" altLang="cs-CZ" sz="2359" dirty="0">
                <a:solidFill>
                  <a:srgbClr val="000000"/>
                </a:solidFill>
              </a:rPr>
              <a:t> do </a:t>
            </a:r>
            <a:r>
              <a:rPr lang="en-GB" altLang="cs-CZ" sz="2359" dirty="0" err="1">
                <a:solidFill>
                  <a:srgbClr val="000000"/>
                </a:solidFill>
              </a:rPr>
              <a:t>čtverhranných</a:t>
            </a:r>
            <a:r>
              <a:rPr lang="en-GB" altLang="cs-CZ" sz="2359" dirty="0">
                <a:solidFill>
                  <a:srgbClr val="000000"/>
                </a:solidFill>
              </a:rPr>
              <a:t> </a:t>
            </a:r>
            <a:r>
              <a:rPr lang="en-GB" altLang="cs-CZ" sz="2359" dirty="0" err="1">
                <a:solidFill>
                  <a:srgbClr val="000000"/>
                </a:solidFill>
              </a:rPr>
              <a:t>pecí</a:t>
            </a:r>
            <a:r>
              <a:rPr lang="en-GB" altLang="cs-CZ" sz="2359" dirty="0">
                <a:solidFill>
                  <a:srgbClr val="000000"/>
                </a:solidFill>
              </a:rPr>
              <a:t> s </a:t>
            </a:r>
            <a:r>
              <a:rPr lang="en-GB" altLang="cs-CZ" sz="2359" dirty="0" err="1">
                <a:solidFill>
                  <a:srgbClr val="000000"/>
                </a:solidFill>
              </a:rPr>
              <a:t>prachovým</a:t>
            </a:r>
            <a:r>
              <a:rPr lang="en-GB" altLang="cs-CZ" sz="2359" dirty="0">
                <a:solidFill>
                  <a:srgbClr val="000000"/>
                </a:solidFill>
              </a:rPr>
              <a:t> </a:t>
            </a:r>
            <a:r>
              <a:rPr lang="en-GB" altLang="cs-CZ" sz="2359" dirty="0" err="1">
                <a:solidFill>
                  <a:srgbClr val="000000"/>
                </a:solidFill>
              </a:rPr>
              <a:t>dřevěným</a:t>
            </a:r>
            <a:r>
              <a:rPr lang="en-GB" altLang="cs-CZ" sz="2359" dirty="0">
                <a:solidFill>
                  <a:srgbClr val="000000"/>
                </a:solidFill>
              </a:rPr>
              <a:t> </a:t>
            </a:r>
            <a:r>
              <a:rPr lang="en-GB" altLang="cs-CZ" sz="2359" dirty="0" err="1">
                <a:solidFill>
                  <a:srgbClr val="000000"/>
                </a:solidFill>
              </a:rPr>
              <a:t>uhlím</a:t>
            </a:r>
            <a:r>
              <a:rPr lang="en-GB" altLang="cs-CZ" sz="2359" dirty="0">
                <a:solidFill>
                  <a:srgbClr val="000000"/>
                </a:solidFill>
              </a:rPr>
              <a:t> – </a:t>
            </a:r>
            <a:r>
              <a:rPr lang="en-GB" altLang="cs-CZ" sz="2359" dirty="0" err="1">
                <a:solidFill>
                  <a:srgbClr val="000000"/>
                </a:solidFill>
              </a:rPr>
              <a:t>zvýšení</a:t>
            </a:r>
            <a:r>
              <a:rPr lang="en-GB" altLang="cs-CZ" sz="2359" dirty="0">
                <a:solidFill>
                  <a:srgbClr val="000000"/>
                </a:solidFill>
              </a:rPr>
              <a:t> </a:t>
            </a:r>
            <a:r>
              <a:rPr lang="en-GB" altLang="cs-CZ" sz="2359" dirty="0" err="1">
                <a:solidFill>
                  <a:srgbClr val="000000"/>
                </a:solidFill>
              </a:rPr>
              <a:t>obsahu</a:t>
            </a:r>
            <a:r>
              <a:rPr lang="en-GB" altLang="cs-CZ" sz="2359" dirty="0">
                <a:solidFill>
                  <a:srgbClr val="000000"/>
                </a:solidFill>
              </a:rPr>
              <a:t> </a:t>
            </a:r>
            <a:r>
              <a:rPr lang="en-GB" altLang="cs-CZ" sz="2359" dirty="0" err="1">
                <a:solidFill>
                  <a:srgbClr val="000000"/>
                </a:solidFill>
              </a:rPr>
              <a:t>uhlíku</a:t>
            </a:r>
            <a:r>
              <a:rPr lang="en-GB" altLang="cs-CZ" sz="2359" dirty="0">
                <a:solidFill>
                  <a:srgbClr val="000000"/>
                </a:solidFill>
              </a:rPr>
              <a:t> v </a:t>
            </a:r>
            <a:r>
              <a:rPr lang="en-GB" altLang="cs-CZ" sz="2359" dirty="0" err="1">
                <a:solidFill>
                  <a:srgbClr val="000000"/>
                </a:solidFill>
              </a:rPr>
              <a:t>železe</a:t>
            </a:r>
            <a:r>
              <a:rPr lang="en-GB" altLang="cs-CZ" sz="2359" dirty="0">
                <a:solidFill>
                  <a:srgbClr val="000000"/>
                </a:solidFill>
              </a:rPr>
              <a:t> ==&gt; </a:t>
            </a:r>
            <a:r>
              <a:rPr lang="en-GB" altLang="cs-CZ" sz="2359" dirty="0" err="1">
                <a:solidFill>
                  <a:srgbClr val="000000"/>
                </a:solidFill>
              </a:rPr>
              <a:t>ocel</a:t>
            </a:r>
            <a:endParaRPr lang="en-GB" altLang="cs-CZ" sz="2359" dirty="0">
              <a:solidFill>
                <a:srgbClr val="000000"/>
              </a:solidFill>
            </a:endParaRPr>
          </a:p>
        </p:txBody>
      </p:sp>
      <p:pic>
        <p:nvPicPr>
          <p:cNvPr id="59399" name="Picture 9" descr="Global crude steel output decreases by 0.9% in 2020 - RECYCLING magazin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2766" y="3239265"/>
            <a:ext cx="3420247" cy="2280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bdélník 7">
            <a:extLst>
              <a:ext uri="{FF2B5EF4-FFF2-40B4-BE49-F238E27FC236}">
                <a16:creationId xmlns:a16="http://schemas.microsoft.com/office/drawing/2014/main" id="{D9C65E7D-EF0E-4BCF-A4DF-F9692AF4F837}"/>
              </a:ext>
            </a:extLst>
          </p:cNvPr>
          <p:cNvSpPr/>
          <p:nvPr/>
        </p:nvSpPr>
        <p:spPr bwMode="auto">
          <a:xfrm>
            <a:off x="3215957" y="5579745"/>
            <a:ext cx="5760085" cy="1278255"/>
          </a:xfrm>
          <a:prstGeom prst="rect">
            <a:avLst/>
          </a:prstGeom>
          <a:blipFill>
            <a:blip r:embed="rId5"/>
            <a:stretch/>
          </a:blipFill>
          <a:ln>
            <a:noFill/>
          </a:ln>
        </p:spPr>
        <p:txBody>
          <a:bodyPr rot="0">
            <a:prstTxWarp prst="textNoShape">
              <a:avLst/>
            </a:prstTxWarp>
            <a:noAutofit/>
          </a:bodyPr>
          <a:lstStyle/>
          <a:p>
            <a:endParaRPr lang="cs-CZ"/>
          </a:p>
        </p:txBody>
      </p:sp>
      <p:sp>
        <p:nvSpPr>
          <p:cNvPr id="9" name="TextovéPole 8">
            <a:extLst>
              <a:ext uri="{FF2B5EF4-FFF2-40B4-BE49-F238E27FC236}">
                <a16:creationId xmlns:a16="http://schemas.microsoft.com/office/drawing/2014/main" id="{9894F734-6309-25C6-5FDE-018C929F5E45}"/>
              </a:ext>
            </a:extLst>
          </p:cNvPr>
          <p:cNvSpPr txBox="1"/>
          <p:nvPr/>
        </p:nvSpPr>
        <p:spPr>
          <a:xfrm>
            <a:off x="72702" y="5430236"/>
            <a:ext cx="11915165"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Štefan Michna: Historie kovů.  Univerzita Jana Evangelisty Purkyně, Fakulta strojního inženýrství. 2021. ISBN: 978-80-7561-315-8</a:t>
            </a:r>
          </a:p>
        </p:txBody>
      </p:sp>
    </p:spTree>
    <p:extLst>
      <p:ext uri="{BB962C8B-B14F-4D97-AF65-F5344CB8AC3E}">
        <p14:creationId xmlns:p14="http://schemas.microsoft.com/office/powerpoint/2010/main" val="412298899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CD552742-7F82-4196-A971-1F21707B8FEE}" type="slidenum">
              <a:rPr lang="en-GB" altLang="cs-CZ">
                <a:solidFill>
                  <a:srgbClr val="000000"/>
                </a:solidFill>
                <a:latin typeface="Times New Roman" panose="02020603050405020304" pitchFamily="18" charset="0"/>
              </a:rPr>
              <a:pPr/>
              <a:t>21</a:t>
            </a:fld>
            <a:endParaRPr lang="en-GB" altLang="cs-CZ">
              <a:solidFill>
                <a:srgbClr val="000000"/>
              </a:solidFill>
              <a:latin typeface="Times New Roman" panose="02020603050405020304" pitchFamily="18" charset="0"/>
            </a:endParaRPr>
          </a:p>
        </p:txBody>
      </p:sp>
      <p:sp>
        <p:nvSpPr>
          <p:cNvPr id="61443" name="Text Box 1"/>
          <p:cNvSpPr txBox="1">
            <a:spLocks noChangeArrowheads="1"/>
          </p:cNvSpPr>
          <p:nvPr/>
        </p:nvSpPr>
        <p:spPr bwMode="auto">
          <a:xfrm>
            <a:off x="243008" y="778588"/>
            <a:ext cx="10970016" cy="513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cs-CZ" altLang="cs-CZ" sz="2359" dirty="0">
                <a:solidFill>
                  <a:srgbClr val="000000"/>
                </a:solidFill>
              </a:rPr>
              <a:t>nečistoty, jejichž obsah po dlouhá staletí nedokázali lidé ovlivnit, měly vliv na kvalitu oceli</a:t>
            </a:r>
          </a:p>
          <a:p>
            <a:pPr algn="just" eaLnBrk="1">
              <a:lnSpc>
                <a:spcPct val="87000"/>
              </a:lnSpc>
              <a:buClr>
                <a:srgbClr val="000000"/>
              </a:buClr>
              <a:buSzPct val="45000"/>
              <a:buFont typeface="Wingdings" panose="05000000000000000000" pitchFamily="2" charset="2"/>
              <a:buNone/>
            </a:pPr>
            <a:endParaRPr lang="cs-CZ"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cs-CZ" altLang="cs-CZ" sz="2359" dirty="0">
                <a:solidFill>
                  <a:srgbClr val="000000"/>
                </a:solidFill>
              </a:rPr>
              <a:t>- proto se ocel z různých rud hodila k různým účelům – vrtáky, nože, sekery, meče</a:t>
            </a:r>
          </a:p>
          <a:p>
            <a:pPr algn="just" eaLnBrk="1">
              <a:lnSpc>
                <a:spcPct val="87000"/>
              </a:lnSpc>
              <a:buClr>
                <a:srgbClr val="000000"/>
              </a:buClr>
              <a:buSzPct val="45000"/>
              <a:buFont typeface="Wingdings" panose="05000000000000000000" pitchFamily="2" charset="2"/>
              <a:buNone/>
            </a:pPr>
            <a:endParaRPr lang="cs-CZ"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cs-CZ" altLang="cs-CZ" sz="2359" dirty="0">
                <a:solidFill>
                  <a:srgbClr val="000000"/>
                </a:solidFill>
              </a:rPr>
              <a:t>- po celý starověk a středověk byl veden čilý obchod s různými ocelemi, jehož střediska byla např. v </a:t>
            </a:r>
            <a:r>
              <a:rPr lang="cs-CZ" altLang="cs-CZ" sz="2359" dirty="0" err="1">
                <a:solidFill>
                  <a:srgbClr val="000000"/>
                </a:solidFill>
              </a:rPr>
              <a:t>Insbrucku</a:t>
            </a:r>
            <a:r>
              <a:rPr lang="cs-CZ" altLang="cs-CZ" sz="2359" dirty="0">
                <a:solidFill>
                  <a:srgbClr val="000000"/>
                </a:solidFill>
              </a:rPr>
              <a:t>, Kolíně, Norimberku nebo v </a:t>
            </a:r>
            <a:r>
              <a:rPr lang="cs-CZ" altLang="cs-CZ" sz="2359" dirty="0" err="1">
                <a:solidFill>
                  <a:srgbClr val="000000"/>
                </a:solidFill>
              </a:rPr>
              <a:t>Liége</a:t>
            </a:r>
            <a:endParaRPr lang="cs-CZ"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endParaRPr lang="cs-CZ"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cs-CZ" altLang="cs-CZ" sz="2359" dirty="0">
                <a:solidFill>
                  <a:srgbClr val="000000"/>
                </a:solidFill>
              </a:rPr>
              <a:t>- o postupu výroby a původu rudy vypovídá složení strusky uzavřené mezi zrny</a:t>
            </a:r>
          </a:p>
          <a:p>
            <a:pPr algn="just" eaLnBrk="1">
              <a:lnSpc>
                <a:spcPct val="87000"/>
              </a:lnSpc>
              <a:buClr>
                <a:srgbClr val="000000"/>
              </a:buClr>
              <a:buSzPct val="45000"/>
              <a:buFont typeface="Wingdings" panose="05000000000000000000" pitchFamily="2" charset="2"/>
              <a:buNone/>
            </a:pPr>
            <a:endParaRPr lang="cs-CZ"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cs-CZ" altLang="cs-CZ" sz="2359" dirty="0">
                <a:solidFill>
                  <a:srgbClr val="000000"/>
                </a:solidFill>
              </a:rPr>
              <a:t>- nejstarším způsobem zvyšování pevnosti čepelí bylo kování za studena (při 600-700 °C)</a:t>
            </a:r>
          </a:p>
          <a:p>
            <a:pPr algn="just" eaLnBrk="1">
              <a:lnSpc>
                <a:spcPct val="87000"/>
              </a:lnSpc>
              <a:buClr>
                <a:srgbClr val="000000"/>
              </a:buClr>
              <a:buSzPct val="45000"/>
              <a:buFont typeface="Wingdings" panose="05000000000000000000" pitchFamily="2" charset="2"/>
              <a:buNone/>
            </a:pPr>
            <a:endParaRPr lang="cs-CZ"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cs-CZ" altLang="cs-CZ" sz="2359" dirty="0">
                <a:solidFill>
                  <a:srgbClr val="000000"/>
                </a:solidFill>
              </a:rPr>
              <a:t>- teprve u řeckých nálezů se nachází struktura </a:t>
            </a:r>
            <a:r>
              <a:rPr lang="cs-CZ" altLang="cs-CZ" sz="2359" dirty="0" err="1">
                <a:solidFill>
                  <a:srgbClr val="000000"/>
                </a:solidFill>
              </a:rPr>
              <a:t>martensitu</a:t>
            </a:r>
            <a:r>
              <a:rPr lang="cs-CZ" altLang="cs-CZ" sz="2359" dirty="0">
                <a:solidFill>
                  <a:srgbClr val="000000"/>
                </a:solidFill>
              </a:rPr>
              <a:t> typická pro kalenou ocel</a:t>
            </a:r>
          </a:p>
        </p:txBody>
      </p:sp>
      <p:sp>
        <p:nvSpPr>
          <p:cNvPr id="61444" name="Text Box 2"/>
          <p:cNvSpPr txBox="1">
            <a:spLocks noChangeArrowheads="1"/>
          </p:cNvSpPr>
          <p:nvPr/>
        </p:nvSpPr>
        <p:spPr bwMode="auto">
          <a:xfrm>
            <a:off x="3346491" y="161703"/>
            <a:ext cx="5629551"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Různá kvalita železa</a:t>
            </a:r>
          </a:p>
        </p:txBody>
      </p:sp>
      <p:sp>
        <p:nvSpPr>
          <p:cNvPr id="61445" name="Line 3"/>
          <p:cNvSpPr>
            <a:spLocks noChangeShapeType="1"/>
          </p:cNvSpPr>
          <p:nvPr/>
        </p:nvSpPr>
        <p:spPr bwMode="auto">
          <a:xfrm flipH="1">
            <a:off x="6810316" y="1332141"/>
            <a:ext cx="17282" cy="496852"/>
          </a:xfrm>
          <a:prstGeom prst="line">
            <a:avLst/>
          </a:prstGeom>
          <a:noFill/>
          <a:ln w="720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cs-CZ" sz="1633"/>
          </a:p>
        </p:txBody>
      </p:sp>
      <p:sp>
        <p:nvSpPr>
          <p:cNvPr id="61446" name="Line 4"/>
          <p:cNvSpPr>
            <a:spLocks noChangeShapeType="1"/>
          </p:cNvSpPr>
          <p:nvPr/>
        </p:nvSpPr>
        <p:spPr bwMode="auto">
          <a:xfrm flipH="1">
            <a:off x="7052261" y="1332141"/>
            <a:ext cx="17282" cy="496852"/>
          </a:xfrm>
          <a:prstGeom prst="line">
            <a:avLst/>
          </a:prstGeom>
          <a:noFill/>
          <a:ln w="720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cs-CZ" sz="1633"/>
          </a:p>
        </p:txBody>
      </p:sp>
      <p:sp>
        <p:nvSpPr>
          <p:cNvPr id="7" name="Obdélník 6">
            <a:extLst>
              <a:ext uri="{FF2B5EF4-FFF2-40B4-BE49-F238E27FC236}">
                <a16:creationId xmlns:a16="http://schemas.microsoft.com/office/drawing/2014/main" id="{A5A0BD70-DFFA-472E-9ED5-AA2602E8C041}"/>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8" name="TextovéPole 7">
            <a:extLst>
              <a:ext uri="{FF2B5EF4-FFF2-40B4-BE49-F238E27FC236}">
                <a16:creationId xmlns:a16="http://schemas.microsoft.com/office/drawing/2014/main" id="{0AE2569C-D33B-C9F4-131C-4F9B27A8670E}"/>
              </a:ext>
            </a:extLst>
          </p:cNvPr>
          <p:cNvSpPr txBox="1"/>
          <p:nvPr/>
        </p:nvSpPr>
        <p:spPr>
          <a:xfrm>
            <a:off x="2916571" y="5576168"/>
            <a:ext cx="9015139"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https://www.opi.zcu.cz/download/materialy_a_clovek_2010.pdf</a:t>
            </a:r>
          </a:p>
        </p:txBody>
      </p:sp>
    </p:spTree>
    <p:extLst>
      <p:ext uri="{BB962C8B-B14F-4D97-AF65-F5344CB8AC3E}">
        <p14:creationId xmlns:p14="http://schemas.microsoft.com/office/powerpoint/2010/main" val="187528947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délník 6">
            <a:extLst>
              <a:ext uri="{FF2B5EF4-FFF2-40B4-BE49-F238E27FC236}">
                <a16:creationId xmlns:a16="http://schemas.microsoft.com/office/drawing/2014/main" id="{2879D54D-885F-4FC1-B169-6E3BDF1B4584}"/>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63490"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85352949-115D-48EC-B963-EC01A6EE5F36}" type="slidenum">
              <a:rPr lang="en-GB" altLang="cs-CZ">
                <a:solidFill>
                  <a:srgbClr val="000000"/>
                </a:solidFill>
                <a:latin typeface="Times New Roman" panose="02020603050405020304" pitchFamily="18" charset="0"/>
              </a:rPr>
              <a:pPr/>
              <a:t>22</a:t>
            </a:fld>
            <a:endParaRPr lang="en-GB" altLang="cs-CZ">
              <a:solidFill>
                <a:srgbClr val="000000"/>
              </a:solidFill>
              <a:latin typeface="Times New Roman" panose="02020603050405020304" pitchFamily="18" charset="0"/>
            </a:endParaRPr>
          </a:p>
        </p:txBody>
      </p:sp>
      <p:sp>
        <p:nvSpPr>
          <p:cNvPr id="63491" name="Text Box 1"/>
          <p:cNvSpPr txBox="1">
            <a:spLocks noChangeArrowheads="1"/>
          </p:cNvSpPr>
          <p:nvPr/>
        </p:nvSpPr>
        <p:spPr bwMode="auto">
          <a:xfrm>
            <a:off x="192947" y="1532321"/>
            <a:ext cx="7896223" cy="1030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šachtové</a:t>
            </a:r>
            <a:r>
              <a:rPr lang="en-GB" altLang="cs-CZ" sz="2359" dirty="0">
                <a:solidFill>
                  <a:srgbClr val="000000"/>
                </a:solidFill>
              </a:rPr>
              <a:t> </a:t>
            </a:r>
            <a:r>
              <a:rPr lang="en-GB" altLang="cs-CZ" sz="2359" dirty="0" err="1">
                <a:solidFill>
                  <a:srgbClr val="000000"/>
                </a:solidFill>
              </a:rPr>
              <a:t>pece</a:t>
            </a:r>
            <a:r>
              <a:rPr lang="en-GB" altLang="cs-CZ" sz="2359" dirty="0">
                <a:solidFill>
                  <a:srgbClr val="000000"/>
                </a:solidFill>
              </a:rPr>
              <a:t> o </a:t>
            </a:r>
            <a:r>
              <a:rPr lang="en-GB" altLang="cs-CZ" sz="2359" dirty="0" err="1">
                <a:solidFill>
                  <a:srgbClr val="000000"/>
                </a:solidFill>
              </a:rPr>
              <a:t>výšce</a:t>
            </a:r>
            <a:r>
              <a:rPr lang="en-GB" altLang="cs-CZ" sz="2359" dirty="0">
                <a:solidFill>
                  <a:srgbClr val="000000"/>
                </a:solidFill>
              </a:rPr>
              <a:t> 1,5 m – </a:t>
            </a:r>
            <a:r>
              <a:rPr lang="en-GB" altLang="cs-CZ" sz="2359" dirty="0" err="1">
                <a:solidFill>
                  <a:srgbClr val="000000"/>
                </a:solidFill>
              </a:rPr>
              <a:t>vyšší</a:t>
            </a:r>
            <a:r>
              <a:rPr lang="en-GB" altLang="cs-CZ" sz="2359" dirty="0">
                <a:solidFill>
                  <a:srgbClr val="000000"/>
                </a:solidFill>
              </a:rPr>
              <a:t> </a:t>
            </a:r>
            <a:r>
              <a:rPr lang="en-GB" altLang="cs-CZ" sz="2359" dirty="0" err="1">
                <a:solidFill>
                  <a:srgbClr val="000000"/>
                </a:solidFill>
              </a:rPr>
              <a:t>teplota</a:t>
            </a:r>
            <a:r>
              <a:rPr lang="en-GB" altLang="cs-CZ" sz="2359" dirty="0">
                <a:solidFill>
                  <a:srgbClr val="000000"/>
                </a:solidFill>
              </a:rPr>
              <a:t> a </a:t>
            </a:r>
            <a:r>
              <a:rPr lang="en-GB" altLang="cs-CZ" sz="2359" dirty="0" err="1">
                <a:solidFill>
                  <a:srgbClr val="000000"/>
                </a:solidFill>
              </a:rPr>
              <a:t>větší</a:t>
            </a:r>
            <a:r>
              <a:rPr lang="en-GB" altLang="cs-CZ" sz="2359" dirty="0">
                <a:solidFill>
                  <a:srgbClr val="000000"/>
                </a:solidFill>
              </a:rPr>
              <a:t> </a:t>
            </a:r>
            <a:r>
              <a:rPr lang="en-GB" altLang="cs-CZ" sz="2359" dirty="0" err="1">
                <a:solidFill>
                  <a:srgbClr val="000000"/>
                </a:solidFill>
              </a:rPr>
              <a:t>oddělení</a:t>
            </a:r>
            <a:r>
              <a:rPr lang="en-GB" altLang="cs-CZ" sz="2359" dirty="0">
                <a:solidFill>
                  <a:srgbClr val="000000"/>
                </a:solidFill>
              </a:rPr>
              <a:t> </a:t>
            </a:r>
            <a:r>
              <a:rPr lang="en-GB" altLang="cs-CZ" sz="2359" dirty="0" err="1">
                <a:solidFill>
                  <a:srgbClr val="000000"/>
                </a:solidFill>
              </a:rPr>
              <a:t>strusky</a:t>
            </a:r>
            <a:r>
              <a:rPr lang="en-GB" altLang="cs-CZ" sz="2359" dirty="0">
                <a:solidFill>
                  <a:srgbClr val="000000"/>
                </a:solidFill>
              </a:rPr>
              <a:t> od </a:t>
            </a:r>
            <a:r>
              <a:rPr lang="en-GB" altLang="cs-CZ" sz="2359" dirty="0" err="1">
                <a:solidFill>
                  <a:srgbClr val="000000"/>
                </a:solidFill>
              </a:rPr>
              <a:t>surového</a:t>
            </a:r>
            <a:r>
              <a:rPr lang="en-GB" altLang="cs-CZ" sz="2359" dirty="0">
                <a:solidFill>
                  <a:srgbClr val="000000"/>
                </a:solidFill>
              </a:rPr>
              <a:t> </a:t>
            </a:r>
            <a:r>
              <a:rPr lang="en-GB" altLang="cs-CZ" sz="2359" dirty="0" err="1">
                <a:solidFill>
                  <a:srgbClr val="000000"/>
                </a:solidFill>
              </a:rPr>
              <a:t>železa</a:t>
            </a:r>
            <a:r>
              <a:rPr lang="en-GB" altLang="cs-CZ" sz="2359" dirty="0">
                <a:solidFill>
                  <a:srgbClr val="000000"/>
                </a:solidFill>
              </a:rPr>
              <a:t> - </a:t>
            </a:r>
            <a:r>
              <a:rPr lang="en-GB" altLang="cs-CZ" sz="2359" dirty="0" err="1">
                <a:solidFill>
                  <a:srgbClr val="000000"/>
                </a:solidFill>
              </a:rPr>
              <a:t>produktem</a:t>
            </a:r>
            <a:r>
              <a:rPr lang="en-GB" altLang="cs-CZ" sz="2359" dirty="0">
                <a:solidFill>
                  <a:srgbClr val="000000"/>
                </a:solidFill>
              </a:rPr>
              <a:t> </a:t>
            </a:r>
            <a:r>
              <a:rPr lang="en-GB" altLang="cs-CZ" sz="2359" dirty="0" err="1">
                <a:solidFill>
                  <a:srgbClr val="000000"/>
                </a:solidFill>
              </a:rPr>
              <a:t>byly</a:t>
            </a:r>
            <a:r>
              <a:rPr lang="en-GB" altLang="cs-CZ" sz="2359" dirty="0">
                <a:solidFill>
                  <a:srgbClr val="000000"/>
                </a:solidFill>
              </a:rPr>
              <a:t> </a:t>
            </a:r>
            <a:r>
              <a:rPr lang="en-GB" altLang="cs-CZ" sz="2359" dirty="0" err="1">
                <a:solidFill>
                  <a:srgbClr val="000000"/>
                </a:solidFill>
              </a:rPr>
              <a:t>opět</a:t>
            </a:r>
            <a:r>
              <a:rPr lang="en-GB" altLang="cs-CZ" sz="2359" dirty="0">
                <a:solidFill>
                  <a:srgbClr val="000000"/>
                </a:solidFill>
              </a:rPr>
              <a:t> </a:t>
            </a:r>
            <a:r>
              <a:rPr lang="en-GB" altLang="cs-CZ" sz="2359" dirty="0" err="1">
                <a:solidFill>
                  <a:srgbClr val="000000"/>
                </a:solidFill>
              </a:rPr>
              <a:t>neroztavené</a:t>
            </a:r>
            <a:r>
              <a:rPr lang="en-GB" altLang="cs-CZ" sz="2359" dirty="0">
                <a:solidFill>
                  <a:srgbClr val="000000"/>
                </a:solidFill>
              </a:rPr>
              <a:t> </a:t>
            </a:r>
            <a:r>
              <a:rPr lang="en-GB" altLang="cs-CZ" sz="2359" dirty="0" err="1">
                <a:solidFill>
                  <a:srgbClr val="000000"/>
                </a:solidFill>
              </a:rPr>
              <a:t>kusy</a:t>
            </a:r>
            <a:r>
              <a:rPr lang="en-GB" altLang="cs-CZ" sz="2359" dirty="0">
                <a:solidFill>
                  <a:srgbClr val="000000"/>
                </a:solidFill>
              </a:rPr>
              <a:t> </a:t>
            </a:r>
            <a:r>
              <a:rPr lang="en-GB" altLang="cs-CZ" sz="2359" dirty="0" err="1">
                <a:solidFill>
                  <a:srgbClr val="000000"/>
                </a:solidFill>
              </a:rPr>
              <a:t>svářkového</a:t>
            </a:r>
            <a:r>
              <a:rPr lang="en-GB" altLang="cs-CZ" sz="2359" dirty="0">
                <a:solidFill>
                  <a:srgbClr val="000000"/>
                </a:solidFill>
              </a:rPr>
              <a:t> </a:t>
            </a:r>
            <a:r>
              <a:rPr lang="en-GB" altLang="cs-CZ" sz="2359" dirty="0" err="1">
                <a:solidFill>
                  <a:srgbClr val="000000"/>
                </a:solidFill>
              </a:rPr>
              <a:t>železa</a:t>
            </a:r>
            <a:endParaRPr lang="en-GB" altLang="cs-CZ" sz="2359" dirty="0">
              <a:solidFill>
                <a:srgbClr val="000000"/>
              </a:solidFill>
            </a:endParaRPr>
          </a:p>
        </p:txBody>
      </p:sp>
      <p:sp>
        <p:nvSpPr>
          <p:cNvPr id="63492" name="Text Box 2"/>
          <p:cNvSpPr txBox="1">
            <a:spLocks noChangeArrowheads="1"/>
          </p:cNvSpPr>
          <p:nvPr/>
        </p:nvSpPr>
        <p:spPr bwMode="auto">
          <a:xfrm>
            <a:off x="2217673" y="227545"/>
            <a:ext cx="8083569" cy="115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Rozmach zpracování železa </a:t>
            </a:r>
            <a:r>
              <a:rPr lang="cs-CZ" altLang="cs-CZ" sz="3992">
                <a:solidFill>
                  <a:srgbClr val="000000"/>
                </a:solidFill>
              </a:rPr>
              <a:t>v době</a:t>
            </a:r>
            <a:r>
              <a:rPr lang="en-GB" altLang="cs-CZ" sz="3992">
                <a:solidFill>
                  <a:srgbClr val="000000"/>
                </a:solidFill>
              </a:rPr>
              <a:t> Řím</a:t>
            </a:r>
            <a:r>
              <a:rPr lang="cs-CZ" altLang="cs-CZ" sz="3992">
                <a:solidFill>
                  <a:srgbClr val="000000"/>
                </a:solidFill>
              </a:rPr>
              <a:t>ské říše</a:t>
            </a:r>
            <a:r>
              <a:rPr lang="en-GB" altLang="cs-CZ" sz="3992">
                <a:solidFill>
                  <a:srgbClr val="000000"/>
                </a:solidFill>
              </a:rPr>
              <a:t> a ve středověku</a:t>
            </a:r>
          </a:p>
        </p:txBody>
      </p:sp>
      <p:pic>
        <p:nvPicPr>
          <p:cNvPr id="6349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89360" y="1232678"/>
            <a:ext cx="1971567" cy="2455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3494" name="Text Box 4"/>
          <p:cNvSpPr txBox="1">
            <a:spLocks noChangeArrowheads="1"/>
          </p:cNvSpPr>
          <p:nvPr/>
        </p:nvSpPr>
        <p:spPr bwMode="auto">
          <a:xfrm>
            <a:off x="144796" y="3090296"/>
            <a:ext cx="9959960" cy="166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359" b="1" dirty="0" err="1">
                <a:solidFill>
                  <a:srgbClr val="000000"/>
                </a:solidFill>
              </a:rPr>
              <a:t>Postup</a:t>
            </a:r>
            <a:r>
              <a:rPr lang="en-GB" altLang="cs-CZ" sz="2359" b="1" dirty="0">
                <a:solidFill>
                  <a:srgbClr val="000000"/>
                </a:solidFill>
              </a:rPr>
              <a:t> </a:t>
            </a:r>
            <a:r>
              <a:rPr lang="en-GB" altLang="cs-CZ" sz="2359" b="1" dirty="0" err="1">
                <a:solidFill>
                  <a:srgbClr val="000000"/>
                </a:solidFill>
              </a:rPr>
              <a:t>výroby</a:t>
            </a:r>
            <a:r>
              <a:rPr lang="en-GB" altLang="cs-CZ" sz="2359" b="1" dirty="0">
                <a:solidFill>
                  <a:srgbClr val="000000"/>
                </a:solidFill>
              </a:rPr>
              <a:t> </a:t>
            </a:r>
            <a:r>
              <a:rPr lang="en-GB" altLang="cs-CZ" sz="2359" b="1" dirty="0" err="1">
                <a:solidFill>
                  <a:srgbClr val="000000"/>
                </a:solidFill>
              </a:rPr>
              <a:t>mečů</a:t>
            </a:r>
            <a:r>
              <a:rPr lang="en-GB" altLang="cs-CZ" sz="2359" b="1" dirty="0">
                <a:solidFill>
                  <a:srgbClr val="000000"/>
                </a:solidFill>
              </a:rPr>
              <a:t> -</a:t>
            </a:r>
            <a:r>
              <a:rPr lang="en-GB" altLang="cs-CZ" sz="2359" dirty="0">
                <a:solidFill>
                  <a:srgbClr val="000000"/>
                </a:solidFill>
              </a:rPr>
              <a:t> </a:t>
            </a:r>
            <a:r>
              <a:rPr lang="en-GB" altLang="cs-CZ" sz="2359" dirty="0" err="1">
                <a:solidFill>
                  <a:srgbClr val="000000"/>
                </a:solidFill>
              </a:rPr>
              <a:t>obvyklý</a:t>
            </a:r>
            <a:r>
              <a:rPr lang="en-GB" altLang="cs-CZ" sz="2359" dirty="0">
                <a:solidFill>
                  <a:srgbClr val="000000"/>
                </a:solidFill>
              </a:rPr>
              <a:t> </a:t>
            </a:r>
            <a:r>
              <a:rPr lang="en-GB" altLang="cs-CZ" sz="2359" dirty="0" err="1">
                <a:solidFill>
                  <a:srgbClr val="000000"/>
                </a:solidFill>
              </a:rPr>
              <a:t>ve</a:t>
            </a:r>
            <a:r>
              <a:rPr lang="en-GB" altLang="cs-CZ" sz="2359" dirty="0">
                <a:solidFill>
                  <a:srgbClr val="000000"/>
                </a:solidFill>
              </a:rPr>
              <a:t> 3. </a:t>
            </a:r>
            <a:r>
              <a:rPr lang="en-GB" altLang="cs-CZ" sz="2359" dirty="0" err="1">
                <a:solidFill>
                  <a:srgbClr val="000000"/>
                </a:solidFill>
              </a:rPr>
              <a:t>stol</a:t>
            </a:r>
            <a:r>
              <a:rPr lang="en-GB" altLang="cs-CZ" sz="2359" dirty="0">
                <a:solidFill>
                  <a:srgbClr val="000000"/>
                </a:solidFill>
              </a:rPr>
              <a:t>. AD. a </a:t>
            </a:r>
            <a:r>
              <a:rPr lang="en-GB" altLang="cs-CZ" sz="2359" dirty="0" err="1">
                <a:solidFill>
                  <a:srgbClr val="000000"/>
                </a:solidFill>
              </a:rPr>
              <a:t>udržel</a:t>
            </a:r>
            <a:r>
              <a:rPr lang="en-GB" altLang="cs-CZ" sz="2359" dirty="0">
                <a:solidFill>
                  <a:srgbClr val="000000"/>
                </a:solidFill>
              </a:rPr>
              <a:t> se </a:t>
            </a:r>
            <a:r>
              <a:rPr lang="en-GB" altLang="cs-CZ" sz="2359" dirty="0" err="1">
                <a:solidFill>
                  <a:srgbClr val="000000"/>
                </a:solidFill>
              </a:rPr>
              <a:t>až</a:t>
            </a:r>
            <a:r>
              <a:rPr lang="en-GB" altLang="cs-CZ" sz="2359" dirty="0">
                <a:solidFill>
                  <a:srgbClr val="000000"/>
                </a:solidFill>
              </a:rPr>
              <a:t> do </a:t>
            </a:r>
            <a:r>
              <a:rPr lang="en-GB" altLang="cs-CZ" sz="2359" dirty="0" err="1">
                <a:solidFill>
                  <a:srgbClr val="000000"/>
                </a:solidFill>
              </a:rPr>
              <a:t>středověku</a:t>
            </a:r>
            <a:r>
              <a:rPr lang="cs-CZ" altLang="cs-CZ" sz="2359" dirty="0">
                <a:solidFill>
                  <a:srgbClr val="000000"/>
                </a:solidFill>
              </a:rPr>
              <a:t>.</a:t>
            </a:r>
            <a:r>
              <a:rPr lang="en-GB" altLang="cs-CZ" sz="2359" dirty="0">
                <a:solidFill>
                  <a:srgbClr val="000000"/>
                </a:solidFill>
              </a:rPr>
              <a:t> </a:t>
            </a:r>
          </a:p>
          <a:p>
            <a:pPr eaLnBrk="1">
              <a:lnSpc>
                <a:spcPct val="87000"/>
              </a:lnSpc>
              <a:buClr>
                <a:srgbClr val="000000"/>
              </a:buClr>
              <a:buSzPct val="45000"/>
              <a:buFont typeface="Wingdings" panose="05000000000000000000" pitchFamily="2" charset="2"/>
              <a:buNone/>
            </a:pPr>
            <a:r>
              <a:rPr lang="en-GB" altLang="cs-CZ" sz="2359" dirty="0" err="1">
                <a:solidFill>
                  <a:srgbClr val="000000"/>
                </a:solidFill>
              </a:rPr>
              <a:t>Pás</a:t>
            </a:r>
            <a:r>
              <a:rPr lang="en-GB" altLang="cs-CZ" sz="2359" dirty="0">
                <a:solidFill>
                  <a:srgbClr val="000000"/>
                </a:solidFill>
              </a:rPr>
              <a:t> </a:t>
            </a:r>
            <a:r>
              <a:rPr lang="en-GB" altLang="cs-CZ" sz="2359" dirty="0" err="1">
                <a:solidFill>
                  <a:srgbClr val="000000"/>
                </a:solidFill>
              </a:rPr>
              <a:t>kovaného</a:t>
            </a:r>
            <a:r>
              <a:rPr lang="en-GB" altLang="cs-CZ" sz="2359" dirty="0">
                <a:solidFill>
                  <a:srgbClr val="000000"/>
                </a:solidFill>
              </a:rPr>
              <a:t> </a:t>
            </a:r>
            <a:r>
              <a:rPr lang="en-GB" altLang="cs-CZ" sz="2359" dirty="0" err="1">
                <a:solidFill>
                  <a:srgbClr val="000000"/>
                </a:solidFill>
              </a:rPr>
              <a:t>svářkového</a:t>
            </a:r>
            <a:r>
              <a:rPr lang="en-GB" altLang="cs-CZ" sz="2359" dirty="0">
                <a:solidFill>
                  <a:srgbClr val="000000"/>
                </a:solidFill>
              </a:rPr>
              <a:t> </a:t>
            </a:r>
            <a:r>
              <a:rPr lang="en-GB" altLang="cs-CZ" sz="2359" dirty="0" err="1">
                <a:solidFill>
                  <a:srgbClr val="000000"/>
                </a:solidFill>
              </a:rPr>
              <a:t>železa</a:t>
            </a:r>
            <a:r>
              <a:rPr lang="en-GB" altLang="cs-CZ" sz="2359" dirty="0">
                <a:solidFill>
                  <a:srgbClr val="000000"/>
                </a:solidFill>
              </a:rPr>
              <a:t> se </a:t>
            </a:r>
            <a:r>
              <a:rPr lang="en-GB" altLang="cs-CZ" sz="2359" dirty="0" err="1">
                <a:solidFill>
                  <a:srgbClr val="000000"/>
                </a:solidFill>
              </a:rPr>
              <a:t>zkroutil</a:t>
            </a:r>
            <a:r>
              <a:rPr lang="en-GB" altLang="cs-CZ" sz="2359" dirty="0">
                <a:solidFill>
                  <a:srgbClr val="000000"/>
                </a:solidFill>
              </a:rPr>
              <a:t> do </a:t>
            </a:r>
            <a:r>
              <a:rPr lang="en-GB" altLang="cs-CZ" sz="2359" dirty="0" err="1">
                <a:solidFill>
                  <a:srgbClr val="000000"/>
                </a:solidFill>
              </a:rPr>
              <a:t>spirály</a:t>
            </a:r>
            <a:r>
              <a:rPr lang="en-GB" altLang="cs-CZ" sz="2359" dirty="0">
                <a:solidFill>
                  <a:srgbClr val="000000"/>
                </a:solidFill>
              </a:rPr>
              <a:t> a </a:t>
            </a:r>
            <a:r>
              <a:rPr lang="en-GB" altLang="cs-CZ" sz="2359" dirty="0" err="1">
                <a:solidFill>
                  <a:srgbClr val="000000"/>
                </a:solidFill>
              </a:rPr>
              <a:t>pak</a:t>
            </a:r>
            <a:r>
              <a:rPr lang="en-GB" altLang="cs-CZ" sz="2359" dirty="0">
                <a:solidFill>
                  <a:srgbClr val="000000"/>
                </a:solidFill>
              </a:rPr>
              <a:t> se </a:t>
            </a:r>
            <a:r>
              <a:rPr lang="en-GB" altLang="cs-CZ" sz="2359" dirty="0" err="1">
                <a:solidFill>
                  <a:srgbClr val="000000"/>
                </a:solidFill>
              </a:rPr>
              <a:t>vykoval</a:t>
            </a:r>
            <a:r>
              <a:rPr lang="en-GB" altLang="cs-CZ" sz="2359" dirty="0">
                <a:solidFill>
                  <a:srgbClr val="000000"/>
                </a:solidFill>
              </a:rPr>
              <a:t> do </a:t>
            </a:r>
            <a:r>
              <a:rPr lang="en-GB" altLang="cs-CZ" sz="2359" dirty="0" err="1">
                <a:solidFill>
                  <a:srgbClr val="000000"/>
                </a:solidFill>
              </a:rPr>
              <a:t>plochy</a:t>
            </a:r>
            <a:r>
              <a:rPr lang="en-GB" altLang="cs-CZ" sz="2359" dirty="0">
                <a:solidFill>
                  <a:srgbClr val="000000"/>
                </a:solidFill>
              </a:rPr>
              <a:t>. </a:t>
            </a:r>
            <a:r>
              <a:rPr lang="en-GB" altLang="cs-CZ" sz="2359" dirty="0" err="1">
                <a:solidFill>
                  <a:srgbClr val="000000"/>
                </a:solidFill>
              </a:rPr>
              <a:t>Kování</a:t>
            </a:r>
            <a:r>
              <a:rPr lang="en-GB" altLang="cs-CZ" sz="2359" dirty="0">
                <a:solidFill>
                  <a:srgbClr val="000000"/>
                </a:solidFill>
              </a:rPr>
              <a:t> se </a:t>
            </a:r>
            <a:r>
              <a:rPr lang="en-GB" altLang="cs-CZ" sz="2359" dirty="0" err="1">
                <a:solidFill>
                  <a:srgbClr val="000000"/>
                </a:solidFill>
              </a:rPr>
              <a:t>mohlo</a:t>
            </a:r>
            <a:r>
              <a:rPr lang="en-GB" altLang="cs-CZ" sz="2359" dirty="0">
                <a:solidFill>
                  <a:srgbClr val="000000"/>
                </a:solidFill>
              </a:rPr>
              <a:t> </a:t>
            </a:r>
            <a:r>
              <a:rPr lang="en-GB" altLang="cs-CZ" sz="2359" dirty="0" err="1">
                <a:solidFill>
                  <a:srgbClr val="000000"/>
                </a:solidFill>
              </a:rPr>
              <a:t>opakovat</a:t>
            </a:r>
            <a:r>
              <a:rPr lang="en-GB" altLang="cs-CZ" sz="2359" dirty="0">
                <a:solidFill>
                  <a:srgbClr val="000000"/>
                </a:solidFill>
              </a:rPr>
              <a:t>, </a:t>
            </a:r>
            <a:r>
              <a:rPr lang="en-GB" altLang="cs-CZ" sz="2359" dirty="0" err="1">
                <a:solidFill>
                  <a:srgbClr val="000000"/>
                </a:solidFill>
              </a:rPr>
              <a:t>jindy</a:t>
            </a:r>
            <a:r>
              <a:rPr lang="en-GB" altLang="cs-CZ" sz="2359" dirty="0">
                <a:solidFill>
                  <a:srgbClr val="000000"/>
                </a:solidFill>
              </a:rPr>
              <a:t> se </a:t>
            </a:r>
            <a:r>
              <a:rPr lang="en-GB" altLang="cs-CZ" sz="2359" dirty="0" err="1">
                <a:solidFill>
                  <a:srgbClr val="000000"/>
                </a:solidFill>
              </a:rPr>
              <a:t>dvě</a:t>
            </a:r>
            <a:r>
              <a:rPr lang="en-GB" altLang="cs-CZ" sz="2359" dirty="0">
                <a:solidFill>
                  <a:srgbClr val="000000"/>
                </a:solidFill>
              </a:rPr>
              <a:t> </a:t>
            </a:r>
            <a:r>
              <a:rPr lang="en-GB" altLang="cs-CZ" sz="2359" dirty="0" err="1">
                <a:solidFill>
                  <a:srgbClr val="000000"/>
                </a:solidFill>
              </a:rPr>
              <a:t>zploštělé</a:t>
            </a:r>
            <a:r>
              <a:rPr lang="en-GB" altLang="cs-CZ" sz="2359" dirty="0">
                <a:solidFill>
                  <a:srgbClr val="000000"/>
                </a:solidFill>
              </a:rPr>
              <a:t> </a:t>
            </a:r>
            <a:r>
              <a:rPr lang="en-GB" altLang="cs-CZ" sz="2359" dirty="0" err="1">
                <a:solidFill>
                  <a:srgbClr val="000000"/>
                </a:solidFill>
              </a:rPr>
              <a:t>spirály</a:t>
            </a:r>
            <a:r>
              <a:rPr lang="en-GB" altLang="cs-CZ" sz="2359" dirty="0">
                <a:solidFill>
                  <a:srgbClr val="000000"/>
                </a:solidFill>
              </a:rPr>
              <a:t> </a:t>
            </a:r>
            <a:r>
              <a:rPr lang="en-GB" altLang="cs-CZ" sz="2359" dirty="0" err="1">
                <a:solidFill>
                  <a:srgbClr val="000000"/>
                </a:solidFill>
              </a:rPr>
              <a:t>kladly</a:t>
            </a:r>
            <a:r>
              <a:rPr lang="en-GB" altLang="cs-CZ" sz="2359" dirty="0">
                <a:solidFill>
                  <a:srgbClr val="000000"/>
                </a:solidFill>
              </a:rPr>
              <a:t> </a:t>
            </a:r>
            <a:r>
              <a:rPr lang="en-GB" altLang="cs-CZ" sz="2359" dirty="0" err="1">
                <a:solidFill>
                  <a:srgbClr val="000000"/>
                </a:solidFill>
              </a:rPr>
              <a:t>na</a:t>
            </a:r>
            <a:r>
              <a:rPr lang="en-GB" altLang="cs-CZ" sz="2359" dirty="0">
                <a:solidFill>
                  <a:srgbClr val="000000"/>
                </a:solidFill>
              </a:rPr>
              <a:t> </a:t>
            </a:r>
            <a:r>
              <a:rPr lang="en-GB" altLang="cs-CZ" sz="2359" dirty="0" err="1">
                <a:solidFill>
                  <a:srgbClr val="000000"/>
                </a:solidFill>
              </a:rPr>
              <a:t>sebe</a:t>
            </a:r>
            <a:r>
              <a:rPr lang="en-GB" altLang="cs-CZ" sz="2359" dirty="0">
                <a:solidFill>
                  <a:srgbClr val="000000"/>
                </a:solidFill>
              </a:rPr>
              <a:t> </a:t>
            </a:r>
            <a:r>
              <a:rPr lang="en-GB" altLang="cs-CZ" sz="2359" dirty="0" err="1">
                <a:solidFill>
                  <a:srgbClr val="000000"/>
                </a:solidFill>
              </a:rPr>
              <a:t>nebo</a:t>
            </a:r>
            <a:r>
              <a:rPr lang="en-GB" altLang="cs-CZ" sz="2359" dirty="0">
                <a:solidFill>
                  <a:srgbClr val="000000"/>
                </a:solidFill>
              </a:rPr>
              <a:t> </a:t>
            </a:r>
            <a:r>
              <a:rPr lang="en-GB" altLang="cs-CZ" sz="2359" dirty="0" err="1">
                <a:solidFill>
                  <a:srgbClr val="000000"/>
                </a:solidFill>
              </a:rPr>
              <a:t>vedle</a:t>
            </a:r>
            <a:r>
              <a:rPr lang="en-GB" altLang="cs-CZ" sz="2359" dirty="0">
                <a:solidFill>
                  <a:srgbClr val="000000"/>
                </a:solidFill>
              </a:rPr>
              <a:t> </a:t>
            </a:r>
            <a:r>
              <a:rPr lang="en-GB" altLang="cs-CZ" sz="2359" dirty="0" err="1">
                <a:solidFill>
                  <a:srgbClr val="000000"/>
                </a:solidFill>
              </a:rPr>
              <a:t>sebe</a:t>
            </a:r>
            <a:r>
              <a:rPr lang="en-GB" altLang="cs-CZ" sz="2359" dirty="0">
                <a:solidFill>
                  <a:srgbClr val="000000"/>
                </a:solidFill>
              </a:rPr>
              <a:t>. </a:t>
            </a:r>
            <a:r>
              <a:rPr lang="en-GB" altLang="cs-CZ" sz="2359" dirty="0" err="1">
                <a:solidFill>
                  <a:srgbClr val="000000"/>
                </a:solidFill>
              </a:rPr>
              <a:t>Intenzivní</a:t>
            </a:r>
            <a:r>
              <a:rPr lang="en-GB" altLang="cs-CZ" sz="2359" dirty="0">
                <a:solidFill>
                  <a:srgbClr val="000000"/>
                </a:solidFill>
              </a:rPr>
              <a:t> </a:t>
            </a:r>
            <a:r>
              <a:rPr lang="en-GB" altLang="cs-CZ" sz="2359" dirty="0" err="1">
                <a:solidFill>
                  <a:srgbClr val="000000"/>
                </a:solidFill>
              </a:rPr>
              <a:t>prokování</a:t>
            </a:r>
            <a:r>
              <a:rPr lang="en-GB" altLang="cs-CZ" sz="2359" dirty="0">
                <a:solidFill>
                  <a:srgbClr val="000000"/>
                </a:solidFill>
              </a:rPr>
              <a:t> – </a:t>
            </a:r>
            <a:r>
              <a:rPr lang="en-GB" altLang="cs-CZ" sz="2359" dirty="0" err="1">
                <a:solidFill>
                  <a:srgbClr val="000000"/>
                </a:solidFill>
              </a:rPr>
              <a:t>vyšší</a:t>
            </a:r>
            <a:r>
              <a:rPr lang="en-GB" altLang="cs-CZ" sz="2359" dirty="0">
                <a:solidFill>
                  <a:srgbClr val="000000"/>
                </a:solidFill>
              </a:rPr>
              <a:t> </a:t>
            </a:r>
            <a:r>
              <a:rPr lang="en-GB" altLang="cs-CZ" sz="2359" dirty="0" err="1">
                <a:solidFill>
                  <a:srgbClr val="000000"/>
                </a:solidFill>
              </a:rPr>
              <a:t>čistota</a:t>
            </a:r>
            <a:r>
              <a:rPr lang="en-GB" altLang="cs-CZ" sz="2359" dirty="0">
                <a:solidFill>
                  <a:srgbClr val="000000"/>
                </a:solidFill>
              </a:rPr>
              <a:t> a </a:t>
            </a:r>
            <a:r>
              <a:rPr lang="en-GB" altLang="cs-CZ" sz="2359" dirty="0" err="1">
                <a:solidFill>
                  <a:srgbClr val="000000"/>
                </a:solidFill>
              </a:rPr>
              <a:t>tvrdost</a:t>
            </a:r>
            <a:r>
              <a:rPr lang="en-GB" altLang="cs-CZ" sz="2359" dirty="0">
                <a:solidFill>
                  <a:srgbClr val="000000"/>
                </a:solidFill>
              </a:rPr>
              <a:t>.</a:t>
            </a:r>
          </a:p>
        </p:txBody>
      </p:sp>
      <p:sp>
        <p:nvSpPr>
          <p:cNvPr id="8" name="TextovéPole 7">
            <a:extLst>
              <a:ext uri="{FF2B5EF4-FFF2-40B4-BE49-F238E27FC236}">
                <a16:creationId xmlns:a16="http://schemas.microsoft.com/office/drawing/2014/main" id="{CC7AB861-8C83-3896-EF0B-B2753D98790A}"/>
              </a:ext>
            </a:extLst>
          </p:cNvPr>
          <p:cNvSpPr txBox="1"/>
          <p:nvPr/>
        </p:nvSpPr>
        <p:spPr>
          <a:xfrm>
            <a:off x="138416" y="4987125"/>
            <a:ext cx="11915165"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Štefan Michna: Historie kovů.  Univerzita Jana Evangelisty Purkyně, Fakulta strojního inženýrství. 2021. ISBN: 978-80-7561-315-8</a:t>
            </a:r>
          </a:p>
        </p:txBody>
      </p:sp>
    </p:spTree>
    <p:extLst>
      <p:ext uri="{BB962C8B-B14F-4D97-AF65-F5344CB8AC3E}">
        <p14:creationId xmlns:p14="http://schemas.microsoft.com/office/powerpoint/2010/main" val="3675759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B0FD10B4-3097-4192-A62E-1F67E60917A5}"/>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65538"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4C6F9734-46D5-461F-894A-FF218C80BFA3}" type="slidenum">
              <a:rPr lang="en-GB" altLang="cs-CZ">
                <a:solidFill>
                  <a:srgbClr val="000000"/>
                </a:solidFill>
                <a:latin typeface="Times New Roman" panose="02020603050405020304" pitchFamily="18" charset="0"/>
              </a:rPr>
              <a:pPr/>
              <a:t>23</a:t>
            </a:fld>
            <a:endParaRPr lang="en-GB" altLang="cs-CZ">
              <a:solidFill>
                <a:srgbClr val="000000"/>
              </a:solidFill>
              <a:latin typeface="Times New Roman" panose="02020603050405020304" pitchFamily="18" charset="0"/>
            </a:endParaRPr>
          </a:p>
        </p:txBody>
      </p:sp>
      <p:sp>
        <p:nvSpPr>
          <p:cNvPr id="65539" name="Text Box 1"/>
          <p:cNvSpPr txBox="1">
            <a:spLocks noChangeArrowheads="1"/>
          </p:cNvSpPr>
          <p:nvPr/>
        </p:nvSpPr>
        <p:spPr bwMode="auto">
          <a:xfrm>
            <a:off x="184558" y="1532321"/>
            <a:ext cx="11752976" cy="324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2359" b="1" dirty="0" err="1">
                <a:solidFill>
                  <a:srgbClr val="000000"/>
                </a:solidFill>
              </a:rPr>
              <a:t>Karbonizace</a:t>
            </a:r>
            <a:r>
              <a:rPr lang="en-GB" altLang="cs-CZ" sz="2359" b="1" dirty="0">
                <a:solidFill>
                  <a:srgbClr val="000000"/>
                </a:solidFill>
              </a:rPr>
              <a:t> a </a:t>
            </a:r>
            <a:r>
              <a:rPr lang="en-GB" altLang="cs-CZ" sz="2359" b="1" dirty="0" err="1">
                <a:solidFill>
                  <a:srgbClr val="000000"/>
                </a:solidFill>
              </a:rPr>
              <a:t>nitridace</a:t>
            </a:r>
            <a:r>
              <a:rPr lang="en-GB" altLang="cs-CZ" sz="2359" b="1" dirty="0">
                <a:solidFill>
                  <a:srgbClr val="000000"/>
                </a:solidFill>
              </a:rPr>
              <a:t> </a:t>
            </a:r>
            <a:r>
              <a:rPr lang="en-GB" altLang="cs-CZ" sz="2359" b="1" dirty="0" err="1">
                <a:solidFill>
                  <a:srgbClr val="000000"/>
                </a:solidFill>
              </a:rPr>
              <a:t>oceli</a:t>
            </a:r>
            <a:r>
              <a:rPr lang="en-GB" altLang="cs-CZ" sz="2359" b="1" dirty="0">
                <a:solidFill>
                  <a:srgbClr val="000000"/>
                </a:solidFill>
              </a:rPr>
              <a:t> </a:t>
            </a:r>
            <a:r>
              <a:rPr lang="en-GB" altLang="cs-CZ" sz="2359" b="1" dirty="0" err="1">
                <a:solidFill>
                  <a:srgbClr val="000000"/>
                </a:solidFill>
              </a:rPr>
              <a:t>ve</a:t>
            </a:r>
            <a:r>
              <a:rPr lang="en-GB" altLang="cs-CZ" sz="2359" b="1" dirty="0">
                <a:solidFill>
                  <a:srgbClr val="000000"/>
                </a:solidFill>
              </a:rPr>
              <a:t> </a:t>
            </a:r>
            <a:r>
              <a:rPr lang="en-GB" altLang="cs-CZ" sz="2359" b="1" dirty="0" err="1">
                <a:solidFill>
                  <a:srgbClr val="000000"/>
                </a:solidFill>
              </a:rPr>
              <a:t>středověku</a:t>
            </a:r>
            <a:endParaRPr lang="en-GB" altLang="cs-CZ" sz="2359" b="1" dirty="0">
              <a:solidFill>
                <a:srgbClr val="000000"/>
              </a:solidFill>
            </a:endParaRPr>
          </a:p>
          <a:p>
            <a:pPr algn="just" eaLnBrk="1">
              <a:lnSpc>
                <a:spcPct val="87000"/>
              </a:lnSpc>
              <a:buClr>
                <a:srgbClr val="000000"/>
              </a:buClr>
              <a:buSzPct val="45000"/>
              <a:buFont typeface="Wingdings" panose="05000000000000000000" pitchFamily="2" charset="2"/>
              <a:buNone/>
            </a:pPr>
            <a:endParaRPr lang="en-GB"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vykované</a:t>
            </a:r>
            <a:r>
              <a:rPr lang="en-GB" altLang="cs-CZ" sz="2359" dirty="0">
                <a:solidFill>
                  <a:srgbClr val="000000"/>
                </a:solidFill>
              </a:rPr>
              <a:t> </a:t>
            </a:r>
            <a:r>
              <a:rPr lang="en-GB" altLang="cs-CZ" sz="2359" dirty="0" err="1">
                <a:solidFill>
                  <a:srgbClr val="000000"/>
                </a:solidFill>
              </a:rPr>
              <a:t>nástroje</a:t>
            </a:r>
            <a:r>
              <a:rPr lang="en-GB" altLang="cs-CZ" sz="2359" dirty="0">
                <a:solidFill>
                  <a:srgbClr val="000000"/>
                </a:solidFill>
              </a:rPr>
              <a:t> </a:t>
            </a:r>
            <a:r>
              <a:rPr lang="en-GB" altLang="cs-CZ" sz="2359" dirty="0" err="1">
                <a:solidFill>
                  <a:srgbClr val="000000"/>
                </a:solidFill>
              </a:rPr>
              <a:t>natřely</a:t>
            </a:r>
            <a:r>
              <a:rPr lang="en-GB" altLang="cs-CZ" sz="2359" dirty="0">
                <a:solidFill>
                  <a:srgbClr val="000000"/>
                </a:solidFill>
              </a:rPr>
              <a:t> </a:t>
            </a:r>
            <a:r>
              <a:rPr lang="en-GB" altLang="cs-CZ" sz="2359" dirty="0" err="1">
                <a:solidFill>
                  <a:srgbClr val="000000"/>
                </a:solidFill>
              </a:rPr>
              <a:t>sádlem</a:t>
            </a:r>
            <a:r>
              <a:rPr lang="en-GB" altLang="cs-CZ" sz="2359" dirty="0">
                <a:solidFill>
                  <a:srgbClr val="000000"/>
                </a:solidFill>
              </a:rPr>
              <a:t>, </a:t>
            </a:r>
            <a:r>
              <a:rPr lang="en-GB" altLang="cs-CZ" sz="2359" dirty="0" err="1">
                <a:solidFill>
                  <a:srgbClr val="000000"/>
                </a:solidFill>
              </a:rPr>
              <a:t>zabalily</a:t>
            </a:r>
            <a:r>
              <a:rPr lang="en-GB" altLang="cs-CZ" sz="2359" dirty="0">
                <a:solidFill>
                  <a:srgbClr val="000000"/>
                </a:solidFill>
              </a:rPr>
              <a:t> do </a:t>
            </a:r>
            <a:r>
              <a:rPr lang="en-GB" altLang="cs-CZ" sz="2359" dirty="0" err="1">
                <a:solidFill>
                  <a:srgbClr val="000000"/>
                </a:solidFill>
              </a:rPr>
              <a:t>pásů</a:t>
            </a:r>
            <a:r>
              <a:rPr lang="en-GB" altLang="cs-CZ" sz="2359" dirty="0">
                <a:solidFill>
                  <a:srgbClr val="000000"/>
                </a:solidFill>
              </a:rPr>
              <a:t> </a:t>
            </a:r>
            <a:r>
              <a:rPr lang="en-GB" altLang="cs-CZ" sz="2359" dirty="0" err="1">
                <a:solidFill>
                  <a:srgbClr val="000000"/>
                </a:solidFill>
              </a:rPr>
              <a:t>kůže</a:t>
            </a:r>
            <a:r>
              <a:rPr lang="en-GB" altLang="cs-CZ" sz="2359" dirty="0">
                <a:solidFill>
                  <a:srgbClr val="000000"/>
                </a:solidFill>
              </a:rPr>
              <a:t> a </a:t>
            </a:r>
            <a:r>
              <a:rPr lang="en-GB" altLang="cs-CZ" sz="2359" dirty="0" err="1">
                <a:solidFill>
                  <a:srgbClr val="000000"/>
                </a:solidFill>
              </a:rPr>
              <a:t>uzavřely</a:t>
            </a:r>
            <a:r>
              <a:rPr lang="en-GB" altLang="cs-CZ" sz="2359" dirty="0">
                <a:solidFill>
                  <a:srgbClr val="000000"/>
                </a:solidFill>
              </a:rPr>
              <a:t> </a:t>
            </a:r>
            <a:r>
              <a:rPr lang="en-GB" altLang="cs-CZ" sz="2359" dirty="0" err="1">
                <a:solidFill>
                  <a:srgbClr val="000000"/>
                </a:solidFill>
              </a:rPr>
              <a:t>vrstvou</a:t>
            </a:r>
            <a:r>
              <a:rPr lang="en-GB" altLang="cs-CZ" sz="2359" dirty="0">
                <a:solidFill>
                  <a:srgbClr val="000000"/>
                </a:solidFill>
              </a:rPr>
              <a:t> </a:t>
            </a:r>
            <a:r>
              <a:rPr lang="en-GB" altLang="cs-CZ" sz="2359" dirty="0" err="1">
                <a:solidFill>
                  <a:srgbClr val="000000"/>
                </a:solidFill>
              </a:rPr>
              <a:t>jílu</a:t>
            </a:r>
            <a:r>
              <a:rPr lang="en-GB" altLang="cs-CZ" sz="2359" dirty="0">
                <a:solidFill>
                  <a:srgbClr val="000000"/>
                </a:solidFill>
              </a:rPr>
              <a:t>. </a:t>
            </a:r>
            <a:r>
              <a:rPr lang="en-GB" altLang="cs-CZ" sz="2359" dirty="0" err="1">
                <a:solidFill>
                  <a:srgbClr val="000000"/>
                </a:solidFill>
              </a:rPr>
              <a:t>Nějakou</a:t>
            </a:r>
            <a:r>
              <a:rPr lang="en-GB" altLang="cs-CZ" sz="2359" dirty="0">
                <a:solidFill>
                  <a:srgbClr val="000000"/>
                </a:solidFill>
              </a:rPr>
              <a:t> </a:t>
            </a:r>
            <a:r>
              <a:rPr lang="en-GB" altLang="cs-CZ" sz="2359" dirty="0" err="1">
                <a:solidFill>
                  <a:srgbClr val="000000"/>
                </a:solidFill>
              </a:rPr>
              <a:t>dobu</a:t>
            </a:r>
            <a:r>
              <a:rPr lang="en-GB" altLang="cs-CZ" sz="2359" dirty="0">
                <a:solidFill>
                  <a:srgbClr val="000000"/>
                </a:solidFill>
              </a:rPr>
              <a:t> se </a:t>
            </a:r>
            <a:r>
              <a:rPr lang="en-GB" altLang="cs-CZ" sz="2359" dirty="0" err="1">
                <a:solidFill>
                  <a:srgbClr val="000000"/>
                </a:solidFill>
              </a:rPr>
              <a:t>pak</a:t>
            </a:r>
            <a:r>
              <a:rPr lang="en-GB" altLang="cs-CZ" sz="2359" dirty="0">
                <a:solidFill>
                  <a:srgbClr val="000000"/>
                </a:solidFill>
              </a:rPr>
              <a:t> </a:t>
            </a:r>
            <a:r>
              <a:rPr lang="en-GB" altLang="cs-CZ" sz="2359" dirty="0" err="1">
                <a:solidFill>
                  <a:srgbClr val="000000"/>
                </a:solidFill>
              </a:rPr>
              <a:t>vypalovaly</a:t>
            </a:r>
            <a:r>
              <a:rPr lang="en-GB" altLang="cs-CZ" sz="2359" dirty="0">
                <a:solidFill>
                  <a:srgbClr val="000000"/>
                </a:solidFill>
              </a:rPr>
              <a:t> </a:t>
            </a:r>
            <a:r>
              <a:rPr lang="en-GB" altLang="cs-CZ" sz="2359" dirty="0" err="1">
                <a:solidFill>
                  <a:srgbClr val="000000"/>
                </a:solidFill>
              </a:rPr>
              <a:t>ve</a:t>
            </a:r>
            <a:r>
              <a:rPr lang="en-GB" altLang="cs-CZ" sz="2359" dirty="0">
                <a:solidFill>
                  <a:srgbClr val="000000"/>
                </a:solidFill>
              </a:rPr>
              <a:t> </a:t>
            </a:r>
            <a:r>
              <a:rPr lang="en-GB" altLang="cs-CZ" sz="2359" dirty="0" err="1">
                <a:solidFill>
                  <a:srgbClr val="000000"/>
                </a:solidFill>
              </a:rPr>
              <a:t>výhni</a:t>
            </a:r>
            <a:r>
              <a:rPr lang="en-GB" altLang="cs-CZ" sz="2359" dirty="0">
                <a:solidFill>
                  <a:srgbClr val="000000"/>
                </a:solidFill>
              </a:rPr>
              <a:t>, </a:t>
            </a:r>
            <a:r>
              <a:rPr lang="en-GB" altLang="cs-CZ" sz="2359" dirty="0" err="1">
                <a:solidFill>
                  <a:srgbClr val="000000"/>
                </a:solidFill>
              </a:rPr>
              <a:t>nakonec</a:t>
            </a:r>
            <a:r>
              <a:rPr lang="en-GB" altLang="cs-CZ" sz="2359" dirty="0">
                <a:solidFill>
                  <a:srgbClr val="000000"/>
                </a:solidFill>
              </a:rPr>
              <a:t> se </a:t>
            </a:r>
            <a:r>
              <a:rPr lang="en-GB" altLang="cs-CZ" sz="2359" dirty="0" err="1">
                <a:solidFill>
                  <a:srgbClr val="000000"/>
                </a:solidFill>
              </a:rPr>
              <a:t>jíl</a:t>
            </a:r>
            <a:r>
              <a:rPr lang="en-GB" altLang="cs-CZ" sz="2359" dirty="0">
                <a:solidFill>
                  <a:srgbClr val="000000"/>
                </a:solidFill>
              </a:rPr>
              <a:t> a </a:t>
            </a:r>
            <a:r>
              <a:rPr lang="en-GB" altLang="cs-CZ" sz="2359" dirty="0" err="1">
                <a:solidFill>
                  <a:srgbClr val="000000"/>
                </a:solidFill>
              </a:rPr>
              <a:t>kůže</a:t>
            </a:r>
            <a:r>
              <a:rPr lang="en-GB" altLang="cs-CZ" sz="2359" dirty="0">
                <a:solidFill>
                  <a:srgbClr val="000000"/>
                </a:solidFill>
              </a:rPr>
              <a:t> </a:t>
            </a:r>
            <a:r>
              <a:rPr lang="en-GB" altLang="cs-CZ" sz="2359" dirty="0" err="1">
                <a:solidFill>
                  <a:srgbClr val="000000"/>
                </a:solidFill>
              </a:rPr>
              <a:t>rychle</a:t>
            </a:r>
            <a:r>
              <a:rPr lang="en-GB" altLang="cs-CZ" sz="2359" dirty="0">
                <a:solidFill>
                  <a:srgbClr val="000000"/>
                </a:solidFill>
              </a:rPr>
              <a:t> </a:t>
            </a:r>
            <a:r>
              <a:rPr lang="en-GB" altLang="cs-CZ" sz="2359" dirty="0" err="1">
                <a:solidFill>
                  <a:srgbClr val="000000"/>
                </a:solidFill>
              </a:rPr>
              <a:t>odstranily</a:t>
            </a:r>
            <a:r>
              <a:rPr lang="en-GB" altLang="cs-CZ" sz="2359" dirty="0">
                <a:solidFill>
                  <a:srgbClr val="000000"/>
                </a:solidFill>
              </a:rPr>
              <a:t> a </a:t>
            </a:r>
            <a:r>
              <a:rPr lang="en-GB" altLang="cs-CZ" sz="2359" dirty="0" err="1">
                <a:solidFill>
                  <a:srgbClr val="000000"/>
                </a:solidFill>
              </a:rPr>
              <a:t>nástroje</a:t>
            </a:r>
            <a:r>
              <a:rPr lang="en-GB" altLang="cs-CZ" sz="2359" dirty="0">
                <a:solidFill>
                  <a:srgbClr val="000000"/>
                </a:solidFill>
              </a:rPr>
              <a:t> se </a:t>
            </a:r>
            <a:r>
              <a:rPr lang="en-GB" altLang="cs-CZ" sz="2359" dirty="0" err="1">
                <a:solidFill>
                  <a:srgbClr val="000000"/>
                </a:solidFill>
              </a:rPr>
              <a:t>zakalily</a:t>
            </a:r>
            <a:r>
              <a:rPr lang="en-GB" altLang="cs-CZ" sz="2359" dirty="0">
                <a:solidFill>
                  <a:srgbClr val="000000"/>
                </a:solidFill>
              </a:rPr>
              <a:t> </a:t>
            </a:r>
            <a:r>
              <a:rPr lang="en-GB" altLang="cs-CZ" sz="2359" dirty="0" err="1">
                <a:solidFill>
                  <a:srgbClr val="000000"/>
                </a:solidFill>
              </a:rPr>
              <a:t>ve</a:t>
            </a:r>
            <a:r>
              <a:rPr lang="en-GB" altLang="cs-CZ" sz="2359" dirty="0">
                <a:solidFill>
                  <a:srgbClr val="000000"/>
                </a:solidFill>
              </a:rPr>
              <a:t> </a:t>
            </a:r>
            <a:r>
              <a:rPr lang="en-GB" altLang="cs-CZ" sz="2359" dirty="0" err="1">
                <a:solidFill>
                  <a:srgbClr val="000000"/>
                </a:solidFill>
              </a:rPr>
              <a:t>studené</a:t>
            </a:r>
            <a:r>
              <a:rPr lang="en-GB" altLang="cs-CZ" sz="2359" dirty="0">
                <a:solidFill>
                  <a:srgbClr val="000000"/>
                </a:solidFill>
              </a:rPr>
              <a:t> </a:t>
            </a:r>
            <a:r>
              <a:rPr lang="en-GB" altLang="cs-CZ" sz="2359" dirty="0" err="1">
                <a:solidFill>
                  <a:srgbClr val="000000"/>
                </a:solidFill>
              </a:rPr>
              <a:t>vodě</a:t>
            </a:r>
            <a:r>
              <a:rPr lang="en-GB" altLang="cs-CZ" sz="2359" dirty="0">
                <a:solidFill>
                  <a:srgbClr val="000000"/>
                </a:solidFill>
              </a:rPr>
              <a:t>. </a:t>
            </a:r>
            <a:r>
              <a:rPr lang="en-GB" altLang="cs-CZ" sz="2359" dirty="0" err="1">
                <a:solidFill>
                  <a:srgbClr val="000000"/>
                </a:solidFill>
              </a:rPr>
              <a:t>Tímto</a:t>
            </a:r>
            <a:r>
              <a:rPr lang="en-GB" altLang="cs-CZ" sz="2359" dirty="0">
                <a:solidFill>
                  <a:srgbClr val="000000"/>
                </a:solidFill>
              </a:rPr>
              <a:t> </a:t>
            </a:r>
            <a:r>
              <a:rPr lang="en-GB" altLang="cs-CZ" sz="2359" dirty="0" err="1">
                <a:solidFill>
                  <a:srgbClr val="000000"/>
                </a:solidFill>
              </a:rPr>
              <a:t>postupem</a:t>
            </a:r>
            <a:r>
              <a:rPr lang="en-GB" altLang="cs-CZ" sz="2359" dirty="0">
                <a:solidFill>
                  <a:srgbClr val="000000"/>
                </a:solidFill>
              </a:rPr>
              <a:t> se </a:t>
            </a:r>
            <a:r>
              <a:rPr lang="en-GB" altLang="cs-CZ" sz="2359" dirty="0" err="1">
                <a:solidFill>
                  <a:srgbClr val="000000"/>
                </a:solidFill>
              </a:rPr>
              <a:t>povrchová</a:t>
            </a:r>
            <a:r>
              <a:rPr lang="en-GB" altLang="cs-CZ" sz="2359" dirty="0">
                <a:solidFill>
                  <a:srgbClr val="000000"/>
                </a:solidFill>
              </a:rPr>
              <a:t> </a:t>
            </a:r>
            <a:r>
              <a:rPr lang="en-GB" altLang="cs-CZ" sz="2359" dirty="0" err="1">
                <a:solidFill>
                  <a:srgbClr val="000000"/>
                </a:solidFill>
              </a:rPr>
              <a:t>vrstva</a:t>
            </a:r>
            <a:r>
              <a:rPr lang="en-GB" altLang="cs-CZ" sz="2359" dirty="0">
                <a:solidFill>
                  <a:srgbClr val="000000"/>
                </a:solidFill>
              </a:rPr>
              <a:t> </a:t>
            </a:r>
            <a:r>
              <a:rPr lang="en-GB" altLang="cs-CZ" sz="2359" dirty="0" err="1">
                <a:solidFill>
                  <a:srgbClr val="000000"/>
                </a:solidFill>
              </a:rPr>
              <a:t>obohatila</a:t>
            </a:r>
            <a:r>
              <a:rPr lang="en-GB" altLang="cs-CZ" sz="2359" dirty="0">
                <a:solidFill>
                  <a:srgbClr val="000000"/>
                </a:solidFill>
              </a:rPr>
              <a:t> </a:t>
            </a:r>
            <a:r>
              <a:rPr lang="en-GB" altLang="cs-CZ" sz="2359" dirty="0" err="1">
                <a:solidFill>
                  <a:srgbClr val="000000"/>
                </a:solidFill>
              </a:rPr>
              <a:t>uhlíkem</a:t>
            </a:r>
            <a:r>
              <a:rPr lang="en-GB" altLang="cs-CZ" sz="2359" dirty="0">
                <a:solidFill>
                  <a:srgbClr val="000000"/>
                </a:solidFill>
              </a:rPr>
              <a:t> z </a:t>
            </a:r>
            <a:r>
              <a:rPr lang="en-GB" altLang="cs-CZ" sz="2359" dirty="0" err="1">
                <a:solidFill>
                  <a:srgbClr val="000000"/>
                </a:solidFill>
              </a:rPr>
              <a:t>karbonizovaného</a:t>
            </a:r>
            <a:r>
              <a:rPr lang="en-GB" altLang="cs-CZ" sz="2359" dirty="0">
                <a:solidFill>
                  <a:srgbClr val="000000"/>
                </a:solidFill>
              </a:rPr>
              <a:t> </a:t>
            </a:r>
            <a:r>
              <a:rPr lang="en-GB" altLang="cs-CZ" sz="2359" dirty="0" err="1">
                <a:solidFill>
                  <a:srgbClr val="000000"/>
                </a:solidFill>
              </a:rPr>
              <a:t>tuku</a:t>
            </a:r>
            <a:r>
              <a:rPr lang="en-GB" altLang="cs-CZ" sz="2359" dirty="0">
                <a:solidFill>
                  <a:srgbClr val="000000"/>
                </a:solidFill>
              </a:rPr>
              <a:t> a </a:t>
            </a:r>
            <a:r>
              <a:rPr lang="en-GB" altLang="cs-CZ" sz="2359" dirty="0" err="1">
                <a:solidFill>
                  <a:srgbClr val="000000"/>
                </a:solidFill>
              </a:rPr>
              <a:t>dusíkem</a:t>
            </a:r>
            <a:r>
              <a:rPr lang="en-GB" altLang="cs-CZ" sz="2359" dirty="0">
                <a:solidFill>
                  <a:srgbClr val="000000"/>
                </a:solidFill>
              </a:rPr>
              <a:t> z </a:t>
            </a:r>
            <a:r>
              <a:rPr lang="en-GB" altLang="cs-CZ" sz="2359" dirty="0" err="1">
                <a:solidFill>
                  <a:srgbClr val="000000"/>
                </a:solidFill>
              </a:rPr>
              <a:t>kůže</a:t>
            </a:r>
            <a:r>
              <a:rPr lang="en-GB" altLang="cs-CZ" sz="2359" dirty="0">
                <a:solidFill>
                  <a:srgbClr val="000000"/>
                </a:solidFill>
              </a:rPr>
              <a:t>.</a:t>
            </a:r>
          </a:p>
          <a:p>
            <a:pPr algn="just" eaLnBrk="1">
              <a:lnSpc>
                <a:spcPct val="87000"/>
              </a:lnSpc>
              <a:buClr>
                <a:srgbClr val="000000"/>
              </a:buClr>
              <a:buSzPct val="45000"/>
              <a:buFont typeface="Wingdings" panose="05000000000000000000" pitchFamily="2" charset="2"/>
              <a:buNone/>
            </a:pPr>
            <a:endParaRPr lang="en-GB"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Vznik</a:t>
            </a:r>
            <a:r>
              <a:rPr lang="en-GB" altLang="cs-CZ" sz="2359" dirty="0">
                <a:solidFill>
                  <a:srgbClr val="000000"/>
                </a:solidFill>
              </a:rPr>
              <a:t> </a:t>
            </a:r>
            <a:r>
              <a:rPr lang="en-GB" altLang="cs-CZ" sz="2359" dirty="0" err="1">
                <a:solidFill>
                  <a:srgbClr val="000000"/>
                </a:solidFill>
              </a:rPr>
              <a:t>nitridů</a:t>
            </a:r>
            <a:r>
              <a:rPr lang="en-GB" altLang="cs-CZ" sz="2359" dirty="0">
                <a:solidFill>
                  <a:srgbClr val="000000"/>
                </a:solidFill>
              </a:rPr>
              <a:t> </a:t>
            </a:r>
            <a:r>
              <a:rPr lang="en-GB" altLang="cs-CZ" sz="2359" dirty="0" err="1">
                <a:solidFill>
                  <a:srgbClr val="000000"/>
                </a:solidFill>
              </a:rPr>
              <a:t>lze</a:t>
            </a:r>
            <a:r>
              <a:rPr lang="en-GB" altLang="cs-CZ" sz="2359" dirty="0">
                <a:solidFill>
                  <a:srgbClr val="000000"/>
                </a:solidFill>
              </a:rPr>
              <a:t> </a:t>
            </a:r>
            <a:r>
              <a:rPr lang="en-GB" altLang="cs-CZ" sz="2359" dirty="0" err="1">
                <a:solidFill>
                  <a:srgbClr val="000000"/>
                </a:solidFill>
              </a:rPr>
              <a:t>předpokládat</a:t>
            </a:r>
            <a:r>
              <a:rPr lang="en-GB" altLang="cs-CZ" sz="2359" dirty="0">
                <a:solidFill>
                  <a:srgbClr val="000000"/>
                </a:solidFill>
              </a:rPr>
              <a:t> </a:t>
            </a:r>
            <a:r>
              <a:rPr lang="en-GB" altLang="cs-CZ" sz="2359" dirty="0" err="1">
                <a:solidFill>
                  <a:srgbClr val="000000"/>
                </a:solidFill>
              </a:rPr>
              <a:t>také</a:t>
            </a:r>
            <a:r>
              <a:rPr lang="en-GB" altLang="cs-CZ" sz="2359" dirty="0">
                <a:solidFill>
                  <a:srgbClr val="000000"/>
                </a:solidFill>
              </a:rPr>
              <a:t> </a:t>
            </a:r>
            <a:r>
              <a:rPr lang="en-GB" altLang="cs-CZ" sz="2359" dirty="0" err="1">
                <a:solidFill>
                  <a:srgbClr val="000000"/>
                </a:solidFill>
              </a:rPr>
              <a:t>při</a:t>
            </a:r>
            <a:r>
              <a:rPr lang="en-GB" altLang="cs-CZ" sz="2359" dirty="0">
                <a:solidFill>
                  <a:srgbClr val="000000"/>
                </a:solidFill>
              </a:rPr>
              <a:t> </a:t>
            </a:r>
            <a:r>
              <a:rPr lang="en-GB" altLang="cs-CZ" sz="2359" dirty="0" err="1">
                <a:solidFill>
                  <a:srgbClr val="000000"/>
                </a:solidFill>
              </a:rPr>
              <a:t>kalení</a:t>
            </a:r>
            <a:r>
              <a:rPr lang="en-GB" altLang="cs-CZ" sz="2359" dirty="0">
                <a:solidFill>
                  <a:srgbClr val="000000"/>
                </a:solidFill>
              </a:rPr>
              <a:t> v </a:t>
            </a:r>
            <a:r>
              <a:rPr lang="en-GB" altLang="cs-CZ" sz="2359" dirty="0" err="1">
                <a:solidFill>
                  <a:srgbClr val="000000"/>
                </a:solidFill>
              </a:rPr>
              <a:t>moči</a:t>
            </a:r>
            <a:r>
              <a:rPr lang="en-GB" altLang="cs-CZ" sz="2359" dirty="0">
                <a:solidFill>
                  <a:srgbClr val="000000"/>
                </a:solidFill>
              </a:rPr>
              <a:t> </a:t>
            </a:r>
            <a:r>
              <a:rPr lang="en-GB" altLang="cs-CZ" sz="2359" dirty="0" err="1">
                <a:solidFill>
                  <a:srgbClr val="000000"/>
                </a:solidFill>
              </a:rPr>
              <a:t>nebo</a:t>
            </a:r>
            <a:r>
              <a:rPr lang="en-GB" altLang="cs-CZ" sz="2359" dirty="0">
                <a:solidFill>
                  <a:srgbClr val="000000"/>
                </a:solidFill>
              </a:rPr>
              <a:t> </a:t>
            </a:r>
            <a:r>
              <a:rPr lang="en-GB" altLang="cs-CZ" sz="2359" dirty="0" err="1">
                <a:solidFill>
                  <a:srgbClr val="000000"/>
                </a:solidFill>
              </a:rPr>
              <a:t>ve</a:t>
            </a:r>
            <a:r>
              <a:rPr lang="en-GB" altLang="cs-CZ" sz="2359" dirty="0">
                <a:solidFill>
                  <a:srgbClr val="000000"/>
                </a:solidFill>
              </a:rPr>
              <a:t> </a:t>
            </a:r>
            <a:r>
              <a:rPr lang="en-GB" altLang="cs-CZ" sz="2359" dirty="0" err="1">
                <a:solidFill>
                  <a:srgbClr val="000000"/>
                </a:solidFill>
              </a:rPr>
              <a:t>hnoji</a:t>
            </a:r>
            <a:endParaRPr lang="en-GB"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endParaRPr lang="en-GB"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Využívání</a:t>
            </a:r>
            <a:r>
              <a:rPr lang="en-GB" altLang="cs-CZ" sz="2359" dirty="0">
                <a:solidFill>
                  <a:srgbClr val="000000"/>
                </a:solidFill>
              </a:rPr>
              <a:t> </a:t>
            </a:r>
            <a:r>
              <a:rPr lang="en-GB" altLang="cs-CZ" sz="2359" dirty="0" err="1">
                <a:solidFill>
                  <a:srgbClr val="000000"/>
                </a:solidFill>
              </a:rPr>
              <a:t>popouštěcích</a:t>
            </a:r>
            <a:r>
              <a:rPr lang="en-GB" altLang="cs-CZ" sz="2359" dirty="0">
                <a:solidFill>
                  <a:srgbClr val="000000"/>
                </a:solidFill>
              </a:rPr>
              <a:t> </a:t>
            </a:r>
            <a:r>
              <a:rPr lang="en-GB" altLang="cs-CZ" sz="2359" dirty="0" err="1">
                <a:solidFill>
                  <a:srgbClr val="000000"/>
                </a:solidFill>
              </a:rPr>
              <a:t>barev</a:t>
            </a:r>
            <a:r>
              <a:rPr lang="en-GB" altLang="cs-CZ" sz="2359" dirty="0">
                <a:solidFill>
                  <a:srgbClr val="000000"/>
                </a:solidFill>
              </a:rPr>
              <a:t> </a:t>
            </a:r>
            <a:r>
              <a:rPr lang="en-GB" altLang="cs-CZ" sz="2359" dirty="0" err="1">
                <a:solidFill>
                  <a:srgbClr val="000000"/>
                </a:solidFill>
              </a:rPr>
              <a:t>při</a:t>
            </a:r>
            <a:r>
              <a:rPr lang="en-GB" altLang="cs-CZ" sz="2359" dirty="0">
                <a:solidFill>
                  <a:srgbClr val="000000"/>
                </a:solidFill>
              </a:rPr>
              <a:t> </a:t>
            </a:r>
            <a:r>
              <a:rPr lang="en-GB" altLang="cs-CZ" sz="2359" dirty="0" err="1">
                <a:solidFill>
                  <a:srgbClr val="000000"/>
                </a:solidFill>
              </a:rPr>
              <a:t>tepelném</a:t>
            </a:r>
            <a:r>
              <a:rPr lang="en-GB" altLang="cs-CZ" sz="2359" dirty="0">
                <a:solidFill>
                  <a:srgbClr val="000000"/>
                </a:solidFill>
              </a:rPr>
              <a:t> </a:t>
            </a:r>
            <a:r>
              <a:rPr lang="en-GB" altLang="cs-CZ" sz="2359" dirty="0" err="1">
                <a:solidFill>
                  <a:srgbClr val="000000"/>
                </a:solidFill>
              </a:rPr>
              <a:t>zpracování</a:t>
            </a:r>
            <a:endParaRPr lang="en-GB" altLang="cs-CZ" sz="2359" dirty="0">
              <a:solidFill>
                <a:srgbClr val="000000"/>
              </a:solidFill>
            </a:endParaRPr>
          </a:p>
        </p:txBody>
      </p:sp>
      <p:sp>
        <p:nvSpPr>
          <p:cNvPr id="65540" name="Text Box 2"/>
          <p:cNvSpPr txBox="1">
            <a:spLocks noChangeArrowheads="1"/>
          </p:cNvSpPr>
          <p:nvPr/>
        </p:nvSpPr>
        <p:spPr bwMode="auto">
          <a:xfrm>
            <a:off x="2217673" y="227545"/>
            <a:ext cx="8083569"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Chemicko-tepelné zpracování</a:t>
            </a:r>
          </a:p>
        </p:txBody>
      </p:sp>
      <p:sp>
        <p:nvSpPr>
          <p:cNvPr id="6" name="TextovéPole 5">
            <a:extLst>
              <a:ext uri="{FF2B5EF4-FFF2-40B4-BE49-F238E27FC236}">
                <a16:creationId xmlns:a16="http://schemas.microsoft.com/office/drawing/2014/main" id="{6B8CD113-A786-6DE5-5C75-0BD08D680DD1}"/>
              </a:ext>
            </a:extLst>
          </p:cNvPr>
          <p:cNvSpPr txBox="1"/>
          <p:nvPr/>
        </p:nvSpPr>
        <p:spPr>
          <a:xfrm>
            <a:off x="273340" y="4961943"/>
            <a:ext cx="9708860"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https://www.opi.zcu.cz/download/materialy_a_clovek_2010.pdf</a:t>
            </a:r>
          </a:p>
        </p:txBody>
      </p:sp>
    </p:spTree>
    <p:extLst>
      <p:ext uri="{BB962C8B-B14F-4D97-AF65-F5344CB8AC3E}">
        <p14:creationId xmlns:p14="http://schemas.microsoft.com/office/powerpoint/2010/main" val="30236043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64DF9911-573A-46FB-8058-F10BEE9AF8E1}" type="slidenum">
              <a:rPr lang="en-GB" altLang="cs-CZ">
                <a:solidFill>
                  <a:srgbClr val="000000"/>
                </a:solidFill>
                <a:latin typeface="Times New Roman" panose="02020603050405020304" pitchFamily="18" charset="0"/>
              </a:rPr>
              <a:pPr/>
              <a:t>24</a:t>
            </a:fld>
            <a:endParaRPr lang="en-GB" altLang="cs-CZ">
              <a:solidFill>
                <a:srgbClr val="000000"/>
              </a:solidFill>
              <a:latin typeface="Times New Roman" panose="02020603050405020304" pitchFamily="18" charset="0"/>
            </a:endParaRPr>
          </a:p>
        </p:txBody>
      </p:sp>
      <p:sp>
        <p:nvSpPr>
          <p:cNvPr id="67587" name="Text Box 1"/>
          <p:cNvSpPr txBox="1">
            <a:spLocks noChangeArrowheads="1"/>
          </p:cNvSpPr>
          <p:nvPr/>
        </p:nvSpPr>
        <p:spPr bwMode="auto">
          <a:xfrm>
            <a:off x="207614" y="1198062"/>
            <a:ext cx="5747643" cy="387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cs-CZ" altLang="cs-CZ" sz="2359" dirty="0">
                <a:solidFill>
                  <a:srgbClr val="000000"/>
                </a:solidFill>
              </a:rPr>
              <a:t>Vynález vodního dmychadla </a:t>
            </a:r>
          </a:p>
          <a:p>
            <a:pPr algn="just" eaLnBrk="1">
              <a:lnSpc>
                <a:spcPct val="87000"/>
              </a:lnSpc>
              <a:buClr>
                <a:srgbClr val="000000"/>
              </a:buClr>
              <a:buSzPct val="45000"/>
              <a:buFont typeface="Wingdings" panose="05000000000000000000" pitchFamily="2" charset="2"/>
              <a:buNone/>
            </a:pPr>
            <a:r>
              <a:rPr lang="cs-CZ" altLang="cs-CZ" sz="2359" dirty="0">
                <a:solidFill>
                  <a:srgbClr val="000000"/>
                </a:solidFill>
              </a:rPr>
              <a:t>- Zpracování v pecích s výškou 2 m</a:t>
            </a:r>
          </a:p>
          <a:p>
            <a:pPr algn="just" eaLnBrk="1">
              <a:lnSpc>
                <a:spcPct val="87000"/>
              </a:lnSpc>
              <a:buClr>
                <a:srgbClr val="000000"/>
              </a:buClr>
              <a:buSzPct val="45000"/>
              <a:buFont typeface="Wingdings" panose="05000000000000000000" pitchFamily="2" charset="2"/>
              <a:buNone/>
            </a:pPr>
            <a:r>
              <a:rPr lang="cs-CZ" altLang="cs-CZ" sz="2359" dirty="0">
                <a:solidFill>
                  <a:srgbClr val="000000"/>
                </a:solidFill>
              </a:rPr>
              <a:t>- Dosaženo 1300 °C - poprvé umožnilo oddělit obě fáze (uhlíkatou litinu a strusku) v kapalném stavu</a:t>
            </a:r>
          </a:p>
          <a:p>
            <a:pPr algn="just" eaLnBrk="1">
              <a:lnSpc>
                <a:spcPct val="87000"/>
              </a:lnSpc>
              <a:buClr>
                <a:srgbClr val="000000"/>
              </a:buClr>
              <a:buSzPct val="45000"/>
              <a:buFont typeface="Wingdings" panose="05000000000000000000" pitchFamily="2" charset="2"/>
              <a:buNone/>
            </a:pPr>
            <a:endParaRPr lang="cs-CZ"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cs-CZ" altLang="cs-CZ" sz="2359" dirty="0">
                <a:solidFill>
                  <a:srgbClr val="000000"/>
                </a:solidFill>
              </a:rPr>
              <a:t>- 7. století AD – orientální zbraně - výroba </a:t>
            </a:r>
            <a:r>
              <a:rPr lang="cs-CZ" altLang="cs-CZ" sz="2359" dirty="0" err="1">
                <a:solidFill>
                  <a:srgbClr val="000000"/>
                </a:solidFill>
              </a:rPr>
              <a:t>Damascénské</a:t>
            </a:r>
            <a:r>
              <a:rPr lang="cs-CZ" altLang="cs-CZ" sz="2359" dirty="0">
                <a:solidFill>
                  <a:srgbClr val="000000"/>
                </a:solidFill>
              </a:rPr>
              <a:t> oceli – po první tavbě přetavována do ingotů – vyšší obsah uhlíku (až 1,6 %) - vyšší tvrdost. Poté následovalo spojovaní jednotlivých plátů </a:t>
            </a:r>
            <a:r>
              <a:rPr lang="cs-CZ" altLang="cs-CZ" sz="2359" dirty="0" err="1">
                <a:solidFill>
                  <a:srgbClr val="000000"/>
                </a:solidFill>
              </a:rPr>
              <a:t>svářek</a:t>
            </a:r>
            <a:r>
              <a:rPr lang="cs-CZ" altLang="cs-CZ" sz="2359" dirty="0">
                <a:solidFill>
                  <a:srgbClr val="000000"/>
                </a:solidFill>
              </a:rPr>
              <a:t>  s různým obsahem uhlíku. </a:t>
            </a:r>
          </a:p>
        </p:txBody>
      </p:sp>
      <p:sp>
        <p:nvSpPr>
          <p:cNvPr id="67588" name="Text Box 2"/>
          <p:cNvSpPr txBox="1">
            <a:spLocks noChangeArrowheads="1"/>
          </p:cNvSpPr>
          <p:nvPr/>
        </p:nvSpPr>
        <p:spPr bwMode="auto">
          <a:xfrm>
            <a:off x="2217673" y="227545"/>
            <a:ext cx="8083569" cy="115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Zdokonalení výroby železa ve středověku</a:t>
            </a:r>
          </a:p>
        </p:txBody>
      </p:sp>
      <p:pic>
        <p:nvPicPr>
          <p:cNvPr id="675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9296" y="136525"/>
            <a:ext cx="2765090" cy="3776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7590" name="Text Box 4"/>
          <p:cNvSpPr txBox="1">
            <a:spLocks noChangeArrowheads="1"/>
          </p:cNvSpPr>
          <p:nvPr/>
        </p:nvSpPr>
        <p:spPr bwMode="auto">
          <a:xfrm>
            <a:off x="9095935" y="3801836"/>
            <a:ext cx="2580751" cy="51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cs-CZ" altLang="cs-CZ" sz="1633" i="1" dirty="0">
                <a:solidFill>
                  <a:srgbClr val="000000"/>
                </a:solidFill>
              </a:rPr>
              <a:t>V</a:t>
            </a:r>
            <a:r>
              <a:rPr lang="en-GB" altLang="cs-CZ" sz="1633" i="1" dirty="0" err="1">
                <a:solidFill>
                  <a:srgbClr val="000000"/>
                </a:solidFill>
              </a:rPr>
              <a:t>ývoj</a:t>
            </a:r>
            <a:r>
              <a:rPr lang="en-GB" altLang="cs-CZ" sz="1633" i="1" dirty="0">
                <a:solidFill>
                  <a:srgbClr val="000000"/>
                </a:solidFill>
              </a:rPr>
              <a:t> </a:t>
            </a:r>
            <a:r>
              <a:rPr lang="en-GB" altLang="cs-CZ" sz="1633" i="1" dirty="0" err="1">
                <a:solidFill>
                  <a:srgbClr val="000000"/>
                </a:solidFill>
              </a:rPr>
              <a:t>pece</a:t>
            </a:r>
            <a:r>
              <a:rPr lang="en-GB" altLang="cs-CZ" sz="1633" i="1" dirty="0">
                <a:solidFill>
                  <a:srgbClr val="000000"/>
                </a:solidFill>
              </a:rPr>
              <a:t> </a:t>
            </a:r>
            <a:r>
              <a:rPr lang="en-GB" altLang="cs-CZ" sz="1633" i="1" dirty="0" err="1">
                <a:solidFill>
                  <a:srgbClr val="000000"/>
                </a:solidFill>
              </a:rPr>
              <a:t>na</a:t>
            </a:r>
            <a:r>
              <a:rPr lang="en-GB" altLang="cs-CZ" sz="1633" i="1" dirty="0">
                <a:solidFill>
                  <a:srgbClr val="000000"/>
                </a:solidFill>
              </a:rPr>
              <a:t> </a:t>
            </a:r>
            <a:r>
              <a:rPr lang="en-GB" altLang="cs-CZ" sz="1633" i="1" dirty="0" err="1">
                <a:solidFill>
                  <a:srgbClr val="000000"/>
                </a:solidFill>
              </a:rPr>
              <a:t>tavení</a:t>
            </a:r>
            <a:r>
              <a:rPr lang="en-GB" altLang="cs-CZ" sz="1633" i="1" dirty="0">
                <a:solidFill>
                  <a:srgbClr val="000000"/>
                </a:solidFill>
              </a:rPr>
              <a:t> </a:t>
            </a:r>
            <a:r>
              <a:rPr lang="en-GB" altLang="cs-CZ" sz="1633" i="1" dirty="0" err="1">
                <a:solidFill>
                  <a:srgbClr val="000000"/>
                </a:solidFill>
              </a:rPr>
              <a:t>železa</a:t>
            </a:r>
            <a:endParaRPr lang="en-GB" altLang="cs-CZ" sz="1633" i="1" dirty="0">
              <a:solidFill>
                <a:srgbClr val="000000"/>
              </a:solidFill>
            </a:endParaRPr>
          </a:p>
        </p:txBody>
      </p:sp>
      <p:pic>
        <p:nvPicPr>
          <p:cNvPr id="6759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7061" y="3808648"/>
            <a:ext cx="3073283" cy="1634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8" name="Obdélník 7">
            <a:extLst>
              <a:ext uri="{FF2B5EF4-FFF2-40B4-BE49-F238E27FC236}">
                <a16:creationId xmlns:a16="http://schemas.microsoft.com/office/drawing/2014/main" id="{43554F3C-7A72-46F8-B675-8E0577F5EE36}"/>
              </a:ext>
            </a:extLst>
          </p:cNvPr>
          <p:cNvSpPr/>
          <p:nvPr/>
        </p:nvSpPr>
        <p:spPr bwMode="auto">
          <a:xfrm>
            <a:off x="3215957" y="5579745"/>
            <a:ext cx="5760085" cy="1278255"/>
          </a:xfrm>
          <a:prstGeom prst="rect">
            <a:avLst/>
          </a:prstGeom>
          <a:blipFill>
            <a:blip r:embed="rId5"/>
            <a:stretch/>
          </a:blipFill>
          <a:ln>
            <a:noFill/>
          </a:ln>
        </p:spPr>
        <p:txBody>
          <a:bodyPr rot="0">
            <a:prstTxWarp prst="textNoShape">
              <a:avLst/>
            </a:prstTxWarp>
            <a:noAutofit/>
          </a:bodyPr>
          <a:lstStyle/>
          <a:p>
            <a:endParaRPr lang="cs-CZ"/>
          </a:p>
        </p:txBody>
      </p:sp>
      <p:sp>
        <p:nvSpPr>
          <p:cNvPr id="9" name="TextovéPole 8">
            <a:extLst>
              <a:ext uri="{FF2B5EF4-FFF2-40B4-BE49-F238E27FC236}">
                <a16:creationId xmlns:a16="http://schemas.microsoft.com/office/drawing/2014/main" id="{5292B08F-F8D3-9AB4-440F-FF382A3F288F}"/>
              </a:ext>
            </a:extLst>
          </p:cNvPr>
          <p:cNvSpPr txBox="1"/>
          <p:nvPr/>
        </p:nvSpPr>
        <p:spPr>
          <a:xfrm>
            <a:off x="148204" y="5155982"/>
            <a:ext cx="9708860"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https://www.opi.zcu.cz/download/materialy_a_clovek_2010.pdf</a:t>
            </a:r>
          </a:p>
        </p:txBody>
      </p:sp>
    </p:spTree>
    <p:extLst>
      <p:ext uri="{BB962C8B-B14F-4D97-AF65-F5344CB8AC3E}">
        <p14:creationId xmlns:p14="http://schemas.microsoft.com/office/powerpoint/2010/main" val="28919448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délník 8">
            <a:extLst>
              <a:ext uri="{FF2B5EF4-FFF2-40B4-BE49-F238E27FC236}">
                <a16:creationId xmlns:a16="http://schemas.microsoft.com/office/drawing/2014/main" id="{77CD758C-F87D-4A2D-A356-1AB7D41ECC05}"/>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69634"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60E3F251-3FF1-4ADB-8F94-68BA51634A62}" type="slidenum">
              <a:rPr lang="en-GB" altLang="cs-CZ">
                <a:solidFill>
                  <a:srgbClr val="000000"/>
                </a:solidFill>
                <a:latin typeface="Times New Roman" panose="02020603050405020304" pitchFamily="18" charset="0"/>
              </a:rPr>
              <a:pPr/>
              <a:t>25</a:t>
            </a:fld>
            <a:endParaRPr lang="en-GB" altLang="cs-CZ">
              <a:solidFill>
                <a:srgbClr val="000000"/>
              </a:solidFill>
              <a:latin typeface="Times New Roman" panose="02020603050405020304" pitchFamily="18" charset="0"/>
            </a:endParaRPr>
          </a:p>
        </p:txBody>
      </p:sp>
      <p:sp>
        <p:nvSpPr>
          <p:cNvPr id="69635" name="Text Box 1"/>
          <p:cNvSpPr txBox="1">
            <a:spLocks noChangeArrowheads="1"/>
          </p:cNvSpPr>
          <p:nvPr/>
        </p:nvSpPr>
        <p:spPr bwMode="auto">
          <a:xfrm>
            <a:off x="92280" y="1093076"/>
            <a:ext cx="7273936" cy="418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16. - 17. </a:t>
            </a:r>
            <a:r>
              <a:rPr lang="en-GB" altLang="cs-CZ" sz="2359" dirty="0" err="1">
                <a:solidFill>
                  <a:srgbClr val="000000"/>
                </a:solidFill>
              </a:rPr>
              <a:t>století</a:t>
            </a:r>
            <a:r>
              <a:rPr lang="en-GB" altLang="cs-CZ" sz="2359" dirty="0">
                <a:solidFill>
                  <a:srgbClr val="000000"/>
                </a:solidFill>
              </a:rPr>
              <a:t> - „</a:t>
            </a:r>
            <a:r>
              <a:rPr lang="en-GB" altLang="cs-CZ" sz="2359" dirty="0" err="1">
                <a:solidFill>
                  <a:srgbClr val="000000"/>
                </a:solidFill>
              </a:rPr>
              <a:t>vysoké</a:t>
            </a:r>
            <a:r>
              <a:rPr lang="en-GB" altLang="cs-CZ" sz="2359" dirty="0">
                <a:solidFill>
                  <a:srgbClr val="000000"/>
                </a:solidFill>
              </a:rPr>
              <a:t>“ </a:t>
            </a:r>
            <a:r>
              <a:rPr lang="en-GB" altLang="cs-CZ" sz="2359" dirty="0" err="1">
                <a:solidFill>
                  <a:srgbClr val="000000"/>
                </a:solidFill>
              </a:rPr>
              <a:t>pece</a:t>
            </a:r>
            <a:r>
              <a:rPr lang="en-GB" altLang="cs-CZ" sz="2359" dirty="0">
                <a:solidFill>
                  <a:srgbClr val="000000"/>
                </a:solidFill>
              </a:rPr>
              <a:t> (2,5 m)</a:t>
            </a:r>
          </a:p>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ruda</a:t>
            </a:r>
            <a:r>
              <a:rPr lang="en-GB" altLang="cs-CZ" sz="2359" dirty="0">
                <a:solidFill>
                  <a:srgbClr val="000000"/>
                </a:solidFill>
              </a:rPr>
              <a:t> se </a:t>
            </a:r>
            <a:r>
              <a:rPr lang="en-GB" altLang="cs-CZ" sz="2359" dirty="0" err="1">
                <a:solidFill>
                  <a:srgbClr val="000000"/>
                </a:solidFill>
              </a:rPr>
              <a:t>mísila</a:t>
            </a:r>
            <a:r>
              <a:rPr lang="en-GB" altLang="cs-CZ" sz="2359" dirty="0">
                <a:solidFill>
                  <a:srgbClr val="000000"/>
                </a:solidFill>
              </a:rPr>
              <a:t> s </a:t>
            </a:r>
            <a:r>
              <a:rPr lang="en-GB" altLang="cs-CZ" sz="2359" dirty="0" err="1">
                <a:solidFill>
                  <a:srgbClr val="000000"/>
                </a:solidFill>
              </a:rPr>
              <a:t>palivem</a:t>
            </a:r>
            <a:r>
              <a:rPr lang="en-GB" altLang="cs-CZ" sz="2359" dirty="0">
                <a:solidFill>
                  <a:srgbClr val="000000"/>
                </a:solidFill>
              </a:rPr>
              <a:t> </a:t>
            </a:r>
            <a:br>
              <a:rPr lang="cs-CZ" altLang="cs-CZ" sz="2359" dirty="0">
                <a:solidFill>
                  <a:srgbClr val="000000"/>
                </a:solidFill>
              </a:rPr>
            </a:br>
            <a:r>
              <a:rPr lang="en-GB" altLang="cs-CZ" sz="2359" dirty="0">
                <a:solidFill>
                  <a:srgbClr val="000000"/>
                </a:solidFill>
              </a:rPr>
              <a:t>a </a:t>
            </a:r>
            <a:r>
              <a:rPr lang="en-GB" altLang="cs-CZ" sz="2359" dirty="0" err="1">
                <a:solidFill>
                  <a:srgbClr val="000000"/>
                </a:solidFill>
              </a:rPr>
              <a:t>odpichovým</a:t>
            </a:r>
            <a:r>
              <a:rPr lang="en-GB" altLang="cs-CZ" sz="2359" dirty="0">
                <a:solidFill>
                  <a:srgbClr val="000000"/>
                </a:solidFill>
              </a:rPr>
              <a:t> </a:t>
            </a:r>
            <a:r>
              <a:rPr lang="en-GB" altLang="cs-CZ" sz="2359" dirty="0" err="1">
                <a:solidFill>
                  <a:srgbClr val="000000"/>
                </a:solidFill>
              </a:rPr>
              <a:t>otvorem</a:t>
            </a:r>
            <a:r>
              <a:rPr lang="en-GB" altLang="cs-CZ" sz="2359" dirty="0">
                <a:solidFill>
                  <a:srgbClr val="000000"/>
                </a:solidFill>
              </a:rPr>
              <a:t> </a:t>
            </a:r>
            <a:r>
              <a:rPr lang="en-GB" altLang="cs-CZ" sz="2359" dirty="0" err="1">
                <a:solidFill>
                  <a:srgbClr val="000000"/>
                </a:solidFill>
              </a:rPr>
              <a:t>ve</a:t>
            </a:r>
            <a:r>
              <a:rPr lang="en-GB" altLang="cs-CZ" sz="2359" dirty="0">
                <a:solidFill>
                  <a:srgbClr val="000000"/>
                </a:solidFill>
              </a:rPr>
              <a:t> </a:t>
            </a:r>
            <a:r>
              <a:rPr lang="en-GB" altLang="cs-CZ" sz="2359" dirty="0" err="1">
                <a:solidFill>
                  <a:srgbClr val="000000"/>
                </a:solidFill>
              </a:rPr>
              <a:t>spodní</a:t>
            </a:r>
            <a:r>
              <a:rPr lang="en-GB" altLang="cs-CZ" sz="2359" dirty="0">
                <a:solidFill>
                  <a:srgbClr val="000000"/>
                </a:solidFill>
              </a:rPr>
              <a:t> </a:t>
            </a:r>
            <a:r>
              <a:rPr lang="en-GB" altLang="cs-CZ" sz="2359" dirty="0" err="1">
                <a:solidFill>
                  <a:srgbClr val="000000"/>
                </a:solidFill>
              </a:rPr>
              <a:t>části</a:t>
            </a:r>
            <a:r>
              <a:rPr lang="en-GB" altLang="cs-CZ" sz="2359" dirty="0">
                <a:solidFill>
                  <a:srgbClr val="000000"/>
                </a:solidFill>
              </a:rPr>
              <a:t> </a:t>
            </a:r>
            <a:r>
              <a:rPr lang="en-GB" altLang="cs-CZ" sz="2359" dirty="0" err="1">
                <a:solidFill>
                  <a:srgbClr val="000000"/>
                </a:solidFill>
              </a:rPr>
              <a:t>pece</a:t>
            </a:r>
            <a:r>
              <a:rPr lang="en-GB" altLang="cs-CZ" sz="2359" dirty="0">
                <a:solidFill>
                  <a:srgbClr val="000000"/>
                </a:solidFill>
              </a:rPr>
              <a:t> </a:t>
            </a:r>
            <a:r>
              <a:rPr lang="en-GB" altLang="cs-CZ" sz="2359" dirty="0" err="1">
                <a:solidFill>
                  <a:srgbClr val="000000"/>
                </a:solidFill>
              </a:rPr>
              <a:t>vytékala</a:t>
            </a:r>
            <a:r>
              <a:rPr lang="en-GB" altLang="cs-CZ" sz="2359" dirty="0">
                <a:solidFill>
                  <a:srgbClr val="000000"/>
                </a:solidFill>
              </a:rPr>
              <a:t> </a:t>
            </a:r>
            <a:r>
              <a:rPr lang="en-GB" altLang="cs-CZ" sz="2359" dirty="0" err="1">
                <a:solidFill>
                  <a:srgbClr val="000000"/>
                </a:solidFill>
              </a:rPr>
              <a:t>tavenina</a:t>
            </a:r>
            <a:r>
              <a:rPr lang="en-GB" altLang="cs-CZ" sz="2359" dirty="0">
                <a:solidFill>
                  <a:srgbClr val="000000"/>
                </a:solidFill>
              </a:rPr>
              <a:t> </a:t>
            </a:r>
            <a:r>
              <a:rPr lang="en-GB" altLang="cs-CZ" sz="2359" dirty="0" err="1">
                <a:solidFill>
                  <a:srgbClr val="000000"/>
                </a:solidFill>
              </a:rPr>
              <a:t>uhlíkaté</a:t>
            </a:r>
            <a:r>
              <a:rPr lang="en-GB" altLang="cs-CZ" sz="2359" dirty="0">
                <a:solidFill>
                  <a:srgbClr val="000000"/>
                </a:solidFill>
              </a:rPr>
              <a:t> </a:t>
            </a:r>
            <a:r>
              <a:rPr lang="en-GB" altLang="cs-CZ" sz="2359" dirty="0" err="1">
                <a:solidFill>
                  <a:srgbClr val="000000"/>
                </a:solidFill>
              </a:rPr>
              <a:t>litiny</a:t>
            </a:r>
            <a:r>
              <a:rPr lang="en-GB" altLang="cs-CZ" sz="2359" dirty="0">
                <a:solidFill>
                  <a:srgbClr val="000000"/>
                </a:solidFill>
              </a:rPr>
              <a:t> a </a:t>
            </a:r>
            <a:r>
              <a:rPr lang="en-GB" altLang="cs-CZ" sz="2359" dirty="0" err="1">
                <a:solidFill>
                  <a:srgbClr val="000000"/>
                </a:solidFill>
              </a:rPr>
              <a:t>struska</a:t>
            </a:r>
            <a:endParaRPr lang="en-GB"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endParaRPr lang="en-GB"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a:t>
            </a:r>
            <a:r>
              <a:rPr lang="en-GB" altLang="cs-CZ" sz="2359" dirty="0" err="1">
                <a:solidFill>
                  <a:srgbClr val="000000"/>
                </a:solidFill>
              </a:rPr>
              <a:t>na</a:t>
            </a:r>
            <a:r>
              <a:rPr lang="en-GB" altLang="cs-CZ" sz="2359" dirty="0">
                <a:solidFill>
                  <a:srgbClr val="000000"/>
                </a:solidFill>
              </a:rPr>
              <a:t> </a:t>
            </a:r>
            <a:r>
              <a:rPr lang="en-GB" altLang="cs-CZ" sz="2359" dirty="0" err="1">
                <a:solidFill>
                  <a:srgbClr val="000000"/>
                </a:solidFill>
              </a:rPr>
              <a:t>konci</a:t>
            </a:r>
            <a:r>
              <a:rPr lang="en-GB" altLang="cs-CZ" sz="2359" dirty="0">
                <a:solidFill>
                  <a:srgbClr val="000000"/>
                </a:solidFill>
              </a:rPr>
              <a:t> 17. </a:t>
            </a:r>
            <a:r>
              <a:rPr lang="en-GB" altLang="cs-CZ" sz="2359" dirty="0" err="1">
                <a:solidFill>
                  <a:srgbClr val="000000"/>
                </a:solidFill>
              </a:rPr>
              <a:t>stol</a:t>
            </a:r>
            <a:r>
              <a:rPr lang="en-GB" altLang="cs-CZ" sz="2359" dirty="0">
                <a:solidFill>
                  <a:srgbClr val="000000"/>
                </a:solidFill>
              </a:rPr>
              <a:t>. </a:t>
            </a:r>
            <a:r>
              <a:rPr lang="en-GB" altLang="cs-CZ" sz="2359" dirty="0" err="1">
                <a:solidFill>
                  <a:srgbClr val="000000"/>
                </a:solidFill>
              </a:rPr>
              <a:t>již</a:t>
            </a:r>
            <a:r>
              <a:rPr lang="en-GB" altLang="cs-CZ" sz="2359" dirty="0">
                <a:solidFill>
                  <a:srgbClr val="000000"/>
                </a:solidFill>
              </a:rPr>
              <a:t> </a:t>
            </a:r>
            <a:r>
              <a:rPr lang="en-GB" altLang="cs-CZ" sz="2359" dirty="0" err="1">
                <a:solidFill>
                  <a:srgbClr val="000000"/>
                </a:solidFill>
              </a:rPr>
              <a:t>bylo</a:t>
            </a:r>
            <a:r>
              <a:rPr lang="en-GB" altLang="cs-CZ" sz="2359" dirty="0">
                <a:solidFill>
                  <a:srgbClr val="000000"/>
                </a:solidFill>
              </a:rPr>
              <a:t> </a:t>
            </a:r>
            <a:r>
              <a:rPr lang="en-GB" altLang="cs-CZ" sz="2359" dirty="0" err="1">
                <a:solidFill>
                  <a:srgbClr val="000000"/>
                </a:solidFill>
              </a:rPr>
              <a:t>obvyklé</a:t>
            </a:r>
            <a:r>
              <a:rPr lang="en-GB" altLang="cs-CZ" sz="2359" dirty="0">
                <a:solidFill>
                  <a:srgbClr val="000000"/>
                </a:solidFill>
              </a:rPr>
              <a:t>, </a:t>
            </a:r>
            <a:r>
              <a:rPr lang="en-GB" altLang="cs-CZ" sz="2359" dirty="0" err="1">
                <a:solidFill>
                  <a:srgbClr val="000000"/>
                </a:solidFill>
              </a:rPr>
              <a:t>že</a:t>
            </a:r>
            <a:r>
              <a:rPr lang="en-GB" altLang="cs-CZ" sz="2359" dirty="0">
                <a:solidFill>
                  <a:srgbClr val="000000"/>
                </a:solidFill>
              </a:rPr>
              <a:t> pec </a:t>
            </a:r>
            <a:r>
              <a:rPr lang="en-GB" altLang="cs-CZ" sz="2359" dirty="0" err="1">
                <a:solidFill>
                  <a:srgbClr val="000000"/>
                </a:solidFill>
              </a:rPr>
              <a:t>pracovala</a:t>
            </a:r>
            <a:r>
              <a:rPr lang="en-GB" altLang="cs-CZ" sz="2359" dirty="0">
                <a:solidFill>
                  <a:srgbClr val="000000"/>
                </a:solidFill>
              </a:rPr>
              <a:t> bez </a:t>
            </a:r>
            <a:r>
              <a:rPr lang="en-GB" altLang="cs-CZ" sz="2359" dirty="0" err="1">
                <a:solidFill>
                  <a:srgbClr val="000000"/>
                </a:solidFill>
              </a:rPr>
              <a:t>přestávky</a:t>
            </a:r>
            <a:r>
              <a:rPr lang="en-GB" altLang="cs-CZ" sz="2359" dirty="0">
                <a:solidFill>
                  <a:srgbClr val="000000"/>
                </a:solidFill>
              </a:rPr>
              <a:t> </a:t>
            </a:r>
            <a:r>
              <a:rPr lang="en-GB" altLang="cs-CZ" sz="2359" dirty="0" err="1">
                <a:solidFill>
                  <a:srgbClr val="000000"/>
                </a:solidFill>
              </a:rPr>
              <a:t>dva</a:t>
            </a:r>
            <a:r>
              <a:rPr lang="en-GB" altLang="cs-CZ" sz="2359" dirty="0">
                <a:solidFill>
                  <a:srgbClr val="000000"/>
                </a:solidFill>
              </a:rPr>
              <a:t> </a:t>
            </a:r>
            <a:r>
              <a:rPr lang="en-GB" altLang="cs-CZ" sz="2359" dirty="0" err="1">
                <a:solidFill>
                  <a:srgbClr val="000000"/>
                </a:solidFill>
              </a:rPr>
              <a:t>měsíce</a:t>
            </a:r>
            <a:r>
              <a:rPr lang="en-GB" altLang="cs-CZ" sz="2359" dirty="0">
                <a:solidFill>
                  <a:srgbClr val="000000"/>
                </a:solidFill>
              </a:rPr>
              <a:t> a </a:t>
            </a:r>
            <a:r>
              <a:rPr lang="en-GB" altLang="cs-CZ" sz="2359" dirty="0" err="1">
                <a:solidFill>
                  <a:srgbClr val="000000"/>
                </a:solidFill>
              </a:rPr>
              <a:t>pak</a:t>
            </a:r>
            <a:r>
              <a:rPr lang="en-GB" altLang="cs-CZ" sz="2359" dirty="0">
                <a:solidFill>
                  <a:srgbClr val="000000"/>
                </a:solidFill>
              </a:rPr>
              <a:t> ji </a:t>
            </a:r>
            <a:r>
              <a:rPr lang="en-GB" altLang="cs-CZ" sz="2359" dirty="0" err="1">
                <a:solidFill>
                  <a:srgbClr val="000000"/>
                </a:solidFill>
              </a:rPr>
              <a:t>teprve</a:t>
            </a:r>
            <a:r>
              <a:rPr lang="en-GB" altLang="cs-CZ" sz="2359" dirty="0">
                <a:solidFill>
                  <a:srgbClr val="000000"/>
                </a:solidFill>
              </a:rPr>
              <a:t> </a:t>
            </a:r>
            <a:r>
              <a:rPr lang="en-GB" altLang="cs-CZ" sz="2359" dirty="0" err="1">
                <a:solidFill>
                  <a:srgbClr val="000000"/>
                </a:solidFill>
              </a:rPr>
              <a:t>bylo</a:t>
            </a:r>
            <a:r>
              <a:rPr lang="en-GB" altLang="cs-CZ" sz="2359" dirty="0">
                <a:solidFill>
                  <a:srgbClr val="000000"/>
                </a:solidFill>
              </a:rPr>
              <a:t> </a:t>
            </a:r>
            <a:r>
              <a:rPr lang="en-GB" altLang="cs-CZ" sz="2359" dirty="0" err="1">
                <a:solidFill>
                  <a:srgbClr val="000000"/>
                </a:solidFill>
              </a:rPr>
              <a:t>nutno</a:t>
            </a:r>
            <a:r>
              <a:rPr lang="en-GB" altLang="cs-CZ" sz="2359" dirty="0">
                <a:solidFill>
                  <a:srgbClr val="000000"/>
                </a:solidFill>
              </a:rPr>
              <a:t> </a:t>
            </a:r>
            <a:r>
              <a:rPr lang="en-GB" altLang="cs-CZ" sz="2359" dirty="0" err="1">
                <a:solidFill>
                  <a:srgbClr val="000000"/>
                </a:solidFill>
              </a:rPr>
              <a:t>odstavit</a:t>
            </a:r>
            <a:r>
              <a:rPr lang="en-GB" altLang="cs-CZ" sz="2359" dirty="0">
                <a:solidFill>
                  <a:srgbClr val="000000"/>
                </a:solidFill>
              </a:rPr>
              <a:t>, aby </a:t>
            </a:r>
            <a:r>
              <a:rPr lang="en-GB" altLang="cs-CZ" sz="2359" dirty="0" err="1">
                <a:solidFill>
                  <a:srgbClr val="000000"/>
                </a:solidFill>
              </a:rPr>
              <a:t>byla</a:t>
            </a:r>
            <a:r>
              <a:rPr lang="en-GB" altLang="cs-CZ" sz="2359" dirty="0">
                <a:solidFill>
                  <a:srgbClr val="000000"/>
                </a:solidFill>
              </a:rPr>
              <a:t> </a:t>
            </a:r>
            <a:r>
              <a:rPr lang="en-GB" altLang="cs-CZ" sz="2359" dirty="0" err="1">
                <a:solidFill>
                  <a:srgbClr val="000000"/>
                </a:solidFill>
              </a:rPr>
              <a:t>vyčištěna</a:t>
            </a:r>
            <a:r>
              <a:rPr lang="en-GB" altLang="cs-CZ" sz="2359" dirty="0">
                <a:solidFill>
                  <a:srgbClr val="000000"/>
                </a:solidFill>
              </a:rPr>
              <a:t> </a:t>
            </a:r>
            <a:br>
              <a:rPr lang="cs-CZ" altLang="cs-CZ" sz="2359" dirty="0">
                <a:solidFill>
                  <a:srgbClr val="000000"/>
                </a:solidFill>
              </a:rPr>
            </a:br>
            <a:r>
              <a:rPr lang="en-GB" altLang="cs-CZ" sz="2359" dirty="0">
                <a:solidFill>
                  <a:srgbClr val="000000"/>
                </a:solidFill>
              </a:rPr>
              <a:t>a </a:t>
            </a:r>
            <a:r>
              <a:rPr lang="en-GB" altLang="cs-CZ" sz="2359" dirty="0" err="1">
                <a:solidFill>
                  <a:srgbClr val="000000"/>
                </a:solidFill>
              </a:rPr>
              <a:t>opravena</a:t>
            </a:r>
            <a:endParaRPr lang="en-GB"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endParaRPr lang="en-GB" altLang="cs-CZ" sz="2359" dirty="0">
              <a:solidFill>
                <a:srgbClr val="000000"/>
              </a:solidFill>
            </a:endParaRPr>
          </a:p>
          <a:p>
            <a:pPr algn="just" eaLnBrk="1">
              <a:lnSpc>
                <a:spcPct val="87000"/>
              </a:lnSpc>
              <a:buClr>
                <a:srgbClr val="000000"/>
              </a:buClr>
              <a:buSzPct val="45000"/>
              <a:buFont typeface="Wingdings" panose="05000000000000000000" pitchFamily="2" charset="2"/>
              <a:buNone/>
            </a:pPr>
            <a:r>
              <a:rPr lang="en-GB" altLang="cs-CZ" sz="2359" dirty="0">
                <a:solidFill>
                  <a:srgbClr val="000000"/>
                </a:solidFill>
              </a:rPr>
              <a:t>- V </a:t>
            </a:r>
            <a:r>
              <a:rPr lang="en-GB" altLang="cs-CZ" sz="2359" dirty="0" err="1">
                <a:solidFill>
                  <a:srgbClr val="000000"/>
                </a:solidFill>
              </a:rPr>
              <a:t>závěru</a:t>
            </a:r>
            <a:r>
              <a:rPr lang="en-GB" altLang="cs-CZ" sz="2359" dirty="0">
                <a:solidFill>
                  <a:srgbClr val="000000"/>
                </a:solidFill>
              </a:rPr>
              <a:t> </a:t>
            </a:r>
            <a:r>
              <a:rPr lang="en-GB" altLang="cs-CZ" sz="2359" dirty="0" err="1">
                <a:solidFill>
                  <a:srgbClr val="000000"/>
                </a:solidFill>
              </a:rPr>
              <a:t>středověku</a:t>
            </a:r>
            <a:r>
              <a:rPr lang="en-GB" altLang="cs-CZ" sz="2359" dirty="0">
                <a:solidFill>
                  <a:srgbClr val="000000"/>
                </a:solidFill>
              </a:rPr>
              <a:t> </a:t>
            </a:r>
            <a:r>
              <a:rPr lang="en-GB" altLang="cs-CZ" sz="2359" dirty="0" err="1">
                <a:solidFill>
                  <a:srgbClr val="000000"/>
                </a:solidFill>
              </a:rPr>
              <a:t>produkovala</a:t>
            </a:r>
            <a:r>
              <a:rPr lang="en-GB" altLang="cs-CZ" sz="2359" dirty="0">
                <a:solidFill>
                  <a:srgbClr val="000000"/>
                </a:solidFill>
              </a:rPr>
              <a:t> Evropa </a:t>
            </a:r>
            <a:r>
              <a:rPr lang="en-GB" altLang="cs-CZ" sz="2359" dirty="0" err="1">
                <a:solidFill>
                  <a:srgbClr val="000000"/>
                </a:solidFill>
              </a:rPr>
              <a:t>asi</a:t>
            </a:r>
            <a:r>
              <a:rPr lang="en-GB" altLang="cs-CZ" sz="2359" dirty="0">
                <a:solidFill>
                  <a:srgbClr val="000000"/>
                </a:solidFill>
              </a:rPr>
              <a:t> 60 </a:t>
            </a:r>
            <a:r>
              <a:rPr lang="en-GB" altLang="cs-CZ" sz="2359" dirty="0" err="1">
                <a:solidFill>
                  <a:srgbClr val="000000"/>
                </a:solidFill>
              </a:rPr>
              <a:t>tisíc</a:t>
            </a:r>
            <a:r>
              <a:rPr lang="en-GB" altLang="cs-CZ" sz="2359" dirty="0">
                <a:solidFill>
                  <a:srgbClr val="000000"/>
                </a:solidFill>
              </a:rPr>
              <a:t> tun </a:t>
            </a:r>
            <a:r>
              <a:rPr lang="en-GB" altLang="cs-CZ" sz="2359" dirty="0" err="1">
                <a:solidFill>
                  <a:srgbClr val="000000"/>
                </a:solidFill>
              </a:rPr>
              <a:t>surového</a:t>
            </a:r>
            <a:r>
              <a:rPr lang="en-GB" altLang="cs-CZ" sz="2359" dirty="0">
                <a:solidFill>
                  <a:srgbClr val="000000"/>
                </a:solidFill>
              </a:rPr>
              <a:t> </a:t>
            </a:r>
            <a:r>
              <a:rPr lang="en-GB" altLang="cs-CZ" sz="2359" dirty="0" err="1">
                <a:solidFill>
                  <a:srgbClr val="000000"/>
                </a:solidFill>
              </a:rPr>
              <a:t>železa</a:t>
            </a:r>
            <a:r>
              <a:rPr lang="en-GB" altLang="cs-CZ" sz="2359" dirty="0">
                <a:solidFill>
                  <a:srgbClr val="000000"/>
                </a:solidFill>
              </a:rPr>
              <a:t> </a:t>
            </a:r>
            <a:r>
              <a:rPr lang="en-GB" altLang="cs-CZ" sz="2359" dirty="0" err="1">
                <a:solidFill>
                  <a:srgbClr val="000000"/>
                </a:solidFill>
              </a:rPr>
              <a:t>ročně</a:t>
            </a:r>
            <a:r>
              <a:rPr lang="en-GB" altLang="cs-CZ" sz="2359" dirty="0">
                <a:solidFill>
                  <a:srgbClr val="000000"/>
                </a:solidFill>
              </a:rPr>
              <a:t> x </a:t>
            </a:r>
            <a:r>
              <a:rPr lang="cs-CZ" altLang="cs-CZ" sz="2359" dirty="0">
                <a:solidFill>
                  <a:srgbClr val="000000"/>
                </a:solidFill>
              </a:rPr>
              <a:t>10</a:t>
            </a:r>
            <a:r>
              <a:rPr lang="en-GB" altLang="cs-CZ" sz="2359" dirty="0">
                <a:solidFill>
                  <a:srgbClr val="000000"/>
                </a:solidFill>
              </a:rPr>
              <a:t> </a:t>
            </a:r>
            <a:r>
              <a:rPr lang="en-GB" altLang="cs-CZ" sz="2359" dirty="0" err="1">
                <a:solidFill>
                  <a:srgbClr val="000000"/>
                </a:solidFill>
              </a:rPr>
              <a:t>mil.tun</a:t>
            </a:r>
            <a:r>
              <a:rPr lang="en-GB" altLang="cs-CZ" sz="2359" dirty="0">
                <a:solidFill>
                  <a:srgbClr val="000000"/>
                </a:solidFill>
              </a:rPr>
              <a:t> v </a:t>
            </a:r>
            <a:r>
              <a:rPr lang="en-GB" altLang="cs-CZ" sz="2359" dirty="0" err="1">
                <a:solidFill>
                  <a:srgbClr val="000000"/>
                </a:solidFill>
              </a:rPr>
              <a:t>roce</a:t>
            </a:r>
            <a:r>
              <a:rPr lang="en-GB" altLang="cs-CZ" sz="2359" dirty="0">
                <a:solidFill>
                  <a:srgbClr val="000000"/>
                </a:solidFill>
              </a:rPr>
              <a:t> 1989 v ČSSR</a:t>
            </a:r>
          </a:p>
        </p:txBody>
      </p:sp>
      <p:sp>
        <p:nvSpPr>
          <p:cNvPr id="69636" name="Text Box 2"/>
          <p:cNvSpPr txBox="1">
            <a:spLocks noChangeArrowheads="1"/>
          </p:cNvSpPr>
          <p:nvPr/>
        </p:nvSpPr>
        <p:spPr bwMode="auto">
          <a:xfrm>
            <a:off x="2217673" y="227545"/>
            <a:ext cx="8083569"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Rozvoj manufakturní výroby</a:t>
            </a:r>
          </a:p>
        </p:txBody>
      </p:sp>
      <p:pic>
        <p:nvPicPr>
          <p:cNvPr id="6963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2886" y="1414230"/>
            <a:ext cx="2765090" cy="3776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9638" name="Text Box 4"/>
          <p:cNvSpPr txBox="1">
            <a:spLocks noChangeArrowheads="1"/>
          </p:cNvSpPr>
          <p:nvPr/>
        </p:nvSpPr>
        <p:spPr bwMode="auto">
          <a:xfrm>
            <a:off x="7832823" y="5430812"/>
            <a:ext cx="2580751" cy="51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cs-CZ" altLang="cs-CZ" sz="1633" i="1">
                <a:solidFill>
                  <a:srgbClr val="000000"/>
                </a:solidFill>
              </a:rPr>
              <a:t>V</a:t>
            </a:r>
            <a:r>
              <a:rPr lang="en-GB" altLang="cs-CZ" sz="1633" i="1">
                <a:solidFill>
                  <a:srgbClr val="000000"/>
                </a:solidFill>
              </a:rPr>
              <a:t>ývoj pece na tavení železa</a:t>
            </a:r>
          </a:p>
        </p:txBody>
      </p:sp>
      <p:sp>
        <p:nvSpPr>
          <p:cNvPr id="69639" name="Oval 5"/>
          <p:cNvSpPr>
            <a:spLocks noChangeArrowheads="1"/>
          </p:cNvSpPr>
          <p:nvPr/>
        </p:nvSpPr>
        <p:spPr bwMode="auto">
          <a:xfrm>
            <a:off x="7435342" y="3544213"/>
            <a:ext cx="1574085" cy="1843394"/>
          </a:xfrm>
          <a:prstGeom prst="ellipse">
            <a:avLst/>
          </a:prstGeom>
          <a:noFill/>
          <a:ln w="360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69640" name="Line 6"/>
          <p:cNvSpPr>
            <a:spLocks noChangeShapeType="1"/>
          </p:cNvSpPr>
          <p:nvPr/>
        </p:nvSpPr>
        <p:spPr bwMode="auto">
          <a:xfrm>
            <a:off x="7364774" y="1758426"/>
            <a:ext cx="411883" cy="1785787"/>
          </a:xfrm>
          <a:prstGeom prst="line">
            <a:avLst/>
          </a:prstGeom>
          <a:noFill/>
          <a:ln w="720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cs-CZ" sz="1633"/>
          </a:p>
        </p:txBody>
      </p:sp>
      <p:sp>
        <p:nvSpPr>
          <p:cNvPr id="10" name="TextovéPole 9">
            <a:extLst>
              <a:ext uri="{FF2B5EF4-FFF2-40B4-BE49-F238E27FC236}">
                <a16:creationId xmlns:a16="http://schemas.microsoft.com/office/drawing/2014/main" id="{13589D0A-FE21-695D-31EC-F2A831244162}"/>
              </a:ext>
            </a:extLst>
          </p:cNvPr>
          <p:cNvSpPr txBox="1"/>
          <p:nvPr/>
        </p:nvSpPr>
        <p:spPr>
          <a:xfrm>
            <a:off x="273340" y="5333498"/>
            <a:ext cx="9708860"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https://www.opi.zcu.cz/download/materialy_a_clovek_2010.pdf</a:t>
            </a:r>
          </a:p>
        </p:txBody>
      </p:sp>
    </p:spTree>
    <p:extLst>
      <p:ext uri="{BB962C8B-B14F-4D97-AF65-F5344CB8AC3E}">
        <p14:creationId xmlns:p14="http://schemas.microsoft.com/office/powerpoint/2010/main" val="368948809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5523192A-B7C7-47CF-8A21-87A931E3C695}" type="slidenum">
              <a:rPr lang="en-GB" altLang="cs-CZ">
                <a:solidFill>
                  <a:srgbClr val="000000"/>
                </a:solidFill>
                <a:latin typeface="Times New Roman" panose="02020603050405020304" pitchFamily="18" charset="0"/>
              </a:rPr>
              <a:pPr/>
              <a:t>26</a:t>
            </a:fld>
            <a:endParaRPr lang="en-GB" altLang="cs-CZ">
              <a:solidFill>
                <a:srgbClr val="000000"/>
              </a:solidFill>
              <a:latin typeface="Times New Roman" panose="02020603050405020304" pitchFamily="18" charset="0"/>
            </a:endParaRPr>
          </a:p>
        </p:txBody>
      </p:sp>
      <p:sp>
        <p:nvSpPr>
          <p:cNvPr id="71683" name="Text Box 1"/>
          <p:cNvSpPr txBox="1">
            <a:spLocks noChangeArrowheads="1"/>
          </p:cNvSpPr>
          <p:nvPr/>
        </p:nvSpPr>
        <p:spPr bwMode="auto">
          <a:xfrm>
            <a:off x="2217673" y="227545"/>
            <a:ext cx="8083569" cy="47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903">
                <a:solidFill>
                  <a:srgbClr val="000000"/>
                </a:solidFill>
              </a:rPr>
              <a:t>Průmyslová revoluce - nové způsoby výroby</a:t>
            </a:r>
          </a:p>
        </p:txBody>
      </p:sp>
      <p:sp>
        <p:nvSpPr>
          <p:cNvPr id="71684" name="Text Box 2"/>
          <p:cNvSpPr txBox="1">
            <a:spLocks noChangeArrowheads="1"/>
          </p:cNvSpPr>
          <p:nvPr/>
        </p:nvSpPr>
        <p:spPr bwMode="auto">
          <a:xfrm>
            <a:off x="281202" y="750389"/>
            <a:ext cx="7460202" cy="492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000" i="1" dirty="0">
                <a:solidFill>
                  <a:srgbClr val="000000"/>
                </a:solidFill>
              </a:rPr>
              <a:t>Abraham Darby </a:t>
            </a:r>
            <a:r>
              <a:rPr lang="en-GB" altLang="cs-CZ" sz="2000" dirty="0">
                <a:solidFill>
                  <a:srgbClr val="000000"/>
                </a:solidFill>
              </a:rPr>
              <a:t>– 1708 – </a:t>
            </a:r>
            <a:r>
              <a:rPr lang="en-GB" altLang="cs-CZ" sz="2000" dirty="0" err="1">
                <a:solidFill>
                  <a:srgbClr val="000000"/>
                </a:solidFill>
              </a:rPr>
              <a:t>nový</a:t>
            </a:r>
            <a:r>
              <a:rPr lang="en-GB" altLang="cs-CZ" sz="2000" dirty="0">
                <a:solidFill>
                  <a:srgbClr val="000000"/>
                </a:solidFill>
              </a:rPr>
              <a:t> </a:t>
            </a:r>
            <a:r>
              <a:rPr lang="en-GB" altLang="cs-CZ" sz="2000" dirty="0" err="1">
                <a:solidFill>
                  <a:srgbClr val="000000"/>
                </a:solidFill>
              </a:rPr>
              <a:t>způsob</a:t>
            </a:r>
            <a:r>
              <a:rPr lang="en-GB" altLang="cs-CZ" sz="2000" dirty="0">
                <a:solidFill>
                  <a:srgbClr val="000000"/>
                </a:solidFill>
              </a:rPr>
              <a:t> </a:t>
            </a:r>
            <a:r>
              <a:rPr lang="en-GB" altLang="cs-CZ" sz="2000" dirty="0" err="1">
                <a:solidFill>
                  <a:srgbClr val="000000"/>
                </a:solidFill>
              </a:rPr>
              <a:t>lití</a:t>
            </a:r>
            <a:r>
              <a:rPr lang="en-GB" altLang="cs-CZ" sz="2000" dirty="0">
                <a:solidFill>
                  <a:srgbClr val="000000"/>
                </a:solidFill>
              </a:rPr>
              <a:t> do </a:t>
            </a:r>
            <a:r>
              <a:rPr lang="en-GB" altLang="cs-CZ" sz="2000" dirty="0" err="1">
                <a:solidFill>
                  <a:srgbClr val="000000"/>
                </a:solidFill>
              </a:rPr>
              <a:t>pískových</a:t>
            </a:r>
            <a:r>
              <a:rPr lang="en-GB" altLang="cs-CZ" sz="2000" dirty="0">
                <a:solidFill>
                  <a:srgbClr val="000000"/>
                </a:solidFill>
              </a:rPr>
              <a:t> </a:t>
            </a:r>
            <a:r>
              <a:rPr lang="en-GB" altLang="cs-CZ" sz="2000" dirty="0" err="1">
                <a:solidFill>
                  <a:srgbClr val="000000"/>
                </a:solidFill>
              </a:rPr>
              <a:t>forem</a:t>
            </a:r>
            <a:r>
              <a:rPr lang="en-GB" altLang="cs-CZ" sz="2000" dirty="0">
                <a:solidFill>
                  <a:srgbClr val="000000"/>
                </a:solidFill>
              </a:rPr>
              <a:t> + </a:t>
            </a:r>
            <a:r>
              <a:rPr lang="en-GB" altLang="cs-CZ" sz="2000" dirty="0" err="1">
                <a:solidFill>
                  <a:srgbClr val="000000"/>
                </a:solidFill>
              </a:rPr>
              <a:t>první</a:t>
            </a:r>
            <a:r>
              <a:rPr lang="en-GB" altLang="cs-CZ" sz="2000" dirty="0">
                <a:solidFill>
                  <a:srgbClr val="000000"/>
                </a:solidFill>
              </a:rPr>
              <a:t> </a:t>
            </a:r>
            <a:r>
              <a:rPr lang="en-GB" altLang="cs-CZ" sz="2000" dirty="0" err="1">
                <a:solidFill>
                  <a:srgbClr val="000000"/>
                </a:solidFill>
              </a:rPr>
              <a:t>vysoká</a:t>
            </a:r>
            <a:r>
              <a:rPr lang="en-GB" altLang="cs-CZ" sz="2000" dirty="0">
                <a:solidFill>
                  <a:srgbClr val="000000"/>
                </a:solidFill>
              </a:rPr>
              <a:t> pec 1713 </a:t>
            </a:r>
            <a:r>
              <a:rPr lang="en-GB" altLang="cs-CZ" sz="2000" dirty="0" err="1">
                <a:solidFill>
                  <a:srgbClr val="000000"/>
                </a:solidFill>
              </a:rPr>
              <a:t>na</a:t>
            </a:r>
            <a:r>
              <a:rPr lang="en-GB" altLang="cs-CZ" sz="2000" dirty="0">
                <a:solidFill>
                  <a:srgbClr val="000000"/>
                </a:solidFill>
              </a:rPr>
              <a:t> </a:t>
            </a:r>
            <a:r>
              <a:rPr lang="en-GB" altLang="cs-CZ" sz="2000" dirty="0" err="1">
                <a:solidFill>
                  <a:srgbClr val="000000"/>
                </a:solidFill>
              </a:rPr>
              <a:t>koks</a:t>
            </a:r>
            <a:r>
              <a:rPr lang="en-GB" altLang="cs-CZ" sz="2000" dirty="0">
                <a:solidFill>
                  <a:srgbClr val="000000"/>
                </a:solidFill>
              </a:rPr>
              <a:t>, </a:t>
            </a:r>
            <a:r>
              <a:rPr lang="en-GB" altLang="cs-CZ" sz="2000" dirty="0" err="1">
                <a:solidFill>
                  <a:srgbClr val="000000"/>
                </a:solidFill>
              </a:rPr>
              <a:t>nezávislost</a:t>
            </a:r>
            <a:r>
              <a:rPr lang="en-GB" altLang="cs-CZ" sz="2000" dirty="0">
                <a:solidFill>
                  <a:srgbClr val="000000"/>
                </a:solidFill>
              </a:rPr>
              <a:t> </a:t>
            </a:r>
            <a:r>
              <a:rPr lang="en-GB" altLang="cs-CZ" sz="2000" dirty="0" err="1">
                <a:solidFill>
                  <a:srgbClr val="000000"/>
                </a:solidFill>
              </a:rPr>
              <a:t>na</a:t>
            </a:r>
            <a:r>
              <a:rPr lang="en-GB" altLang="cs-CZ" sz="2000" dirty="0">
                <a:solidFill>
                  <a:srgbClr val="000000"/>
                </a:solidFill>
              </a:rPr>
              <a:t> </a:t>
            </a:r>
            <a:r>
              <a:rPr lang="en-GB" altLang="cs-CZ" sz="2000" dirty="0" err="1">
                <a:solidFill>
                  <a:srgbClr val="000000"/>
                </a:solidFill>
              </a:rPr>
              <a:t>zásobách</a:t>
            </a:r>
            <a:r>
              <a:rPr lang="en-GB" altLang="cs-CZ" sz="2000" dirty="0">
                <a:solidFill>
                  <a:srgbClr val="000000"/>
                </a:solidFill>
              </a:rPr>
              <a:t> </a:t>
            </a:r>
            <a:r>
              <a:rPr lang="en-GB" altLang="cs-CZ" sz="2000" dirty="0" err="1">
                <a:solidFill>
                  <a:srgbClr val="000000"/>
                </a:solidFill>
              </a:rPr>
              <a:t>dřeva</a:t>
            </a:r>
            <a:endParaRPr lang="en-GB" altLang="cs-CZ" sz="2000" dirty="0">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000"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000" dirty="0">
                <a:solidFill>
                  <a:srgbClr val="000000"/>
                </a:solidFill>
              </a:rPr>
              <a:t>1754 </a:t>
            </a:r>
            <a:r>
              <a:rPr lang="en-GB" altLang="cs-CZ" sz="2000" dirty="0" err="1">
                <a:solidFill>
                  <a:srgbClr val="000000"/>
                </a:solidFill>
              </a:rPr>
              <a:t>Angličan</a:t>
            </a:r>
            <a:r>
              <a:rPr lang="en-GB" altLang="cs-CZ" sz="2000" dirty="0">
                <a:solidFill>
                  <a:srgbClr val="000000"/>
                </a:solidFill>
              </a:rPr>
              <a:t> </a:t>
            </a:r>
            <a:r>
              <a:rPr lang="en-GB" altLang="cs-CZ" sz="2000" i="1" dirty="0">
                <a:solidFill>
                  <a:srgbClr val="000000"/>
                </a:solidFill>
              </a:rPr>
              <a:t>Henry </a:t>
            </a:r>
            <a:r>
              <a:rPr lang="en-GB" altLang="cs-CZ" sz="2000" i="1" dirty="0" err="1">
                <a:solidFill>
                  <a:srgbClr val="000000"/>
                </a:solidFill>
              </a:rPr>
              <a:t>Cort</a:t>
            </a:r>
            <a:r>
              <a:rPr lang="cs-CZ" altLang="cs-CZ" sz="2000" i="1" dirty="0">
                <a:solidFill>
                  <a:srgbClr val="000000"/>
                </a:solidFill>
              </a:rPr>
              <a:t> </a:t>
            </a:r>
            <a:r>
              <a:rPr lang="cs-CZ" altLang="cs-CZ" sz="2000" i="1" dirty="0">
                <a:solidFill>
                  <a:schemeClr val="tx1"/>
                </a:solidFill>
              </a:rPr>
              <a:t>(</a:t>
            </a:r>
            <a:r>
              <a:rPr lang="cs-CZ" altLang="cs-CZ" sz="2000" dirty="0">
                <a:solidFill>
                  <a:schemeClr val="tx1"/>
                </a:solidFill>
              </a:rPr>
              <a:t>1741 –1800)</a:t>
            </a:r>
            <a:r>
              <a:rPr lang="en-GB" altLang="cs-CZ" sz="2000" dirty="0">
                <a:solidFill>
                  <a:schemeClr val="tx1"/>
                </a:solidFill>
              </a:rPr>
              <a:t> </a:t>
            </a:r>
            <a:r>
              <a:rPr lang="en-GB" altLang="cs-CZ" sz="2000" dirty="0">
                <a:solidFill>
                  <a:srgbClr val="000000"/>
                </a:solidFill>
              </a:rPr>
              <a:t>- </a:t>
            </a:r>
            <a:r>
              <a:rPr lang="en-GB" altLang="cs-CZ" sz="2000" dirty="0" err="1">
                <a:solidFill>
                  <a:srgbClr val="000000"/>
                </a:solidFill>
              </a:rPr>
              <a:t>válcování</a:t>
            </a:r>
            <a:r>
              <a:rPr lang="en-GB" altLang="cs-CZ" sz="2000" dirty="0">
                <a:solidFill>
                  <a:srgbClr val="000000"/>
                </a:solidFill>
              </a:rPr>
              <a:t> </a:t>
            </a:r>
            <a:r>
              <a:rPr lang="en-GB" altLang="cs-CZ" sz="2000" dirty="0" err="1">
                <a:solidFill>
                  <a:srgbClr val="000000"/>
                </a:solidFill>
              </a:rPr>
              <a:t>profilového</a:t>
            </a:r>
            <a:r>
              <a:rPr lang="en-GB" altLang="cs-CZ" sz="2000" dirty="0">
                <a:solidFill>
                  <a:srgbClr val="000000"/>
                </a:solidFill>
              </a:rPr>
              <a:t> </a:t>
            </a:r>
            <a:r>
              <a:rPr lang="en-GB" altLang="cs-CZ" sz="2000" dirty="0" err="1">
                <a:solidFill>
                  <a:srgbClr val="000000"/>
                </a:solidFill>
              </a:rPr>
              <a:t>železa</a:t>
            </a:r>
            <a:r>
              <a:rPr lang="en-GB" altLang="cs-CZ" sz="2000" dirty="0">
                <a:solidFill>
                  <a:srgbClr val="000000"/>
                </a:solidFill>
              </a:rPr>
              <a:t>, </a:t>
            </a:r>
            <a:r>
              <a:rPr lang="en-GB" altLang="cs-CZ" sz="2000" dirty="0" err="1">
                <a:solidFill>
                  <a:srgbClr val="000000"/>
                </a:solidFill>
              </a:rPr>
              <a:t>zrychlení</a:t>
            </a:r>
            <a:r>
              <a:rPr lang="en-GB" altLang="cs-CZ" sz="2000" dirty="0">
                <a:solidFill>
                  <a:srgbClr val="000000"/>
                </a:solidFill>
              </a:rPr>
              <a:t> </a:t>
            </a:r>
            <a:r>
              <a:rPr lang="en-GB" altLang="cs-CZ" sz="2000" dirty="0" err="1">
                <a:solidFill>
                  <a:srgbClr val="000000"/>
                </a:solidFill>
              </a:rPr>
              <a:t>výrobního</a:t>
            </a:r>
            <a:r>
              <a:rPr lang="en-GB" altLang="cs-CZ" sz="2000" dirty="0">
                <a:solidFill>
                  <a:srgbClr val="000000"/>
                </a:solidFill>
              </a:rPr>
              <a:t> </a:t>
            </a:r>
            <a:r>
              <a:rPr lang="en-GB" altLang="cs-CZ" sz="2000" dirty="0" err="1">
                <a:solidFill>
                  <a:srgbClr val="000000"/>
                </a:solidFill>
              </a:rPr>
              <a:t>procesu</a:t>
            </a:r>
            <a:r>
              <a:rPr lang="en-GB" altLang="cs-CZ" sz="2000" dirty="0">
                <a:solidFill>
                  <a:srgbClr val="000000"/>
                </a:solidFill>
              </a:rPr>
              <a:t>, </a:t>
            </a:r>
            <a:r>
              <a:rPr lang="en-GB" altLang="cs-CZ" sz="2000" dirty="0" err="1">
                <a:solidFill>
                  <a:srgbClr val="000000"/>
                </a:solidFill>
              </a:rPr>
              <a:t>tvarová</a:t>
            </a:r>
            <a:r>
              <a:rPr lang="en-GB" altLang="cs-CZ" sz="2000" dirty="0">
                <a:solidFill>
                  <a:srgbClr val="000000"/>
                </a:solidFill>
              </a:rPr>
              <a:t> </a:t>
            </a:r>
            <a:r>
              <a:rPr lang="en-GB" altLang="cs-CZ" sz="2000" dirty="0" err="1">
                <a:solidFill>
                  <a:srgbClr val="000000"/>
                </a:solidFill>
              </a:rPr>
              <a:t>rozmanitost</a:t>
            </a:r>
            <a:r>
              <a:rPr lang="en-GB" altLang="cs-CZ" sz="2000" dirty="0">
                <a:solidFill>
                  <a:srgbClr val="000000"/>
                </a:solidFill>
              </a:rPr>
              <a:t>, </a:t>
            </a:r>
            <a:r>
              <a:rPr lang="en-GB" altLang="cs-CZ" sz="2000" dirty="0" err="1">
                <a:solidFill>
                  <a:srgbClr val="000000"/>
                </a:solidFill>
              </a:rPr>
              <a:t>nové</a:t>
            </a:r>
            <a:r>
              <a:rPr lang="en-GB" altLang="cs-CZ" sz="2000" dirty="0">
                <a:solidFill>
                  <a:srgbClr val="000000"/>
                </a:solidFill>
              </a:rPr>
              <a:t> </a:t>
            </a:r>
            <a:r>
              <a:rPr lang="en-GB" altLang="cs-CZ" sz="2000" dirty="0" err="1">
                <a:solidFill>
                  <a:srgbClr val="000000"/>
                </a:solidFill>
              </a:rPr>
              <a:t>požadavky</a:t>
            </a:r>
            <a:r>
              <a:rPr lang="en-GB" altLang="cs-CZ" sz="2000" dirty="0">
                <a:solidFill>
                  <a:srgbClr val="000000"/>
                </a:solidFill>
              </a:rPr>
              <a:t> </a:t>
            </a:r>
            <a:r>
              <a:rPr lang="en-GB" altLang="cs-CZ" sz="2000" dirty="0" err="1">
                <a:solidFill>
                  <a:srgbClr val="000000"/>
                </a:solidFill>
              </a:rPr>
              <a:t>na</a:t>
            </a:r>
            <a:r>
              <a:rPr lang="en-GB" altLang="cs-CZ" sz="2000" dirty="0">
                <a:solidFill>
                  <a:srgbClr val="000000"/>
                </a:solidFill>
              </a:rPr>
              <a:t> </a:t>
            </a:r>
            <a:r>
              <a:rPr lang="en-GB" altLang="cs-CZ" sz="2000" dirty="0" err="1">
                <a:solidFill>
                  <a:srgbClr val="000000"/>
                </a:solidFill>
              </a:rPr>
              <a:t>kvalitu</a:t>
            </a:r>
            <a:r>
              <a:rPr lang="en-GB" altLang="cs-CZ" sz="2000" dirty="0">
                <a:solidFill>
                  <a:srgbClr val="000000"/>
                </a:solidFill>
              </a:rPr>
              <a:t> </a:t>
            </a:r>
            <a:r>
              <a:rPr lang="en-GB" altLang="cs-CZ" sz="2000" dirty="0" err="1">
                <a:solidFill>
                  <a:srgbClr val="000000"/>
                </a:solidFill>
              </a:rPr>
              <a:t>oceli</a:t>
            </a:r>
            <a:r>
              <a:rPr lang="en-GB" altLang="cs-CZ" sz="2000" dirty="0">
                <a:solidFill>
                  <a:srgbClr val="000000"/>
                </a:solidFill>
              </a:rPr>
              <a:t> (</a:t>
            </a:r>
            <a:r>
              <a:rPr lang="en-GB" altLang="cs-CZ" sz="2000" dirty="0" err="1">
                <a:solidFill>
                  <a:srgbClr val="000000"/>
                </a:solidFill>
              </a:rPr>
              <a:t>ocel</a:t>
            </a:r>
            <a:r>
              <a:rPr lang="en-GB" altLang="cs-CZ" sz="2000" dirty="0">
                <a:solidFill>
                  <a:srgbClr val="000000"/>
                </a:solidFill>
              </a:rPr>
              <a:t> </a:t>
            </a:r>
            <a:r>
              <a:rPr lang="en-GB" altLang="cs-CZ" sz="2000" dirty="0" err="1">
                <a:solidFill>
                  <a:srgbClr val="000000"/>
                </a:solidFill>
              </a:rPr>
              <a:t>nesmí</a:t>
            </a:r>
            <a:r>
              <a:rPr lang="en-GB" altLang="cs-CZ" sz="2000" dirty="0">
                <a:solidFill>
                  <a:srgbClr val="000000"/>
                </a:solidFill>
              </a:rPr>
              <a:t> </a:t>
            </a:r>
            <a:r>
              <a:rPr lang="en-GB" altLang="cs-CZ" sz="2000" dirty="0" err="1">
                <a:solidFill>
                  <a:srgbClr val="000000"/>
                </a:solidFill>
              </a:rPr>
              <a:t>být</a:t>
            </a:r>
            <a:r>
              <a:rPr lang="en-GB" altLang="cs-CZ" sz="2000" dirty="0">
                <a:solidFill>
                  <a:srgbClr val="000000"/>
                </a:solidFill>
              </a:rPr>
              <a:t> </a:t>
            </a:r>
            <a:r>
              <a:rPr lang="en-GB" altLang="cs-CZ" sz="2000" dirty="0" err="1">
                <a:solidFill>
                  <a:srgbClr val="000000"/>
                </a:solidFill>
              </a:rPr>
              <a:t>křehká</a:t>
            </a:r>
            <a:r>
              <a:rPr lang="en-GB" altLang="cs-CZ" sz="2000" dirty="0">
                <a:solidFill>
                  <a:srgbClr val="000000"/>
                </a:solidFill>
              </a:rPr>
              <a:t>)</a:t>
            </a:r>
          </a:p>
          <a:p>
            <a:pPr eaLnBrk="1">
              <a:lnSpc>
                <a:spcPct val="87000"/>
              </a:lnSpc>
              <a:buClr>
                <a:srgbClr val="000000"/>
              </a:buClr>
              <a:buSzPct val="45000"/>
              <a:buFont typeface="Wingdings" panose="05000000000000000000" pitchFamily="2" charset="2"/>
              <a:buNone/>
            </a:pPr>
            <a:endParaRPr lang="en-GB" altLang="cs-CZ" sz="2000"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000" b="1" dirty="0" err="1">
                <a:solidFill>
                  <a:srgbClr val="000000"/>
                </a:solidFill>
              </a:rPr>
              <a:t>Kelímková</a:t>
            </a:r>
            <a:r>
              <a:rPr lang="en-GB" altLang="cs-CZ" sz="2000" b="1" dirty="0">
                <a:solidFill>
                  <a:srgbClr val="000000"/>
                </a:solidFill>
              </a:rPr>
              <a:t> </a:t>
            </a:r>
            <a:r>
              <a:rPr lang="en-GB" altLang="cs-CZ" sz="2000" b="1" dirty="0" err="1">
                <a:solidFill>
                  <a:srgbClr val="000000"/>
                </a:solidFill>
              </a:rPr>
              <a:t>ocel</a:t>
            </a:r>
            <a:endParaRPr lang="en-GB" altLang="cs-CZ" sz="2000" b="1"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000" i="1" dirty="0">
                <a:solidFill>
                  <a:srgbClr val="000000"/>
                </a:solidFill>
              </a:rPr>
              <a:t>Benjamin Huntsman</a:t>
            </a:r>
            <a:r>
              <a:rPr lang="en-GB" altLang="cs-CZ" sz="2000" dirty="0">
                <a:solidFill>
                  <a:srgbClr val="000000"/>
                </a:solidFill>
              </a:rPr>
              <a:t> - Sheffield 1740 (</a:t>
            </a:r>
            <a:r>
              <a:rPr lang="en-GB" altLang="cs-CZ" sz="2000" dirty="0" err="1">
                <a:solidFill>
                  <a:srgbClr val="000000"/>
                </a:solidFill>
              </a:rPr>
              <a:t>pův</a:t>
            </a:r>
            <a:r>
              <a:rPr lang="cs-CZ" altLang="cs-CZ" sz="2000" dirty="0" err="1">
                <a:solidFill>
                  <a:srgbClr val="000000"/>
                </a:solidFill>
              </a:rPr>
              <a:t>odně</a:t>
            </a:r>
            <a:r>
              <a:rPr lang="en-GB" altLang="cs-CZ" sz="2000" dirty="0">
                <a:solidFill>
                  <a:srgbClr val="000000"/>
                </a:solidFill>
              </a:rPr>
              <a:t> pro </a:t>
            </a:r>
            <a:r>
              <a:rPr lang="en-GB" altLang="cs-CZ" sz="2000" dirty="0" err="1">
                <a:solidFill>
                  <a:srgbClr val="000000"/>
                </a:solidFill>
              </a:rPr>
              <a:t>hodinová</a:t>
            </a:r>
            <a:r>
              <a:rPr lang="en-GB" altLang="cs-CZ" sz="2000" dirty="0">
                <a:solidFill>
                  <a:srgbClr val="000000"/>
                </a:solidFill>
              </a:rPr>
              <a:t> </a:t>
            </a:r>
            <a:r>
              <a:rPr lang="en-GB" altLang="cs-CZ" sz="2000" dirty="0" err="1">
                <a:solidFill>
                  <a:srgbClr val="000000"/>
                </a:solidFill>
              </a:rPr>
              <a:t>pera</a:t>
            </a:r>
            <a:r>
              <a:rPr lang="en-GB" altLang="cs-CZ" sz="2000" dirty="0">
                <a:solidFill>
                  <a:srgbClr val="000000"/>
                </a:solidFill>
              </a:rPr>
              <a:t>). V </a:t>
            </a:r>
            <a:r>
              <a:rPr lang="en-GB" altLang="cs-CZ" sz="2000" dirty="0" err="1">
                <a:solidFill>
                  <a:srgbClr val="000000"/>
                </a:solidFill>
              </a:rPr>
              <a:t>malé</a:t>
            </a:r>
            <a:r>
              <a:rPr lang="en-GB" altLang="cs-CZ" sz="2000" dirty="0">
                <a:solidFill>
                  <a:srgbClr val="000000"/>
                </a:solidFill>
              </a:rPr>
              <a:t> </a:t>
            </a:r>
            <a:r>
              <a:rPr lang="en-GB" altLang="cs-CZ" sz="2000" dirty="0" err="1">
                <a:solidFill>
                  <a:srgbClr val="000000"/>
                </a:solidFill>
              </a:rPr>
              <a:t>pícce</a:t>
            </a:r>
            <a:r>
              <a:rPr lang="en-GB" altLang="cs-CZ" sz="2000" dirty="0">
                <a:solidFill>
                  <a:srgbClr val="000000"/>
                </a:solidFill>
              </a:rPr>
              <a:t> </a:t>
            </a:r>
            <a:r>
              <a:rPr lang="en-GB" altLang="cs-CZ" sz="2000" dirty="0" err="1">
                <a:solidFill>
                  <a:srgbClr val="000000"/>
                </a:solidFill>
              </a:rPr>
              <a:t>grafitový</a:t>
            </a:r>
            <a:r>
              <a:rPr lang="en-GB" altLang="cs-CZ" sz="2000" dirty="0">
                <a:solidFill>
                  <a:srgbClr val="000000"/>
                </a:solidFill>
              </a:rPr>
              <a:t> </a:t>
            </a:r>
            <a:r>
              <a:rPr lang="en-GB" altLang="cs-CZ" sz="2000" dirty="0" err="1">
                <a:solidFill>
                  <a:srgbClr val="000000"/>
                </a:solidFill>
              </a:rPr>
              <a:t>kelímek</a:t>
            </a:r>
            <a:r>
              <a:rPr lang="en-GB" altLang="cs-CZ" sz="2000" dirty="0">
                <a:solidFill>
                  <a:srgbClr val="000000"/>
                </a:solidFill>
              </a:rPr>
              <a:t>, </a:t>
            </a:r>
            <a:r>
              <a:rPr lang="en-GB" altLang="cs-CZ" sz="2000" dirty="0" err="1">
                <a:solidFill>
                  <a:srgbClr val="000000"/>
                </a:solidFill>
              </a:rPr>
              <a:t>malé</a:t>
            </a:r>
            <a:r>
              <a:rPr lang="en-GB" altLang="cs-CZ" sz="2000" dirty="0">
                <a:solidFill>
                  <a:srgbClr val="000000"/>
                </a:solidFill>
              </a:rPr>
              <a:t> </a:t>
            </a:r>
            <a:r>
              <a:rPr lang="en-GB" altLang="cs-CZ" sz="2000" dirty="0" err="1">
                <a:solidFill>
                  <a:srgbClr val="000000"/>
                </a:solidFill>
              </a:rPr>
              <a:t>množství</a:t>
            </a:r>
            <a:r>
              <a:rPr lang="en-GB" altLang="cs-CZ" sz="2000" dirty="0">
                <a:solidFill>
                  <a:srgbClr val="000000"/>
                </a:solidFill>
              </a:rPr>
              <a:t> </a:t>
            </a:r>
            <a:r>
              <a:rPr lang="en-GB" altLang="cs-CZ" sz="2000" dirty="0" err="1">
                <a:solidFill>
                  <a:srgbClr val="000000"/>
                </a:solidFill>
              </a:rPr>
              <a:t>surového</a:t>
            </a:r>
            <a:r>
              <a:rPr lang="en-GB" altLang="cs-CZ" sz="2000" dirty="0">
                <a:solidFill>
                  <a:srgbClr val="000000"/>
                </a:solidFill>
              </a:rPr>
              <a:t> </a:t>
            </a:r>
            <a:r>
              <a:rPr lang="en-GB" altLang="cs-CZ" sz="2000" dirty="0" err="1">
                <a:solidFill>
                  <a:srgbClr val="000000"/>
                </a:solidFill>
              </a:rPr>
              <a:t>železa</a:t>
            </a:r>
            <a:r>
              <a:rPr lang="en-GB" altLang="cs-CZ" sz="2000" dirty="0">
                <a:solidFill>
                  <a:srgbClr val="000000"/>
                </a:solidFill>
              </a:rPr>
              <a:t>, </a:t>
            </a:r>
            <a:r>
              <a:rPr lang="en-GB" altLang="cs-CZ" sz="2000" dirty="0" err="1">
                <a:solidFill>
                  <a:srgbClr val="000000"/>
                </a:solidFill>
              </a:rPr>
              <a:t>povrchově</a:t>
            </a:r>
            <a:r>
              <a:rPr lang="en-GB" altLang="cs-CZ" sz="2000" dirty="0">
                <a:solidFill>
                  <a:srgbClr val="000000"/>
                </a:solidFill>
              </a:rPr>
              <a:t> </a:t>
            </a:r>
            <a:r>
              <a:rPr lang="en-GB" altLang="cs-CZ" sz="2000" dirty="0" err="1">
                <a:solidFill>
                  <a:srgbClr val="000000"/>
                </a:solidFill>
              </a:rPr>
              <a:t>nauhličené</a:t>
            </a:r>
            <a:r>
              <a:rPr lang="en-GB" altLang="cs-CZ" sz="2000" dirty="0">
                <a:solidFill>
                  <a:srgbClr val="000000"/>
                </a:solidFill>
              </a:rPr>
              <a:t> </a:t>
            </a:r>
            <a:r>
              <a:rPr lang="en-GB" altLang="cs-CZ" sz="2000" dirty="0" err="1">
                <a:solidFill>
                  <a:srgbClr val="000000"/>
                </a:solidFill>
              </a:rPr>
              <a:t>železo</a:t>
            </a:r>
            <a:r>
              <a:rPr lang="en-GB" altLang="cs-CZ" sz="2000" dirty="0">
                <a:solidFill>
                  <a:srgbClr val="000000"/>
                </a:solidFill>
              </a:rPr>
              <a:t> (</a:t>
            </a:r>
            <a:r>
              <a:rPr lang="en-GB" altLang="cs-CZ" sz="2000" dirty="0" err="1">
                <a:solidFill>
                  <a:srgbClr val="000000"/>
                </a:solidFill>
              </a:rPr>
              <a:t>cementované</a:t>
            </a:r>
            <a:r>
              <a:rPr lang="en-GB" altLang="cs-CZ" sz="2000" dirty="0">
                <a:solidFill>
                  <a:srgbClr val="000000"/>
                </a:solidFill>
              </a:rPr>
              <a:t>). </a:t>
            </a:r>
            <a:r>
              <a:rPr lang="en-GB" altLang="cs-CZ" sz="2000" dirty="0" err="1">
                <a:solidFill>
                  <a:srgbClr val="000000"/>
                </a:solidFill>
              </a:rPr>
              <a:t>Kvalitní</a:t>
            </a:r>
            <a:r>
              <a:rPr lang="en-GB" altLang="cs-CZ" sz="2000" dirty="0">
                <a:solidFill>
                  <a:srgbClr val="000000"/>
                </a:solidFill>
              </a:rPr>
              <a:t> </a:t>
            </a:r>
            <a:r>
              <a:rPr lang="en-GB" altLang="cs-CZ" sz="2000" dirty="0" err="1">
                <a:solidFill>
                  <a:srgbClr val="000000"/>
                </a:solidFill>
              </a:rPr>
              <a:t>ocel</a:t>
            </a:r>
            <a:r>
              <a:rPr lang="en-GB" altLang="cs-CZ" sz="2000" dirty="0">
                <a:solidFill>
                  <a:srgbClr val="000000"/>
                </a:solidFill>
              </a:rPr>
              <a:t>, ale </a:t>
            </a:r>
            <a:r>
              <a:rPr lang="en-GB" altLang="cs-CZ" sz="2000" dirty="0" err="1">
                <a:solidFill>
                  <a:srgbClr val="000000"/>
                </a:solidFill>
              </a:rPr>
              <a:t>stále</a:t>
            </a:r>
            <a:r>
              <a:rPr lang="en-GB" altLang="cs-CZ" sz="2000" dirty="0">
                <a:solidFill>
                  <a:srgbClr val="000000"/>
                </a:solidFill>
              </a:rPr>
              <a:t> </a:t>
            </a:r>
            <a:r>
              <a:rPr lang="en-GB" altLang="cs-CZ" sz="2000" dirty="0" err="1">
                <a:solidFill>
                  <a:srgbClr val="000000"/>
                </a:solidFill>
              </a:rPr>
              <a:t>malokapacitní</a:t>
            </a:r>
            <a:r>
              <a:rPr lang="en-GB" altLang="cs-CZ" sz="2000" dirty="0">
                <a:solidFill>
                  <a:srgbClr val="000000"/>
                </a:solidFill>
              </a:rPr>
              <a:t> </a:t>
            </a:r>
            <a:r>
              <a:rPr lang="en-GB" altLang="cs-CZ" sz="2000" dirty="0" err="1">
                <a:solidFill>
                  <a:srgbClr val="000000"/>
                </a:solidFill>
              </a:rPr>
              <a:t>způsob</a:t>
            </a:r>
            <a:r>
              <a:rPr lang="en-GB" altLang="cs-CZ" sz="2000" dirty="0">
                <a:solidFill>
                  <a:srgbClr val="000000"/>
                </a:solidFill>
              </a:rPr>
              <a:t>. </a:t>
            </a:r>
          </a:p>
          <a:p>
            <a:pPr eaLnBrk="1">
              <a:lnSpc>
                <a:spcPct val="87000"/>
              </a:lnSpc>
              <a:buClr>
                <a:srgbClr val="000000"/>
              </a:buClr>
              <a:buSzPct val="45000"/>
              <a:buFont typeface="Wingdings" panose="05000000000000000000" pitchFamily="2" charset="2"/>
              <a:buNone/>
            </a:pPr>
            <a:endParaRPr lang="en-GB" altLang="cs-CZ" sz="2000"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000" dirty="0">
                <a:solidFill>
                  <a:srgbClr val="000000"/>
                </a:solidFill>
              </a:rPr>
              <a:t>1873 </a:t>
            </a:r>
            <a:r>
              <a:rPr lang="en-GB" altLang="cs-CZ" sz="2000" dirty="0" err="1">
                <a:solidFill>
                  <a:srgbClr val="000000"/>
                </a:solidFill>
              </a:rPr>
              <a:t>Kruppovy</a:t>
            </a:r>
            <a:r>
              <a:rPr lang="en-GB" altLang="cs-CZ" sz="2000" dirty="0">
                <a:solidFill>
                  <a:srgbClr val="000000"/>
                </a:solidFill>
              </a:rPr>
              <a:t> </a:t>
            </a:r>
            <a:r>
              <a:rPr lang="en-GB" altLang="cs-CZ" sz="2000" dirty="0" err="1">
                <a:solidFill>
                  <a:srgbClr val="000000"/>
                </a:solidFill>
              </a:rPr>
              <a:t>závody</a:t>
            </a:r>
            <a:r>
              <a:rPr lang="en-GB" altLang="cs-CZ" sz="2000" dirty="0">
                <a:solidFill>
                  <a:srgbClr val="000000"/>
                </a:solidFill>
              </a:rPr>
              <a:t> v </a:t>
            </a:r>
            <a:r>
              <a:rPr lang="en-GB" altLang="cs-CZ" sz="2000" dirty="0" err="1">
                <a:solidFill>
                  <a:srgbClr val="000000"/>
                </a:solidFill>
              </a:rPr>
              <a:t>Essenu</a:t>
            </a:r>
            <a:r>
              <a:rPr lang="en-GB" altLang="cs-CZ" sz="2000" dirty="0">
                <a:solidFill>
                  <a:srgbClr val="000000"/>
                </a:solidFill>
              </a:rPr>
              <a:t> - 52,5 t </a:t>
            </a:r>
            <a:r>
              <a:rPr lang="en-GB" altLang="cs-CZ" sz="2000" dirty="0" err="1">
                <a:solidFill>
                  <a:srgbClr val="000000"/>
                </a:solidFill>
              </a:rPr>
              <a:t>těžký</a:t>
            </a:r>
            <a:r>
              <a:rPr lang="en-GB" altLang="cs-CZ" sz="2000" dirty="0">
                <a:solidFill>
                  <a:srgbClr val="000000"/>
                </a:solidFill>
              </a:rPr>
              <a:t> </a:t>
            </a:r>
            <a:r>
              <a:rPr lang="en-GB" altLang="cs-CZ" sz="2000" dirty="0" err="1">
                <a:solidFill>
                  <a:srgbClr val="000000"/>
                </a:solidFill>
              </a:rPr>
              <a:t>odlitek</a:t>
            </a:r>
            <a:r>
              <a:rPr lang="en-GB" altLang="cs-CZ" sz="2000" dirty="0">
                <a:solidFill>
                  <a:srgbClr val="000000"/>
                </a:solidFill>
              </a:rPr>
              <a:t> pro </a:t>
            </a:r>
            <a:r>
              <a:rPr lang="en-GB" altLang="cs-CZ" sz="2000" dirty="0" err="1">
                <a:solidFill>
                  <a:srgbClr val="000000"/>
                </a:solidFill>
              </a:rPr>
              <a:t>dělo</a:t>
            </a:r>
            <a:r>
              <a:rPr lang="en-GB" altLang="cs-CZ" sz="2000" dirty="0">
                <a:solidFill>
                  <a:srgbClr val="000000"/>
                </a:solidFill>
              </a:rPr>
              <a:t> z 1800 </a:t>
            </a:r>
            <a:r>
              <a:rPr lang="en-GB" altLang="cs-CZ" sz="2000" dirty="0" err="1">
                <a:solidFill>
                  <a:srgbClr val="000000"/>
                </a:solidFill>
              </a:rPr>
              <a:t>kelímků</a:t>
            </a:r>
            <a:r>
              <a:rPr lang="en-GB" altLang="cs-CZ" sz="2000" dirty="0">
                <a:solidFill>
                  <a:srgbClr val="000000"/>
                </a:solidFill>
              </a:rPr>
              <a:t>.</a:t>
            </a:r>
          </a:p>
          <a:p>
            <a:pPr eaLnBrk="1">
              <a:lnSpc>
                <a:spcPct val="87000"/>
              </a:lnSpc>
              <a:buClr>
                <a:srgbClr val="000000"/>
              </a:buClr>
              <a:buSzPct val="45000"/>
              <a:buFont typeface="Wingdings" panose="05000000000000000000" pitchFamily="2" charset="2"/>
              <a:buNone/>
            </a:pPr>
            <a:endParaRPr lang="en-GB" altLang="cs-CZ" sz="2000"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000" dirty="0" err="1">
                <a:solidFill>
                  <a:srgbClr val="000000"/>
                </a:solidFill>
              </a:rPr>
              <a:t>Přednost</a:t>
            </a:r>
            <a:r>
              <a:rPr lang="en-GB" altLang="cs-CZ" sz="2000" dirty="0">
                <a:solidFill>
                  <a:srgbClr val="000000"/>
                </a:solidFill>
              </a:rPr>
              <a:t>: </a:t>
            </a:r>
            <a:r>
              <a:rPr lang="en-GB" altLang="cs-CZ" sz="2000" dirty="0" err="1">
                <a:solidFill>
                  <a:srgbClr val="000000"/>
                </a:solidFill>
              </a:rPr>
              <a:t>kvalitní</a:t>
            </a:r>
            <a:r>
              <a:rPr lang="en-GB" altLang="cs-CZ" sz="2000" dirty="0">
                <a:solidFill>
                  <a:srgbClr val="000000"/>
                </a:solidFill>
              </a:rPr>
              <a:t> </a:t>
            </a:r>
            <a:r>
              <a:rPr lang="en-GB" altLang="cs-CZ" sz="2000" dirty="0" err="1">
                <a:solidFill>
                  <a:srgbClr val="000000"/>
                </a:solidFill>
              </a:rPr>
              <a:t>ocel</a:t>
            </a:r>
            <a:endParaRPr lang="en-GB" altLang="cs-CZ" sz="2000"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000" dirty="0" err="1">
                <a:solidFill>
                  <a:srgbClr val="000000"/>
                </a:solidFill>
              </a:rPr>
              <a:t>Nevýhoda</a:t>
            </a:r>
            <a:r>
              <a:rPr lang="en-GB" altLang="cs-CZ" sz="2000" dirty="0">
                <a:solidFill>
                  <a:srgbClr val="000000"/>
                </a:solidFill>
              </a:rPr>
              <a:t>: </a:t>
            </a:r>
            <a:r>
              <a:rPr lang="en-GB" altLang="cs-CZ" sz="2000" dirty="0" err="1">
                <a:solidFill>
                  <a:srgbClr val="000000"/>
                </a:solidFill>
              </a:rPr>
              <a:t>malokapacit</a:t>
            </a:r>
            <a:r>
              <a:rPr lang="en-GB" altLang="cs-CZ" sz="2177" dirty="0" err="1">
                <a:solidFill>
                  <a:srgbClr val="000000"/>
                </a:solidFill>
              </a:rPr>
              <a:t>ní</a:t>
            </a:r>
            <a:r>
              <a:rPr lang="en-GB" altLang="cs-CZ" sz="2177" dirty="0">
                <a:solidFill>
                  <a:srgbClr val="000000"/>
                </a:solidFill>
              </a:rPr>
              <a:t> </a:t>
            </a:r>
            <a:r>
              <a:rPr lang="en-GB" altLang="cs-CZ" sz="2177" dirty="0" err="1">
                <a:solidFill>
                  <a:srgbClr val="000000"/>
                </a:solidFill>
              </a:rPr>
              <a:t>způsob</a:t>
            </a:r>
            <a:endParaRPr lang="en-GB" altLang="cs-CZ" sz="2177" dirty="0">
              <a:solidFill>
                <a:srgbClr val="000000"/>
              </a:solidFill>
            </a:endParaRPr>
          </a:p>
        </p:txBody>
      </p:sp>
      <p:pic>
        <p:nvPicPr>
          <p:cNvPr id="7168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64879" y="3213364"/>
            <a:ext cx="3358850" cy="2204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168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1596" y="685513"/>
            <a:ext cx="1832458" cy="2390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bdélník 6">
            <a:extLst>
              <a:ext uri="{FF2B5EF4-FFF2-40B4-BE49-F238E27FC236}">
                <a16:creationId xmlns:a16="http://schemas.microsoft.com/office/drawing/2014/main" id="{043E3417-8ED5-41E5-8A97-0B5107802BC6}"/>
              </a:ext>
            </a:extLst>
          </p:cNvPr>
          <p:cNvSpPr/>
          <p:nvPr/>
        </p:nvSpPr>
        <p:spPr bwMode="auto">
          <a:xfrm>
            <a:off x="3215957" y="5579745"/>
            <a:ext cx="5760085" cy="1278255"/>
          </a:xfrm>
          <a:prstGeom prst="rect">
            <a:avLst/>
          </a:prstGeom>
          <a:blipFill>
            <a:blip r:embed="rId5"/>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156433274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bdélník 20">
            <a:extLst>
              <a:ext uri="{FF2B5EF4-FFF2-40B4-BE49-F238E27FC236}">
                <a16:creationId xmlns:a16="http://schemas.microsoft.com/office/drawing/2014/main" id="{76E89373-33C6-4181-B526-ECA0BC6243B6}"/>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73730"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B293F77A-4D7D-44B6-A083-AC297149D364}" type="slidenum">
              <a:rPr lang="en-GB" altLang="cs-CZ">
                <a:solidFill>
                  <a:srgbClr val="000000"/>
                </a:solidFill>
                <a:latin typeface="Times New Roman" panose="02020603050405020304" pitchFamily="18" charset="0"/>
              </a:rPr>
              <a:pPr/>
              <a:t>27</a:t>
            </a:fld>
            <a:endParaRPr lang="en-GB" altLang="cs-CZ">
              <a:solidFill>
                <a:srgbClr val="000000"/>
              </a:solidFill>
              <a:latin typeface="Times New Roman" panose="02020603050405020304" pitchFamily="18" charset="0"/>
            </a:endParaRPr>
          </a:p>
        </p:txBody>
      </p:sp>
      <p:sp>
        <p:nvSpPr>
          <p:cNvPr id="73731" name="Text Box 1"/>
          <p:cNvSpPr txBox="1">
            <a:spLocks noChangeArrowheads="1"/>
          </p:cNvSpPr>
          <p:nvPr/>
        </p:nvSpPr>
        <p:spPr bwMode="auto">
          <a:xfrm>
            <a:off x="3820562" y="113773"/>
            <a:ext cx="5148540"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Nové způsoby výroby</a:t>
            </a:r>
          </a:p>
        </p:txBody>
      </p:sp>
      <p:sp>
        <p:nvSpPr>
          <p:cNvPr id="73732" name="Text Box 2"/>
          <p:cNvSpPr txBox="1">
            <a:spLocks noChangeArrowheads="1"/>
          </p:cNvSpPr>
          <p:nvPr/>
        </p:nvSpPr>
        <p:spPr bwMode="auto">
          <a:xfrm>
            <a:off x="216584" y="552870"/>
            <a:ext cx="11794602" cy="314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177" b="1" dirty="0" err="1">
                <a:solidFill>
                  <a:srgbClr val="000000"/>
                </a:solidFill>
              </a:rPr>
              <a:t>Pudlování</a:t>
            </a:r>
            <a:r>
              <a:rPr lang="en-GB" altLang="cs-CZ" sz="2177" dirty="0">
                <a:solidFill>
                  <a:srgbClr val="000000"/>
                </a:solidFill>
              </a:rPr>
              <a:t> (to puddle - </a:t>
            </a:r>
            <a:r>
              <a:rPr lang="en-GB" altLang="cs-CZ" sz="2177" dirty="0" err="1">
                <a:solidFill>
                  <a:srgbClr val="000000"/>
                </a:solidFill>
              </a:rPr>
              <a:t>angl.</a:t>
            </a:r>
            <a:r>
              <a:rPr lang="en-GB" altLang="cs-CZ" sz="2177" dirty="0">
                <a:solidFill>
                  <a:srgbClr val="000000"/>
                </a:solidFill>
              </a:rPr>
              <a:t> </a:t>
            </a:r>
            <a:r>
              <a:rPr lang="en-GB" altLang="cs-CZ" sz="2177" dirty="0" err="1">
                <a:solidFill>
                  <a:srgbClr val="000000"/>
                </a:solidFill>
              </a:rPr>
              <a:t>míchat</a:t>
            </a:r>
            <a:r>
              <a:rPr lang="en-GB" altLang="cs-CZ" sz="2177" dirty="0">
                <a:solidFill>
                  <a:srgbClr val="000000"/>
                </a:solidFill>
              </a:rPr>
              <a:t>)</a:t>
            </a:r>
          </a:p>
          <a:p>
            <a:pPr eaLnBrk="1">
              <a:lnSpc>
                <a:spcPct val="87000"/>
              </a:lnSpc>
              <a:buClr>
                <a:srgbClr val="000000"/>
              </a:buClr>
              <a:buSzPct val="45000"/>
              <a:buFont typeface="Wingdings" panose="05000000000000000000" pitchFamily="2" charset="2"/>
              <a:buNone/>
            </a:pPr>
            <a:r>
              <a:rPr lang="en-GB" altLang="cs-CZ" sz="2177" i="1" dirty="0">
                <a:solidFill>
                  <a:srgbClr val="000000"/>
                </a:solidFill>
              </a:rPr>
              <a:t>Henry </a:t>
            </a:r>
            <a:r>
              <a:rPr lang="en-GB" altLang="cs-CZ" sz="2177" i="1" dirty="0" err="1">
                <a:solidFill>
                  <a:srgbClr val="000000"/>
                </a:solidFill>
              </a:rPr>
              <a:t>Cort</a:t>
            </a:r>
            <a:r>
              <a:rPr lang="en-GB" altLang="cs-CZ" sz="2177" dirty="0">
                <a:solidFill>
                  <a:srgbClr val="000000"/>
                </a:solidFill>
              </a:rPr>
              <a:t>, Lancaster, 1783-4. </a:t>
            </a:r>
          </a:p>
          <a:p>
            <a:pPr eaLnBrk="1">
              <a:lnSpc>
                <a:spcPct val="87000"/>
              </a:lnSpc>
              <a:buClr>
                <a:srgbClr val="000000"/>
              </a:buClr>
              <a:buSzPct val="45000"/>
              <a:buFont typeface="Wingdings" panose="05000000000000000000" pitchFamily="2" charset="2"/>
              <a:buNone/>
            </a:pPr>
            <a:endParaRPr lang="en-GB" altLang="cs-CZ" sz="1179"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177" dirty="0" err="1">
                <a:solidFill>
                  <a:srgbClr val="000000"/>
                </a:solidFill>
              </a:rPr>
              <a:t>Plamenná</a:t>
            </a:r>
            <a:r>
              <a:rPr lang="en-GB" altLang="cs-CZ" sz="2177" dirty="0">
                <a:solidFill>
                  <a:srgbClr val="000000"/>
                </a:solidFill>
              </a:rPr>
              <a:t> (</a:t>
            </a:r>
            <a:r>
              <a:rPr lang="en-GB" altLang="cs-CZ" sz="2177" dirty="0" err="1">
                <a:solidFill>
                  <a:srgbClr val="000000"/>
                </a:solidFill>
              </a:rPr>
              <a:t>pálací</a:t>
            </a:r>
            <a:r>
              <a:rPr lang="en-GB" altLang="cs-CZ" sz="2177" dirty="0">
                <a:solidFill>
                  <a:srgbClr val="000000"/>
                </a:solidFill>
              </a:rPr>
              <a:t>) </a:t>
            </a:r>
            <a:r>
              <a:rPr lang="en-GB" altLang="cs-CZ" sz="2177" dirty="0" err="1">
                <a:solidFill>
                  <a:srgbClr val="000000"/>
                </a:solidFill>
              </a:rPr>
              <a:t>nístějová</a:t>
            </a:r>
            <a:r>
              <a:rPr lang="en-GB" altLang="cs-CZ" sz="2177" dirty="0">
                <a:solidFill>
                  <a:srgbClr val="000000"/>
                </a:solidFill>
              </a:rPr>
              <a:t> pec </a:t>
            </a:r>
            <a:r>
              <a:rPr lang="en-GB" altLang="cs-CZ" sz="2177" dirty="0" err="1">
                <a:solidFill>
                  <a:srgbClr val="000000"/>
                </a:solidFill>
              </a:rPr>
              <a:t>vytápěná</a:t>
            </a:r>
            <a:r>
              <a:rPr lang="en-GB" altLang="cs-CZ" sz="2177" dirty="0">
                <a:solidFill>
                  <a:srgbClr val="000000"/>
                </a:solidFill>
              </a:rPr>
              <a:t> </a:t>
            </a:r>
            <a:r>
              <a:rPr lang="en-GB" altLang="cs-CZ" sz="2177" dirty="0" err="1">
                <a:solidFill>
                  <a:srgbClr val="000000"/>
                </a:solidFill>
              </a:rPr>
              <a:t>kamenným</a:t>
            </a:r>
            <a:r>
              <a:rPr lang="en-GB" altLang="cs-CZ" sz="2177" dirty="0">
                <a:solidFill>
                  <a:srgbClr val="000000"/>
                </a:solidFill>
              </a:rPr>
              <a:t> </a:t>
            </a:r>
            <a:r>
              <a:rPr lang="en-GB" altLang="cs-CZ" sz="2177" dirty="0" err="1">
                <a:solidFill>
                  <a:srgbClr val="000000"/>
                </a:solidFill>
              </a:rPr>
              <a:t>uhlím</a:t>
            </a:r>
            <a:r>
              <a:rPr lang="en-GB" altLang="cs-CZ" sz="2177" dirty="0">
                <a:solidFill>
                  <a:srgbClr val="000000"/>
                </a:solidFill>
              </a:rPr>
              <a:t>, </a:t>
            </a:r>
            <a:r>
              <a:rPr lang="en-GB" altLang="cs-CZ" sz="2177" dirty="0" err="1">
                <a:solidFill>
                  <a:srgbClr val="000000"/>
                </a:solidFill>
              </a:rPr>
              <a:t>surové</a:t>
            </a:r>
            <a:r>
              <a:rPr lang="en-GB" altLang="cs-CZ" sz="2177" dirty="0">
                <a:solidFill>
                  <a:srgbClr val="000000"/>
                </a:solidFill>
              </a:rPr>
              <a:t> </a:t>
            </a:r>
            <a:r>
              <a:rPr lang="en-GB" altLang="cs-CZ" sz="2177" dirty="0" err="1">
                <a:solidFill>
                  <a:srgbClr val="000000"/>
                </a:solidFill>
              </a:rPr>
              <a:t>železo</a:t>
            </a:r>
            <a:r>
              <a:rPr lang="en-GB" altLang="cs-CZ" sz="2177" dirty="0">
                <a:solidFill>
                  <a:srgbClr val="000000"/>
                </a:solidFill>
              </a:rPr>
              <a:t> v </a:t>
            </a:r>
            <a:r>
              <a:rPr lang="en-GB" altLang="cs-CZ" sz="2177" dirty="0" err="1">
                <a:solidFill>
                  <a:srgbClr val="000000"/>
                </a:solidFill>
              </a:rPr>
              <a:t>kontaktu</a:t>
            </a:r>
            <a:r>
              <a:rPr lang="en-GB" altLang="cs-CZ" sz="2177" dirty="0">
                <a:solidFill>
                  <a:srgbClr val="000000"/>
                </a:solidFill>
              </a:rPr>
              <a:t> </a:t>
            </a:r>
            <a:r>
              <a:rPr lang="en-GB" altLang="cs-CZ" sz="2177" dirty="0" err="1">
                <a:solidFill>
                  <a:srgbClr val="000000"/>
                </a:solidFill>
              </a:rPr>
              <a:t>pouze</a:t>
            </a:r>
            <a:r>
              <a:rPr lang="en-GB" altLang="cs-CZ" sz="2177" dirty="0">
                <a:solidFill>
                  <a:srgbClr val="000000"/>
                </a:solidFill>
              </a:rPr>
              <a:t> s </a:t>
            </a:r>
            <a:r>
              <a:rPr lang="en-GB" altLang="cs-CZ" sz="2177" dirty="0" err="1">
                <a:solidFill>
                  <a:srgbClr val="000000"/>
                </a:solidFill>
              </a:rPr>
              <a:t>oxidačními</a:t>
            </a:r>
            <a:r>
              <a:rPr lang="en-GB" altLang="cs-CZ" sz="2177" dirty="0">
                <a:solidFill>
                  <a:srgbClr val="000000"/>
                </a:solidFill>
              </a:rPr>
              <a:t> </a:t>
            </a:r>
            <a:r>
              <a:rPr lang="en-GB" altLang="cs-CZ" sz="2177" dirty="0" err="1">
                <a:solidFill>
                  <a:srgbClr val="000000"/>
                </a:solidFill>
              </a:rPr>
              <a:t>spalinami</a:t>
            </a:r>
            <a:r>
              <a:rPr lang="en-GB" altLang="cs-CZ" sz="2177" dirty="0">
                <a:solidFill>
                  <a:srgbClr val="000000"/>
                </a:solidFill>
              </a:rPr>
              <a:t> (</a:t>
            </a:r>
            <a:r>
              <a:rPr lang="en-GB" altLang="cs-CZ" sz="2177" dirty="0" err="1">
                <a:solidFill>
                  <a:srgbClr val="000000"/>
                </a:solidFill>
              </a:rPr>
              <a:t>není</a:t>
            </a:r>
            <a:r>
              <a:rPr lang="en-GB" altLang="cs-CZ" sz="2177" dirty="0">
                <a:solidFill>
                  <a:srgbClr val="000000"/>
                </a:solidFill>
              </a:rPr>
              <a:t> </a:t>
            </a:r>
            <a:r>
              <a:rPr lang="en-GB" altLang="cs-CZ" sz="2177" dirty="0" err="1">
                <a:solidFill>
                  <a:srgbClr val="000000"/>
                </a:solidFill>
              </a:rPr>
              <a:t>syceno</a:t>
            </a:r>
            <a:r>
              <a:rPr lang="en-GB" altLang="cs-CZ" sz="2177" dirty="0">
                <a:solidFill>
                  <a:srgbClr val="000000"/>
                </a:solidFill>
              </a:rPr>
              <a:t> </a:t>
            </a:r>
            <a:r>
              <a:rPr lang="en-GB" altLang="cs-CZ" sz="2177" dirty="0" err="1">
                <a:solidFill>
                  <a:srgbClr val="000000"/>
                </a:solidFill>
              </a:rPr>
              <a:t>sírou</a:t>
            </a:r>
            <a:r>
              <a:rPr lang="en-GB" altLang="cs-CZ" sz="2177" dirty="0">
                <a:solidFill>
                  <a:srgbClr val="000000"/>
                </a:solidFill>
              </a:rPr>
              <a:t>). </a:t>
            </a:r>
          </a:p>
          <a:p>
            <a:pPr eaLnBrk="1">
              <a:lnSpc>
                <a:spcPct val="87000"/>
              </a:lnSpc>
              <a:buClr>
                <a:srgbClr val="000000"/>
              </a:buClr>
              <a:buSzPct val="45000"/>
              <a:buFont typeface="Wingdings" panose="05000000000000000000" pitchFamily="2" charset="2"/>
              <a:buNone/>
            </a:pPr>
            <a:r>
              <a:rPr lang="en-GB" altLang="cs-CZ" sz="2177" dirty="0" err="1">
                <a:solidFill>
                  <a:srgbClr val="000000"/>
                </a:solidFill>
              </a:rPr>
              <a:t>Ruční</a:t>
            </a:r>
            <a:r>
              <a:rPr lang="en-GB" altLang="cs-CZ" sz="2177" dirty="0">
                <a:solidFill>
                  <a:srgbClr val="000000"/>
                </a:solidFill>
              </a:rPr>
              <a:t> </a:t>
            </a:r>
            <a:r>
              <a:rPr lang="en-GB" altLang="cs-CZ" sz="2177" dirty="0" err="1">
                <a:solidFill>
                  <a:srgbClr val="000000"/>
                </a:solidFill>
              </a:rPr>
              <a:t>promíchávání</a:t>
            </a:r>
            <a:r>
              <a:rPr lang="en-GB" altLang="cs-CZ" sz="2177" dirty="0">
                <a:solidFill>
                  <a:srgbClr val="000000"/>
                </a:solidFill>
              </a:rPr>
              <a:t> </a:t>
            </a:r>
            <a:r>
              <a:rPr lang="en-GB" altLang="cs-CZ" sz="2177" dirty="0" err="1">
                <a:solidFill>
                  <a:srgbClr val="000000"/>
                </a:solidFill>
              </a:rPr>
              <a:t>nataveného</a:t>
            </a:r>
            <a:r>
              <a:rPr lang="en-GB" altLang="cs-CZ" sz="2177" dirty="0">
                <a:solidFill>
                  <a:srgbClr val="000000"/>
                </a:solidFill>
              </a:rPr>
              <a:t> </a:t>
            </a:r>
            <a:r>
              <a:rPr lang="en-GB" altLang="cs-CZ" sz="2177" dirty="0" err="1">
                <a:solidFill>
                  <a:srgbClr val="000000"/>
                </a:solidFill>
              </a:rPr>
              <a:t>železa</a:t>
            </a:r>
            <a:r>
              <a:rPr lang="en-GB" altLang="cs-CZ" sz="2177" dirty="0">
                <a:solidFill>
                  <a:srgbClr val="000000"/>
                </a:solidFill>
              </a:rPr>
              <a:t> </a:t>
            </a:r>
            <a:r>
              <a:rPr lang="en-GB" altLang="cs-CZ" sz="2177" dirty="0" err="1">
                <a:solidFill>
                  <a:srgbClr val="000000"/>
                </a:solidFill>
              </a:rPr>
              <a:t>hřeblem</a:t>
            </a:r>
            <a:r>
              <a:rPr lang="en-GB" altLang="cs-CZ" sz="2177" dirty="0">
                <a:solidFill>
                  <a:srgbClr val="000000"/>
                </a:solidFill>
              </a:rPr>
              <a:t> </a:t>
            </a:r>
            <a:r>
              <a:rPr lang="en-GB" altLang="cs-CZ" sz="2177" dirty="0" err="1">
                <a:solidFill>
                  <a:srgbClr val="000000"/>
                </a:solidFill>
              </a:rPr>
              <a:t>usnadnilo</a:t>
            </a:r>
            <a:r>
              <a:rPr lang="en-GB" altLang="cs-CZ" sz="2177" dirty="0">
                <a:solidFill>
                  <a:srgbClr val="000000"/>
                </a:solidFill>
              </a:rPr>
              <a:t> </a:t>
            </a:r>
            <a:r>
              <a:rPr lang="en-GB" altLang="cs-CZ" sz="2177" dirty="0" err="1">
                <a:solidFill>
                  <a:srgbClr val="000000"/>
                </a:solidFill>
              </a:rPr>
              <a:t>oxidaci</a:t>
            </a:r>
            <a:r>
              <a:rPr lang="en-GB" altLang="cs-CZ" sz="2177" dirty="0">
                <a:solidFill>
                  <a:srgbClr val="000000"/>
                </a:solidFill>
              </a:rPr>
              <a:t> </a:t>
            </a:r>
            <a:r>
              <a:rPr lang="en-GB" altLang="cs-CZ" sz="2177" dirty="0" err="1">
                <a:solidFill>
                  <a:srgbClr val="000000"/>
                </a:solidFill>
              </a:rPr>
              <a:t>uhlíku</a:t>
            </a:r>
            <a:r>
              <a:rPr lang="en-GB" altLang="cs-CZ" sz="2177" dirty="0">
                <a:solidFill>
                  <a:srgbClr val="000000"/>
                </a:solidFill>
              </a:rPr>
              <a:t>, </a:t>
            </a:r>
            <a:r>
              <a:rPr lang="en-GB" altLang="cs-CZ" sz="2177" dirty="0" err="1">
                <a:solidFill>
                  <a:srgbClr val="000000"/>
                </a:solidFill>
              </a:rPr>
              <a:t>křemíku</a:t>
            </a:r>
            <a:r>
              <a:rPr lang="en-GB" altLang="cs-CZ" sz="2177" dirty="0">
                <a:solidFill>
                  <a:srgbClr val="000000"/>
                </a:solidFill>
              </a:rPr>
              <a:t>, </a:t>
            </a:r>
            <a:r>
              <a:rPr lang="en-GB" altLang="cs-CZ" sz="2177" dirty="0" err="1">
                <a:solidFill>
                  <a:srgbClr val="000000"/>
                </a:solidFill>
              </a:rPr>
              <a:t>manganu</a:t>
            </a:r>
            <a:r>
              <a:rPr lang="en-GB" altLang="cs-CZ" sz="2177" dirty="0">
                <a:solidFill>
                  <a:srgbClr val="000000"/>
                </a:solidFill>
              </a:rPr>
              <a:t> </a:t>
            </a:r>
            <a:r>
              <a:rPr lang="en-GB" altLang="cs-CZ" sz="2177" dirty="0" err="1">
                <a:solidFill>
                  <a:srgbClr val="000000"/>
                </a:solidFill>
              </a:rPr>
              <a:t>atd</a:t>
            </a:r>
            <a:r>
              <a:rPr lang="en-GB" altLang="cs-CZ" sz="2177" dirty="0">
                <a:solidFill>
                  <a:srgbClr val="000000"/>
                </a:solidFill>
              </a:rPr>
              <a:t>. </a:t>
            </a:r>
            <a:r>
              <a:rPr lang="en-GB" altLang="cs-CZ" sz="2177" dirty="0" err="1">
                <a:solidFill>
                  <a:srgbClr val="000000"/>
                </a:solidFill>
              </a:rPr>
              <a:t>Poklesem</a:t>
            </a:r>
            <a:r>
              <a:rPr lang="en-GB" altLang="cs-CZ" sz="2177" dirty="0">
                <a:solidFill>
                  <a:srgbClr val="000000"/>
                </a:solidFill>
              </a:rPr>
              <a:t> </a:t>
            </a:r>
            <a:r>
              <a:rPr lang="en-GB" altLang="cs-CZ" sz="2177" dirty="0" err="1">
                <a:solidFill>
                  <a:srgbClr val="000000"/>
                </a:solidFill>
              </a:rPr>
              <a:t>obsahu</a:t>
            </a:r>
            <a:r>
              <a:rPr lang="en-GB" altLang="cs-CZ" sz="2177" dirty="0">
                <a:solidFill>
                  <a:srgbClr val="000000"/>
                </a:solidFill>
              </a:rPr>
              <a:t> C </a:t>
            </a:r>
            <a:r>
              <a:rPr lang="en-GB" altLang="cs-CZ" sz="2177" dirty="0" err="1">
                <a:solidFill>
                  <a:srgbClr val="000000"/>
                </a:solidFill>
              </a:rPr>
              <a:t>vzrostla</a:t>
            </a:r>
            <a:r>
              <a:rPr lang="en-GB" altLang="cs-CZ" sz="2177" dirty="0">
                <a:solidFill>
                  <a:srgbClr val="000000"/>
                </a:solidFill>
              </a:rPr>
              <a:t> </a:t>
            </a:r>
            <a:r>
              <a:rPr lang="en-GB" altLang="cs-CZ" sz="2177" dirty="0" err="1">
                <a:solidFill>
                  <a:srgbClr val="000000"/>
                </a:solidFill>
              </a:rPr>
              <a:t>teplota</a:t>
            </a:r>
            <a:r>
              <a:rPr lang="en-GB" altLang="cs-CZ" sz="2177" dirty="0">
                <a:solidFill>
                  <a:srgbClr val="000000"/>
                </a:solidFill>
              </a:rPr>
              <a:t> </a:t>
            </a:r>
            <a:r>
              <a:rPr lang="en-GB" altLang="cs-CZ" sz="2177" dirty="0" err="1">
                <a:solidFill>
                  <a:srgbClr val="000000"/>
                </a:solidFill>
              </a:rPr>
              <a:t>tavení</a:t>
            </a:r>
            <a:r>
              <a:rPr lang="en-GB" altLang="cs-CZ" sz="2177" dirty="0">
                <a:solidFill>
                  <a:srgbClr val="000000"/>
                </a:solidFill>
              </a:rPr>
              <a:t> - </a:t>
            </a:r>
            <a:r>
              <a:rPr lang="en-GB" altLang="cs-CZ" sz="2177" dirty="0" err="1">
                <a:solidFill>
                  <a:srgbClr val="000000"/>
                </a:solidFill>
              </a:rPr>
              <a:t>železo</a:t>
            </a:r>
            <a:r>
              <a:rPr lang="en-GB" altLang="cs-CZ" sz="2177" dirty="0">
                <a:solidFill>
                  <a:srgbClr val="000000"/>
                </a:solidFill>
              </a:rPr>
              <a:t> </a:t>
            </a:r>
            <a:r>
              <a:rPr lang="en-GB" altLang="cs-CZ" sz="2177" dirty="0" err="1">
                <a:solidFill>
                  <a:srgbClr val="000000"/>
                </a:solidFill>
              </a:rPr>
              <a:t>zhoustlo</a:t>
            </a:r>
            <a:r>
              <a:rPr lang="en-GB" altLang="cs-CZ" sz="2177" dirty="0">
                <a:solidFill>
                  <a:srgbClr val="000000"/>
                </a:solidFill>
              </a:rPr>
              <a:t>. </a:t>
            </a:r>
            <a:r>
              <a:rPr lang="en-GB" altLang="cs-CZ" sz="2177" dirty="0" err="1">
                <a:solidFill>
                  <a:srgbClr val="000000"/>
                </a:solidFill>
              </a:rPr>
              <a:t>Hřeblem</a:t>
            </a:r>
            <a:r>
              <a:rPr lang="en-GB" altLang="cs-CZ" sz="2177" dirty="0">
                <a:solidFill>
                  <a:srgbClr val="000000"/>
                </a:solidFill>
              </a:rPr>
              <a:t> </a:t>
            </a:r>
            <a:r>
              <a:rPr lang="en-GB" altLang="cs-CZ" sz="2177" dirty="0" err="1">
                <a:solidFill>
                  <a:srgbClr val="000000"/>
                </a:solidFill>
              </a:rPr>
              <a:t>sbaleno</a:t>
            </a:r>
            <a:r>
              <a:rPr lang="en-GB" altLang="cs-CZ" sz="2177" dirty="0">
                <a:solidFill>
                  <a:srgbClr val="000000"/>
                </a:solidFill>
              </a:rPr>
              <a:t> do </a:t>
            </a:r>
            <a:r>
              <a:rPr lang="en-GB" altLang="cs-CZ" sz="2177" dirty="0" err="1">
                <a:solidFill>
                  <a:srgbClr val="000000"/>
                </a:solidFill>
              </a:rPr>
              <a:t>tzv</a:t>
            </a:r>
            <a:r>
              <a:rPr lang="en-GB" altLang="cs-CZ" sz="2177" dirty="0">
                <a:solidFill>
                  <a:srgbClr val="000000"/>
                </a:solidFill>
              </a:rPr>
              <a:t>. </a:t>
            </a:r>
            <a:r>
              <a:rPr lang="en-GB" altLang="cs-CZ" sz="2177" dirty="0" err="1">
                <a:solidFill>
                  <a:srgbClr val="000000"/>
                </a:solidFill>
              </a:rPr>
              <a:t>lup</a:t>
            </a:r>
            <a:r>
              <a:rPr lang="en-GB" altLang="cs-CZ" sz="2177" dirty="0">
                <a:solidFill>
                  <a:srgbClr val="000000"/>
                </a:solidFill>
              </a:rPr>
              <a:t> (30 - 40 kg). </a:t>
            </a:r>
            <a:r>
              <a:rPr lang="en-GB" altLang="cs-CZ" sz="2177" dirty="0" err="1">
                <a:solidFill>
                  <a:srgbClr val="000000"/>
                </a:solidFill>
              </a:rPr>
              <a:t>Další</a:t>
            </a:r>
            <a:r>
              <a:rPr lang="en-GB" altLang="cs-CZ" sz="2177" dirty="0">
                <a:solidFill>
                  <a:srgbClr val="000000"/>
                </a:solidFill>
              </a:rPr>
              <a:t> </a:t>
            </a:r>
            <a:r>
              <a:rPr lang="en-GB" altLang="cs-CZ" sz="2177" dirty="0" err="1">
                <a:solidFill>
                  <a:srgbClr val="000000"/>
                </a:solidFill>
              </a:rPr>
              <a:t>prokování</a:t>
            </a:r>
            <a:r>
              <a:rPr lang="en-GB" altLang="cs-CZ" sz="2177" dirty="0">
                <a:solidFill>
                  <a:srgbClr val="000000"/>
                </a:solidFill>
              </a:rPr>
              <a:t> </a:t>
            </a:r>
            <a:r>
              <a:rPr lang="en-GB" altLang="cs-CZ" sz="2177" dirty="0" err="1">
                <a:solidFill>
                  <a:srgbClr val="000000"/>
                </a:solidFill>
              </a:rPr>
              <a:t>na</a:t>
            </a:r>
            <a:r>
              <a:rPr lang="en-GB" altLang="cs-CZ" sz="2177" dirty="0">
                <a:solidFill>
                  <a:srgbClr val="000000"/>
                </a:solidFill>
              </a:rPr>
              <a:t> </a:t>
            </a:r>
            <a:r>
              <a:rPr lang="en-GB" altLang="cs-CZ" sz="2177" dirty="0" err="1">
                <a:solidFill>
                  <a:srgbClr val="000000"/>
                </a:solidFill>
              </a:rPr>
              <a:t>bucharu</a:t>
            </a:r>
            <a:r>
              <a:rPr lang="en-GB" altLang="cs-CZ" sz="2177" dirty="0">
                <a:solidFill>
                  <a:srgbClr val="000000"/>
                </a:solidFill>
              </a:rPr>
              <a:t>. </a:t>
            </a:r>
          </a:p>
          <a:p>
            <a:pPr eaLnBrk="1">
              <a:lnSpc>
                <a:spcPct val="87000"/>
              </a:lnSpc>
              <a:buClr>
                <a:srgbClr val="000000"/>
              </a:buClr>
              <a:buSzPct val="45000"/>
              <a:buFont typeface="Wingdings" panose="05000000000000000000" pitchFamily="2" charset="2"/>
              <a:buNone/>
            </a:pPr>
            <a:endParaRPr lang="en-GB" altLang="cs-CZ" sz="1179"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633" dirty="0" err="1">
                <a:solidFill>
                  <a:srgbClr val="000000"/>
                </a:solidFill>
              </a:rPr>
              <a:t>Přednost</a:t>
            </a:r>
            <a:r>
              <a:rPr lang="en-GB" altLang="cs-CZ" sz="1633" dirty="0">
                <a:solidFill>
                  <a:srgbClr val="000000"/>
                </a:solidFill>
              </a:rPr>
              <a:t>: </a:t>
            </a:r>
            <a:r>
              <a:rPr lang="en-GB" altLang="cs-CZ" sz="1633" dirty="0" err="1">
                <a:solidFill>
                  <a:srgbClr val="000000"/>
                </a:solidFill>
              </a:rPr>
              <a:t>produktivní</a:t>
            </a:r>
            <a:r>
              <a:rPr lang="en-GB" altLang="cs-CZ" sz="1633" dirty="0">
                <a:solidFill>
                  <a:srgbClr val="000000"/>
                </a:solidFill>
              </a:rPr>
              <a:t> </a:t>
            </a:r>
            <a:r>
              <a:rPr lang="en-GB" altLang="cs-CZ" sz="1633" dirty="0" err="1">
                <a:solidFill>
                  <a:srgbClr val="000000"/>
                </a:solidFill>
              </a:rPr>
              <a:t>způsob</a:t>
            </a:r>
            <a:r>
              <a:rPr lang="en-GB" altLang="cs-CZ" sz="1633" dirty="0">
                <a:solidFill>
                  <a:srgbClr val="000000"/>
                </a:solidFill>
              </a:rPr>
              <a:t> (</a:t>
            </a:r>
            <a:r>
              <a:rPr lang="en-GB" altLang="cs-CZ" sz="1633" dirty="0" err="1">
                <a:solidFill>
                  <a:srgbClr val="000000"/>
                </a:solidFill>
              </a:rPr>
              <a:t>vsázka</a:t>
            </a:r>
            <a:r>
              <a:rPr lang="en-GB" altLang="cs-CZ" sz="1633" dirty="0">
                <a:solidFill>
                  <a:srgbClr val="000000"/>
                </a:solidFill>
              </a:rPr>
              <a:t> 200 - 500 kg).</a:t>
            </a:r>
          </a:p>
          <a:p>
            <a:pPr eaLnBrk="1">
              <a:lnSpc>
                <a:spcPct val="87000"/>
              </a:lnSpc>
              <a:buClr>
                <a:srgbClr val="000000"/>
              </a:buClr>
              <a:buSzPct val="45000"/>
              <a:buFont typeface="Wingdings" panose="05000000000000000000" pitchFamily="2" charset="2"/>
              <a:buNone/>
            </a:pPr>
            <a:r>
              <a:rPr lang="en-GB" altLang="cs-CZ" sz="1633" dirty="0" err="1">
                <a:solidFill>
                  <a:srgbClr val="000000"/>
                </a:solidFill>
              </a:rPr>
              <a:t>Nevýhody</a:t>
            </a:r>
            <a:r>
              <a:rPr lang="en-GB" altLang="cs-CZ" sz="1633" dirty="0">
                <a:solidFill>
                  <a:srgbClr val="000000"/>
                </a:solidFill>
              </a:rPr>
              <a:t>: </a:t>
            </a:r>
            <a:r>
              <a:rPr lang="en-GB" altLang="cs-CZ" sz="1633" dirty="0" err="1">
                <a:solidFill>
                  <a:srgbClr val="000000"/>
                </a:solidFill>
              </a:rPr>
              <a:t>velmi</a:t>
            </a:r>
            <a:r>
              <a:rPr lang="en-GB" altLang="cs-CZ" sz="1633" dirty="0">
                <a:solidFill>
                  <a:srgbClr val="000000"/>
                </a:solidFill>
              </a:rPr>
              <a:t> </a:t>
            </a:r>
            <a:r>
              <a:rPr lang="en-GB" altLang="cs-CZ" sz="1633" dirty="0" err="1">
                <a:solidFill>
                  <a:srgbClr val="000000"/>
                </a:solidFill>
              </a:rPr>
              <a:t>namáhavá</a:t>
            </a:r>
            <a:r>
              <a:rPr lang="en-GB" altLang="cs-CZ" sz="1633" dirty="0">
                <a:solidFill>
                  <a:srgbClr val="000000"/>
                </a:solidFill>
              </a:rPr>
              <a:t> </a:t>
            </a:r>
            <a:r>
              <a:rPr lang="en-GB" altLang="cs-CZ" sz="1633" dirty="0" err="1">
                <a:solidFill>
                  <a:srgbClr val="000000"/>
                </a:solidFill>
              </a:rPr>
              <a:t>práce</a:t>
            </a:r>
            <a:r>
              <a:rPr lang="en-GB" altLang="cs-CZ" sz="1633" dirty="0">
                <a:solidFill>
                  <a:srgbClr val="000000"/>
                </a:solidFill>
              </a:rPr>
              <a:t> (</a:t>
            </a:r>
            <a:r>
              <a:rPr lang="en-GB" altLang="cs-CZ" sz="1633" dirty="0" err="1">
                <a:solidFill>
                  <a:srgbClr val="000000"/>
                </a:solidFill>
              </a:rPr>
              <a:t>někdy</a:t>
            </a:r>
            <a:r>
              <a:rPr lang="en-GB" altLang="cs-CZ" sz="1633" dirty="0">
                <a:solidFill>
                  <a:srgbClr val="000000"/>
                </a:solidFill>
              </a:rPr>
              <a:t> </a:t>
            </a:r>
            <a:r>
              <a:rPr lang="en-GB" altLang="cs-CZ" sz="1633" dirty="0" err="1">
                <a:solidFill>
                  <a:srgbClr val="000000"/>
                </a:solidFill>
              </a:rPr>
              <a:t>povolena</a:t>
            </a:r>
            <a:r>
              <a:rPr lang="en-GB" altLang="cs-CZ" sz="1633" dirty="0">
                <a:solidFill>
                  <a:srgbClr val="000000"/>
                </a:solidFill>
              </a:rPr>
              <a:t> </a:t>
            </a:r>
            <a:r>
              <a:rPr lang="en-GB" altLang="cs-CZ" sz="1633" dirty="0" err="1">
                <a:solidFill>
                  <a:srgbClr val="000000"/>
                </a:solidFill>
              </a:rPr>
              <a:t>kratší</a:t>
            </a:r>
            <a:r>
              <a:rPr lang="en-GB" altLang="cs-CZ" sz="1633" dirty="0">
                <a:solidFill>
                  <a:srgbClr val="000000"/>
                </a:solidFill>
              </a:rPr>
              <a:t> </a:t>
            </a:r>
            <a:r>
              <a:rPr lang="en-GB" altLang="cs-CZ" sz="1633" dirty="0" err="1">
                <a:solidFill>
                  <a:srgbClr val="000000"/>
                </a:solidFill>
              </a:rPr>
              <a:t>pracovní</a:t>
            </a:r>
            <a:r>
              <a:rPr lang="en-GB" altLang="cs-CZ" sz="1633" dirty="0">
                <a:solidFill>
                  <a:srgbClr val="000000"/>
                </a:solidFill>
              </a:rPr>
              <a:t> </a:t>
            </a:r>
            <a:r>
              <a:rPr lang="en-GB" altLang="cs-CZ" sz="1633" dirty="0" err="1">
                <a:solidFill>
                  <a:srgbClr val="000000"/>
                </a:solidFill>
              </a:rPr>
              <a:t>doba</a:t>
            </a:r>
            <a:r>
              <a:rPr lang="en-GB" altLang="cs-CZ" sz="1633" dirty="0">
                <a:solidFill>
                  <a:srgbClr val="000000"/>
                </a:solidFill>
              </a:rPr>
              <a:t>!), </a:t>
            </a:r>
            <a:r>
              <a:rPr lang="en-GB" altLang="cs-CZ" sz="1633" dirty="0" err="1">
                <a:solidFill>
                  <a:srgbClr val="000000"/>
                </a:solidFill>
              </a:rPr>
              <a:t>železo</a:t>
            </a:r>
            <a:r>
              <a:rPr lang="en-GB" altLang="cs-CZ" sz="1633" dirty="0">
                <a:solidFill>
                  <a:srgbClr val="000000"/>
                </a:solidFill>
              </a:rPr>
              <a:t> </a:t>
            </a:r>
            <a:r>
              <a:rPr lang="en-GB" altLang="cs-CZ" sz="1633" dirty="0" err="1">
                <a:solidFill>
                  <a:srgbClr val="000000"/>
                </a:solidFill>
              </a:rPr>
              <a:t>měkké</a:t>
            </a:r>
            <a:r>
              <a:rPr lang="en-GB" altLang="cs-CZ" sz="1633" dirty="0">
                <a:solidFill>
                  <a:srgbClr val="000000"/>
                </a:solidFill>
              </a:rPr>
              <a:t>, </a:t>
            </a:r>
            <a:r>
              <a:rPr lang="en-GB" altLang="cs-CZ" sz="1633" dirty="0" err="1">
                <a:solidFill>
                  <a:srgbClr val="000000"/>
                </a:solidFill>
              </a:rPr>
              <a:t>lámavé</a:t>
            </a:r>
            <a:r>
              <a:rPr lang="en-GB" altLang="cs-CZ" sz="1633" dirty="0">
                <a:solidFill>
                  <a:srgbClr val="000000"/>
                </a:solidFill>
              </a:rPr>
              <a:t> („</a:t>
            </a:r>
            <a:r>
              <a:rPr lang="en-GB" altLang="cs-CZ" sz="1633" dirty="0" err="1">
                <a:solidFill>
                  <a:srgbClr val="000000"/>
                </a:solidFill>
              </a:rPr>
              <a:t>dřevitý</a:t>
            </a:r>
            <a:r>
              <a:rPr lang="en-GB" altLang="cs-CZ" sz="1633" dirty="0">
                <a:solidFill>
                  <a:srgbClr val="000000"/>
                </a:solidFill>
              </a:rPr>
              <a:t> </a:t>
            </a:r>
            <a:r>
              <a:rPr lang="en-GB" altLang="cs-CZ" sz="1633" dirty="0" err="1">
                <a:solidFill>
                  <a:srgbClr val="000000"/>
                </a:solidFill>
              </a:rPr>
              <a:t>lom</a:t>
            </a:r>
            <a:r>
              <a:rPr lang="en-GB" altLang="cs-CZ" sz="1633" dirty="0">
                <a:solidFill>
                  <a:srgbClr val="000000"/>
                </a:solidFill>
              </a:rPr>
              <a:t>“). </a:t>
            </a:r>
            <a:r>
              <a:rPr lang="en-GB" altLang="cs-CZ" sz="1633" dirty="0" err="1">
                <a:solidFill>
                  <a:srgbClr val="000000"/>
                </a:solidFill>
              </a:rPr>
              <a:t>Trvalo</a:t>
            </a:r>
            <a:r>
              <a:rPr lang="en-GB" altLang="cs-CZ" sz="1633" dirty="0">
                <a:solidFill>
                  <a:srgbClr val="000000"/>
                </a:solidFill>
              </a:rPr>
              <a:t> to </a:t>
            </a:r>
            <a:r>
              <a:rPr lang="en-GB" altLang="cs-CZ" sz="1633" dirty="0" err="1">
                <a:solidFill>
                  <a:srgbClr val="000000"/>
                </a:solidFill>
              </a:rPr>
              <a:t>několik</a:t>
            </a:r>
            <a:r>
              <a:rPr lang="en-GB" altLang="cs-CZ" sz="1633" dirty="0">
                <a:solidFill>
                  <a:srgbClr val="000000"/>
                </a:solidFill>
              </a:rPr>
              <a:t> </a:t>
            </a:r>
            <a:r>
              <a:rPr lang="en-GB" altLang="cs-CZ" sz="1633" dirty="0" err="1">
                <a:solidFill>
                  <a:srgbClr val="000000"/>
                </a:solidFill>
              </a:rPr>
              <a:t>hodin</a:t>
            </a:r>
            <a:r>
              <a:rPr lang="en-GB" altLang="cs-CZ" sz="1996" dirty="0">
                <a:solidFill>
                  <a:srgbClr val="000000"/>
                </a:solidFill>
              </a:rPr>
              <a:t>.</a:t>
            </a:r>
          </a:p>
        </p:txBody>
      </p:sp>
      <p:grpSp>
        <p:nvGrpSpPr>
          <p:cNvPr id="73734" name="Group 4"/>
          <p:cNvGrpSpPr>
            <a:grpSpLocks/>
          </p:cNvGrpSpPr>
          <p:nvPr/>
        </p:nvGrpSpPr>
        <p:grpSpPr bwMode="auto">
          <a:xfrm>
            <a:off x="460976" y="3630441"/>
            <a:ext cx="4409743" cy="2201991"/>
            <a:chOff x="295" y="3215"/>
            <a:chExt cx="3062" cy="1529"/>
          </a:xfrm>
        </p:grpSpPr>
        <p:grpSp>
          <p:nvGrpSpPr>
            <p:cNvPr id="73737" name="Group 5"/>
            <p:cNvGrpSpPr>
              <a:grpSpLocks/>
            </p:cNvGrpSpPr>
            <p:nvPr/>
          </p:nvGrpSpPr>
          <p:grpSpPr bwMode="auto">
            <a:xfrm>
              <a:off x="295" y="3215"/>
              <a:ext cx="3062" cy="1220"/>
              <a:chOff x="295" y="3215"/>
              <a:chExt cx="3062" cy="1220"/>
            </a:xfrm>
          </p:grpSpPr>
          <p:sp>
            <p:nvSpPr>
              <p:cNvPr id="73739" name="Freeform 6"/>
              <p:cNvSpPr>
                <a:spLocks noChangeArrowheads="1"/>
              </p:cNvSpPr>
              <p:nvPr/>
            </p:nvSpPr>
            <p:spPr bwMode="auto">
              <a:xfrm>
                <a:off x="977" y="3825"/>
                <a:ext cx="2381" cy="611"/>
              </a:xfrm>
              <a:custGeom>
                <a:avLst/>
                <a:gdLst>
                  <a:gd name="T0" fmla="*/ 0 w 5325"/>
                  <a:gd name="T1" fmla="*/ 0 h 1365"/>
                  <a:gd name="T2" fmla="*/ 0 w 5325"/>
                  <a:gd name="T3" fmla="*/ 0 h 1365"/>
                  <a:gd name="T4" fmla="*/ 0 w 5325"/>
                  <a:gd name="T5" fmla="*/ 0 h 1365"/>
                  <a:gd name="T6" fmla="*/ 0 w 5325"/>
                  <a:gd name="T7" fmla="*/ 0 h 1365"/>
                  <a:gd name="T8" fmla="*/ 0 w 5325"/>
                  <a:gd name="T9" fmla="*/ 0 h 1365"/>
                  <a:gd name="T10" fmla="*/ 0 w 5325"/>
                  <a:gd name="T11" fmla="*/ 0 h 1365"/>
                  <a:gd name="T12" fmla="*/ 0 w 5325"/>
                  <a:gd name="T13" fmla="*/ 0 h 1365"/>
                  <a:gd name="T14" fmla="*/ 0 w 5325"/>
                  <a:gd name="T15" fmla="*/ 0 h 1365"/>
                  <a:gd name="T16" fmla="*/ 0 w 5325"/>
                  <a:gd name="T17" fmla="*/ 0 h 1365"/>
                  <a:gd name="T18" fmla="*/ 0 w 5325"/>
                  <a:gd name="T19" fmla="*/ 0 h 1365"/>
                  <a:gd name="T20" fmla="*/ 0 w 5325"/>
                  <a:gd name="T21" fmla="*/ 0 h 1365"/>
                  <a:gd name="T22" fmla="*/ 0 w 5325"/>
                  <a:gd name="T23" fmla="*/ 0 h 13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325"/>
                  <a:gd name="T37" fmla="*/ 0 h 1365"/>
                  <a:gd name="T38" fmla="*/ 5325 w 5325"/>
                  <a:gd name="T39" fmla="*/ 1365 h 13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325" h="1365">
                    <a:moveTo>
                      <a:pt x="0" y="1365"/>
                    </a:moveTo>
                    <a:lnTo>
                      <a:pt x="0" y="0"/>
                    </a:lnTo>
                    <a:lnTo>
                      <a:pt x="660" y="0"/>
                    </a:lnTo>
                    <a:lnTo>
                      <a:pt x="795" y="330"/>
                    </a:lnTo>
                    <a:lnTo>
                      <a:pt x="2730" y="330"/>
                    </a:lnTo>
                    <a:lnTo>
                      <a:pt x="2880" y="15"/>
                    </a:lnTo>
                    <a:lnTo>
                      <a:pt x="3045" y="15"/>
                    </a:lnTo>
                    <a:lnTo>
                      <a:pt x="4500" y="495"/>
                    </a:lnTo>
                    <a:lnTo>
                      <a:pt x="4500" y="675"/>
                    </a:lnTo>
                    <a:lnTo>
                      <a:pt x="5310" y="675"/>
                    </a:lnTo>
                    <a:lnTo>
                      <a:pt x="5325" y="1365"/>
                    </a:lnTo>
                    <a:lnTo>
                      <a:pt x="0" y="1365"/>
                    </a:lnTo>
                    <a:close/>
                  </a:path>
                </a:pathLst>
              </a:custGeom>
              <a:gradFill rotWithShape="0">
                <a:gsLst>
                  <a:gs pos="0">
                    <a:srgbClr val="3D3D3D"/>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cs-CZ" sz="1633"/>
              </a:p>
            </p:txBody>
          </p:sp>
          <p:sp>
            <p:nvSpPr>
              <p:cNvPr id="73740" name="Freeform 7"/>
              <p:cNvSpPr>
                <a:spLocks noChangeArrowheads="1"/>
              </p:cNvSpPr>
              <p:nvPr/>
            </p:nvSpPr>
            <p:spPr bwMode="auto">
              <a:xfrm>
                <a:off x="300" y="3215"/>
                <a:ext cx="2716" cy="1120"/>
              </a:xfrm>
              <a:custGeom>
                <a:avLst/>
                <a:gdLst>
                  <a:gd name="T0" fmla="*/ 0 w 6075"/>
                  <a:gd name="T1" fmla="*/ 0 h 2505"/>
                  <a:gd name="T2" fmla="*/ 0 w 6075"/>
                  <a:gd name="T3" fmla="*/ 0 h 2505"/>
                  <a:gd name="T4" fmla="*/ 0 w 6075"/>
                  <a:gd name="T5" fmla="*/ 0 h 2505"/>
                  <a:gd name="T6" fmla="*/ 0 w 6075"/>
                  <a:gd name="T7" fmla="*/ 0 h 2505"/>
                  <a:gd name="T8" fmla="*/ 0 w 6075"/>
                  <a:gd name="T9" fmla="*/ 0 h 2505"/>
                  <a:gd name="T10" fmla="*/ 0 w 6075"/>
                  <a:gd name="T11" fmla="*/ 0 h 2505"/>
                  <a:gd name="T12" fmla="*/ 0 w 6075"/>
                  <a:gd name="T13" fmla="*/ 0 h 2505"/>
                  <a:gd name="T14" fmla="*/ 0 w 6075"/>
                  <a:gd name="T15" fmla="*/ 0 h 2505"/>
                  <a:gd name="T16" fmla="*/ 0 w 6075"/>
                  <a:gd name="T17" fmla="*/ 0 h 25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75"/>
                  <a:gd name="T28" fmla="*/ 0 h 2505"/>
                  <a:gd name="T29" fmla="*/ 6075 w 6075"/>
                  <a:gd name="T30" fmla="*/ 2505 h 250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75" h="2505">
                    <a:moveTo>
                      <a:pt x="0" y="2505"/>
                    </a:moveTo>
                    <a:lnTo>
                      <a:pt x="15" y="1155"/>
                    </a:lnTo>
                    <a:cubicBezTo>
                      <a:pt x="30" y="888"/>
                      <a:pt x="10" y="985"/>
                      <a:pt x="90" y="900"/>
                    </a:cubicBezTo>
                    <a:cubicBezTo>
                      <a:pt x="170" y="815"/>
                      <a:pt x="243" y="722"/>
                      <a:pt x="495" y="645"/>
                    </a:cubicBezTo>
                    <a:cubicBezTo>
                      <a:pt x="747" y="568"/>
                      <a:pt x="1075" y="445"/>
                      <a:pt x="1605" y="435"/>
                    </a:cubicBezTo>
                    <a:cubicBezTo>
                      <a:pt x="2135" y="425"/>
                      <a:pt x="3210" y="420"/>
                      <a:pt x="3675" y="585"/>
                    </a:cubicBezTo>
                    <a:cubicBezTo>
                      <a:pt x="4140" y="750"/>
                      <a:pt x="4200" y="780"/>
                      <a:pt x="4575" y="945"/>
                    </a:cubicBezTo>
                    <a:lnTo>
                      <a:pt x="6075" y="1575"/>
                    </a:lnTo>
                    <a:lnTo>
                      <a:pt x="6075" y="0"/>
                    </a:lnTo>
                  </a:path>
                </a:pathLst>
              </a:custGeom>
              <a:noFill/>
              <a:ln w="19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cs-CZ" sz="1633"/>
              </a:p>
            </p:txBody>
          </p:sp>
          <p:sp>
            <p:nvSpPr>
              <p:cNvPr id="73741" name="Freeform 8"/>
              <p:cNvSpPr>
                <a:spLocks noChangeArrowheads="1"/>
              </p:cNvSpPr>
              <p:nvPr/>
            </p:nvSpPr>
            <p:spPr bwMode="auto">
              <a:xfrm>
                <a:off x="295" y="4146"/>
                <a:ext cx="692" cy="88"/>
              </a:xfrm>
              <a:custGeom>
                <a:avLst/>
                <a:gdLst>
                  <a:gd name="T0" fmla="*/ 0 w 1800"/>
                  <a:gd name="T1" fmla="*/ 0 h 270"/>
                  <a:gd name="T2" fmla="*/ 0 w 1800"/>
                  <a:gd name="T3" fmla="*/ 0 h 270"/>
                  <a:gd name="T4" fmla="*/ 0 w 1800"/>
                  <a:gd name="T5" fmla="*/ 0 h 270"/>
                  <a:gd name="T6" fmla="*/ 0 w 1800"/>
                  <a:gd name="T7" fmla="*/ 0 h 270"/>
                  <a:gd name="T8" fmla="*/ 0 w 1800"/>
                  <a:gd name="T9" fmla="*/ 0 h 270"/>
                  <a:gd name="T10" fmla="*/ 0 w 1800"/>
                  <a:gd name="T11" fmla="*/ 0 h 270"/>
                  <a:gd name="T12" fmla="*/ 0 60000 65536"/>
                  <a:gd name="T13" fmla="*/ 0 60000 65536"/>
                  <a:gd name="T14" fmla="*/ 0 60000 65536"/>
                  <a:gd name="T15" fmla="*/ 0 60000 65536"/>
                  <a:gd name="T16" fmla="*/ 0 60000 65536"/>
                  <a:gd name="T17" fmla="*/ 0 60000 65536"/>
                  <a:gd name="T18" fmla="*/ 0 w 1800"/>
                  <a:gd name="T19" fmla="*/ 0 h 270"/>
                  <a:gd name="T20" fmla="*/ 1800 w 1800"/>
                  <a:gd name="T21" fmla="*/ 270 h 270"/>
                </a:gdLst>
                <a:ahLst/>
                <a:cxnLst>
                  <a:cxn ang="T12">
                    <a:pos x="T0" y="T1"/>
                  </a:cxn>
                  <a:cxn ang="T13">
                    <a:pos x="T2" y="T3"/>
                  </a:cxn>
                  <a:cxn ang="T14">
                    <a:pos x="T4" y="T5"/>
                  </a:cxn>
                  <a:cxn ang="T15">
                    <a:pos x="T6" y="T7"/>
                  </a:cxn>
                  <a:cxn ang="T16">
                    <a:pos x="T8" y="T9"/>
                  </a:cxn>
                  <a:cxn ang="T17">
                    <a:pos x="T10" y="T11"/>
                  </a:cxn>
                </a:cxnLst>
                <a:rect l="T18" t="T19" r="T20" b="T21"/>
                <a:pathLst>
                  <a:path w="1800" h="270">
                    <a:moveTo>
                      <a:pt x="0" y="0"/>
                    </a:moveTo>
                    <a:lnTo>
                      <a:pt x="1800" y="60"/>
                    </a:lnTo>
                    <a:lnTo>
                      <a:pt x="1776" y="192"/>
                    </a:lnTo>
                    <a:lnTo>
                      <a:pt x="885" y="270"/>
                    </a:lnTo>
                    <a:lnTo>
                      <a:pt x="15" y="135"/>
                    </a:lnTo>
                    <a:lnTo>
                      <a:pt x="0" y="0"/>
                    </a:lnTo>
                    <a:close/>
                  </a:path>
                </a:pathLst>
              </a:custGeom>
              <a:solidFill>
                <a:srgbClr val="808080"/>
              </a:solidFill>
              <a:ln w="19080">
                <a:solidFill>
                  <a:srgbClr val="000000"/>
                </a:solidFill>
                <a:round/>
                <a:headEnd/>
                <a:tailEnd/>
              </a:ln>
            </p:spPr>
            <p:txBody>
              <a:bodyPr wrap="none" anchor="ctr"/>
              <a:lstStyle/>
              <a:p>
                <a:endParaRPr lang="cs-CZ" sz="1633"/>
              </a:p>
            </p:txBody>
          </p:sp>
          <p:sp>
            <p:nvSpPr>
              <p:cNvPr id="73742" name="Line 9"/>
              <p:cNvSpPr>
                <a:spLocks noChangeShapeType="1"/>
              </p:cNvSpPr>
              <p:nvPr/>
            </p:nvSpPr>
            <p:spPr bwMode="auto">
              <a:xfrm>
                <a:off x="1290" y="3865"/>
                <a:ext cx="962" cy="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cs-CZ" sz="1633"/>
              </a:p>
            </p:txBody>
          </p:sp>
          <p:sp>
            <p:nvSpPr>
              <p:cNvPr id="73743" name="AutoShape 10"/>
              <p:cNvSpPr>
                <a:spLocks noChangeArrowheads="1"/>
              </p:cNvSpPr>
              <p:nvPr/>
            </p:nvSpPr>
            <p:spPr bwMode="auto">
              <a:xfrm rot="3600000">
                <a:off x="1965" y="3782"/>
                <a:ext cx="74" cy="64"/>
              </a:xfrm>
              <a:prstGeom prst="triangle">
                <a:avLst>
                  <a:gd name="adj" fmla="val 50000"/>
                </a:avLst>
              </a:prstGeom>
              <a:solidFill>
                <a:srgbClr val="FFFFFF"/>
              </a:solidFill>
              <a:ln w="9360">
                <a:solidFill>
                  <a:srgbClr val="000000"/>
                </a:solidFill>
                <a:miter lim="800000"/>
                <a:headEnd/>
                <a:tailEnd/>
              </a:ln>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73744" name="Freeform 11"/>
              <p:cNvSpPr>
                <a:spLocks noChangeArrowheads="1"/>
              </p:cNvSpPr>
              <p:nvPr/>
            </p:nvSpPr>
            <p:spPr bwMode="auto">
              <a:xfrm>
                <a:off x="1928" y="3887"/>
                <a:ext cx="115" cy="62"/>
              </a:xfrm>
              <a:custGeom>
                <a:avLst/>
                <a:gdLst>
                  <a:gd name="T0" fmla="*/ 0 w 165"/>
                  <a:gd name="T1" fmla="*/ 0 h 510"/>
                  <a:gd name="T2" fmla="*/ 1 w 165"/>
                  <a:gd name="T3" fmla="*/ 0 h 510"/>
                  <a:gd name="T4" fmla="*/ 1 w 165"/>
                  <a:gd name="T5" fmla="*/ 0 h 510"/>
                  <a:gd name="T6" fmla="*/ 1 w 165"/>
                  <a:gd name="T7" fmla="*/ 0 h 510"/>
                  <a:gd name="T8" fmla="*/ 1 w 165"/>
                  <a:gd name="T9" fmla="*/ 0 h 510"/>
                  <a:gd name="T10" fmla="*/ 1 w 165"/>
                  <a:gd name="T11" fmla="*/ 0 h 510"/>
                  <a:gd name="T12" fmla="*/ 1 w 165"/>
                  <a:gd name="T13" fmla="*/ 0 h 510"/>
                  <a:gd name="T14" fmla="*/ 0 60000 65536"/>
                  <a:gd name="T15" fmla="*/ 0 60000 65536"/>
                  <a:gd name="T16" fmla="*/ 0 60000 65536"/>
                  <a:gd name="T17" fmla="*/ 0 60000 65536"/>
                  <a:gd name="T18" fmla="*/ 0 60000 65536"/>
                  <a:gd name="T19" fmla="*/ 0 60000 65536"/>
                  <a:gd name="T20" fmla="*/ 0 60000 65536"/>
                  <a:gd name="T21" fmla="*/ 0 w 165"/>
                  <a:gd name="T22" fmla="*/ 0 h 510"/>
                  <a:gd name="T23" fmla="*/ 165 w 165"/>
                  <a:gd name="T24" fmla="*/ 510 h 5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5" h="510">
                    <a:moveTo>
                      <a:pt x="0" y="0"/>
                    </a:moveTo>
                    <a:cubicBezTo>
                      <a:pt x="92" y="15"/>
                      <a:pt x="116" y="1"/>
                      <a:pt x="165" y="75"/>
                    </a:cubicBezTo>
                    <a:cubicBezTo>
                      <a:pt x="122" y="140"/>
                      <a:pt x="108" y="123"/>
                      <a:pt x="45" y="165"/>
                    </a:cubicBezTo>
                    <a:cubicBezTo>
                      <a:pt x="35" y="180"/>
                      <a:pt x="6" y="194"/>
                      <a:pt x="15" y="210"/>
                    </a:cubicBezTo>
                    <a:cubicBezTo>
                      <a:pt x="33" y="241"/>
                      <a:pt x="105" y="270"/>
                      <a:pt x="105" y="270"/>
                    </a:cubicBezTo>
                    <a:cubicBezTo>
                      <a:pt x="115" y="300"/>
                      <a:pt x="153" y="334"/>
                      <a:pt x="135" y="360"/>
                    </a:cubicBezTo>
                    <a:cubicBezTo>
                      <a:pt x="98" y="416"/>
                      <a:pt x="90" y="442"/>
                      <a:pt x="90" y="510"/>
                    </a:cubicBezTo>
                  </a:path>
                </a:pathLst>
              </a:custGeom>
              <a:noFill/>
              <a:ln w="9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cs-CZ" sz="1633"/>
              </a:p>
            </p:txBody>
          </p:sp>
          <p:sp>
            <p:nvSpPr>
              <p:cNvPr id="73745" name="Freeform 12"/>
              <p:cNvSpPr>
                <a:spLocks noChangeArrowheads="1"/>
              </p:cNvSpPr>
              <p:nvPr/>
            </p:nvSpPr>
            <p:spPr bwMode="auto">
              <a:xfrm>
                <a:off x="323" y="4089"/>
                <a:ext cx="648" cy="74"/>
              </a:xfrm>
              <a:custGeom>
                <a:avLst/>
                <a:gdLst>
                  <a:gd name="T0" fmla="*/ 0 w 1449"/>
                  <a:gd name="T1" fmla="*/ 0 h 165"/>
                  <a:gd name="T2" fmla="*/ 0 w 1449"/>
                  <a:gd name="T3" fmla="*/ 0 h 165"/>
                  <a:gd name="T4" fmla="*/ 0 w 1449"/>
                  <a:gd name="T5" fmla="*/ 0 h 165"/>
                  <a:gd name="T6" fmla="*/ 0 w 1449"/>
                  <a:gd name="T7" fmla="*/ 0 h 165"/>
                  <a:gd name="T8" fmla="*/ 0 w 1449"/>
                  <a:gd name="T9" fmla="*/ 0 h 165"/>
                  <a:gd name="T10" fmla="*/ 0 w 1449"/>
                  <a:gd name="T11" fmla="*/ 0 h 165"/>
                  <a:gd name="T12" fmla="*/ 0 w 1449"/>
                  <a:gd name="T13" fmla="*/ 0 h 165"/>
                  <a:gd name="T14" fmla="*/ 0 w 1449"/>
                  <a:gd name="T15" fmla="*/ 0 h 165"/>
                  <a:gd name="T16" fmla="*/ 0 w 1449"/>
                  <a:gd name="T17" fmla="*/ 0 h 165"/>
                  <a:gd name="T18" fmla="*/ 0 w 1449"/>
                  <a:gd name="T19" fmla="*/ 0 h 165"/>
                  <a:gd name="T20" fmla="*/ 0 w 1449"/>
                  <a:gd name="T21" fmla="*/ 0 h 165"/>
                  <a:gd name="T22" fmla="*/ 0 w 1449"/>
                  <a:gd name="T23" fmla="*/ 0 h 165"/>
                  <a:gd name="T24" fmla="*/ 0 w 1449"/>
                  <a:gd name="T25" fmla="*/ 0 h 165"/>
                  <a:gd name="T26" fmla="*/ 0 w 1449"/>
                  <a:gd name="T27" fmla="*/ 0 h 165"/>
                  <a:gd name="T28" fmla="*/ 0 w 1449"/>
                  <a:gd name="T29" fmla="*/ 0 h 165"/>
                  <a:gd name="T30" fmla="*/ 0 w 1449"/>
                  <a:gd name="T31" fmla="*/ 0 h 165"/>
                  <a:gd name="T32" fmla="*/ 0 w 1449"/>
                  <a:gd name="T33" fmla="*/ 0 h 165"/>
                  <a:gd name="T34" fmla="*/ 0 w 1449"/>
                  <a:gd name="T35" fmla="*/ 0 h 165"/>
                  <a:gd name="T36" fmla="*/ 0 w 1449"/>
                  <a:gd name="T37" fmla="*/ 0 h 165"/>
                  <a:gd name="T38" fmla="*/ 0 w 1449"/>
                  <a:gd name="T39" fmla="*/ 0 h 165"/>
                  <a:gd name="T40" fmla="*/ 0 w 1449"/>
                  <a:gd name="T41" fmla="*/ 0 h 165"/>
                  <a:gd name="T42" fmla="*/ 0 w 1449"/>
                  <a:gd name="T43" fmla="*/ 0 h 165"/>
                  <a:gd name="T44" fmla="*/ 0 w 1449"/>
                  <a:gd name="T45" fmla="*/ 0 h 165"/>
                  <a:gd name="T46" fmla="*/ 0 w 1449"/>
                  <a:gd name="T47" fmla="*/ 0 h 165"/>
                  <a:gd name="T48" fmla="*/ 0 w 1449"/>
                  <a:gd name="T49" fmla="*/ 0 h 165"/>
                  <a:gd name="T50" fmla="*/ 0 w 1449"/>
                  <a:gd name="T51" fmla="*/ 0 h 165"/>
                  <a:gd name="T52" fmla="*/ 0 w 1449"/>
                  <a:gd name="T53" fmla="*/ 0 h 165"/>
                  <a:gd name="T54" fmla="*/ 0 w 1449"/>
                  <a:gd name="T55" fmla="*/ 0 h 165"/>
                  <a:gd name="T56" fmla="*/ 0 w 1449"/>
                  <a:gd name="T57" fmla="*/ 0 h 1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49"/>
                  <a:gd name="T88" fmla="*/ 0 h 165"/>
                  <a:gd name="T89" fmla="*/ 1449 w 1449"/>
                  <a:gd name="T90" fmla="*/ 165 h 16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49" h="165">
                    <a:moveTo>
                      <a:pt x="0" y="120"/>
                    </a:moveTo>
                    <a:cubicBezTo>
                      <a:pt x="10" y="105"/>
                      <a:pt x="22" y="91"/>
                      <a:pt x="30" y="75"/>
                    </a:cubicBezTo>
                    <a:cubicBezTo>
                      <a:pt x="37" y="61"/>
                      <a:pt x="31" y="37"/>
                      <a:pt x="45" y="30"/>
                    </a:cubicBezTo>
                    <a:cubicBezTo>
                      <a:pt x="59" y="23"/>
                      <a:pt x="76" y="37"/>
                      <a:pt x="90" y="45"/>
                    </a:cubicBezTo>
                    <a:cubicBezTo>
                      <a:pt x="122" y="63"/>
                      <a:pt x="180" y="105"/>
                      <a:pt x="180" y="105"/>
                    </a:cubicBezTo>
                    <a:cubicBezTo>
                      <a:pt x="190" y="75"/>
                      <a:pt x="200" y="45"/>
                      <a:pt x="210" y="15"/>
                    </a:cubicBezTo>
                    <a:cubicBezTo>
                      <a:pt x="215" y="0"/>
                      <a:pt x="241" y="22"/>
                      <a:pt x="255" y="30"/>
                    </a:cubicBezTo>
                    <a:cubicBezTo>
                      <a:pt x="410" y="116"/>
                      <a:pt x="288" y="71"/>
                      <a:pt x="390" y="105"/>
                    </a:cubicBezTo>
                    <a:cubicBezTo>
                      <a:pt x="405" y="95"/>
                      <a:pt x="417" y="75"/>
                      <a:pt x="435" y="75"/>
                    </a:cubicBezTo>
                    <a:cubicBezTo>
                      <a:pt x="453" y="75"/>
                      <a:pt x="462" y="102"/>
                      <a:pt x="480" y="105"/>
                    </a:cubicBezTo>
                    <a:cubicBezTo>
                      <a:pt x="496" y="108"/>
                      <a:pt x="510" y="95"/>
                      <a:pt x="525" y="90"/>
                    </a:cubicBezTo>
                    <a:cubicBezTo>
                      <a:pt x="530" y="75"/>
                      <a:pt x="529" y="56"/>
                      <a:pt x="540" y="45"/>
                    </a:cubicBezTo>
                    <a:cubicBezTo>
                      <a:pt x="551" y="34"/>
                      <a:pt x="574" y="19"/>
                      <a:pt x="585" y="30"/>
                    </a:cubicBezTo>
                    <a:cubicBezTo>
                      <a:pt x="607" y="52"/>
                      <a:pt x="589" y="102"/>
                      <a:pt x="615" y="120"/>
                    </a:cubicBezTo>
                    <a:cubicBezTo>
                      <a:pt x="630" y="130"/>
                      <a:pt x="645" y="140"/>
                      <a:pt x="660" y="150"/>
                    </a:cubicBezTo>
                    <a:cubicBezTo>
                      <a:pt x="700" y="89"/>
                      <a:pt x="727" y="98"/>
                      <a:pt x="750" y="30"/>
                    </a:cubicBezTo>
                    <a:cubicBezTo>
                      <a:pt x="857" y="66"/>
                      <a:pt x="814" y="42"/>
                      <a:pt x="885" y="90"/>
                    </a:cubicBezTo>
                    <a:cubicBezTo>
                      <a:pt x="895" y="105"/>
                      <a:pt x="897" y="131"/>
                      <a:pt x="915" y="135"/>
                    </a:cubicBezTo>
                    <a:cubicBezTo>
                      <a:pt x="933" y="139"/>
                      <a:pt x="944" y="113"/>
                      <a:pt x="960" y="105"/>
                    </a:cubicBezTo>
                    <a:cubicBezTo>
                      <a:pt x="974" y="98"/>
                      <a:pt x="990" y="95"/>
                      <a:pt x="1005" y="90"/>
                    </a:cubicBezTo>
                    <a:cubicBezTo>
                      <a:pt x="1020" y="105"/>
                      <a:pt x="1030" y="129"/>
                      <a:pt x="1050" y="135"/>
                    </a:cubicBezTo>
                    <a:cubicBezTo>
                      <a:pt x="1070" y="141"/>
                      <a:pt x="1089" y="120"/>
                      <a:pt x="1110" y="120"/>
                    </a:cubicBezTo>
                    <a:cubicBezTo>
                      <a:pt x="1126" y="120"/>
                      <a:pt x="1140" y="130"/>
                      <a:pt x="1155" y="135"/>
                    </a:cubicBezTo>
                    <a:cubicBezTo>
                      <a:pt x="1180" y="130"/>
                      <a:pt x="1206" y="129"/>
                      <a:pt x="1230" y="120"/>
                    </a:cubicBezTo>
                    <a:cubicBezTo>
                      <a:pt x="1247" y="114"/>
                      <a:pt x="1257" y="90"/>
                      <a:pt x="1275" y="90"/>
                    </a:cubicBezTo>
                    <a:cubicBezTo>
                      <a:pt x="1293" y="90"/>
                      <a:pt x="1305" y="110"/>
                      <a:pt x="1320" y="120"/>
                    </a:cubicBezTo>
                    <a:cubicBezTo>
                      <a:pt x="1330" y="135"/>
                      <a:pt x="1332" y="165"/>
                      <a:pt x="1350" y="165"/>
                    </a:cubicBezTo>
                    <a:cubicBezTo>
                      <a:pt x="1368" y="165"/>
                      <a:pt x="1366" y="131"/>
                      <a:pt x="1380" y="120"/>
                    </a:cubicBezTo>
                    <a:cubicBezTo>
                      <a:pt x="1430" y="80"/>
                      <a:pt x="1449" y="127"/>
                      <a:pt x="1449" y="150"/>
                    </a:cubicBezTo>
                  </a:path>
                </a:pathLst>
              </a:custGeom>
              <a:noFill/>
              <a:ln w="1908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cs-CZ" sz="1633"/>
              </a:p>
            </p:txBody>
          </p:sp>
          <p:sp>
            <p:nvSpPr>
              <p:cNvPr id="73746" name="Freeform 13"/>
              <p:cNvSpPr>
                <a:spLocks noChangeArrowheads="1"/>
              </p:cNvSpPr>
              <p:nvPr/>
            </p:nvSpPr>
            <p:spPr bwMode="auto">
              <a:xfrm>
                <a:off x="342" y="3926"/>
                <a:ext cx="611" cy="193"/>
              </a:xfrm>
              <a:custGeom>
                <a:avLst/>
                <a:gdLst>
                  <a:gd name="T0" fmla="*/ 0 w 1365"/>
                  <a:gd name="T1" fmla="*/ 0 h 431"/>
                  <a:gd name="T2" fmla="*/ 0 w 1365"/>
                  <a:gd name="T3" fmla="*/ 0 h 431"/>
                  <a:gd name="T4" fmla="*/ 0 w 1365"/>
                  <a:gd name="T5" fmla="*/ 0 h 431"/>
                  <a:gd name="T6" fmla="*/ 0 w 1365"/>
                  <a:gd name="T7" fmla="*/ 0 h 431"/>
                  <a:gd name="T8" fmla="*/ 0 w 1365"/>
                  <a:gd name="T9" fmla="*/ 0 h 431"/>
                  <a:gd name="T10" fmla="*/ 0 w 1365"/>
                  <a:gd name="T11" fmla="*/ 0 h 431"/>
                  <a:gd name="T12" fmla="*/ 0 w 1365"/>
                  <a:gd name="T13" fmla="*/ 0 h 431"/>
                  <a:gd name="T14" fmla="*/ 0 w 1365"/>
                  <a:gd name="T15" fmla="*/ 0 h 431"/>
                  <a:gd name="T16" fmla="*/ 0 w 1365"/>
                  <a:gd name="T17" fmla="*/ 0 h 431"/>
                  <a:gd name="T18" fmla="*/ 0 w 1365"/>
                  <a:gd name="T19" fmla="*/ 0 h 431"/>
                  <a:gd name="T20" fmla="*/ 0 w 1365"/>
                  <a:gd name="T21" fmla="*/ 0 h 431"/>
                  <a:gd name="T22" fmla="*/ 0 w 1365"/>
                  <a:gd name="T23" fmla="*/ 0 h 431"/>
                  <a:gd name="T24" fmla="*/ 0 w 1365"/>
                  <a:gd name="T25" fmla="*/ 0 h 431"/>
                  <a:gd name="T26" fmla="*/ 0 w 1365"/>
                  <a:gd name="T27" fmla="*/ 0 h 431"/>
                  <a:gd name="T28" fmla="*/ 0 w 1365"/>
                  <a:gd name="T29" fmla="*/ 0 h 431"/>
                  <a:gd name="T30" fmla="*/ 0 w 1365"/>
                  <a:gd name="T31" fmla="*/ 0 h 431"/>
                  <a:gd name="T32" fmla="*/ 0 w 1365"/>
                  <a:gd name="T33" fmla="*/ 0 h 431"/>
                  <a:gd name="T34" fmla="*/ 0 w 1365"/>
                  <a:gd name="T35" fmla="*/ 0 h 431"/>
                  <a:gd name="T36" fmla="*/ 0 w 1365"/>
                  <a:gd name="T37" fmla="*/ 0 h 431"/>
                  <a:gd name="T38" fmla="*/ 0 w 1365"/>
                  <a:gd name="T39" fmla="*/ 0 h 431"/>
                  <a:gd name="T40" fmla="*/ 0 w 1365"/>
                  <a:gd name="T41" fmla="*/ 0 h 431"/>
                  <a:gd name="T42" fmla="*/ 0 w 1365"/>
                  <a:gd name="T43" fmla="*/ 0 h 431"/>
                  <a:gd name="T44" fmla="*/ 0 w 1365"/>
                  <a:gd name="T45" fmla="*/ 0 h 431"/>
                  <a:gd name="T46" fmla="*/ 0 w 1365"/>
                  <a:gd name="T47" fmla="*/ 0 h 431"/>
                  <a:gd name="T48" fmla="*/ 0 w 1365"/>
                  <a:gd name="T49" fmla="*/ 0 h 431"/>
                  <a:gd name="T50" fmla="*/ 0 w 1365"/>
                  <a:gd name="T51" fmla="*/ 0 h 431"/>
                  <a:gd name="T52" fmla="*/ 0 w 1365"/>
                  <a:gd name="T53" fmla="*/ 0 h 431"/>
                  <a:gd name="T54" fmla="*/ 0 w 1365"/>
                  <a:gd name="T55" fmla="*/ 0 h 431"/>
                  <a:gd name="T56" fmla="*/ 0 w 1365"/>
                  <a:gd name="T57" fmla="*/ 0 h 431"/>
                  <a:gd name="T58" fmla="*/ 0 w 1365"/>
                  <a:gd name="T59" fmla="*/ 0 h 431"/>
                  <a:gd name="T60" fmla="*/ 0 w 1365"/>
                  <a:gd name="T61" fmla="*/ 0 h 431"/>
                  <a:gd name="T62" fmla="*/ 0 w 1365"/>
                  <a:gd name="T63" fmla="*/ 0 h 431"/>
                  <a:gd name="T64" fmla="*/ 0 w 1365"/>
                  <a:gd name="T65" fmla="*/ 0 h 431"/>
                  <a:gd name="T66" fmla="*/ 0 w 1365"/>
                  <a:gd name="T67" fmla="*/ 0 h 431"/>
                  <a:gd name="T68" fmla="*/ 0 w 1365"/>
                  <a:gd name="T69" fmla="*/ 0 h 431"/>
                  <a:gd name="T70" fmla="*/ 0 w 1365"/>
                  <a:gd name="T71" fmla="*/ 0 h 431"/>
                  <a:gd name="T72" fmla="*/ 0 w 1365"/>
                  <a:gd name="T73" fmla="*/ 0 h 4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365"/>
                  <a:gd name="T112" fmla="*/ 0 h 431"/>
                  <a:gd name="T113" fmla="*/ 1365 w 1365"/>
                  <a:gd name="T114" fmla="*/ 431 h 43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365" h="431">
                    <a:moveTo>
                      <a:pt x="12" y="347"/>
                    </a:moveTo>
                    <a:cubicBezTo>
                      <a:pt x="9" y="338"/>
                      <a:pt x="6" y="329"/>
                      <a:pt x="3" y="320"/>
                    </a:cubicBezTo>
                    <a:cubicBezTo>
                      <a:pt x="2" y="317"/>
                      <a:pt x="0" y="311"/>
                      <a:pt x="0" y="311"/>
                    </a:cubicBezTo>
                    <a:cubicBezTo>
                      <a:pt x="4" y="291"/>
                      <a:pt x="9" y="275"/>
                      <a:pt x="27" y="263"/>
                    </a:cubicBezTo>
                    <a:cubicBezTo>
                      <a:pt x="38" y="246"/>
                      <a:pt x="64" y="238"/>
                      <a:pt x="78" y="221"/>
                    </a:cubicBezTo>
                    <a:cubicBezTo>
                      <a:pt x="95" y="201"/>
                      <a:pt x="111" y="180"/>
                      <a:pt x="126" y="158"/>
                    </a:cubicBezTo>
                    <a:cubicBezTo>
                      <a:pt x="142" y="134"/>
                      <a:pt x="145" y="90"/>
                      <a:pt x="150" y="62"/>
                    </a:cubicBezTo>
                    <a:cubicBezTo>
                      <a:pt x="151" y="49"/>
                      <a:pt x="148" y="35"/>
                      <a:pt x="153" y="23"/>
                    </a:cubicBezTo>
                    <a:cubicBezTo>
                      <a:pt x="153" y="22"/>
                      <a:pt x="156" y="41"/>
                      <a:pt x="165" y="50"/>
                    </a:cubicBezTo>
                    <a:cubicBezTo>
                      <a:pt x="168" y="53"/>
                      <a:pt x="171" y="54"/>
                      <a:pt x="174" y="56"/>
                    </a:cubicBezTo>
                    <a:cubicBezTo>
                      <a:pt x="185" y="72"/>
                      <a:pt x="194" y="89"/>
                      <a:pt x="213" y="95"/>
                    </a:cubicBezTo>
                    <a:cubicBezTo>
                      <a:pt x="216" y="98"/>
                      <a:pt x="218" y="102"/>
                      <a:pt x="222" y="104"/>
                    </a:cubicBezTo>
                    <a:cubicBezTo>
                      <a:pt x="227" y="107"/>
                      <a:pt x="233" y="106"/>
                      <a:pt x="237" y="110"/>
                    </a:cubicBezTo>
                    <a:cubicBezTo>
                      <a:pt x="248" y="120"/>
                      <a:pt x="250" y="135"/>
                      <a:pt x="258" y="146"/>
                    </a:cubicBezTo>
                    <a:cubicBezTo>
                      <a:pt x="263" y="170"/>
                      <a:pt x="274" y="192"/>
                      <a:pt x="282" y="215"/>
                    </a:cubicBezTo>
                    <a:cubicBezTo>
                      <a:pt x="277" y="263"/>
                      <a:pt x="283" y="231"/>
                      <a:pt x="276" y="254"/>
                    </a:cubicBezTo>
                    <a:cubicBezTo>
                      <a:pt x="275" y="258"/>
                      <a:pt x="274" y="262"/>
                      <a:pt x="273" y="266"/>
                    </a:cubicBezTo>
                    <a:cubicBezTo>
                      <a:pt x="272" y="269"/>
                      <a:pt x="267" y="275"/>
                      <a:pt x="270" y="275"/>
                    </a:cubicBezTo>
                    <a:cubicBezTo>
                      <a:pt x="272" y="275"/>
                      <a:pt x="301" y="237"/>
                      <a:pt x="303" y="230"/>
                    </a:cubicBezTo>
                    <a:cubicBezTo>
                      <a:pt x="305" y="224"/>
                      <a:pt x="309" y="212"/>
                      <a:pt x="309" y="212"/>
                    </a:cubicBezTo>
                    <a:cubicBezTo>
                      <a:pt x="306" y="182"/>
                      <a:pt x="299" y="154"/>
                      <a:pt x="294" y="125"/>
                    </a:cubicBezTo>
                    <a:cubicBezTo>
                      <a:pt x="292" y="111"/>
                      <a:pt x="288" y="83"/>
                      <a:pt x="288" y="83"/>
                    </a:cubicBezTo>
                    <a:cubicBezTo>
                      <a:pt x="289" y="65"/>
                      <a:pt x="289" y="47"/>
                      <a:pt x="291" y="29"/>
                    </a:cubicBezTo>
                    <a:cubicBezTo>
                      <a:pt x="292" y="19"/>
                      <a:pt x="306" y="2"/>
                      <a:pt x="306" y="2"/>
                    </a:cubicBezTo>
                    <a:cubicBezTo>
                      <a:pt x="321" y="24"/>
                      <a:pt x="307" y="0"/>
                      <a:pt x="315" y="53"/>
                    </a:cubicBezTo>
                    <a:cubicBezTo>
                      <a:pt x="319" y="78"/>
                      <a:pt x="339" y="104"/>
                      <a:pt x="363" y="110"/>
                    </a:cubicBezTo>
                    <a:cubicBezTo>
                      <a:pt x="367" y="122"/>
                      <a:pt x="409" y="158"/>
                      <a:pt x="423" y="164"/>
                    </a:cubicBezTo>
                    <a:cubicBezTo>
                      <a:pt x="429" y="183"/>
                      <a:pt x="457" y="185"/>
                      <a:pt x="465" y="209"/>
                    </a:cubicBezTo>
                    <a:cubicBezTo>
                      <a:pt x="467" y="215"/>
                      <a:pt x="468" y="221"/>
                      <a:pt x="471" y="227"/>
                    </a:cubicBezTo>
                    <a:cubicBezTo>
                      <a:pt x="472" y="230"/>
                      <a:pt x="476" y="233"/>
                      <a:pt x="477" y="236"/>
                    </a:cubicBezTo>
                    <a:cubicBezTo>
                      <a:pt x="480" y="242"/>
                      <a:pt x="483" y="254"/>
                      <a:pt x="483" y="254"/>
                    </a:cubicBezTo>
                    <a:cubicBezTo>
                      <a:pt x="484" y="288"/>
                      <a:pt x="484" y="322"/>
                      <a:pt x="486" y="356"/>
                    </a:cubicBezTo>
                    <a:cubicBezTo>
                      <a:pt x="486" y="359"/>
                      <a:pt x="488" y="350"/>
                      <a:pt x="489" y="347"/>
                    </a:cubicBezTo>
                    <a:cubicBezTo>
                      <a:pt x="491" y="339"/>
                      <a:pt x="493" y="331"/>
                      <a:pt x="495" y="323"/>
                    </a:cubicBezTo>
                    <a:cubicBezTo>
                      <a:pt x="500" y="302"/>
                      <a:pt x="511" y="284"/>
                      <a:pt x="516" y="263"/>
                    </a:cubicBezTo>
                    <a:cubicBezTo>
                      <a:pt x="518" y="215"/>
                      <a:pt x="505" y="183"/>
                      <a:pt x="528" y="149"/>
                    </a:cubicBezTo>
                    <a:cubicBezTo>
                      <a:pt x="548" y="179"/>
                      <a:pt x="543" y="209"/>
                      <a:pt x="579" y="227"/>
                    </a:cubicBezTo>
                    <a:cubicBezTo>
                      <a:pt x="587" y="261"/>
                      <a:pt x="613" y="256"/>
                      <a:pt x="636" y="275"/>
                    </a:cubicBezTo>
                    <a:cubicBezTo>
                      <a:pt x="657" y="292"/>
                      <a:pt x="663" y="319"/>
                      <a:pt x="687" y="335"/>
                    </a:cubicBezTo>
                    <a:cubicBezTo>
                      <a:pt x="689" y="347"/>
                      <a:pt x="692" y="383"/>
                      <a:pt x="693" y="371"/>
                    </a:cubicBezTo>
                    <a:cubicBezTo>
                      <a:pt x="699" y="310"/>
                      <a:pt x="709" y="287"/>
                      <a:pt x="771" y="275"/>
                    </a:cubicBezTo>
                    <a:cubicBezTo>
                      <a:pt x="796" y="250"/>
                      <a:pt x="828" y="257"/>
                      <a:pt x="855" y="239"/>
                    </a:cubicBezTo>
                    <a:cubicBezTo>
                      <a:pt x="860" y="232"/>
                      <a:pt x="862" y="222"/>
                      <a:pt x="867" y="215"/>
                    </a:cubicBezTo>
                    <a:cubicBezTo>
                      <a:pt x="875" y="204"/>
                      <a:pt x="886" y="200"/>
                      <a:pt x="891" y="188"/>
                    </a:cubicBezTo>
                    <a:cubicBezTo>
                      <a:pt x="905" y="156"/>
                      <a:pt x="889" y="181"/>
                      <a:pt x="903" y="161"/>
                    </a:cubicBezTo>
                    <a:cubicBezTo>
                      <a:pt x="906" y="187"/>
                      <a:pt x="911" y="208"/>
                      <a:pt x="936" y="218"/>
                    </a:cubicBezTo>
                    <a:cubicBezTo>
                      <a:pt x="951" y="240"/>
                      <a:pt x="967" y="249"/>
                      <a:pt x="987" y="263"/>
                    </a:cubicBezTo>
                    <a:cubicBezTo>
                      <a:pt x="996" y="276"/>
                      <a:pt x="1006" y="288"/>
                      <a:pt x="1017" y="299"/>
                    </a:cubicBezTo>
                    <a:cubicBezTo>
                      <a:pt x="1023" y="316"/>
                      <a:pt x="1031" y="320"/>
                      <a:pt x="1038" y="335"/>
                    </a:cubicBezTo>
                    <a:cubicBezTo>
                      <a:pt x="1038" y="335"/>
                      <a:pt x="1045" y="357"/>
                      <a:pt x="1047" y="362"/>
                    </a:cubicBezTo>
                    <a:cubicBezTo>
                      <a:pt x="1048" y="365"/>
                      <a:pt x="1050" y="371"/>
                      <a:pt x="1050" y="371"/>
                    </a:cubicBezTo>
                    <a:cubicBezTo>
                      <a:pt x="1051" y="385"/>
                      <a:pt x="1052" y="399"/>
                      <a:pt x="1053" y="413"/>
                    </a:cubicBezTo>
                    <a:cubicBezTo>
                      <a:pt x="1054" y="419"/>
                      <a:pt x="1050" y="431"/>
                      <a:pt x="1056" y="431"/>
                    </a:cubicBezTo>
                    <a:cubicBezTo>
                      <a:pt x="1060" y="431"/>
                      <a:pt x="1065" y="396"/>
                      <a:pt x="1065" y="395"/>
                    </a:cubicBezTo>
                    <a:cubicBezTo>
                      <a:pt x="1065" y="390"/>
                      <a:pt x="1064" y="333"/>
                      <a:pt x="1074" y="320"/>
                    </a:cubicBezTo>
                    <a:cubicBezTo>
                      <a:pt x="1085" y="305"/>
                      <a:pt x="1104" y="294"/>
                      <a:pt x="1110" y="275"/>
                    </a:cubicBezTo>
                    <a:cubicBezTo>
                      <a:pt x="1126" y="228"/>
                      <a:pt x="1136" y="181"/>
                      <a:pt x="1140" y="131"/>
                    </a:cubicBezTo>
                    <a:cubicBezTo>
                      <a:pt x="1143" y="152"/>
                      <a:pt x="1152" y="171"/>
                      <a:pt x="1155" y="191"/>
                    </a:cubicBezTo>
                    <a:cubicBezTo>
                      <a:pt x="1161" y="227"/>
                      <a:pt x="1165" y="263"/>
                      <a:pt x="1170" y="299"/>
                    </a:cubicBezTo>
                    <a:cubicBezTo>
                      <a:pt x="1168" y="351"/>
                      <a:pt x="1170" y="380"/>
                      <a:pt x="1155" y="425"/>
                    </a:cubicBezTo>
                    <a:cubicBezTo>
                      <a:pt x="1154" y="428"/>
                      <a:pt x="1157" y="419"/>
                      <a:pt x="1158" y="416"/>
                    </a:cubicBezTo>
                    <a:cubicBezTo>
                      <a:pt x="1161" y="406"/>
                      <a:pt x="1168" y="398"/>
                      <a:pt x="1176" y="392"/>
                    </a:cubicBezTo>
                    <a:cubicBezTo>
                      <a:pt x="1192" y="368"/>
                      <a:pt x="1228" y="371"/>
                      <a:pt x="1251" y="356"/>
                    </a:cubicBezTo>
                    <a:cubicBezTo>
                      <a:pt x="1261" y="341"/>
                      <a:pt x="1259" y="327"/>
                      <a:pt x="1266" y="311"/>
                    </a:cubicBezTo>
                    <a:cubicBezTo>
                      <a:pt x="1267" y="308"/>
                      <a:pt x="1270" y="305"/>
                      <a:pt x="1272" y="302"/>
                    </a:cubicBezTo>
                    <a:cubicBezTo>
                      <a:pt x="1273" y="299"/>
                      <a:pt x="1274" y="296"/>
                      <a:pt x="1275" y="293"/>
                    </a:cubicBezTo>
                    <a:cubicBezTo>
                      <a:pt x="1278" y="260"/>
                      <a:pt x="1270" y="76"/>
                      <a:pt x="1281" y="110"/>
                    </a:cubicBezTo>
                    <a:cubicBezTo>
                      <a:pt x="1285" y="145"/>
                      <a:pt x="1289" y="182"/>
                      <a:pt x="1302" y="215"/>
                    </a:cubicBezTo>
                    <a:cubicBezTo>
                      <a:pt x="1307" y="246"/>
                      <a:pt x="1322" y="246"/>
                      <a:pt x="1332" y="269"/>
                    </a:cubicBezTo>
                    <a:cubicBezTo>
                      <a:pt x="1337" y="280"/>
                      <a:pt x="1340" y="293"/>
                      <a:pt x="1344" y="305"/>
                    </a:cubicBezTo>
                    <a:cubicBezTo>
                      <a:pt x="1346" y="312"/>
                      <a:pt x="1354" y="316"/>
                      <a:pt x="1356" y="323"/>
                    </a:cubicBezTo>
                    <a:cubicBezTo>
                      <a:pt x="1363" y="345"/>
                      <a:pt x="1360" y="335"/>
                      <a:pt x="1365" y="353"/>
                    </a:cubicBezTo>
                    <a:cubicBezTo>
                      <a:pt x="1364" y="366"/>
                      <a:pt x="1364" y="379"/>
                      <a:pt x="1362" y="392"/>
                    </a:cubicBezTo>
                    <a:cubicBezTo>
                      <a:pt x="1360" y="405"/>
                      <a:pt x="1346" y="411"/>
                      <a:pt x="1353" y="425"/>
                    </a:cubicBezTo>
                  </a:path>
                </a:pathLst>
              </a:custGeom>
              <a:noFill/>
              <a:ln w="9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cs-CZ" sz="1633"/>
              </a:p>
            </p:txBody>
          </p:sp>
          <p:sp>
            <p:nvSpPr>
              <p:cNvPr id="73747" name="Freeform 14"/>
              <p:cNvSpPr>
                <a:spLocks noChangeArrowheads="1"/>
              </p:cNvSpPr>
              <p:nvPr/>
            </p:nvSpPr>
            <p:spPr bwMode="auto">
              <a:xfrm>
                <a:off x="393" y="4015"/>
                <a:ext cx="531" cy="113"/>
              </a:xfrm>
              <a:custGeom>
                <a:avLst/>
                <a:gdLst>
                  <a:gd name="T0" fmla="*/ 0 w 1186"/>
                  <a:gd name="T1" fmla="*/ 0 h 251"/>
                  <a:gd name="T2" fmla="*/ 0 w 1186"/>
                  <a:gd name="T3" fmla="*/ 0 h 251"/>
                  <a:gd name="T4" fmla="*/ 0 w 1186"/>
                  <a:gd name="T5" fmla="*/ 0 h 251"/>
                  <a:gd name="T6" fmla="*/ 0 w 1186"/>
                  <a:gd name="T7" fmla="*/ 0 h 251"/>
                  <a:gd name="T8" fmla="*/ 0 w 1186"/>
                  <a:gd name="T9" fmla="*/ 0 h 251"/>
                  <a:gd name="T10" fmla="*/ 0 w 1186"/>
                  <a:gd name="T11" fmla="*/ 0 h 251"/>
                  <a:gd name="T12" fmla="*/ 0 w 1186"/>
                  <a:gd name="T13" fmla="*/ 0 h 251"/>
                  <a:gd name="T14" fmla="*/ 0 w 1186"/>
                  <a:gd name="T15" fmla="*/ 0 h 251"/>
                  <a:gd name="T16" fmla="*/ 0 w 1186"/>
                  <a:gd name="T17" fmla="*/ 0 h 251"/>
                  <a:gd name="T18" fmla="*/ 0 w 1186"/>
                  <a:gd name="T19" fmla="*/ 0 h 251"/>
                  <a:gd name="T20" fmla="*/ 0 w 1186"/>
                  <a:gd name="T21" fmla="*/ 0 h 251"/>
                  <a:gd name="T22" fmla="*/ 0 w 1186"/>
                  <a:gd name="T23" fmla="*/ 0 h 251"/>
                  <a:gd name="T24" fmla="*/ 0 w 1186"/>
                  <a:gd name="T25" fmla="*/ 0 h 251"/>
                  <a:gd name="T26" fmla="*/ 0 w 1186"/>
                  <a:gd name="T27" fmla="*/ 0 h 251"/>
                  <a:gd name="T28" fmla="*/ 0 w 1186"/>
                  <a:gd name="T29" fmla="*/ 0 h 251"/>
                  <a:gd name="T30" fmla="*/ 0 w 1186"/>
                  <a:gd name="T31" fmla="*/ 0 h 251"/>
                  <a:gd name="T32" fmla="*/ 0 w 1186"/>
                  <a:gd name="T33" fmla="*/ 0 h 251"/>
                  <a:gd name="T34" fmla="*/ 0 w 1186"/>
                  <a:gd name="T35" fmla="*/ 0 h 251"/>
                  <a:gd name="T36" fmla="*/ 0 w 1186"/>
                  <a:gd name="T37" fmla="*/ 0 h 251"/>
                  <a:gd name="T38" fmla="*/ 0 w 1186"/>
                  <a:gd name="T39" fmla="*/ 0 h 251"/>
                  <a:gd name="T40" fmla="*/ 0 w 1186"/>
                  <a:gd name="T41" fmla="*/ 0 h 251"/>
                  <a:gd name="T42" fmla="*/ 0 w 1186"/>
                  <a:gd name="T43" fmla="*/ 0 h 251"/>
                  <a:gd name="T44" fmla="*/ 0 w 1186"/>
                  <a:gd name="T45" fmla="*/ 0 h 251"/>
                  <a:gd name="T46" fmla="*/ 0 w 1186"/>
                  <a:gd name="T47" fmla="*/ 0 h 251"/>
                  <a:gd name="T48" fmla="*/ 0 w 1186"/>
                  <a:gd name="T49" fmla="*/ 0 h 251"/>
                  <a:gd name="T50" fmla="*/ 0 w 1186"/>
                  <a:gd name="T51" fmla="*/ 0 h 251"/>
                  <a:gd name="T52" fmla="*/ 0 w 1186"/>
                  <a:gd name="T53" fmla="*/ 0 h 251"/>
                  <a:gd name="T54" fmla="*/ 0 w 1186"/>
                  <a:gd name="T55" fmla="*/ 0 h 251"/>
                  <a:gd name="T56" fmla="*/ 0 w 1186"/>
                  <a:gd name="T57" fmla="*/ 0 h 251"/>
                  <a:gd name="T58" fmla="*/ 0 w 1186"/>
                  <a:gd name="T59" fmla="*/ 0 h 251"/>
                  <a:gd name="T60" fmla="*/ 0 w 1186"/>
                  <a:gd name="T61" fmla="*/ 0 h 251"/>
                  <a:gd name="T62" fmla="*/ 0 w 1186"/>
                  <a:gd name="T63" fmla="*/ 0 h 251"/>
                  <a:gd name="T64" fmla="*/ 0 w 1186"/>
                  <a:gd name="T65" fmla="*/ 0 h 251"/>
                  <a:gd name="T66" fmla="*/ 0 w 1186"/>
                  <a:gd name="T67" fmla="*/ 0 h 251"/>
                  <a:gd name="T68" fmla="*/ 0 w 1186"/>
                  <a:gd name="T69" fmla="*/ 0 h 251"/>
                  <a:gd name="T70" fmla="*/ 0 w 1186"/>
                  <a:gd name="T71" fmla="*/ 0 h 251"/>
                  <a:gd name="T72" fmla="*/ 0 w 1186"/>
                  <a:gd name="T73" fmla="*/ 0 h 251"/>
                  <a:gd name="T74" fmla="*/ 0 w 1186"/>
                  <a:gd name="T75" fmla="*/ 0 h 251"/>
                  <a:gd name="T76" fmla="*/ 0 w 1186"/>
                  <a:gd name="T77" fmla="*/ 0 h 251"/>
                  <a:gd name="T78" fmla="*/ 0 w 1186"/>
                  <a:gd name="T79" fmla="*/ 0 h 251"/>
                  <a:gd name="T80" fmla="*/ 0 w 1186"/>
                  <a:gd name="T81" fmla="*/ 0 h 251"/>
                  <a:gd name="T82" fmla="*/ 0 w 1186"/>
                  <a:gd name="T83" fmla="*/ 0 h 251"/>
                  <a:gd name="T84" fmla="*/ 0 w 1186"/>
                  <a:gd name="T85" fmla="*/ 0 h 251"/>
                  <a:gd name="T86" fmla="*/ 0 w 1186"/>
                  <a:gd name="T87" fmla="*/ 0 h 251"/>
                  <a:gd name="T88" fmla="*/ 0 w 1186"/>
                  <a:gd name="T89" fmla="*/ 0 h 251"/>
                  <a:gd name="T90" fmla="*/ 0 w 1186"/>
                  <a:gd name="T91" fmla="*/ 0 h 25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86"/>
                  <a:gd name="T139" fmla="*/ 0 h 251"/>
                  <a:gd name="T140" fmla="*/ 1186 w 1186"/>
                  <a:gd name="T141" fmla="*/ 251 h 25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86" h="251">
                    <a:moveTo>
                      <a:pt x="2" y="141"/>
                    </a:moveTo>
                    <a:cubicBezTo>
                      <a:pt x="3" y="123"/>
                      <a:pt x="0" y="104"/>
                      <a:pt x="5" y="87"/>
                    </a:cubicBezTo>
                    <a:cubicBezTo>
                      <a:pt x="7" y="79"/>
                      <a:pt x="17" y="75"/>
                      <a:pt x="23" y="69"/>
                    </a:cubicBezTo>
                    <a:cubicBezTo>
                      <a:pt x="37" y="55"/>
                      <a:pt x="45" y="38"/>
                      <a:pt x="59" y="24"/>
                    </a:cubicBezTo>
                    <a:cubicBezTo>
                      <a:pt x="61" y="18"/>
                      <a:pt x="63" y="0"/>
                      <a:pt x="65" y="6"/>
                    </a:cubicBezTo>
                    <a:cubicBezTo>
                      <a:pt x="71" y="31"/>
                      <a:pt x="83" y="53"/>
                      <a:pt x="89" y="78"/>
                    </a:cubicBezTo>
                    <a:cubicBezTo>
                      <a:pt x="90" y="96"/>
                      <a:pt x="85" y="115"/>
                      <a:pt x="92" y="132"/>
                    </a:cubicBezTo>
                    <a:cubicBezTo>
                      <a:pt x="93" y="135"/>
                      <a:pt x="114" y="123"/>
                      <a:pt x="119" y="123"/>
                    </a:cubicBezTo>
                    <a:cubicBezTo>
                      <a:pt x="157" y="122"/>
                      <a:pt x="195" y="121"/>
                      <a:pt x="233" y="120"/>
                    </a:cubicBezTo>
                    <a:cubicBezTo>
                      <a:pt x="245" y="112"/>
                      <a:pt x="253" y="100"/>
                      <a:pt x="263" y="90"/>
                    </a:cubicBezTo>
                    <a:cubicBezTo>
                      <a:pt x="266" y="78"/>
                      <a:pt x="272" y="69"/>
                      <a:pt x="275" y="57"/>
                    </a:cubicBezTo>
                    <a:cubicBezTo>
                      <a:pt x="279" y="78"/>
                      <a:pt x="276" y="67"/>
                      <a:pt x="284" y="90"/>
                    </a:cubicBezTo>
                    <a:cubicBezTo>
                      <a:pt x="285" y="93"/>
                      <a:pt x="287" y="99"/>
                      <a:pt x="287" y="99"/>
                    </a:cubicBezTo>
                    <a:cubicBezTo>
                      <a:pt x="288" y="130"/>
                      <a:pt x="286" y="161"/>
                      <a:pt x="290" y="192"/>
                    </a:cubicBezTo>
                    <a:cubicBezTo>
                      <a:pt x="290" y="195"/>
                      <a:pt x="296" y="190"/>
                      <a:pt x="299" y="189"/>
                    </a:cubicBezTo>
                    <a:cubicBezTo>
                      <a:pt x="312" y="182"/>
                      <a:pt x="329" y="156"/>
                      <a:pt x="329" y="156"/>
                    </a:cubicBezTo>
                    <a:cubicBezTo>
                      <a:pt x="332" y="166"/>
                      <a:pt x="344" y="183"/>
                      <a:pt x="344" y="183"/>
                    </a:cubicBezTo>
                    <a:cubicBezTo>
                      <a:pt x="349" y="202"/>
                      <a:pt x="361" y="191"/>
                      <a:pt x="383" y="189"/>
                    </a:cubicBezTo>
                    <a:cubicBezTo>
                      <a:pt x="402" y="183"/>
                      <a:pt x="408" y="169"/>
                      <a:pt x="419" y="153"/>
                    </a:cubicBezTo>
                    <a:cubicBezTo>
                      <a:pt x="423" y="148"/>
                      <a:pt x="425" y="135"/>
                      <a:pt x="425" y="135"/>
                    </a:cubicBezTo>
                    <a:cubicBezTo>
                      <a:pt x="426" y="123"/>
                      <a:pt x="425" y="111"/>
                      <a:pt x="428" y="99"/>
                    </a:cubicBezTo>
                    <a:cubicBezTo>
                      <a:pt x="429" y="96"/>
                      <a:pt x="429" y="105"/>
                      <a:pt x="431" y="108"/>
                    </a:cubicBezTo>
                    <a:cubicBezTo>
                      <a:pt x="435" y="114"/>
                      <a:pt x="439" y="120"/>
                      <a:pt x="443" y="126"/>
                    </a:cubicBezTo>
                    <a:cubicBezTo>
                      <a:pt x="454" y="143"/>
                      <a:pt x="462" y="157"/>
                      <a:pt x="479" y="168"/>
                    </a:cubicBezTo>
                    <a:cubicBezTo>
                      <a:pt x="492" y="188"/>
                      <a:pt x="506" y="201"/>
                      <a:pt x="512" y="225"/>
                    </a:cubicBezTo>
                    <a:cubicBezTo>
                      <a:pt x="528" y="214"/>
                      <a:pt x="530" y="196"/>
                      <a:pt x="545" y="186"/>
                    </a:cubicBezTo>
                    <a:cubicBezTo>
                      <a:pt x="562" y="197"/>
                      <a:pt x="565" y="195"/>
                      <a:pt x="587" y="192"/>
                    </a:cubicBezTo>
                    <a:cubicBezTo>
                      <a:pt x="604" y="186"/>
                      <a:pt x="612" y="165"/>
                      <a:pt x="629" y="162"/>
                    </a:cubicBezTo>
                    <a:cubicBezTo>
                      <a:pt x="656" y="157"/>
                      <a:pt x="681" y="145"/>
                      <a:pt x="707" y="138"/>
                    </a:cubicBezTo>
                    <a:cubicBezTo>
                      <a:pt x="712" y="130"/>
                      <a:pt x="719" y="111"/>
                      <a:pt x="719" y="111"/>
                    </a:cubicBezTo>
                    <a:cubicBezTo>
                      <a:pt x="723" y="123"/>
                      <a:pt x="721" y="131"/>
                      <a:pt x="734" y="135"/>
                    </a:cubicBezTo>
                    <a:cubicBezTo>
                      <a:pt x="741" y="134"/>
                      <a:pt x="748" y="134"/>
                      <a:pt x="755" y="132"/>
                    </a:cubicBezTo>
                    <a:cubicBezTo>
                      <a:pt x="761" y="131"/>
                      <a:pt x="773" y="126"/>
                      <a:pt x="773" y="126"/>
                    </a:cubicBezTo>
                    <a:cubicBezTo>
                      <a:pt x="779" y="120"/>
                      <a:pt x="785" y="116"/>
                      <a:pt x="788" y="108"/>
                    </a:cubicBezTo>
                    <a:cubicBezTo>
                      <a:pt x="791" y="102"/>
                      <a:pt x="794" y="90"/>
                      <a:pt x="794" y="90"/>
                    </a:cubicBezTo>
                    <a:cubicBezTo>
                      <a:pt x="802" y="122"/>
                      <a:pt x="841" y="155"/>
                      <a:pt x="872" y="165"/>
                    </a:cubicBezTo>
                    <a:cubicBezTo>
                      <a:pt x="876" y="177"/>
                      <a:pt x="873" y="184"/>
                      <a:pt x="869" y="195"/>
                    </a:cubicBezTo>
                    <a:cubicBezTo>
                      <a:pt x="876" y="228"/>
                      <a:pt x="888" y="241"/>
                      <a:pt x="920" y="249"/>
                    </a:cubicBezTo>
                    <a:cubicBezTo>
                      <a:pt x="970" y="246"/>
                      <a:pt x="963" y="251"/>
                      <a:pt x="989" y="225"/>
                    </a:cubicBezTo>
                    <a:cubicBezTo>
                      <a:pt x="994" y="211"/>
                      <a:pt x="996" y="201"/>
                      <a:pt x="1004" y="189"/>
                    </a:cubicBezTo>
                    <a:cubicBezTo>
                      <a:pt x="1014" y="138"/>
                      <a:pt x="1002" y="229"/>
                      <a:pt x="1028" y="246"/>
                    </a:cubicBezTo>
                    <a:cubicBezTo>
                      <a:pt x="1042" y="241"/>
                      <a:pt x="1052" y="239"/>
                      <a:pt x="1064" y="231"/>
                    </a:cubicBezTo>
                    <a:cubicBezTo>
                      <a:pt x="1077" y="212"/>
                      <a:pt x="1086" y="207"/>
                      <a:pt x="1109" y="204"/>
                    </a:cubicBezTo>
                    <a:cubicBezTo>
                      <a:pt x="1134" y="196"/>
                      <a:pt x="1151" y="183"/>
                      <a:pt x="1160" y="156"/>
                    </a:cubicBezTo>
                    <a:cubicBezTo>
                      <a:pt x="1166" y="173"/>
                      <a:pt x="1165" y="184"/>
                      <a:pt x="1181" y="195"/>
                    </a:cubicBezTo>
                    <a:cubicBezTo>
                      <a:pt x="1186" y="211"/>
                      <a:pt x="1184" y="201"/>
                      <a:pt x="1184" y="225"/>
                    </a:cubicBezTo>
                  </a:path>
                </a:pathLst>
              </a:custGeom>
              <a:noFill/>
              <a:ln w="936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cs-CZ" sz="1633"/>
              </a:p>
            </p:txBody>
          </p:sp>
          <p:sp>
            <p:nvSpPr>
              <p:cNvPr id="73748" name="Freeform 15"/>
              <p:cNvSpPr>
                <a:spLocks noChangeArrowheads="1"/>
              </p:cNvSpPr>
              <p:nvPr/>
            </p:nvSpPr>
            <p:spPr bwMode="auto">
              <a:xfrm>
                <a:off x="414" y="3503"/>
                <a:ext cx="1698" cy="363"/>
              </a:xfrm>
              <a:custGeom>
                <a:avLst/>
                <a:gdLst>
                  <a:gd name="T0" fmla="*/ 0 w 3797"/>
                  <a:gd name="T1" fmla="*/ 0 h 810"/>
                  <a:gd name="T2" fmla="*/ 0 w 3797"/>
                  <a:gd name="T3" fmla="*/ 0 h 810"/>
                  <a:gd name="T4" fmla="*/ 0 w 3797"/>
                  <a:gd name="T5" fmla="*/ 0 h 810"/>
                  <a:gd name="T6" fmla="*/ 0 w 3797"/>
                  <a:gd name="T7" fmla="*/ 0 h 810"/>
                  <a:gd name="T8" fmla="*/ 0 w 3797"/>
                  <a:gd name="T9" fmla="*/ 0 h 810"/>
                  <a:gd name="T10" fmla="*/ 0 w 3797"/>
                  <a:gd name="T11" fmla="*/ 0 h 810"/>
                  <a:gd name="T12" fmla="*/ 0 w 3797"/>
                  <a:gd name="T13" fmla="*/ 0 h 810"/>
                  <a:gd name="T14" fmla="*/ 0 w 3797"/>
                  <a:gd name="T15" fmla="*/ 0 h 810"/>
                  <a:gd name="T16" fmla="*/ 0 w 3797"/>
                  <a:gd name="T17" fmla="*/ 0 h 810"/>
                  <a:gd name="T18" fmla="*/ 0 w 3797"/>
                  <a:gd name="T19" fmla="*/ 0 h 810"/>
                  <a:gd name="T20" fmla="*/ 0 w 3797"/>
                  <a:gd name="T21" fmla="*/ 0 h 810"/>
                  <a:gd name="T22" fmla="*/ 0 w 3797"/>
                  <a:gd name="T23" fmla="*/ 0 h 8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97"/>
                  <a:gd name="T37" fmla="*/ 0 h 810"/>
                  <a:gd name="T38" fmla="*/ 3797 w 3797"/>
                  <a:gd name="T39" fmla="*/ 810 h 8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97" h="810">
                    <a:moveTo>
                      <a:pt x="0" y="780"/>
                    </a:moveTo>
                    <a:cubicBezTo>
                      <a:pt x="10" y="615"/>
                      <a:pt x="20" y="450"/>
                      <a:pt x="210" y="330"/>
                    </a:cubicBezTo>
                    <a:cubicBezTo>
                      <a:pt x="400" y="210"/>
                      <a:pt x="768" y="108"/>
                      <a:pt x="1140" y="60"/>
                    </a:cubicBezTo>
                    <a:cubicBezTo>
                      <a:pt x="1512" y="12"/>
                      <a:pt x="2064" y="14"/>
                      <a:pt x="2442" y="39"/>
                    </a:cubicBezTo>
                    <a:cubicBezTo>
                      <a:pt x="2820" y="64"/>
                      <a:pt x="3238" y="214"/>
                      <a:pt x="3408" y="213"/>
                    </a:cubicBezTo>
                    <a:cubicBezTo>
                      <a:pt x="3578" y="212"/>
                      <a:pt x="3402" y="0"/>
                      <a:pt x="3464" y="30"/>
                    </a:cubicBezTo>
                    <a:cubicBezTo>
                      <a:pt x="3526" y="60"/>
                      <a:pt x="3797" y="300"/>
                      <a:pt x="3780" y="390"/>
                    </a:cubicBezTo>
                    <a:cubicBezTo>
                      <a:pt x="3763" y="480"/>
                      <a:pt x="3430" y="571"/>
                      <a:pt x="3360" y="570"/>
                    </a:cubicBezTo>
                    <a:cubicBezTo>
                      <a:pt x="3290" y="569"/>
                      <a:pt x="3565" y="432"/>
                      <a:pt x="3357" y="384"/>
                    </a:cubicBezTo>
                    <a:cubicBezTo>
                      <a:pt x="3149" y="336"/>
                      <a:pt x="2482" y="274"/>
                      <a:pt x="2115" y="285"/>
                    </a:cubicBezTo>
                    <a:cubicBezTo>
                      <a:pt x="1748" y="296"/>
                      <a:pt x="1338" y="362"/>
                      <a:pt x="1155" y="450"/>
                    </a:cubicBezTo>
                    <a:cubicBezTo>
                      <a:pt x="972" y="538"/>
                      <a:pt x="996" y="674"/>
                      <a:pt x="1020" y="810"/>
                    </a:cubicBezTo>
                  </a:path>
                </a:pathLst>
              </a:custGeom>
              <a:noFill/>
              <a:ln w="19080">
                <a:solidFill>
                  <a:srgbClr val="0000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cs-CZ" sz="1633"/>
              </a:p>
            </p:txBody>
          </p:sp>
        </p:grpSp>
        <p:sp>
          <p:nvSpPr>
            <p:cNvPr id="73738" name="Text Box 16"/>
            <p:cNvSpPr txBox="1">
              <a:spLocks noChangeArrowheads="1"/>
            </p:cNvSpPr>
            <p:nvPr/>
          </p:nvSpPr>
          <p:spPr bwMode="auto">
            <a:xfrm>
              <a:off x="1143" y="4415"/>
              <a:ext cx="1191"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8000"/>
                </a:lnSpc>
                <a:buClr>
                  <a:srgbClr val="000000"/>
                </a:buClr>
                <a:buSzPct val="45000"/>
                <a:buFont typeface="Wingdings" panose="05000000000000000000" pitchFamily="2" charset="2"/>
                <a:buNone/>
              </a:pPr>
              <a:r>
                <a:rPr lang="en-GB" altLang="cs-CZ" sz="816" b="1">
                  <a:solidFill>
                    <a:srgbClr val="000000"/>
                  </a:solidFill>
                  <a:latin typeface="Courier New" panose="02070309020205020404" pitchFamily="49" charset="0"/>
                  <a:cs typeface="Times New Roman" panose="02020603050405020304" pitchFamily="18" charset="0"/>
                </a:rPr>
                <a:t>pudlovací pec</a:t>
              </a:r>
            </a:p>
          </p:txBody>
        </p:sp>
      </p:grpSp>
      <p:sp>
        <p:nvSpPr>
          <p:cNvPr id="73735" name="Text Box 17"/>
          <p:cNvSpPr txBox="1">
            <a:spLocks noChangeArrowheads="1"/>
          </p:cNvSpPr>
          <p:nvPr/>
        </p:nvSpPr>
        <p:spPr bwMode="auto">
          <a:xfrm>
            <a:off x="4614086" y="6408674"/>
            <a:ext cx="2042134" cy="301093"/>
          </a:xfrm>
          <a:prstGeom prst="rect">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a:solidFill>
                  <a:srgbClr val="000000"/>
                </a:solidFill>
              </a:rPr>
              <a:t>Pudlovací pec</a:t>
            </a:r>
          </a:p>
        </p:txBody>
      </p:sp>
      <p:pic>
        <p:nvPicPr>
          <p:cNvPr id="73736"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76042" y="3514542"/>
            <a:ext cx="1843394" cy="2746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2" name="TextovéPole 21">
            <a:extLst>
              <a:ext uri="{FF2B5EF4-FFF2-40B4-BE49-F238E27FC236}">
                <a16:creationId xmlns:a16="http://schemas.microsoft.com/office/drawing/2014/main" id="{3B345584-3F60-374B-DDE2-54D28BC1688E}"/>
              </a:ext>
            </a:extLst>
          </p:cNvPr>
          <p:cNvSpPr txBox="1"/>
          <p:nvPr/>
        </p:nvSpPr>
        <p:spPr>
          <a:xfrm>
            <a:off x="0" y="5638617"/>
            <a:ext cx="7309653"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https://www.ped.muni.cz/wchem/sm/hc/hist/tov/pudlovani.html</a:t>
            </a:r>
          </a:p>
        </p:txBody>
      </p:sp>
    </p:spTree>
    <p:extLst>
      <p:ext uri="{BB962C8B-B14F-4D97-AF65-F5344CB8AC3E}">
        <p14:creationId xmlns:p14="http://schemas.microsoft.com/office/powerpoint/2010/main" val="11101640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délník 10">
            <a:extLst>
              <a:ext uri="{FF2B5EF4-FFF2-40B4-BE49-F238E27FC236}">
                <a16:creationId xmlns:a16="http://schemas.microsoft.com/office/drawing/2014/main" id="{AD8189EA-7B48-417C-9840-3E8DBAEB9A02}"/>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75778"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D9EDF6F6-9C01-4F2E-8E47-DBD855092F8F}" type="slidenum">
              <a:rPr lang="en-GB" altLang="cs-CZ">
                <a:solidFill>
                  <a:srgbClr val="000000"/>
                </a:solidFill>
                <a:latin typeface="Times New Roman" panose="02020603050405020304" pitchFamily="18" charset="0"/>
              </a:rPr>
              <a:pPr/>
              <a:t>28</a:t>
            </a:fld>
            <a:endParaRPr lang="en-GB" altLang="cs-CZ">
              <a:solidFill>
                <a:srgbClr val="000000"/>
              </a:solidFill>
              <a:latin typeface="Times New Roman" panose="02020603050405020304" pitchFamily="18" charset="0"/>
            </a:endParaRPr>
          </a:p>
        </p:txBody>
      </p:sp>
      <p:sp>
        <p:nvSpPr>
          <p:cNvPr id="75779" name="Text Box 1"/>
          <p:cNvSpPr txBox="1">
            <a:spLocks noChangeArrowheads="1"/>
          </p:cNvSpPr>
          <p:nvPr/>
        </p:nvSpPr>
        <p:spPr bwMode="auto">
          <a:xfrm>
            <a:off x="3437482" y="72008"/>
            <a:ext cx="5148540" cy="616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992">
                <a:solidFill>
                  <a:srgbClr val="000000"/>
                </a:solidFill>
              </a:rPr>
              <a:t>Nové způsoby výroby</a:t>
            </a:r>
          </a:p>
        </p:txBody>
      </p:sp>
      <p:sp>
        <p:nvSpPr>
          <p:cNvPr id="75780" name="Text Box 2"/>
          <p:cNvSpPr txBox="1">
            <a:spLocks noChangeArrowheads="1"/>
          </p:cNvSpPr>
          <p:nvPr/>
        </p:nvSpPr>
        <p:spPr bwMode="auto">
          <a:xfrm>
            <a:off x="239626" y="593265"/>
            <a:ext cx="7711005" cy="1831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177" dirty="0">
                <a:solidFill>
                  <a:srgbClr val="000000"/>
                </a:solidFill>
              </a:rPr>
              <a:t>- </a:t>
            </a:r>
            <a:r>
              <a:rPr lang="en-GB" altLang="cs-CZ" sz="2177" dirty="0">
                <a:solidFill>
                  <a:srgbClr val="FF0000"/>
                </a:solidFill>
              </a:rPr>
              <a:t>1826 se </a:t>
            </a:r>
            <a:r>
              <a:rPr lang="en-GB" altLang="cs-CZ" sz="2177" dirty="0" err="1">
                <a:solidFill>
                  <a:srgbClr val="FF0000"/>
                </a:solidFill>
              </a:rPr>
              <a:t>objevuje</a:t>
            </a:r>
            <a:r>
              <a:rPr lang="en-GB" altLang="cs-CZ" sz="2177" dirty="0">
                <a:solidFill>
                  <a:srgbClr val="FF0000"/>
                </a:solidFill>
              </a:rPr>
              <a:t> </a:t>
            </a:r>
            <a:r>
              <a:rPr lang="en-GB" altLang="cs-CZ" sz="2177" dirty="0" err="1">
                <a:solidFill>
                  <a:srgbClr val="FF0000"/>
                </a:solidFill>
              </a:rPr>
              <a:t>první</a:t>
            </a:r>
            <a:r>
              <a:rPr lang="en-GB" altLang="cs-CZ" sz="2177" dirty="0">
                <a:solidFill>
                  <a:srgbClr val="FF0000"/>
                </a:solidFill>
              </a:rPr>
              <a:t> </a:t>
            </a:r>
            <a:r>
              <a:rPr lang="en-GB" altLang="cs-CZ" sz="2177" dirty="0" err="1">
                <a:solidFill>
                  <a:srgbClr val="FF0000"/>
                </a:solidFill>
              </a:rPr>
              <a:t>moderní</a:t>
            </a:r>
            <a:r>
              <a:rPr lang="en-GB" altLang="cs-CZ" sz="2177" dirty="0">
                <a:solidFill>
                  <a:srgbClr val="FF0000"/>
                </a:solidFill>
              </a:rPr>
              <a:t> </a:t>
            </a:r>
            <a:r>
              <a:rPr lang="en-GB" altLang="cs-CZ" sz="2177" dirty="0" err="1">
                <a:solidFill>
                  <a:srgbClr val="FF0000"/>
                </a:solidFill>
              </a:rPr>
              <a:t>vysoká</a:t>
            </a:r>
            <a:r>
              <a:rPr lang="en-GB" altLang="cs-CZ" sz="2177" dirty="0">
                <a:solidFill>
                  <a:srgbClr val="FF0000"/>
                </a:solidFill>
              </a:rPr>
              <a:t> pec</a:t>
            </a:r>
          </a:p>
          <a:p>
            <a:pPr eaLnBrk="1">
              <a:lnSpc>
                <a:spcPct val="87000"/>
              </a:lnSpc>
              <a:buClr>
                <a:srgbClr val="000000"/>
              </a:buClr>
              <a:buSzPct val="45000"/>
              <a:buFont typeface="Wingdings" panose="05000000000000000000" pitchFamily="2" charset="2"/>
              <a:buNone/>
            </a:pPr>
            <a:r>
              <a:rPr lang="en-GB" altLang="cs-CZ" sz="2177" dirty="0">
                <a:solidFill>
                  <a:srgbClr val="000000"/>
                </a:solidFill>
              </a:rPr>
              <a:t> bez </a:t>
            </a:r>
            <a:r>
              <a:rPr lang="en-GB" altLang="cs-CZ" sz="2177" dirty="0" err="1">
                <a:solidFill>
                  <a:srgbClr val="000000"/>
                </a:solidFill>
              </a:rPr>
              <a:t>vyzdívky</a:t>
            </a:r>
            <a:r>
              <a:rPr lang="en-GB" altLang="cs-CZ" sz="2177" dirty="0">
                <a:solidFill>
                  <a:srgbClr val="000000"/>
                </a:solidFill>
              </a:rPr>
              <a:t>, </a:t>
            </a:r>
            <a:r>
              <a:rPr lang="en-GB" altLang="cs-CZ" sz="2177" dirty="0" err="1">
                <a:solidFill>
                  <a:srgbClr val="000000"/>
                </a:solidFill>
              </a:rPr>
              <a:t>jen</a:t>
            </a:r>
            <a:r>
              <a:rPr lang="en-GB" altLang="cs-CZ" sz="2177" dirty="0">
                <a:solidFill>
                  <a:srgbClr val="000000"/>
                </a:solidFill>
              </a:rPr>
              <a:t> s </a:t>
            </a:r>
            <a:r>
              <a:rPr lang="en-GB" altLang="cs-CZ" sz="2177" dirty="0" err="1">
                <a:solidFill>
                  <a:srgbClr val="000000"/>
                </a:solidFill>
              </a:rPr>
              <a:t>železnými</a:t>
            </a:r>
            <a:r>
              <a:rPr lang="en-GB" altLang="cs-CZ" sz="2177" dirty="0">
                <a:solidFill>
                  <a:srgbClr val="000000"/>
                </a:solidFill>
              </a:rPr>
              <a:t> </a:t>
            </a:r>
            <a:r>
              <a:rPr lang="en-GB" altLang="cs-CZ" sz="2177" dirty="0" err="1">
                <a:solidFill>
                  <a:srgbClr val="000000"/>
                </a:solidFill>
              </a:rPr>
              <a:t>obručemi</a:t>
            </a:r>
            <a:r>
              <a:rPr lang="en-GB" altLang="cs-CZ" sz="2177" dirty="0">
                <a:solidFill>
                  <a:srgbClr val="000000"/>
                </a:solidFill>
              </a:rPr>
              <a:t> a </a:t>
            </a:r>
            <a:r>
              <a:rPr lang="en-GB" altLang="cs-CZ" sz="2177" dirty="0" err="1">
                <a:solidFill>
                  <a:srgbClr val="000000"/>
                </a:solidFill>
              </a:rPr>
              <a:t>uvnitř</a:t>
            </a:r>
            <a:r>
              <a:rPr lang="en-GB" altLang="cs-CZ" sz="2177" dirty="0">
                <a:solidFill>
                  <a:srgbClr val="000000"/>
                </a:solidFill>
              </a:rPr>
              <a:t> </a:t>
            </a:r>
            <a:r>
              <a:rPr lang="en-GB" altLang="cs-CZ" sz="2177" dirty="0" err="1">
                <a:solidFill>
                  <a:srgbClr val="000000"/>
                </a:solidFill>
              </a:rPr>
              <a:t>vymazána</a:t>
            </a:r>
            <a:r>
              <a:rPr lang="en-GB" altLang="cs-CZ" sz="2177" dirty="0">
                <a:solidFill>
                  <a:srgbClr val="000000"/>
                </a:solidFill>
              </a:rPr>
              <a:t> </a:t>
            </a:r>
            <a:r>
              <a:rPr lang="en-GB" altLang="cs-CZ" sz="2177" dirty="0" err="1">
                <a:solidFill>
                  <a:srgbClr val="000000"/>
                </a:solidFill>
              </a:rPr>
              <a:t>šamotem</a:t>
            </a:r>
            <a:endParaRPr lang="en-GB" altLang="cs-CZ" sz="2177" dirty="0">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177"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2177" dirty="0" err="1">
                <a:solidFill>
                  <a:srgbClr val="000000"/>
                </a:solidFill>
              </a:rPr>
              <a:t>Výroba</a:t>
            </a:r>
            <a:r>
              <a:rPr lang="en-GB" altLang="cs-CZ" sz="2177" dirty="0">
                <a:solidFill>
                  <a:srgbClr val="000000"/>
                </a:solidFill>
              </a:rPr>
              <a:t> </a:t>
            </a:r>
            <a:r>
              <a:rPr lang="en-GB" altLang="cs-CZ" sz="2177" dirty="0" err="1">
                <a:solidFill>
                  <a:srgbClr val="000000"/>
                </a:solidFill>
              </a:rPr>
              <a:t>železa</a:t>
            </a:r>
            <a:r>
              <a:rPr lang="en-GB" altLang="cs-CZ" sz="2177" dirty="0">
                <a:solidFill>
                  <a:srgbClr val="000000"/>
                </a:solidFill>
              </a:rPr>
              <a:t> a </a:t>
            </a:r>
            <a:r>
              <a:rPr lang="en-GB" altLang="cs-CZ" sz="2177" dirty="0" err="1">
                <a:solidFill>
                  <a:srgbClr val="000000"/>
                </a:solidFill>
              </a:rPr>
              <a:t>ještě</a:t>
            </a:r>
            <a:r>
              <a:rPr lang="en-GB" altLang="cs-CZ" sz="2177" dirty="0">
                <a:solidFill>
                  <a:srgbClr val="000000"/>
                </a:solidFill>
              </a:rPr>
              <a:t> </a:t>
            </a:r>
            <a:r>
              <a:rPr lang="en-GB" altLang="cs-CZ" sz="2177" dirty="0" err="1">
                <a:solidFill>
                  <a:srgbClr val="000000"/>
                </a:solidFill>
              </a:rPr>
              <a:t>daleko</a:t>
            </a:r>
            <a:r>
              <a:rPr lang="en-GB" altLang="cs-CZ" sz="2177" dirty="0">
                <a:solidFill>
                  <a:srgbClr val="000000"/>
                </a:solidFill>
              </a:rPr>
              <a:t> </a:t>
            </a:r>
            <a:r>
              <a:rPr lang="en-GB" altLang="cs-CZ" sz="2177" dirty="0" err="1">
                <a:solidFill>
                  <a:srgbClr val="000000"/>
                </a:solidFill>
              </a:rPr>
              <a:t>více</a:t>
            </a:r>
            <a:r>
              <a:rPr lang="en-GB" altLang="cs-CZ" sz="2177" dirty="0">
                <a:solidFill>
                  <a:srgbClr val="000000"/>
                </a:solidFill>
              </a:rPr>
              <a:t> </a:t>
            </a:r>
            <a:r>
              <a:rPr lang="en-GB" altLang="cs-CZ" sz="2177" dirty="0" err="1">
                <a:solidFill>
                  <a:srgbClr val="000000"/>
                </a:solidFill>
              </a:rPr>
              <a:t>výroba</a:t>
            </a:r>
            <a:r>
              <a:rPr lang="en-GB" altLang="cs-CZ" sz="2177" dirty="0">
                <a:solidFill>
                  <a:srgbClr val="000000"/>
                </a:solidFill>
              </a:rPr>
              <a:t> </a:t>
            </a:r>
            <a:r>
              <a:rPr lang="en-GB" altLang="cs-CZ" sz="2177" dirty="0" err="1">
                <a:solidFill>
                  <a:srgbClr val="000000"/>
                </a:solidFill>
              </a:rPr>
              <a:t>oceli</a:t>
            </a:r>
            <a:r>
              <a:rPr lang="en-GB" altLang="cs-CZ" sz="2177" dirty="0">
                <a:solidFill>
                  <a:srgbClr val="000000"/>
                </a:solidFill>
              </a:rPr>
              <a:t> </a:t>
            </a:r>
            <a:r>
              <a:rPr lang="en-GB" altLang="cs-CZ" sz="2177" dirty="0" err="1">
                <a:solidFill>
                  <a:srgbClr val="000000"/>
                </a:solidFill>
              </a:rPr>
              <a:t>vyžadovala</a:t>
            </a:r>
            <a:r>
              <a:rPr lang="en-GB" altLang="cs-CZ" sz="2177" dirty="0">
                <a:solidFill>
                  <a:srgbClr val="000000"/>
                </a:solidFill>
              </a:rPr>
              <a:t> </a:t>
            </a:r>
            <a:r>
              <a:rPr lang="en-GB" altLang="cs-CZ" sz="2177" dirty="0" err="1">
                <a:solidFill>
                  <a:srgbClr val="000000"/>
                </a:solidFill>
              </a:rPr>
              <a:t>ohromnou</a:t>
            </a:r>
            <a:r>
              <a:rPr lang="en-GB" altLang="cs-CZ" sz="2177" dirty="0">
                <a:solidFill>
                  <a:srgbClr val="000000"/>
                </a:solidFill>
              </a:rPr>
              <a:t> </a:t>
            </a:r>
            <a:r>
              <a:rPr lang="cs-CZ" altLang="cs-CZ" sz="2177" dirty="0">
                <a:solidFill>
                  <a:srgbClr val="000000"/>
                </a:solidFill>
              </a:rPr>
              <a:t>s</a:t>
            </a:r>
            <a:r>
              <a:rPr lang="en-GB" altLang="cs-CZ" sz="2177" dirty="0" err="1">
                <a:solidFill>
                  <a:srgbClr val="000000"/>
                </a:solidFill>
              </a:rPr>
              <a:t>potřebu</a:t>
            </a:r>
            <a:r>
              <a:rPr lang="en-GB" altLang="cs-CZ" sz="2177" dirty="0">
                <a:solidFill>
                  <a:srgbClr val="000000"/>
                </a:solidFill>
              </a:rPr>
              <a:t> </a:t>
            </a:r>
            <a:r>
              <a:rPr lang="en-GB" altLang="cs-CZ" sz="2177" dirty="0" err="1">
                <a:solidFill>
                  <a:srgbClr val="000000"/>
                </a:solidFill>
              </a:rPr>
              <a:t>koksu</a:t>
            </a:r>
            <a:endParaRPr lang="en-GB" altLang="cs-CZ" sz="2177" dirty="0">
              <a:solidFill>
                <a:srgbClr val="000000"/>
              </a:solidFill>
            </a:endParaRPr>
          </a:p>
        </p:txBody>
      </p:sp>
      <p:pic>
        <p:nvPicPr>
          <p:cNvPr id="7578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7666" y="2788133"/>
            <a:ext cx="3543606" cy="309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75782" name="Text Box 4"/>
          <p:cNvSpPr txBox="1">
            <a:spLocks noChangeArrowheads="1"/>
          </p:cNvSpPr>
          <p:nvPr/>
        </p:nvSpPr>
        <p:spPr bwMode="auto">
          <a:xfrm>
            <a:off x="230787" y="3204338"/>
            <a:ext cx="5760084" cy="1831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177" dirty="0">
                <a:solidFill>
                  <a:srgbClr val="FF0000"/>
                </a:solidFill>
              </a:rPr>
              <a:t>1856 -  </a:t>
            </a:r>
            <a:r>
              <a:rPr lang="en-GB" altLang="cs-CZ" sz="2177" dirty="0" err="1">
                <a:solidFill>
                  <a:srgbClr val="FF0000"/>
                </a:solidFill>
              </a:rPr>
              <a:t>vynález</a:t>
            </a:r>
            <a:r>
              <a:rPr lang="en-GB" altLang="cs-CZ" sz="2177" dirty="0">
                <a:solidFill>
                  <a:srgbClr val="FF0000"/>
                </a:solidFill>
              </a:rPr>
              <a:t> </a:t>
            </a:r>
            <a:r>
              <a:rPr lang="en-GB" altLang="cs-CZ" sz="2177" dirty="0" err="1">
                <a:solidFill>
                  <a:srgbClr val="FF0000"/>
                </a:solidFill>
              </a:rPr>
              <a:t>konvertorové</a:t>
            </a:r>
            <a:r>
              <a:rPr lang="en-GB" altLang="cs-CZ" sz="2177" dirty="0">
                <a:solidFill>
                  <a:srgbClr val="FF0000"/>
                </a:solidFill>
              </a:rPr>
              <a:t> </a:t>
            </a:r>
            <a:r>
              <a:rPr lang="en-GB" altLang="cs-CZ" sz="2177" dirty="0" err="1">
                <a:solidFill>
                  <a:srgbClr val="FF0000"/>
                </a:solidFill>
              </a:rPr>
              <a:t>pece</a:t>
            </a:r>
            <a:r>
              <a:rPr lang="en-GB" altLang="cs-CZ" sz="2177" dirty="0">
                <a:solidFill>
                  <a:srgbClr val="FF0000"/>
                </a:solidFill>
              </a:rPr>
              <a:t> </a:t>
            </a:r>
            <a:r>
              <a:rPr lang="en-GB" altLang="cs-CZ" sz="2177" dirty="0" err="1">
                <a:solidFill>
                  <a:srgbClr val="FF0000"/>
                </a:solidFill>
              </a:rPr>
              <a:t>Britem</a:t>
            </a:r>
            <a:r>
              <a:rPr lang="en-GB" altLang="cs-CZ" sz="2177" dirty="0">
                <a:solidFill>
                  <a:srgbClr val="FF0000"/>
                </a:solidFill>
              </a:rPr>
              <a:t> </a:t>
            </a:r>
            <a:r>
              <a:rPr lang="en-GB" altLang="cs-CZ" sz="2177" dirty="0" err="1">
                <a:solidFill>
                  <a:srgbClr val="FF0000"/>
                </a:solidFill>
              </a:rPr>
              <a:t>Henrym</a:t>
            </a:r>
            <a:r>
              <a:rPr lang="en-GB" altLang="cs-CZ" sz="2177" dirty="0">
                <a:solidFill>
                  <a:srgbClr val="FF0000"/>
                </a:solidFill>
              </a:rPr>
              <a:t> </a:t>
            </a:r>
            <a:r>
              <a:rPr lang="en-GB" altLang="cs-CZ" sz="2177" dirty="0" err="1">
                <a:solidFill>
                  <a:srgbClr val="FF0000"/>
                </a:solidFill>
              </a:rPr>
              <a:t>Bessemerem</a:t>
            </a:r>
            <a:r>
              <a:rPr lang="en-GB" altLang="cs-CZ" sz="2177" dirty="0">
                <a:solidFill>
                  <a:srgbClr val="FF0000"/>
                </a:solidFill>
              </a:rPr>
              <a:t>,</a:t>
            </a:r>
          </a:p>
          <a:p>
            <a:pPr eaLnBrk="1">
              <a:lnSpc>
                <a:spcPct val="87000"/>
              </a:lnSpc>
              <a:buClr>
                <a:srgbClr val="000000"/>
              </a:buClr>
              <a:buSzPct val="45000"/>
              <a:buFont typeface="Wingdings" panose="05000000000000000000" pitchFamily="2" charset="2"/>
              <a:buNone/>
            </a:pPr>
            <a:r>
              <a:rPr lang="en-GB" altLang="cs-CZ" sz="2177" dirty="0">
                <a:solidFill>
                  <a:srgbClr val="000000"/>
                </a:solidFill>
              </a:rPr>
              <a:t> V </a:t>
            </a:r>
            <a:r>
              <a:rPr lang="en-GB" altLang="cs-CZ" sz="2177" dirty="0" err="1">
                <a:solidFill>
                  <a:srgbClr val="000000"/>
                </a:solidFill>
              </a:rPr>
              <a:t>této</a:t>
            </a:r>
            <a:r>
              <a:rPr lang="en-GB" altLang="cs-CZ" sz="2177" dirty="0">
                <a:solidFill>
                  <a:srgbClr val="000000"/>
                </a:solidFill>
              </a:rPr>
              <a:t> </a:t>
            </a:r>
            <a:r>
              <a:rPr lang="en-GB" altLang="cs-CZ" sz="2177" dirty="0" err="1">
                <a:solidFill>
                  <a:srgbClr val="000000"/>
                </a:solidFill>
              </a:rPr>
              <a:t>peci</a:t>
            </a:r>
            <a:r>
              <a:rPr lang="en-GB" altLang="cs-CZ" sz="2177" dirty="0">
                <a:solidFill>
                  <a:srgbClr val="000000"/>
                </a:solidFill>
              </a:rPr>
              <a:t> </a:t>
            </a:r>
            <a:r>
              <a:rPr lang="en-GB" altLang="cs-CZ" sz="2177" dirty="0" err="1">
                <a:solidFill>
                  <a:srgbClr val="000000"/>
                </a:solidFill>
              </a:rPr>
              <a:t>bylo</a:t>
            </a:r>
            <a:r>
              <a:rPr lang="en-GB" altLang="cs-CZ" sz="2177" dirty="0">
                <a:solidFill>
                  <a:srgbClr val="000000"/>
                </a:solidFill>
              </a:rPr>
              <a:t> </a:t>
            </a:r>
            <a:r>
              <a:rPr lang="en-GB" altLang="cs-CZ" sz="2177" dirty="0" err="1">
                <a:solidFill>
                  <a:srgbClr val="000000"/>
                </a:solidFill>
              </a:rPr>
              <a:t>možno</a:t>
            </a:r>
            <a:r>
              <a:rPr lang="en-GB" altLang="cs-CZ" sz="2177" dirty="0">
                <a:solidFill>
                  <a:srgbClr val="000000"/>
                </a:solidFill>
              </a:rPr>
              <a:t> </a:t>
            </a:r>
            <a:r>
              <a:rPr lang="en-GB" altLang="cs-CZ" sz="2177" dirty="0" err="1">
                <a:solidFill>
                  <a:srgbClr val="000000"/>
                </a:solidFill>
              </a:rPr>
              <a:t>surové</a:t>
            </a:r>
            <a:r>
              <a:rPr lang="en-GB" altLang="cs-CZ" sz="2177" dirty="0">
                <a:solidFill>
                  <a:srgbClr val="000000"/>
                </a:solidFill>
              </a:rPr>
              <a:t> </a:t>
            </a:r>
            <a:r>
              <a:rPr lang="en-GB" altLang="cs-CZ" sz="2177" dirty="0" err="1">
                <a:solidFill>
                  <a:srgbClr val="000000"/>
                </a:solidFill>
              </a:rPr>
              <a:t>železo</a:t>
            </a:r>
            <a:r>
              <a:rPr lang="en-GB" altLang="cs-CZ" sz="2177" dirty="0">
                <a:solidFill>
                  <a:srgbClr val="000000"/>
                </a:solidFill>
              </a:rPr>
              <a:t> </a:t>
            </a:r>
            <a:r>
              <a:rPr lang="en-GB" altLang="cs-CZ" sz="2177" dirty="0" err="1">
                <a:solidFill>
                  <a:srgbClr val="000000"/>
                </a:solidFill>
              </a:rPr>
              <a:t>profukovat</a:t>
            </a:r>
            <a:r>
              <a:rPr lang="en-GB" altLang="cs-CZ" sz="2177" dirty="0">
                <a:solidFill>
                  <a:srgbClr val="000000"/>
                </a:solidFill>
              </a:rPr>
              <a:t> </a:t>
            </a:r>
            <a:r>
              <a:rPr lang="en-GB" altLang="cs-CZ" sz="2177" dirty="0" err="1">
                <a:solidFill>
                  <a:srgbClr val="000000"/>
                </a:solidFill>
              </a:rPr>
              <a:t>vzduchem</a:t>
            </a:r>
            <a:r>
              <a:rPr lang="en-GB" altLang="cs-CZ" sz="2177" dirty="0">
                <a:solidFill>
                  <a:srgbClr val="000000"/>
                </a:solidFill>
              </a:rPr>
              <a:t> a </a:t>
            </a:r>
            <a:r>
              <a:rPr lang="en-GB" altLang="cs-CZ" sz="2177" dirty="0" err="1">
                <a:solidFill>
                  <a:srgbClr val="000000"/>
                </a:solidFill>
              </a:rPr>
              <a:t>tak</a:t>
            </a:r>
            <a:r>
              <a:rPr lang="en-GB" altLang="cs-CZ" sz="2177" dirty="0">
                <a:solidFill>
                  <a:srgbClr val="000000"/>
                </a:solidFill>
              </a:rPr>
              <a:t> je </a:t>
            </a:r>
            <a:r>
              <a:rPr lang="en-GB" altLang="cs-CZ" sz="2177" dirty="0" err="1">
                <a:solidFill>
                  <a:srgbClr val="000000"/>
                </a:solidFill>
              </a:rPr>
              <a:t>ve</a:t>
            </a:r>
            <a:r>
              <a:rPr lang="en-GB" altLang="cs-CZ" sz="2177" dirty="0">
                <a:solidFill>
                  <a:srgbClr val="000000"/>
                </a:solidFill>
              </a:rPr>
              <a:t> </a:t>
            </a:r>
            <a:r>
              <a:rPr lang="en-GB" altLang="cs-CZ" sz="2177" dirty="0" err="1">
                <a:solidFill>
                  <a:srgbClr val="000000"/>
                </a:solidFill>
              </a:rPr>
              <a:t>velkém</a:t>
            </a:r>
            <a:r>
              <a:rPr lang="en-GB" altLang="cs-CZ" sz="2177" dirty="0">
                <a:solidFill>
                  <a:srgbClr val="000000"/>
                </a:solidFill>
              </a:rPr>
              <a:t> </a:t>
            </a:r>
            <a:r>
              <a:rPr lang="en-GB" altLang="cs-CZ" sz="2177" dirty="0" err="1">
                <a:solidFill>
                  <a:srgbClr val="000000"/>
                </a:solidFill>
              </a:rPr>
              <a:t>rozsahu</a:t>
            </a:r>
            <a:r>
              <a:rPr lang="en-GB" altLang="cs-CZ" sz="2177" dirty="0">
                <a:solidFill>
                  <a:srgbClr val="000000"/>
                </a:solidFill>
              </a:rPr>
              <a:t> </a:t>
            </a:r>
            <a:r>
              <a:rPr lang="en-GB" altLang="cs-CZ" sz="2177" dirty="0" err="1">
                <a:solidFill>
                  <a:srgbClr val="000000"/>
                </a:solidFill>
              </a:rPr>
              <a:t>přeměňovat</a:t>
            </a:r>
            <a:r>
              <a:rPr lang="en-GB" altLang="cs-CZ" sz="2177" dirty="0">
                <a:solidFill>
                  <a:srgbClr val="000000"/>
                </a:solidFill>
              </a:rPr>
              <a:t> v </a:t>
            </a:r>
            <a:r>
              <a:rPr lang="en-GB" altLang="cs-CZ" sz="2177" dirty="0" err="1">
                <a:solidFill>
                  <a:srgbClr val="000000"/>
                </a:solidFill>
              </a:rPr>
              <a:t>ocel</a:t>
            </a:r>
            <a:endParaRPr lang="en-GB" altLang="cs-CZ" sz="2177" dirty="0">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177" dirty="0">
              <a:solidFill>
                <a:srgbClr val="000000"/>
              </a:solidFill>
            </a:endParaRPr>
          </a:p>
        </p:txBody>
      </p:sp>
      <p:sp>
        <p:nvSpPr>
          <p:cNvPr id="75783" name="Line 5"/>
          <p:cNvSpPr>
            <a:spLocks noChangeShapeType="1"/>
          </p:cNvSpPr>
          <p:nvPr/>
        </p:nvSpPr>
        <p:spPr bwMode="auto">
          <a:xfrm>
            <a:off x="3551253" y="2481382"/>
            <a:ext cx="1441" cy="708554"/>
          </a:xfrm>
          <a:prstGeom prst="line">
            <a:avLst/>
          </a:prstGeom>
          <a:noFill/>
          <a:ln w="1080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cs-CZ" sz="1633"/>
          </a:p>
        </p:txBody>
      </p:sp>
      <p:sp>
        <p:nvSpPr>
          <p:cNvPr id="75784" name="Line 6"/>
          <p:cNvSpPr>
            <a:spLocks noChangeShapeType="1"/>
          </p:cNvSpPr>
          <p:nvPr/>
        </p:nvSpPr>
        <p:spPr bwMode="auto">
          <a:xfrm>
            <a:off x="4004902" y="2425215"/>
            <a:ext cx="1440" cy="708554"/>
          </a:xfrm>
          <a:prstGeom prst="line">
            <a:avLst/>
          </a:prstGeom>
          <a:noFill/>
          <a:ln w="1080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cs-CZ" sz="1633"/>
          </a:p>
        </p:txBody>
      </p:sp>
      <p:sp>
        <p:nvSpPr>
          <p:cNvPr id="75785" name="Text Box 7"/>
          <p:cNvSpPr txBox="1">
            <a:spLocks noChangeArrowheads="1"/>
          </p:cNvSpPr>
          <p:nvPr/>
        </p:nvSpPr>
        <p:spPr bwMode="auto">
          <a:xfrm>
            <a:off x="224002" y="4864956"/>
            <a:ext cx="3871126" cy="73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dirty="0">
                <a:solidFill>
                  <a:srgbClr val="000000"/>
                </a:solidFill>
              </a:rPr>
              <a:t>1862 </a:t>
            </a:r>
            <a:r>
              <a:rPr lang="en-GB" altLang="cs-CZ" sz="1633" dirty="0" err="1">
                <a:solidFill>
                  <a:srgbClr val="000000"/>
                </a:solidFill>
              </a:rPr>
              <a:t>Kruppova</a:t>
            </a:r>
            <a:r>
              <a:rPr lang="en-GB" altLang="cs-CZ" sz="1633" dirty="0">
                <a:solidFill>
                  <a:srgbClr val="000000"/>
                </a:solidFill>
              </a:rPr>
              <a:t> </a:t>
            </a:r>
            <a:r>
              <a:rPr lang="en-GB" altLang="cs-CZ" sz="1633" dirty="0" err="1">
                <a:solidFill>
                  <a:srgbClr val="000000"/>
                </a:solidFill>
              </a:rPr>
              <a:t>první</a:t>
            </a:r>
            <a:r>
              <a:rPr lang="en-GB" altLang="cs-CZ" sz="1633" dirty="0">
                <a:solidFill>
                  <a:srgbClr val="000000"/>
                </a:solidFill>
              </a:rPr>
              <a:t> </a:t>
            </a:r>
            <a:r>
              <a:rPr lang="en-GB" altLang="cs-CZ" sz="1633" dirty="0" err="1">
                <a:solidFill>
                  <a:srgbClr val="000000"/>
                </a:solidFill>
              </a:rPr>
              <a:t>velká</a:t>
            </a:r>
            <a:r>
              <a:rPr lang="en-GB" altLang="cs-CZ" sz="1633" dirty="0">
                <a:solidFill>
                  <a:srgbClr val="000000"/>
                </a:solidFill>
              </a:rPr>
              <a:t> </a:t>
            </a:r>
            <a:r>
              <a:rPr lang="en-GB" altLang="cs-CZ" sz="1633" dirty="0" err="1">
                <a:solidFill>
                  <a:srgbClr val="000000"/>
                </a:solidFill>
              </a:rPr>
              <a:t>bessemerská</a:t>
            </a:r>
            <a:r>
              <a:rPr lang="en-GB" altLang="cs-CZ" sz="1633" dirty="0">
                <a:solidFill>
                  <a:srgbClr val="000000"/>
                </a:solidFill>
              </a:rPr>
              <a:t> </a:t>
            </a:r>
            <a:r>
              <a:rPr lang="en-GB" altLang="cs-CZ" sz="1633" dirty="0" err="1">
                <a:solidFill>
                  <a:srgbClr val="000000"/>
                </a:solidFill>
              </a:rPr>
              <a:t>ocelárna</a:t>
            </a:r>
            <a:r>
              <a:rPr lang="en-GB" altLang="cs-CZ" sz="1633" dirty="0">
                <a:solidFill>
                  <a:srgbClr val="000000"/>
                </a:solidFill>
              </a:rPr>
              <a:t> </a:t>
            </a:r>
            <a:r>
              <a:rPr lang="en-GB" altLang="cs-CZ" sz="1633" dirty="0" err="1">
                <a:solidFill>
                  <a:srgbClr val="000000"/>
                </a:solidFill>
              </a:rPr>
              <a:t>na</a:t>
            </a:r>
            <a:r>
              <a:rPr lang="en-GB" altLang="cs-CZ" sz="1633" dirty="0">
                <a:solidFill>
                  <a:srgbClr val="000000"/>
                </a:solidFill>
              </a:rPr>
              <a:t> </a:t>
            </a:r>
            <a:r>
              <a:rPr lang="en-GB" altLang="cs-CZ" sz="1633" dirty="0" err="1">
                <a:solidFill>
                  <a:srgbClr val="000000"/>
                </a:solidFill>
              </a:rPr>
              <a:t>evropském</a:t>
            </a:r>
            <a:r>
              <a:rPr lang="en-GB" altLang="cs-CZ" sz="1633" dirty="0">
                <a:solidFill>
                  <a:srgbClr val="000000"/>
                </a:solidFill>
              </a:rPr>
              <a:t> </a:t>
            </a:r>
            <a:r>
              <a:rPr lang="en-GB" altLang="cs-CZ" sz="1633" dirty="0" err="1">
                <a:solidFill>
                  <a:srgbClr val="000000"/>
                </a:solidFill>
              </a:rPr>
              <a:t>kontinentě</a:t>
            </a:r>
            <a:endParaRPr lang="en-GB" altLang="cs-CZ" sz="1633" dirty="0">
              <a:solidFill>
                <a:srgbClr val="000000"/>
              </a:solidFill>
            </a:endParaRPr>
          </a:p>
        </p:txBody>
      </p:sp>
      <p:pic>
        <p:nvPicPr>
          <p:cNvPr id="7578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5822" y="230425"/>
            <a:ext cx="2250957" cy="246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2" name="TextovéPole 11">
            <a:extLst>
              <a:ext uri="{FF2B5EF4-FFF2-40B4-BE49-F238E27FC236}">
                <a16:creationId xmlns:a16="http://schemas.microsoft.com/office/drawing/2014/main" id="{636FA7A3-6DCB-D47A-7746-347B92953D0A}"/>
              </a:ext>
            </a:extLst>
          </p:cNvPr>
          <p:cNvSpPr txBox="1"/>
          <p:nvPr/>
        </p:nvSpPr>
        <p:spPr>
          <a:xfrm>
            <a:off x="224002" y="5586827"/>
            <a:ext cx="9708860"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https://www.opi.zcu.cz/download/materialy_a_clovek_2010.pdf</a:t>
            </a:r>
          </a:p>
        </p:txBody>
      </p:sp>
    </p:spTree>
    <p:extLst>
      <p:ext uri="{BB962C8B-B14F-4D97-AF65-F5344CB8AC3E}">
        <p14:creationId xmlns:p14="http://schemas.microsoft.com/office/powerpoint/2010/main" val="38477652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3EBFF8C7-28E0-4208-859C-A5D2D01EE401}" type="slidenum">
              <a:rPr lang="en-GB" altLang="cs-CZ">
                <a:solidFill>
                  <a:srgbClr val="000000"/>
                </a:solidFill>
                <a:latin typeface="Times New Roman" panose="02020603050405020304" pitchFamily="18" charset="0"/>
              </a:rPr>
              <a:pPr/>
              <a:t>29</a:t>
            </a:fld>
            <a:endParaRPr lang="en-GB" altLang="cs-CZ">
              <a:solidFill>
                <a:srgbClr val="000000"/>
              </a:solidFill>
              <a:latin typeface="Times New Roman" panose="02020603050405020304" pitchFamily="18" charset="0"/>
            </a:endParaRPr>
          </a:p>
        </p:txBody>
      </p:sp>
      <p:sp>
        <p:nvSpPr>
          <p:cNvPr id="77827" name="Text Box 1"/>
          <p:cNvSpPr txBox="1">
            <a:spLocks noChangeArrowheads="1"/>
          </p:cNvSpPr>
          <p:nvPr/>
        </p:nvSpPr>
        <p:spPr bwMode="auto">
          <a:xfrm>
            <a:off x="2331446" y="411884"/>
            <a:ext cx="7785457" cy="47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903">
                <a:solidFill>
                  <a:srgbClr val="000000"/>
                </a:solidFill>
              </a:rPr>
              <a:t>Důsledky průmyslové revoluce ve strojírenství</a:t>
            </a:r>
          </a:p>
        </p:txBody>
      </p:sp>
      <p:sp>
        <p:nvSpPr>
          <p:cNvPr id="77828" name="Text Box 2"/>
          <p:cNvSpPr txBox="1">
            <a:spLocks noChangeArrowheads="1"/>
          </p:cNvSpPr>
          <p:nvPr/>
        </p:nvSpPr>
        <p:spPr bwMode="auto">
          <a:xfrm>
            <a:off x="352339" y="1077234"/>
            <a:ext cx="9849534" cy="520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6000"/>
              </a:lnSpc>
              <a:buClr>
                <a:srgbClr val="000000"/>
              </a:buClr>
              <a:buSzPct val="45000"/>
              <a:buFont typeface="Wingdings" panose="05000000000000000000" pitchFamily="2" charset="2"/>
              <a:buNone/>
            </a:pPr>
            <a:r>
              <a:rPr lang="en-GB" altLang="cs-CZ" sz="2359" dirty="0">
                <a:solidFill>
                  <a:srgbClr val="000000"/>
                </a:solidFill>
                <a:latin typeface="Thorndale AMT;Times New Roman" pitchFamily="16" charset="0"/>
              </a:rPr>
              <a:t>- </a:t>
            </a:r>
            <a:r>
              <a:rPr lang="en-GB" altLang="cs-CZ" sz="2359" b="1" dirty="0" err="1">
                <a:solidFill>
                  <a:srgbClr val="000000"/>
                </a:solidFill>
                <a:latin typeface="Times New Roman" panose="02020603050405020304" pitchFamily="18" charset="0"/>
              </a:rPr>
              <a:t>Zavádění</a:t>
            </a:r>
            <a:r>
              <a:rPr lang="en-GB" altLang="cs-CZ" sz="2359" b="1" dirty="0">
                <a:solidFill>
                  <a:srgbClr val="000000"/>
                </a:solidFill>
                <a:latin typeface="Times New Roman" panose="02020603050405020304" pitchFamily="18" charset="0"/>
              </a:rPr>
              <a:t> </a:t>
            </a:r>
            <a:r>
              <a:rPr lang="en-GB" altLang="cs-CZ" sz="2359" b="1" dirty="0" err="1">
                <a:solidFill>
                  <a:srgbClr val="000000"/>
                </a:solidFill>
                <a:latin typeface="Times New Roman" panose="02020603050405020304" pitchFamily="18" charset="0"/>
              </a:rPr>
              <a:t>vyměnitelných</a:t>
            </a:r>
            <a:r>
              <a:rPr lang="en-GB" altLang="cs-CZ" sz="2359" b="1" dirty="0">
                <a:solidFill>
                  <a:srgbClr val="000000"/>
                </a:solidFill>
                <a:latin typeface="Times New Roman" panose="02020603050405020304" pitchFamily="18" charset="0"/>
              </a:rPr>
              <a:t> </a:t>
            </a:r>
            <a:r>
              <a:rPr lang="en-GB" altLang="cs-CZ" sz="2359" b="1" dirty="0" err="1">
                <a:solidFill>
                  <a:srgbClr val="000000"/>
                </a:solidFill>
                <a:latin typeface="Times New Roman" panose="02020603050405020304" pitchFamily="18" charset="0"/>
              </a:rPr>
              <a:t>strojních</a:t>
            </a:r>
            <a:r>
              <a:rPr lang="en-GB" altLang="cs-CZ" sz="2359" b="1" dirty="0">
                <a:solidFill>
                  <a:srgbClr val="000000"/>
                </a:solidFill>
                <a:latin typeface="Times New Roman" panose="02020603050405020304" pitchFamily="18" charset="0"/>
              </a:rPr>
              <a:t> </a:t>
            </a:r>
            <a:r>
              <a:rPr lang="en-GB" altLang="cs-CZ" sz="2359" b="1" dirty="0" err="1">
                <a:solidFill>
                  <a:srgbClr val="000000"/>
                </a:solidFill>
                <a:latin typeface="Times New Roman" panose="02020603050405020304" pitchFamily="18" charset="0"/>
              </a:rPr>
              <a:t>součástí</a:t>
            </a:r>
            <a:r>
              <a:rPr lang="en-GB" altLang="cs-CZ" sz="2359" dirty="0">
                <a:solidFill>
                  <a:srgbClr val="000000"/>
                </a:solidFill>
                <a:latin typeface="Times New Roman" panose="02020603050405020304" pitchFamily="18" charset="0"/>
              </a:rPr>
              <a:t> -  tendence k </a:t>
            </a:r>
            <a:r>
              <a:rPr lang="en-GB" altLang="cs-CZ" sz="2359" dirty="0" err="1">
                <a:solidFill>
                  <a:srgbClr val="000000"/>
                </a:solidFill>
                <a:latin typeface="Times New Roman" panose="02020603050405020304" pitchFamily="18" charset="0"/>
              </a:rPr>
              <a:t>jejich</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normalizování</a:t>
            </a:r>
            <a:r>
              <a:rPr lang="en-GB" altLang="cs-CZ" sz="2359" dirty="0">
                <a:solidFill>
                  <a:srgbClr val="000000"/>
                </a:solidFill>
                <a:latin typeface="Times New Roman" panose="02020603050405020304" pitchFamily="18" charset="0"/>
              </a:rPr>
              <a:t> - </a:t>
            </a:r>
            <a:r>
              <a:rPr lang="en-GB" altLang="cs-CZ" sz="2359" dirty="0" err="1">
                <a:solidFill>
                  <a:srgbClr val="000000"/>
                </a:solidFill>
                <a:latin typeface="Times New Roman" panose="02020603050405020304" pitchFamily="18" charset="0"/>
              </a:rPr>
              <a:t>Američan</a:t>
            </a:r>
            <a:r>
              <a:rPr lang="en-GB" altLang="cs-CZ" sz="2359" dirty="0">
                <a:solidFill>
                  <a:srgbClr val="000000"/>
                </a:solidFill>
                <a:latin typeface="Times New Roman" panose="02020603050405020304" pitchFamily="18" charset="0"/>
              </a:rPr>
              <a:t> E. Whitney </a:t>
            </a:r>
            <a:r>
              <a:rPr lang="en-GB" altLang="cs-CZ" sz="2359" dirty="0" err="1">
                <a:solidFill>
                  <a:srgbClr val="000000"/>
                </a:solidFill>
                <a:latin typeface="Times New Roman" panose="02020603050405020304" pitchFamily="18" charset="0"/>
              </a:rPr>
              <a:t>ve</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své</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nově</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založené</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továrně</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na</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pušky</a:t>
            </a:r>
            <a:r>
              <a:rPr lang="en-GB" altLang="cs-CZ" sz="2359" dirty="0">
                <a:solidFill>
                  <a:srgbClr val="000000"/>
                </a:solidFill>
                <a:latin typeface="Times New Roman" panose="02020603050405020304" pitchFamily="18" charset="0"/>
              </a:rPr>
              <a:t> (1770) </a:t>
            </a:r>
            <a:r>
              <a:rPr lang="en-GB" altLang="cs-CZ" sz="2359" dirty="0" err="1">
                <a:solidFill>
                  <a:srgbClr val="000000"/>
                </a:solidFill>
                <a:latin typeface="Times New Roman" panose="02020603050405020304" pitchFamily="18" charset="0"/>
              </a:rPr>
              <a:t>podnikl</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pokusy</a:t>
            </a:r>
            <a:r>
              <a:rPr lang="en-GB" altLang="cs-CZ" sz="2359" dirty="0">
                <a:solidFill>
                  <a:srgbClr val="000000"/>
                </a:solidFill>
                <a:latin typeface="Times New Roman" panose="02020603050405020304" pitchFamily="18" charset="0"/>
              </a:rPr>
              <a:t> s </a:t>
            </a:r>
            <a:r>
              <a:rPr lang="en-GB" altLang="cs-CZ" sz="2359" dirty="0" err="1">
                <a:solidFill>
                  <a:srgbClr val="000000"/>
                </a:solidFill>
                <a:latin typeface="Times New Roman" panose="02020603050405020304" pitchFamily="18" charset="0"/>
              </a:rPr>
              <a:t>hromadnou</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výrobou</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podle</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systému</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vyměnitelných</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součástí</a:t>
            </a:r>
            <a:endParaRPr lang="en-GB" altLang="cs-CZ" sz="2359" dirty="0">
              <a:solidFill>
                <a:srgbClr val="000000"/>
              </a:solidFill>
              <a:latin typeface="Times New Roman" panose="02020603050405020304" pitchFamily="18" charset="0"/>
            </a:endParaRPr>
          </a:p>
          <a:p>
            <a:pPr eaLnBrk="1">
              <a:lnSpc>
                <a:spcPct val="86000"/>
              </a:lnSpc>
              <a:buClr>
                <a:srgbClr val="000000"/>
              </a:buClr>
              <a:buSzPct val="45000"/>
              <a:buFont typeface="Wingdings" panose="05000000000000000000" pitchFamily="2" charset="2"/>
              <a:buNone/>
            </a:pPr>
            <a:endParaRPr lang="en-GB" altLang="cs-CZ" sz="998" dirty="0">
              <a:solidFill>
                <a:srgbClr val="000000"/>
              </a:solidFill>
              <a:latin typeface="Times New Roman" panose="02020603050405020304" pitchFamily="18" charset="0"/>
            </a:endParaRPr>
          </a:p>
          <a:p>
            <a:pPr eaLnBrk="1">
              <a:lnSpc>
                <a:spcPct val="86000"/>
              </a:lnSpc>
              <a:buClr>
                <a:srgbClr val="000000"/>
              </a:buClr>
              <a:buSzPct val="45000"/>
              <a:buFont typeface="Wingdings" panose="05000000000000000000" pitchFamily="2" charset="2"/>
              <a:buNone/>
            </a:pPr>
            <a:r>
              <a:rPr lang="en-GB" altLang="cs-CZ" sz="2359" b="1" dirty="0" err="1">
                <a:solidFill>
                  <a:srgbClr val="000000"/>
                </a:solidFill>
                <a:latin typeface="Times New Roman" panose="02020603050405020304" pitchFamily="18" charset="0"/>
              </a:rPr>
              <a:t>Mechanizace</a:t>
            </a:r>
            <a:r>
              <a:rPr lang="en-GB" altLang="cs-CZ" sz="2359" b="1" dirty="0">
                <a:solidFill>
                  <a:srgbClr val="000000"/>
                </a:solidFill>
                <a:latin typeface="Times New Roman" panose="02020603050405020304" pitchFamily="18" charset="0"/>
              </a:rPr>
              <a:t> p</a:t>
            </a:r>
            <a:r>
              <a:rPr lang="cs-CZ" altLang="cs-CZ" sz="2359" b="1" dirty="0" err="1">
                <a:solidFill>
                  <a:srgbClr val="000000"/>
                </a:solidFill>
                <a:latin typeface="Times New Roman" panose="02020603050405020304" pitchFamily="18" charset="0"/>
              </a:rPr>
              <a:t>rů</a:t>
            </a:r>
            <a:r>
              <a:rPr lang="en-GB" altLang="cs-CZ" sz="2359" b="1" dirty="0" err="1">
                <a:solidFill>
                  <a:srgbClr val="000000"/>
                </a:solidFill>
                <a:latin typeface="Times New Roman" panose="02020603050405020304" pitchFamily="18" charset="0"/>
              </a:rPr>
              <a:t>myslové</a:t>
            </a:r>
            <a:r>
              <a:rPr lang="en-GB" altLang="cs-CZ" sz="2359" b="1" dirty="0">
                <a:solidFill>
                  <a:srgbClr val="000000"/>
                </a:solidFill>
                <a:latin typeface="Times New Roman" panose="02020603050405020304" pitchFamily="18" charset="0"/>
              </a:rPr>
              <a:t> </a:t>
            </a:r>
            <a:r>
              <a:rPr lang="en-GB" altLang="cs-CZ" sz="2359" b="1" dirty="0" err="1">
                <a:solidFill>
                  <a:srgbClr val="000000"/>
                </a:solidFill>
                <a:latin typeface="Times New Roman" panose="02020603050405020304" pitchFamily="18" charset="0"/>
              </a:rPr>
              <a:t>výroby</a:t>
            </a:r>
            <a:r>
              <a:rPr lang="en-GB" altLang="cs-CZ" sz="2359" dirty="0">
                <a:solidFill>
                  <a:srgbClr val="000000"/>
                </a:solidFill>
                <a:latin typeface="Times New Roman" panose="02020603050405020304" pitchFamily="18" charset="0"/>
              </a:rPr>
              <a:t> - </a:t>
            </a:r>
            <a:r>
              <a:rPr lang="en-GB" altLang="cs-CZ" sz="2359" dirty="0" err="1">
                <a:solidFill>
                  <a:srgbClr val="000000"/>
                </a:solidFill>
                <a:latin typeface="Times New Roman" panose="02020603050405020304" pitchFamily="18" charset="0"/>
              </a:rPr>
              <a:t>potřeba</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mnohem</a:t>
            </a:r>
            <a:r>
              <a:rPr lang="en-GB" altLang="cs-CZ" sz="2359" dirty="0">
                <a:solidFill>
                  <a:srgbClr val="000000"/>
                </a:solidFill>
                <a:latin typeface="Times New Roman" panose="02020603050405020304" pitchFamily="18" charset="0"/>
              </a:rPr>
              <a:t> </a:t>
            </a:r>
            <a:r>
              <a:rPr lang="en-GB" altLang="cs-CZ" sz="2359" dirty="0" err="1">
                <a:solidFill>
                  <a:srgbClr val="000000"/>
                </a:solidFill>
                <a:latin typeface="Times New Roman" panose="02020603050405020304" pitchFamily="18" charset="0"/>
              </a:rPr>
              <a:t>více</a:t>
            </a:r>
            <a:r>
              <a:rPr lang="en-GB" altLang="cs-CZ" sz="2359" dirty="0">
                <a:solidFill>
                  <a:srgbClr val="000000"/>
                </a:solidFill>
                <a:latin typeface="Thorndale AMT;Times New Roman" pitchFamily="16" charset="0"/>
              </a:rPr>
              <a:t> </a:t>
            </a:r>
            <a:r>
              <a:rPr lang="en-GB" altLang="cs-CZ" sz="2359" dirty="0" err="1">
                <a:solidFill>
                  <a:srgbClr val="000000"/>
                </a:solidFill>
                <a:latin typeface="Thorndale AMT;Times New Roman" pitchFamily="16" charset="0"/>
              </a:rPr>
              <a:t>energie</a:t>
            </a:r>
            <a:endParaRPr lang="en-GB" altLang="cs-CZ" sz="2359" dirty="0">
              <a:solidFill>
                <a:srgbClr val="000000"/>
              </a:solidFill>
              <a:latin typeface="Thorndale AMT;Times New Roman" pitchFamily="16" charset="0"/>
            </a:endParaRPr>
          </a:p>
          <a:p>
            <a:pPr eaLnBrk="1">
              <a:lnSpc>
                <a:spcPct val="86000"/>
              </a:lnSpc>
              <a:buClr>
                <a:srgbClr val="000000"/>
              </a:buClr>
              <a:buSzPct val="45000"/>
              <a:buFont typeface="Wingdings" panose="05000000000000000000" pitchFamily="2" charset="2"/>
              <a:buNone/>
            </a:pPr>
            <a:endParaRPr lang="en-GB" altLang="cs-CZ" sz="2359" dirty="0">
              <a:solidFill>
                <a:srgbClr val="000000"/>
              </a:solidFill>
              <a:latin typeface="Thorndale AMT;Times New Roman" pitchFamily="16" charset="0"/>
            </a:endParaRPr>
          </a:p>
          <a:p>
            <a:pPr eaLnBrk="1">
              <a:lnSpc>
                <a:spcPct val="86000"/>
              </a:lnSpc>
              <a:buClr>
                <a:srgbClr val="000000"/>
              </a:buClr>
              <a:buSzPct val="45000"/>
              <a:buFont typeface="Wingdings" panose="05000000000000000000" pitchFamily="2" charset="2"/>
              <a:buNone/>
            </a:pPr>
            <a:endParaRPr lang="en-GB" altLang="cs-CZ" sz="2359" dirty="0">
              <a:solidFill>
                <a:srgbClr val="000000"/>
              </a:solidFill>
            </a:endParaRPr>
          </a:p>
          <a:p>
            <a:pPr eaLnBrk="1">
              <a:lnSpc>
                <a:spcPct val="86000"/>
              </a:lnSpc>
              <a:buClr>
                <a:srgbClr val="000000"/>
              </a:buClr>
              <a:buSzPct val="45000"/>
              <a:buFont typeface="Wingdings" panose="05000000000000000000" pitchFamily="2" charset="2"/>
              <a:buNone/>
            </a:pPr>
            <a:r>
              <a:rPr lang="en-GB" altLang="cs-CZ" sz="2359" dirty="0">
                <a:solidFill>
                  <a:srgbClr val="000000"/>
                </a:solidFill>
                <a:latin typeface="Thorndale AMT;Times New Roman" pitchFamily="16" charset="0"/>
              </a:rPr>
              <a:t>1781 - </a:t>
            </a:r>
            <a:r>
              <a:rPr lang="en-GB" altLang="cs-CZ" sz="2359" dirty="0" err="1">
                <a:solidFill>
                  <a:srgbClr val="000000"/>
                </a:solidFill>
                <a:latin typeface="Thorndale AMT;Times New Roman" pitchFamily="16" charset="0"/>
              </a:rPr>
              <a:t>Parní</a:t>
            </a:r>
            <a:r>
              <a:rPr lang="en-GB" altLang="cs-CZ" sz="2359" dirty="0">
                <a:solidFill>
                  <a:srgbClr val="000000"/>
                </a:solidFill>
                <a:latin typeface="Thorndale AMT;Times New Roman" pitchFamily="16" charset="0"/>
              </a:rPr>
              <a:t> </a:t>
            </a:r>
            <a:r>
              <a:rPr lang="en-GB" altLang="cs-CZ" sz="2359" dirty="0" err="1">
                <a:solidFill>
                  <a:srgbClr val="000000"/>
                </a:solidFill>
                <a:latin typeface="Thorndale AMT;Times New Roman" pitchFamily="16" charset="0"/>
              </a:rPr>
              <a:t>stroj</a:t>
            </a:r>
            <a:r>
              <a:rPr lang="en-GB" altLang="cs-CZ" sz="2359" dirty="0">
                <a:solidFill>
                  <a:srgbClr val="000000"/>
                </a:solidFill>
                <a:latin typeface="Thorndale AMT;Times New Roman" pitchFamily="16" charset="0"/>
              </a:rPr>
              <a:t> –  James Watt</a:t>
            </a:r>
          </a:p>
          <a:p>
            <a:pPr eaLnBrk="1">
              <a:lnSpc>
                <a:spcPct val="86000"/>
              </a:lnSpc>
              <a:buClr>
                <a:srgbClr val="000000"/>
              </a:buClr>
              <a:buSzPct val="45000"/>
              <a:buFont typeface="Wingdings" panose="05000000000000000000" pitchFamily="2" charset="2"/>
              <a:buNone/>
            </a:pPr>
            <a:r>
              <a:rPr lang="en-GB" altLang="cs-CZ" sz="2359" dirty="0">
                <a:solidFill>
                  <a:srgbClr val="000000"/>
                </a:solidFill>
                <a:latin typeface="Thorndale AMT;Times New Roman" pitchFamily="16" charset="0"/>
              </a:rPr>
              <a:t>1883 - </a:t>
            </a:r>
            <a:r>
              <a:rPr lang="en-GB" altLang="cs-CZ" sz="2359" dirty="0" err="1">
                <a:solidFill>
                  <a:srgbClr val="000000"/>
                </a:solidFill>
                <a:latin typeface="Thorndale AMT;Times New Roman" pitchFamily="16" charset="0"/>
              </a:rPr>
              <a:t>Benzinový</a:t>
            </a:r>
            <a:r>
              <a:rPr lang="en-GB" altLang="cs-CZ" sz="2359" dirty="0">
                <a:solidFill>
                  <a:srgbClr val="000000"/>
                </a:solidFill>
                <a:latin typeface="Thorndale AMT;Times New Roman" pitchFamily="16" charset="0"/>
              </a:rPr>
              <a:t> motor – Gottlieb Daimler</a:t>
            </a:r>
          </a:p>
          <a:p>
            <a:pPr eaLnBrk="1">
              <a:lnSpc>
                <a:spcPct val="86000"/>
              </a:lnSpc>
              <a:buClr>
                <a:srgbClr val="000000"/>
              </a:buClr>
              <a:buSzPct val="45000"/>
              <a:buFont typeface="Wingdings" panose="05000000000000000000" pitchFamily="2" charset="2"/>
              <a:buNone/>
            </a:pPr>
            <a:r>
              <a:rPr lang="en-GB" altLang="cs-CZ" sz="2359" dirty="0">
                <a:solidFill>
                  <a:srgbClr val="000000"/>
                </a:solidFill>
                <a:latin typeface="Thorndale AMT;Times New Roman" pitchFamily="16" charset="0"/>
              </a:rPr>
              <a:t>1889 - </a:t>
            </a:r>
            <a:r>
              <a:rPr lang="en-GB" altLang="cs-CZ" sz="2359" dirty="0" err="1">
                <a:solidFill>
                  <a:srgbClr val="000000"/>
                </a:solidFill>
                <a:latin typeface="Thorndale AMT;Times New Roman" pitchFamily="16" charset="0"/>
              </a:rPr>
              <a:t>axiální</a:t>
            </a:r>
            <a:r>
              <a:rPr lang="en-GB" altLang="cs-CZ" sz="2359" dirty="0">
                <a:solidFill>
                  <a:srgbClr val="000000"/>
                </a:solidFill>
                <a:latin typeface="Thorndale AMT;Times New Roman" pitchFamily="16" charset="0"/>
              </a:rPr>
              <a:t> </a:t>
            </a:r>
            <a:r>
              <a:rPr lang="en-GB" altLang="cs-CZ" sz="2359" dirty="0" err="1">
                <a:solidFill>
                  <a:srgbClr val="000000"/>
                </a:solidFill>
                <a:latin typeface="Thorndale AMT;Times New Roman" pitchFamily="16" charset="0"/>
              </a:rPr>
              <a:t>parní</a:t>
            </a:r>
            <a:r>
              <a:rPr lang="en-GB" altLang="cs-CZ" sz="2359" dirty="0">
                <a:solidFill>
                  <a:srgbClr val="000000"/>
                </a:solidFill>
                <a:latin typeface="Thorndale AMT;Times New Roman" pitchFamily="16" charset="0"/>
              </a:rPr>
              <a:t> </a:t>
            </a:r>
            <a:r>
              <a:rPr lang="en-GB" altLang="cs-CZ" sz="2359" dirty="0" err="1">
                <a:solidFill>
                  <a:srgbClr val="000000"/>
                </a:solidFill>
                <a:latin typeface="Thorndale AMT;Times New Roman" pitchFamily="16" charset="0"/>
              </a:rPr>
              <a:t>turbína</a:t>
            </a:r>
            <a:r>
              <a:rPr lang="en-GB" altLang="cs-CZ" sz="2359" dirty="0">
                <a:solidFill>
                  <a:srgbClr val="000000"/>
                </a:solidFill>
                <a:latin typeface="Thorndale AMT;Times New Roman" pitchFamily="16" charset="0"/>
              </a:rPr>
              <a:t> –  Karl Gustav Laval</a:t>
            </a:r>
          </a:p>
          <a:p>
            <a:pPr eaLnBrk="1">
              <a:lnSpc>
                <a:spcPct val="86000"/>
              </a:lnSpc>
              <a:buClr>
                <a:srgbClr val="000000"/>
              </a:buClr>
              <a:buSzPct val="45000"/>
              <a:buFont typeface="Wingdings" panose="05000000000000000000" pitchFamily="2" charset="2"/>
              <a:buNone/>
            </a:pPr>
            <a:r>
              <a:rPr lang="en-GB" altLang="cs-CZ" sz="2359" dirty="0">
                <a:solidFill>
                  <a:srgbClr val="000000"/>
                </a:solidFill>
                <a:latin typeface="Thorndale AMT;Times New Roman" pitchFamily="16" charset="0"/>
              </a:rPr>
              <a:t>1940 - 45 – V1, V2 –  </a:t>
            </a:r>
            <a:r>
              <a:rPr lang="en-GB" altLang="cs-CZ" sz="2359" dirty="0" err="1">
                <a:solidFill>
                  <a:srgbClr val="000000"/>
                </a:solidFill>
                <a:latin typeface="Thorndale AMT;Times New Roman" pitchFamily="16" charset="0"/>
              </a:rPr>
              <a:t>Wernehr</a:t>
            </a:r>
            <a:r>
              <a:rPr lang="en-GB" altLang="cs-CZ" sz="2359" dirty="0">
                <a:solidFill>
                  <a:srgbClr val="000000"/>
                </a:solidFill>
                <a:latin typeface="Thorndale AMT;Times New Roman" pitchFamily="16" charset="0"/>
              </a:rPr>
              <a:t> Von Braun </a:t>
            </a:r>
          </a:p>
          <a:p>
            <a:pPr eaLnBrk="1">
              <a:lnSpc>
                <a:spcPct val="86000"/>
              </a:lnSpc>
              <a:buClr>
                <a:srgbClr val="000000"/>
              </a:buClr>
              <a:buSzPct val="45000"/>
              <a:buFont typeface="Wingdings" panose="05000000000000000000" pitchFamily="2" charset="2"/>
              <a:buNone/>
            </a:pPr>
            <a:r>
              <a:rPr lang="en-GB" altLang="cs-CZ" sz="2359" dirty="0">
                <a:solidFill>
                  <a:srgbClr val="000000"/>
                </a:solidFill>
                <a:latin typeface="Thorndale AMT;Times New Roman" pitchFamily="16" charset="0"/>
              </a:rPr>
              <a:t>6.8. 1945 - </a:t>
            </a:r>
            <a:r>
              <a:rPr lang="en-GB" altLang="cs-CZ" sz="2359" dirty="0" err="1">
                <a:solidFill>
                  <a:srgbClr val="000000"/>
                </a:solidFill>
                <a:latin typeface="Thorndale AMT;Times New Roman" pitchFamily="16" charset="0"/>
              </a:rPr>
              <a:t>Atomová</a:t>
            </a:r>
            <a:r>
              <a:rPr lang="en-GB" altLang="cs-CZ" sz="2359" dirty="0">
                <a:solidFill>
                  <a:srgbClr val="000000"/>
                </a:solidFill>
                <a:latin typeface="Thorndale AMT;Times New Roman" pitchFamily="16" charset="0"/>
              </a:rPr>
              <a:t> puma – </a:t>
            </a:r>
            <a:r>
              <a:rPr lang="en-GB" altLang="cs-CZ" sz="2359" dirty="0" err="1">
                <a:solidFill>
                  <a:srgbClr val="000000"/>
                </a:solidFill>
                <a:latin typeface="Thorndale AMT;Times New Roman" pitchFamily="16" charset="0"/>
              </a:rPr>
              <a:t>Hirošima</a:t>
            </a:r>
            <a:endParaRPr lang="en-GB" altLang="cs-CZ" sz="2359" dirty="0">
              <a:solidFill>
                <a:srgbClr val="000000"/>
              </a:solidFill>
              <a:latin typeface="Thorndale AMT;Times New Roman" pitchFamily="16" charset="0"/>
            </a:endParaRPr>
          </a:p>
          <a:p>
            <a:pPr eaLnBrk="1">
              <a:lnSpc>
                <a:spcPct val="86000"/>
              </a:lnSpc>
              <a:buClr>
                <a:srgbClr val="000000"/>
              </a:buClr>
              <a:buSzPct val="45000"/>
              <a:buFont typeface="Wingdings" panose="05000000000000000000" pitchFamily="2" charset="2"/>
              <a:buNone/>
            </a:pPr>
            <a:r>
              <a:rPr lang="en-GB" altLang="cs-CZ" sz="2359" dirty="0">
                <a:solidFill>
                  <a:srgbClr val="000000"/>
                </a:solidFill>
                <a:latin typeface="Thorndale AMT;Times New Roman" pitchFamily="16" charset="0"/>
              </a:rPr>
              <a:t>?? 2050 ?? - </a:t>
            </a:r>
            <a:r>
              <a:rPr lang="en-GB" altLang="cs-CZ" sz="2359" dirty="0" err="1">
                <a:solidFill>
                  <a:srgbClr val="000000"/>
                </a:solidFill>
                <a:latin typeface="Thorndale AMT;Times New Roman" pitchFamily="16" charset="0"/>
              </a:rPr>
              <a:t>První</a:t>
            </a:r>
            <a:r>
              <a:rPr lang="en-GB" altLang="cs-CZ" sz="2359" dirty="0">
                <a:solidFill>
                  <a:srgbClr val="000000"/>
                </a:solidFill>
                <a:latin typeface="Thorndale AMT;Times New Roman" pitchFamily="16" charset="0"/>
              </a:rPr>
              <a:t> </a:t>
            </a:r>
            <a:r>
              <a:rPr lang="en-GB" altLang="cs-CZ" sz="2359" dirty="0" err="1">
                <a:solidFill>
                  <a:srgbClr val="000000"/>
                </a:solidFill>
                <a:latin typeface="Thorndale AMT;Times New Roman" pitchFamily="16" charset="0"/>
              </a:rPr>
              <a:t>komerčně</a:t>
            </a:r>
            <a:r>
              <a:rPr lang="en-GB" altLang="cs-CZ" sz="2359" dirty="0">
                <a:solidFill>
                  <a:srgbClr val="000000"/>
                </a:solidFill>
                <a:latin typeface="Thorndale AMT;Times New Roman" pitchFamily="16" charset="0"/>
              </a:rPr>
              <a:t> </a:t>
            </a:r>
            <a:r>
              <a:rPr lang="en-GB" altLang="cs-CZ" sz="2359" dirty="0" err="1">
                <a:solidFill>
                  <a:srgbClr val="000000"/>
                </a:solidFill>
                <a:latin typeface="Thorndale AMT;Times New Roman" pitchFamily="16" charset="0"/>
              </a:rPr>
              <a:t>využitelný</a:t>
            </a:r>
            <a:r>
              <a:rPr lang="en-GB" altLang="cs-CZ" sz="2359" dirty="0">
                <a:solidFill>
                  <a:srgbClr val="000000"/>
                </a:solidFill>
                <a:latin typeface="Thorndale AMT;Times New Roman" pitchFamily="16" charset="0"/>
              </a:rPr>
              <a:t> </a:t>
            </a:r>
            <a:endParaRPr lang="cs-CZ" altLang="cs-CZ" sz="2359" dirty="0">
              <a:solidFill>
                <a:srgbClr val="000000"/>
              </a:solidFill>
              <a:latin typeface="Thorndale AMT;Times New Roman" pitchFamily="16" charset="0"/>
            </a:endParaRPr>
          </a:p>
          <a:p>
            <a:pPr eaLnBrk="1">
              <a:lnSpc>
                <a:spcPct val="86000"/>
              </a:lnSpc>
              <a:buClr>
                <a:srgbClr val="000000"/>
              </a:buClr>
              <a:buSzPct val="45000"/>
              <a:buFont typeface="Wingdings" panose="05000000000000000000" pitchFamily="2" charset="2"/>
              <a:buNone/>
            </a:pPr>
            <a:r>
              <a:rPr lang="en-GB" altLang="cs-CZ" sz="2359" dirty="0" err="1">
                <a:solidFill>
                  <a:srgbClr val="000000"/>
                </a:solidFill>
                <a:latin typeface="Thorndale AMT;Times New Roman" pitchFamily="16" charset="0"/>
              </a:rPr>
              <a:t>termonukleární</a:t>
            </a:r>
            <a:r>
              <a:rPr lang="en-GB" altLang="cs-CZ" sz="2359" dirty="0">
                <a:solidFill>
                  <a:srgbClr val="000000"/>
                </a:solidFill>
                <a:latin typeface="Thorndale AMT;Times New Roman" pitchFamily="16" charset="0"/>
              </a:rPr>
              <a:t> </a:t>
            </a:r>
            <a:r>
              <a:rPr lang="en-GB" altLang="cs-CZ" sz="2359" dirty="0" err="1">
                <a:solidFill>
                  <a:srgbClr val="000000"/>
                </a:solidFill>
                <a:latin typeface="Thorndale AMT;Times New Roman" pitchFamily="16" charset="0"/>
              </a:rPr>
              <a:t>reaktor</a:t>
            </a:r>
            <a:endParaRPr lang="en-GB" altLang="cs-CZ" sz="2359" dirty="0">
              <a:solidFill>
                <a:srgbClr val="000000"/>
              </a:solidFill>
              <a:latin typeface="Thorndale AMT;Times New Roman" pitchFamily="16" charset="0"/>
            </a:endParaRPr>
          </a:p>
          <a:p>
            <a:pPr eaLnBrk="1">
              <a:lnSpc>
                <a:spcPct val="86000"/>
              </a:lnSpc>
              <a:buClr>
                <a:srgbClr val="000000"/>
              </a:buClr>
              <a:buSzPct val="45000"/>
              <a:buFont typeface="Wingdings" panose="05000000000000000000" pitchFamily="2" charset="2"/>
              <a:buNone/>
            </a:pPr>
            <a:endParaRPr lang="en-GB" altLang="cs-CZ" sz="2359" dirty="0">
              <a:solidFill>
                <a:srgbClr val="000000"/>
              </a:solidFill>
              <a:latin typeface="Thorndale AMT;Times New Roman" pitchFamily="16" charset="0"/>
            </a:endParaRPr>
          </a:p>
          <a:p>
            <a:pPr eaLnBrk="1">
              <a:lnSpc>
                <a:spcPct val="86000"/>
              </a:lnSpc>
              <a:buClr>
                <a:srgbClr val="000000"/>
              </a:buClr>
              <a:buSzPct val="45000"/>
              <a:buFont typeface="Wingdings" panose="05000000000000000000" pitchFamily="2" charset="2"/>
              <a:buNone/>
            </a:pPr>
            <a:endParaRPr lang="en-GB" altLang="cs-CZ" sz="2359" dirty="0">
              <a:solidFill>
                <a:srgbClr val="000000"/>
              </a:solidFill>
              <a:latin typeface="Thorndale AMT;Times New Roman" pitchFamily="16" charset="0"/>
            </a:endParaRPr>
          </a:p>
        </p:txBody>
      </p:sp>
      <p:sp>
        <p:nvSpPr>
          <p:cNvPr id="77829" name="Line 3"/>
          <p:cNvSpPr>
            <a:spLocks noChangeShapeType="1"/>
          </p:cNvSpPr>
          <p:nvPr/>
        </p:nvSpPr>
        <p:spPr bwMode="auto">
          <a:xfrm>
            <a:off x="5442173" y="2841419"/>
            <a:ext cx="1440" cy="482450"/>
          </a:xfrm>
          <a:prstGeom prst="line">
            <a:avLst/>
          </a:prstGeom>
          <a:noFill/>
          <a:ln w="720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cs-CZ" sz="1633"/>
          </a:p>
        </p:txBody>
      </p:sp>
      <p:sp>
        <p:nvSpPr>
          <p:cNvPr id="77830" name="Line 4"/>
          <p:cNvSpPr>
            <a:spLocks noChangeShapeType="1"/>
          </p:cNvSpPr>
          <p:nvPr/>
        </p:nvSpPr>
        <p:spPr bwMode="auto">
          <a:xfrm>
            <a:off x="5900141" y="2841419"/>
            <a:ext cx="1440" cy="482450"/>
          </a:xfrm>
          <a:prstGeom prst="line">
            <a:avLst/>
          </a:prstGeom>
          <a:noFill/>
          <a:ln w="720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cs-CZ" sz="1633"/>
          </a:p>
        </p:txBody>
      </p:sp>
      <p:pic>
        <p:nvPicPr>
          <p:cNvPr id="7783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993" y="2775172"/>
            <a:ext cx="2346006" cy="1584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7832" name="Picture 8" descr="Wernher von Braun stojí u svého stolu v Marshall Space Flight Center, Huntsville, Alabama v květnu 196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41291" y="4279891"/>
            <a:ext cx="1751224" cy="2155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bdélník 8">
            <a:extLst>
              <a:ext uri="{FF2B5EF4-FFF2-40B4-BE49-F238E27FC236}">
                <a16:creationId xmlns:a16="http://schemas.microsoft.com/office/drawing/2014/main" id="{9F26F199-2D5E-4A0C-AC8D-85A4F3975F6B}"/>
              </a:ext>
            </a:extLst>
          </p:cNvPr>
          <p:cNvSpPr/>
          <p:nvPr/>
        </p:nvSpPr>
        <p:spPr bwMode="auto">
          <a:xfrm>
            <a:off x="3215957" y="5579745"/>
            <a:ext cx="5760085" cy="1278255"/>
          </a:xfrm>
          <a:prstGeom prst="rect">
            <a:avLst/>
          </a:prstGeom>
          <a:blipFill>
            <a:blip r:embed="rId5"/>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33022880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bdélník 13">
            <a:extLst>
              <a:ext uri="{FF2B5EF4-FFF2-40B4-BE49-F238E27FC236}">
                <a16:creationId xmlns:a16="http://schemas.microsoft.com/office/drawing/2014/main" id="{F2EAF0A5-E47C-4BA4-B438-5D8463B31FA9}"/>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79874"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6508CE6E-4B0D-46E3-B488-DF7D7DFC34FE}" type="slidenum">
              <a:rPr lang="en-GB" altLang="cs-CZ">
                <a:solidFill>
                  <a:srgbClr val="000000"/>
                </a:solidFill>
                <a:latin typeface="Times New Roman" panose="02020603050405020304" pitchFamily="18" charset="0"/>
              </a:rPr>
              <a:pPr/>
              <a:t>30</a:t>
            </a:fld>
            <a:endParaRPr lang="en-GB" altLang="cs-CZ">
              <a:solidFill>
                <a:srgbClr val="000000"/>
              </a:solidFill>
              <a:latin typeface="Times New Roman" panose="02020603050405020304" pitchFamily="18" charset="0"/>
            </a:endParaRPr>
          </a:p>
        </p:txBody>
      </p:sp>
      <p:sp>
        <p:nvSpPr>
          <p:cNvPr id="79875" name="Text Box 1"/>
          <p:cNvSpPr txBox="1">
            <a:spLocks noChangeArrowheads="1"/>
          </p:cNvSpPr>
          <p:nvPr/>
        </p:nvSpPr>
        <p:spPr bwMode="auto">
          <a:xfrm>
            <a:off x="1850435" y="326915"/>
            <a:ext cx="8491131" cy="39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2359">
                <a:solidFill>
                  <a:srgbClr val="000000"/>
                </a:solidFill>
              </a:rPr>
              <a:t>Zrození plastů – 19. a 20. století</a:t>
            </a:r>
          </a:p>
        </p:txBody>
      </p:sp>
      <p:sp>
        <p:nvSpPr>
          <p:cNvPr id="79876" name="Text Box 2"/>
          <p:cNvSpPr txBox="1">
            <a:spLocks noChangeArrowheads="1"/>
          </p:cNvSpPr>
          <p:nvPr/>
        </p:nvSpPr>
        <p:spPr bwMode="auto">
          <a:xfrm>
            <a:off x="106874" y="677805"/>
            <a:ext cx="8320731" cy="1612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b="1" dirty="0">
                <a:solidFill>
                  <a:srgbClr val="FF0000"/>
                </a:solidFill>
              </a:rPr>
              <a:t>1862</a:t>
            </a:r>
            <a:r>
              <a:rPr lang="en-GB" altLang="cs-CZ" sz="1633" dirty="0">
                <a:solidFill>
                  <a:srgbClr val="000000"/>
                </a:solidFill>
              </a:rPr>
              <a:t> – </a:t>
            </a:r>
            <a:r>
              <a:rPr lang="en-GB" altLang="cs-CZ" sz="1633" dirty="0" err="1">
                <a:solidFill>
                  <a:srgbClr val="000000"/>
                </a:solidFill>
              </a:rPr>
              <a:t>průmyslová</a:t>
            </a:r>
            <a:r>
              <a:rPr lang="en-GB" altLang="cs-CZ" sz="1633" dirty="0">
                <a:solidFill>
                  <a:srgbClr val="000000"/>
                </a:solidFill>
              </a:rPr>
              <a:t> </a:t>
            </a:r>
            <a:r>
              <a:rPr lang="en-GB" altLang="cs-CZ" sz="1633" dirty="0" err="1">
                <a:solidFill>
                  <a:srgbClr val="000000"/>
                </a:solidFill>
              </a:rPr>
              <a:t>výstava</a:t>
            </a:r>
            <a:r>
              <a:rPr lang="en-GB" altLang="cs-CZ" sz="1633" dirty="0">
                <a:solidFill>
                  <a:srgbClr val="000000"/>
                </a:solidFill>
              </a:rPr>
              <a:t> v </a:t>
            </a:r>
            <a:r>
              <a:rPr lang="en-GB" altLang="cs-CZ" sz="1633" dirty="0" err="1">
                <a:solidFill>
                  <a:srgbClr val="000000"/>
                </a:solidFill>
              </a:rPr>
              <a:t>Londýně</a:t>
            </a:r>
            <a:endParaRPr lang="en-GB" altLang="cs-CZ" sz="1633"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633" dirty="0" err="1">
                <a:solidFill>
                  <a:srgbClr val="000000"/>
                </a:solidFill>
              </a:rPr>
              <a:t>Vynález</a:t>
            </a:r>
            <a:r>
              <a:rPr lang="en-GB" altLang="cs-CZ" sz="1633" dirty="0">
                <a:solidFill>
                  <a:srgbClr val="000000"/>
                </a:solidFill>
              </a:rPr>
              <a:t> Alexandra </a:t>
            </a:r>
            <a:r>
              <a:rPr lang="en-GB" altLang="cs-CZ" sz="1633" dirty="0" err="1">
                <a:solidFill>
                  <a:srgbClr val="000000"/>
                </a:solidFill>
              </a:rPr>
              <a:t>Parkese</a:t>
            </a:r>
            <a:r>
              <a:rPr lang="en-GB" altLang="cs-CZ" sz="1633" dirty="0">
                <a:solidFill>
                  <a:srgbClr val="000000"/>
                </a:solidFill>
              </a:rPr>
              <a:t> – </a:t>
            </a:r>
            <a:r>
              <a:rPr lang="en-GB" altLang="cs-CZ" sz="1633" dirty="0" err="1">
                <a:solidFill>
                  <a:srgbClr val="000000"/>
                </a:solidFill>
              </a:rPr>
              <a:t>Parkesin</a:t>
            </a:r>
            <a:r>
              <a:rPr lang="en-GB" altLang="cs-CZ" sz="1633" dirty="0">
                <a:solidFill>
                  <a:srgbClr val="000000"/>
                </a:solidFill>
              </a:rPr>
              <a:t> - </a:t>
            </a:r>
            <a:r>
              <a:rPr lang="en-GB" altLang="cs-CZ" sz="1633" dirty="0" err="1">
                <a:solidFill>
                  <a:srgbClr val="000000"/>
                </a:solidFill>
              </a:rPr>
              <a:t>směs</a:t>
            </a:r>
            <a:r>
              <a:rPr lang="en-GB" altLang="cs-CZ" sz="1633" dirty="0">
                <a:solidFill>
                  <a:srgbClr val="000000"/>
                </a:solidFill>
              </a:rPr>
              <a:t> </a:t>
            </a:r>
            <a:r>
              <a:rPr lang="en-GB" altLang="cs-CZ" sz="1633" dirty="0" err="1">
                <a:solidFill>
                  <a:srgbClr val="000000"/>
                </a:solidFill>
              </a:rPr>
              <a:t>chloroformu</a:t>
            </a:r>
            <a:r>
              <a:rPr lang="en-GB" altLang="cs-CZ" sz="1633" dirty="0">
                <a:solidFill>
                  <a:srgbClr val="000000"/>
                </a:solidFill>
              </a:rPr>
              <a:t> a </a:t>
            </a:r>
            <a:r>
              <a:rPr lang="en-GB" altLang="cs-CZ" sz="1633" dirty="0" err="1">
                <a:solidFill>
                  <a:srgbClr val="000000"/>
                </a:solidFill>
              </a:rPr>
              <a:t>ricinového</a:t>
            </a:r>
            <a:r>
              <a:rPr lang="en-GB" altLang="cs-CZ" sz="1633" dirty="0">
                <a:solidFill>
                  <a:srgbClr val="000000"/>
                </a:solidFill>
              </a:rPr>
              <a:t> </a:t>
            </a:r>
            <a:r>
              <a:rPr lang="en-GB" altLang="cs-CZ" sz="1633" dirty="0" err="1">
                <a:solidFill>
                  <a:srgbClr val="000000"/>
                </a:solidFill>
              </a:rPr>
              <a:t>oleje</a:t>
            </a:r>
            <a:r>
              <a:rPr lang="en-GB" altLang="cs-CZ" sz="1633" dirty="0">
                <a:solidFill>
                  <a:srgbClr val="000000"/>
                </a:solidFill>
              </a:rPr>
              <a:t> - “</a:t>
            </a:r>
            <a:r>
              <a:rPr lang="en-GB" altLang="cs-CZ" sz="1633" dirty="0" err="1">
                <a:solidFill>
                  <a:srgbClr val="000000"/>
                </a:solidFill>
              </a:rPr>
              <a:t>látka</a:t>
            </a:r>
            <a:r>
              <a:rPr lang="en-GB" altLang="cs-CZ" sz="1633" dirty="0">
                <a:solidFill>
                  <a:srgbClr val="000000"/>
                </a:solidFill>
              </a:rPr>
              <a:t> </a:t>
            </a:r>
            <a:r>
              <a:rPr lang="en-GB" altLang="cs-CZ" sz="1633" dirty="0" err="1">
                <a:solidFill>
                  <a:srgbClr val="000000"/>
                </a:solidFill>
              </a:rPr>
              <a:t>tvrdá</a:t>
            </a:r>
            <a:r>
              <a:rPr lang="en-GB" altLang="cs-CZ" sz="1633" dirty="0">
                <a:solidFill>
                  <a:srgbClr val="000000"/>
                </a:solidFill>
              </a:rPr>
              <a:t> </a:t>
            </a:r>
            <a:r>
              <a:rPr lang="en-GB" altLang="cs-CZ" sz="1633" dirty="0" err="1">
                <a:solidFill>
                  <a:srgbClr val="000000"/>
                </a:solidFill>
              </a:rPr>
              <a:t>jako</a:t>
            </a:r>
            <a:r>
              <a:rPr lang="en-GB" altLang="cs-CZ" sz="1633" dirty="0">
                <a:solidFill>
                  <a:srgbClr val="000000"/>
                </a:solidFill>
              </a:rPr>
              <a:t> </a:t>
            </a:r>
            <a:r>
              <a:rPr lang="en-GB" altLang="cs-CZ" sz="1633" dirty="0" err="1">
                <a:solidFill>
                  <a:srgbClr val="000000"/>
                </a:solidFill>
              </a:rPr>
              <a:t>rohovina</a:t>
            </a:r>
            <a:r>
              <a:rPr lang="en-GB" altLang="cs-CZ" sz="1633" dirty="0">
                <a:solidFill>
                  <a:srgbClr val="000000"/>
                </a:solidFill>
              </a:rPr>
              <a:t>, ale </a:t>
            </a:r>
            <a:r>
              <a:rPr lang="en-GB" altLang="cs-CZ" sz="1633" dirty="0" err="1">
                <a:solidFill>
                  <a:srgbClr val="000000"/>
                </a:solidFill>
              </a:rPr>
              <a:t>ohebná</a:t>
            </a:r>
            <a:r>
              <a:rPr lang="en-GB" altLang="cs-CZ" sz="1633" dirty="0">
                <a:solidFill>
                  <a:srgbClr val="000000"/>
                </a:solidFill>
              </a:rPr>
              <a:t> </a:t>
            </a:r>
            <a:r>
              <a:rPr lang="en-GB" altLang="cs-CZ" sz="1633" dirty="0" err="1">
                <a:solidFill>
                  <a:srgbClr val="000000"/>
                </a:solidFill>
              </a:rPr>
              <a:t>jako</a:t>
            </a:r>
            <a:r>
              <a:rPr lang="en-GB" altLang="cs-CZ" sz="1633" dirty="0">
                <a:solidFill>
                  <a:srgbClr val="000000"/>
                </a:solidFill>
              </a:rPr>
              <a:t> </a:t>
            </a:r>
            <a:r>
              <a:rPr lang="en-GB" altLang="cs-CZ" sz="1633" dirty="0" err="1">
                <a:solidFill>
                  <a:srgbClr val="000000"/>
                </a:solidFill>
              </a:rPr>
              <a:t>kůže</a:t>
            </a:r>
            <a:r>
              <a:rPr lang="en-GB" altLang="cs-CZ" sz="1633" dirty="0">
                <a:solidFill>
                  <a:srgbClr val="000000"/>
                </a:solidFill>
              </a:rPr>
              <a:t>, </a:t>
            </a:r>
            <a:r>
              <a:rPr lang="en-GB" altLang="cs-CZ" sz="1633" dirty="0" err="1">
                <a:solidFill>
                  <a:srgbClr val="000000"/>
                </a:solidFill>
              </a:rPr>
              <a:t>která</a:t>
            </a:r>
            <a:r>
              <a:rPr lang="en-GB" altLang="cs-CZ" sz="1633" dirty="0">
                <a:solidFill>
                  <a:srgbClr val="000000"/>
                </a:solidFill>
              </a:rPr>
              <a:t> </a:t>
            </a:r>
            <a:r>
              <a:rPr lang="en-GB" altLang="cs-CZ" sz="1633" dirty="0" err="1">
                <a:solidFill>
                  <a:srgbClr val="000000"/>
                </a:solidFill>
              </a:rPr>
              <a:t>mohla</a:t>
            </a:r>
            <a:r>
              <a:rPr lang="en-GB" altLang="cs-CZ" sz="1633" dirty="0">
                <a:solidFill>
                  <a:srgbClr val="000000"/>
                </a:solidFill>
              </a:rPr>
              <a:t> </a:t>
            </a:r>
            <a:r>
              <a:rPr lang="en-GB" altLang="cs-CZ" sz="1633" dirty="0" err="1">
                <a:solidFill>
                  <a:srgbClr val="000000"/>
                </a:solidFill>
              </a:rPr>
              <a:t>být</a:t>
            </a:r>
            <a:r>
              <a:rPr lang="en-GB" altLang="cs-CZ" sz="1633" dirty="0">
                <a:solidFill>
                  <a:srgbClr val="000000"/>
                </a:solidFill>
              </a:rPr>
              <a:t> </a:t>
            </a:r>
            <a:r>
              <a:rPr lang="en-GB" altLang="cs-CZ" sz="1633" dirty="0" err="1">
                <a:solidFill>
                  <a:srgbClr val="000000"/>
                </a:solidFill>
              </a:rPr>
              <a:t>odlévána</a:t>
            </a:r>
            <a:r>
              <a:rPr lang="en-GB" altLang="cs-CZ" sz="1633" dirty="0">
                <a:solidFill>
                  <a:srgbClr val="000000"/>
                </a:solidFill>
              </a:rPr>
              <a:t> </a:t>
            </a:r>
            <a:r>
              <a:rPr lang="en-GB" altLang="cs-CZ" sz="1633" dirty="0" err="1">
                <a:solidFill>
                  <a:srgbClr val="000000"/>
                </a:solidFill>
              </a:rPr>
              <a:t>nebo</a:t>
            </a:r>
            <a:r>
              <a:rPr lang="en-GB" altLang="cs-CZ" sz="1633" dirty="0">
                <a:solidFill>
                  <a:srgbClr val="000000"/>
                </a:solidFill>
              </a:rPr>
              <a:t> </a:t>
            </a:r>
            <a:r>
              <a:rPr lang="en-GB" altLang="cs-CZ" sz="1633" dirty="0" err="1">
                <a:solidFill>
                  <a:srgbClr val="000000"/>
                </a:solidFill>
              </a:rPr>
              <a:t>lisována</a:t>
            </a:r>
            <a:r>
              <a:rPr lang="en-GB" altLang="cs-CZ" sz="1633" dirty="0">
                <a:solidFill>
                  <a:srgbClr val="000000"/>
                </a:solidFill>
              </a:rPr>
              <a:t>, </a:t>
            </a:r>
            <a:r>
              <a:rPr lang="en-GB" altLang="cs-CZ" sz="1633" dirty="0" err="1">
                <a:solidFill>
                  <a:srgbClr val="000000"/>
                </a:solidFill>
              </a:rPr>
              <a:t>barvena</a:t>
            </a:r>
            <a:r>
              <a:rPr lang="en-GB" altLang="cs-CZ" sz="1633" dirty="0">
                <a:solidFill>
                  <a:srgbClr val="000000"/>
                </a:solidFill>
              </a:rPr>
              <a:t> a </a:t>
            </a:r>
            <a:r>
              <a:rPr lang="en-GB" altLang="cs-CZ" sz="1633" dirty="0" err="1">
                <a:solidFill>
                  <a:srgbClr val="000000"/>
                </a:solidFill>
              </a:rPr>
              <a:t>řezána</a:t>
            </a:r>
            <a:r>
              <a:rPr lang="en-GB" altLang="cs-CZ" sz="1633" dirty="0">
                <a:solidFill>
                  <a:srgbClr val="000000"/>
                </a:solidFill>
              </a:rPr>
              <a:t> . . .”</a:t>
            </a:r>
          </a:p>
          <a:p>
            <a:pPr eaLnBrk="1">
              <a:lnSpc>
                <a:spcPct val="87000"/>
              </a:lnSpc>
              <a:buClr>
                <a:srgbClr val="000000"/>
              </a:buClr>
              <a:buSzPct val="45000"/>
              <a:buFont typeface="Wingdings" panose="05000000000000000000" pitchFamily="2" charset="2"/>
              <a:buNone/>
            </a:pPr>
            <a:endParaRPr lang="en-GB" altLang="cs-CZ" sz="1633"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633" b="1" dirty="0">
                <a:solidFill>
                  <a:srgbClr val="000000"/>
                </a:solidFill>
              </a:rPr>
              <a:t>Leo Hendrik Baekeland</a:t>
            </a:r>
            <a:r>
              <a:rPr lang="en-GB" altLang="cs-CZ" sz="1633" dirty="0">
                <a:solidFill>
                  <a:srgbClr val="000000"/>
                </a:solidFill>
              </a:rPr>
              <a:t> – 1909 – Patent </a:t>
            </a:r>
            <a:r>
              <a:rPr lang="en-GB" altLang="cs-CZ" sz="1633" dirty="0" err="1">
                <a:solidFill>
                  <a:srgbClr val="000000"/>
                </a:solidFill>
              </a:rPr>
              <a:t>na</a:t>
            </a:r>
            <a:r>
              <a:rPr lang="en-GB" altLang="cs-CZ" sz="1633" dirty="0">
                <a:solidFill>
                  <a:srgbClr val="000000"/>
                </a:solidFill>
              </a:rPr>
              <a:t> </a:t>
            </a:r>
            <a:r>
              <a:rPr lang="en-GB" altLang="cs-CZ" sz="1633" dirty="0" err="1">
                <a:solidFill>
                  <a:srgbClr val="000000"/>
                </a:solidFill>
              </a:rPr>
              <a:t>Bakelit</a:t>
            </a:r>
            <a:r>
              <a:rPr lang="en-GB" altLang="cs-CZ" sz="1633" dirty="0">
                <a:solidFill>
                  <a:srgbClr val="000000"/>
                </a:solidFill>
              </a:rPr>
              <a:t> </a:t>
            </a:r>
          </a:p>
          <a:p>
            <a:pPr eaLnBrk="1">
              <a:lnSpc>
                <a:spcPct val="87000"/>
              </a:lnSpc>
              <a:buClr>
                <a:srgbClr val="000000"/>
              </a:buClr>
              <a:buSzPct val="45000"/>
              <a:buFont typeface="Wingdings" panose="05000000000000000000" pitchFamily="2" charset="2"/>
              <a:buNone/>
            </a:pPr>
            <a:endParaRPr lang="en-GB" altLang="cs-CZ" sz="1633" dirty="0">
              <a:solidFill>
                <a:srgbClr val="000000"/>
              </a:solidFill>
            </a:endParaRPr>
          </a:p>
        </p:txBody>
      </p:sp>
      <p:pic>
        <p:nvPicPr>
          <p:cNvPr id="7987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7606" y="290911"/>
            <a:ext cx="1736822" cy="213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79878" name="Text Box 4"/>
          <p:cNvSpPr txBox="1">
            <a:spLocks noChangeArrowheads="1"/>
          </p:cNvSpPr>
          <p:nvPr/>
        </p:nvSpPr>
        <p:spPr bwMode="auto">
          <a:xfrm>
            <a:off x="99931" y="2098134"/>
            <a:ext cx="5551783" cy="51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dirty="0" err="1">
                <a:solidFill>
                  <a:srgbClr val="000000"/>
                </a:solidFill>
              </a:rPr>
              <a:t>Stejný</a:t>
            </a:r>
            <a:r>
              <a:rPr lang="en-GB" altLang="cs-CZ" sz="1633" dirty="0">
                <a:solidFill>
                  <a:srgbClr val="000000"/>
                </a:solidFill>
              </a:rPr>
              <a:t> </a:t>
            </a:r>
            <a:r>
              <a:rPr lang="en-GB" altLang="cs-CZ" sz="1633" dirty="0" err="1">
                <a:solidFill>
                  <a:srgbClr val="000000"/>
                </a:solidFill>
              </a:rPr>
              <a:t>vynálezce</a:t>
            </a:r>
            <a:r>
              <a:rPr lang="en-GB" altLang="cs-CZ" sz="1633" dirty="0">
                <a:solidFill>
                  <a:srgbClr val="000000"/>
                </a:solidFill>
              </a:rPr>
              <a:t> </a:t>
            </a:r>
            <a:r>
              <a:rPr lang="en-GB" altLang="cs-CZ" sz="1633" dirty="0" err="1">
                <a:solidFill>
                  <a:srgbClr val="000000"/>
                </a:solidFill>
              </a:rPr>
              <a:t>vynalezl</a:t>
            </a:r>
            <a:r>
              <a:rPr lang="en-GB" altLang="cs-CZ" sz="1633" dirty="0">
                <a:solidFill>
                  <a:srgbClr val="000000"/>
                </a:solidFill>
              </a:rPr>
              <a:t> </a:t>
            </a:r>
            <a:r>
              <a:rPr lang="en-GB" altLang="cs-CZ" sz="1633" b="1" dirty="0" err="1">
                <a:solidFill>
                  <a:srgbClr val="000000"/>
                </a:solidFill>
              </a:rPr>
              <a:t>Celuloid</a:t>
            </a:r>
            <a:r>
              <a:rPr lang="en-GB" altLang="cs-CZ" sz="1633" b="1" dirty="0">
                <a:solidFill>
                  <a:srgbClr val="000000"/>
                </a:solidFill>
              </a:rPr>
              <a:t> </a:t>
            </a:r>
            <a:r>
              <a:rPr lang="en-GB" altLang="cs-CZ" sz="1633" dirty="0">
                <a:solidFill>
                  <a:srgbClr val="000000"/>
                </a:solidFill>
              </a:rPr>
              <a:t>– </a:t>
            </a:r>
            <a:r>
              <a:rPr lang="en-GB" altLang="cs-CZ" sz="1633" dirty="0" err="1">
                <a:solidFill>
                  <a:srgbClr val="000000"/>
                </a:solidFill>
              </a:rPr>
              <a:t>materiál</a:t>
            </a:r>
            <a:r>
              <a:rPr lang="en-GB" altLang="cs-CZ" sz="1633" dirty="0">
                <a:solidFill>
                  <a:srgbClr val="000000"/>
                </a:solidFill>
              </a:rPr>
              <a:t> </a:t>
            </a:r>
            <a:r>
              <a:rPr lang="en-GB" altLang="cs-CZ" sz="1633" dirty="0" err="1">
                <a:solidFill>
                  <a:srgbClr val="000000"/>
                </a:solidFill>
              </a:rPr>
              <a:t>dříve</a:t>
            </a:r>
            <a:r>
              <a:rPr lang="en-GB" altLang="cs-CZ" sz="1633" dirty="0">
                <a:solidFill>
                  <a:srgbClr val="000000"/>
                </a:solidFill>
              </a:rPr>
              <a:t> </a:t>
            </a:r>
            <a:r>
              <a:rPr lang="en-GB" altLang="cs-CZ" sz="1633" dirty="0" err="1">
                <a:solidFill>
                  <a:srgbClr val="000000"/>
                </a:solidFill>
              </a:rPr>
              <a:t>používaný</a:t>
            </a:r>
            <a:r>
              <a:rPr lang="en-GB" altLang="cs-CZ" sz="1633" dirty="0">
                <a:solidFill>
                  <a:srgbClr val="000000"/>
                </a:solidFill>
              </a:rPr>
              <a:t> </a:t>
            </a:r>
            <a:r>
              <a:rPr lang="en-GB" altLang="cs-CZ" sz="1633" dirty="0" err="1">
                <a:solidFill>
                  <a:srgbClr val="000000"/>
                </a:solidFill>
              </a:rPr>
              <a:t>na</a:t>
            </a:r>
            <a:r>
              <a:rPr lang="en-GB" altLang="cs-CZ" sz="1633" dirty="0">
                <a:solidFill>
                  <a:srgbClr val="000000"/>
                </a:solidFill>
              </a:rPr>
              <a:t> </a:t>
            </a:r>
            <a:r>
              <a:rPr lang="en-GB" altLang="cs-CZ" sz="1633" dirty="0" err="1">
                <a:solidFill>
                  <a:srgbClr val="000000"/>
                </a:solidFill>
              </a:rPr>
              <a:t>výrobu</a:t>
            </a:r>
            <a:r>
              <a:rPr lang="en-GB" altLang="cs-CZ" sz="1633" dirty="0">
                <a:solidFill>
                  <a:srgbClr val="000000"/>
                </a:solidFill>
              </a:rPr>
              <a:t> </a:t>
            </a:r>
            <a:r>
              <a:rPr lang="en-GB" altLang="cs-CZ" sz="1633" dirty="0" err="1">
                <a:solidFill>
                  <a:srgbClr val="000000"/>
                </a:solidFill>
              </a:rPr>
              <a:t>filmových</a:t>
            </a:r>
            <a:r>
              <a:rPr lang="en-GB" altLang="cs-CZ" sz="1633" dirty="0">
                <a:solidFill>
                  <a:srgbClr val="000000"/>
                </a:solidFill>
              </a:rPr>
              <a:t> </a:t>
            </a:r>
            <a:r>
              <a:rPr lang="en-GB" altLang="cs-CZ" sz="1633" dirty="0" err="1">
                <a:solidFill>
                  <a:srgbClr val="000000"/>
                </a:solidFill>
              </a:rPr>
              <a:t>pásů</a:t>
            </a:r>
            <a:endParaRPr lang="en-GB" altLang="cs-CZ" sz="1633" dirty="0">
              <a:solidFill>
                <a:srgbClr val="000000"/>
              </a:solidFill>
            </a:endParaRPr>
          </a:p>
        </p:txBody>
      </p:sp>
      <p:sp>
        <p:nvSpPr>
          <p:cNvPr id="79879" name="Text Box 5"/>
          <p:cNvSpPr txBox="1">
            <a:spLocks noChangeArrowheads="1"/>
          </p:cNvSpPr>
          <p:nvPr/>
        </p:nvSpPr>
        <p:spPr bwMode="auto">
          <a:xfrm>
            <a:off x="0" y="5452553"/>
            <a:ext cx="4143792" cy="22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089" dirty="0">
                <a:solidFill>
                  <a:srgbClr val="000000"/>
                </a:solidFill>
              </a:rPr>
              <a:t>http://www.jergym.hiedu.cz/~canovm/polymery/polykond/pl.htm</a:t>
            </a:r>
          </a:p>
        </p:txBody>
      </p:sp>
      <p:pic>
        <p:nvPicPr>
          <p:cNvPr id="7988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193" y="2379850"/>
            <a:ext cx="2765090" cy="207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988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737" y="2626706"/>
            <a:ext cx="3516849" cy="2497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79882" name="Text Box 8"/>
          <p:cNvSpPr txBox="1">
            <a:spLocks noChangeArrowheads="1"/>
          </p:cNvSpPr>
          <p:nvPr/>
        </p:nvSpPr>
        <p:spPr bwMode="auto">
          <a:xfrm>
            <a:off x="0" y="5192304"/>
            <a:ext cx="3348351" cy="22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089" dirty="0">
                <a:solidFill>
                  <a:srgbClr val="000000"/>
                </a:solidFill>
              </a:rPr>
              <a:t>http://www.bilrim.no/trabant-dyr.jpg</a:t>
            </a:r>
          </a:p>
        </p:txBody>
      </p:sp>
      <p:pic>
        <p:nvPicPr>
          <p:cNvPr id="79883"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0065" y="2547200"/>
            <a:ext cx="1529647" cy="259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79884" name="Text Box 10"/>
          <p:cNvSpPr txBox="1">
            <a:spLocks noChangeArrowheads="1"/>
          </p:cNvSpPr>
          <p:nvPr/>
        </p:nvSpPr>
        <p:spPr bwMode="auto">
          <a:xfrm>
            <a:off x="3946323" y="5252664"/>
            <a:ext cx="8491131" cy="73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b="1" dirty="0">
                <a:solidFill>
                  <a:srgbClr val="000000"/>
                </a:solidFill>
              </a:rPr>
              <a:t>Wallace Hume Carothers</a:t>
            </a:r>
            <a:r>
              <a:rPr lang="en-GB" altLang="cs-CZ" sz="1633" dirty="0">
                <a:solidFill>
                  <a:srgbClr val="000000"/>
                </a:solidFill>
              </a:rPr>
              <a:t> ze </a:t>
            </a:r>
            <a:r>
              <a:rPr lang="en-GB" altLang="cs-CZ" sz="1633" dirty="0" err="1">
                <a:solidFill>
                  <a:srgbClr val="000000"/>
                </a:solidFill>
              </a:rPr>
              <a:t>společnosti</a:t>
            </a:r>
            <a:r>
              <a:rPr lang="en-GB" altLang="cs-CZ" sz="1633" dirty="0">
                <a:solidFill>
                  <a:srgbClr val="000000"/>
                </a:solidFill>
              </a:rPr>
              <a:t> Du Pont – r. 1935 patent </a:t>
            </a:r>
            <a:r>
              <a:rPr lang="en-GB" altLang="cs-CZ" sz="1633" dirty="0" err="1">
                <a:solidFill>
                  <a:srgbClr val="000000"/>
                </a:solidFill>
              </a:rPr>
              <a:t>na</a:t>
            </a:r>
            <a:r>
              <a:rPr lang="en-GB" altLang="cs-CZ" sz="1633" dirty="0">
                <a:solidFill>
                  <a:srgbClr val="000000"/>
                </a:solidFill>
              </a:rPr>
              <a:t> </a:t>
            </a:r>
            <a:r>
              <a:rPr lang="en-GB" altLang="cs-CZ" sz="1633" b="1" dirty="0">
                <a:solidFill>
                  <a:srgbClr val="000000"/>
                </a:solidFill>
              </a:rPr>
              <a:t>Nylon</a:t>
            </a:r>
            <a:r>
              <a:rPr lang="en-GB" altLang="cs-CZ" sz="1633" dirty="0">
                <a:solidFill>
                  <a:srgbClr val="000000"/>
                </a:solidFill>
              </a:rPr>
              <a:t> – </a:t>
            </a:r>
            <a:r>
              <a:rPr lang="en-GB" altLang="cs-CZ" sz="1633" dirty="0" err="1">
                <a:solidFill>
                  <a:srgbClr val="000000"/>
                </a:solidFill>
              </a:rPr>
              <a:t>komerční</a:t>
            </a:r>
            <a:r>
              <a:rPr lang="en-GB" altLang="cs-CZ" sz="1633" dirty="0">
                <a:solidFill>
                  <a:srgbClr val="000000"/>
                </a:solidFill>
              </a:rPr>
              <a:t> </a:t>
            </a:r>
            <a:r>
              <a:rPr lang="en-GB" altLang="cs-CZ" sz="1633" dirty="0" err="1">
                <a:solidFill>
                  <a:srgbClr val="000000"/>
                </a:solidFill>
              </a:rPr>
              <a:t>název</a:t>
            </a:r>
            <a:r>
              <a:rPr lang="en-GB" altLang="cs-CZ" sz="1633" dirty="0">
                <a:solidFill>
                  <a:srgbClr val="000000"/>
                </a:solidFill>
              </a:rPr>
              <a:t> pro </a:t>
            </a:r>
            <a:r>
              <a:rPr lang="en-GB" altLang="cs-CZ" sz="1633" dirty="0" err="1">
                <a:solidFill>
                  <a:srgbClr val="000000"/>
                </a:solidFill>
              </a:rPr>
              <a:t>Polyamid</a:t>
            </a:r>
            <a:endParaRPr lang="en-GB" altLang="cs-CZ" sz="1633" dirty="0">
              <a:solidFill>
                <a:srgbClr val="000000"/>
              </a:solidFill>
            </a:endParaRPr>
          </a:p>
          <a:p>
            <a:pPr eaLnBrk="1">
              <a:lnSpc>
                <a:spcPct val="87000"/>
              </a:lnSpc>
              <a:buClr>
                <a:srgbClr val="000000"/>
              </a:buClr>
              <a:buSzPct val="45000"/>
              <a:buFont typeface="Wingdings" panose="05000000000000000000" pitchFamily="2" charset="2"/>
              <a:buNone/>
            </a:pPr>
            <a:endParaRPr lang="en-GB" altLang="cs-CZ" sz="1633" dirty="0">
              <a:solidFill>
                <a:srgbClr val="000000"/>
              </a:solidFill>
            </a:endParaRPr>
          </a:p>
        </p:txBody>
      </p:sp>
      <p:pic>
        <p:nvPicPr>
          <p:cNvPr id="79885" name="Picture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26885" y="3201819"/>
            <a:ext cx="2016396" cy="2016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1287188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bdélník 12">
            <a:extLst>
              <a:ext uri="{FF2B5EF4-FFF2-40B4-BE49-F238E27FC236}">
                <a16:creationId xmlns:a16="http://schemas.microsoft.com/office/drawing/2014/main" id="{25A23E96-4250-4CAB-B674-1E8B6389503D}"/>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
        <p:nvSpPr>
          <p:cNvPr id="81922"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5299A350-C9AD-4F80-ADFC-6921A9F7F2E1}" type="slidenum">
              <a:rPr lang="en-GB" altLang="cs-CZ">
                <a:solidFill>
                  <a:srgbClr val="000000"/>
                </a:solidFill>
                <a:latin typeface="Times New Roman" panose="02020603050405020304" pitchFamily="18" charset="0"/>
              </a:rPr>
              <a:pPr/>
              <a:t>31</a:t>
            </a:fld>
            <a:endParaRPr lang="en-GB" altLang="cs-CZ">
              <a:solidFill>
                <a:srgbClr val="000000"/>
              </a:solidFill>
              <a:latin typeface="Times New Roman" panose="02020603050405020304" pitchFamily="18" charset="0"/>
            </a:endParaRPr>
          </a:p>
        </p:txBody>
      </p:sp>
      <p:sp>
        <p:nvSpPr>
          <p:cNvPr id="81923" name="Text Box 1"/>
          <p:cNvSpPr txBox="1">
            <a:spLocks noChangeArrowheads="1"/>
          </p:cNvSpPr>
          <p:nvPr/>
        </p:nvSpPr>
        <p:spPr bwMode="auto">
          <a:xfrm>
            <a:off x="2387611" y="226105"/>
            <a:ext cx="7281404" cy="3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cs-CZ" altLang="cs-CZ" sz="1633"/>
          </a:p>
        </p:txBody>
      </p:sp>
      <p:sp>
        <p:nvSpPr>
          <p:cNvPr id="81924" name="Text Box 2"/>
          <p:cNvSpPr txBox="1">
            <a:spLocks noChangeArrowheads="1"/>
          </p:cNvSpPr>
          <p:nvPr/>
        </p:nvSpPr>
        <p:spPr bwMode="auto">
          <a:xfrm>
            <a:off x="1850435" y="326915"/>
            <a:ext cx="8491131" cy="398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2359">
                <a:solidFill>
                  <a:srgbClr val="000000"/>
                </a:solidFill>
              </a:rPr>
              <a:t>Zrození plastů – 19. a 20. století</a:t>
            </a:r>
          </a:p>
        </p:txBody>
      </p:sp>
      <p:sp>
        <p:nvSpPr>
          <p:cNvPr id="81925" name="Text Box 3"/>
          <p:cNvSpPr txBox="1">
            <a:spLocks noChangeArrowheads="1"/>
          </p:cNvSpPr>
          <p:nvPr/>
        </p:nvSpPr>
        <p:spPr bwMode="auto">
          <a:xfrm>
            <a:off x="1962767" y="864091"/>
            <a:ext cx="8358638" cy="51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a:solidFill>
                  <a:srgbClr val="000000"/>
                </a:solidFill>
              </a:rPr>
              <a:t>Největší rozvoj zaznamenali plasty po 2. světové válce – od té doby nás provázejí již od našeho narození až do smrti.</a:t>
            </a:r>
          </a:p>
        </p:txBody>
      </p:sp>
      <p:pic>
        <p:nvPicPr>
          <p:cNvPr id="819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9094" y="1383834"/>
            <a:ext cx="2839848" cy="1568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8192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8957" y="1205408"/>
            <a:ext cx="2666756" cy="2000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81928" name="Text Box 6"/>
          <p:cNvSpPr txBox="1">
            <a:spLocks noChangeArrowheads="1"/>
          </p:cNvSpPr>
          <p:nvPr/>
        </p:nvSpPr>
        <p:spPr bwMode="auto">
          <a:xfrm>
            <a:off x="2260878" y="3281941"/>
            <a:ext cx="7717771" cy="30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dirty="0">
                <a:solidFill>
                  <a:srgbClr val="000000"/>
                </a:solidFill>
              </a:rPr>
              <a:t>a </a:t>
            </a:r>
            <a:r>
              <a:rPr lang="en-GB" altLang="cs-CZ" sz="1633" dirty="0" err="1">
                <a:solidFill>
                  <a:srgbClr val="000000"/>
                </a:solidFill>
              </a:rPr>
              <a:t>přinášejí</a:t>
            </a:r>
            <a:r>
              <a:rPr lang="en-GB" altLang="cs-CZ" sz="1633" dirty="0">
                <a:solidFill>
                  <a:srgbClr val="000000"/>
                </a:solidFill>
              </a:rPr>
              <a:t> </a:t>
            </a:r>
            <a:r>
              <a:rPr lang="en-GB" altLang="cs-CZ" sz="1633" dirty="0" err="1">
                <a:solidFill>
                  <a:srgbClr val="000000"/>
                </a:solidFill>
              </a:rPr>
              <a:t>vedle</a:t>
            </a:r>
            <a:r>
              <a:rPr lang="en-GB" altLang="cs-CZ" sz="1633" dirty="0">
                <a:solidFill>
                  <a:srgbClr val="000000"/>
                </a:solidFill>
              </a:rPr>
              <a:t> </a:t>
            </a:r>
            <a:r>
              <a:rPr lang="en-GB" altLang="cs-CZ" sz="1633" dirty="0" err="1">
                <a:solidFill>
                  <a:srgbClr val="000000"/>
                </a:solidFill>
              </a:rPr>
              <a:t>kladů</a:t>
            </a:r>
            <a:r>
              <a:rPr lang="en-GB" altLang="cs-CZ" sz="1633" dirty="0">
                <a:solidFill>
                  <a:srgbClr val="000000"/>
                </a:solidFill>
              </a:rPr>
              <a:t> </a:t>
            </a:r>
            <a:r>
              <a:rPr lang="en-GB" altLang="cs-CZ" sz="1633" dirty="0" err="1">
                <a:solidFill>
                  <a:srgbClr val="000000"/>
                </a:solidFill>
              </a:rPr>
              <a:t>také</a:t>
            </a:r>
            <a:r>
              <a:rPr lang="en-GB" altLang="cs-CZ" sz="1633" dirty="0">
                <a:solidFill>
                  <a:srgbClr val="000000"/>
                </a:solidFill>
              </a:rPr>
              <a:t> </a:t>
            </a:r>
            <a:r>
              <a:rPr lang="en-GB" altLang="cs-CZ" sz="1633" dirty="0" err="1">
                <a:solidFill>
                  <a:srgbClr val="000000"/>
                </a:solidFill>
              </a:rPr>
              <a:t>negativa</a:t>
            </a:r>
            <a:r>
              <a:rPr lang="en-GB" altLang="cs-CZ" sz="1633" dirty="0">
                <a:solidFill>
                  <a:srgbClr val="000000"/>
                </a:solidFill>
              </a:rPr>
              <a:t> </a:t>
            </a:r>
            <a:r>
              <a:rPr lang="en-GB" altLang="cs-CZ" sz="1633" dirty="0" err="1">
                <a:solidFill>
                  <a:srgbClr val="000000"/>
                </a:solidFill>
              </a:rPr>
              <a:t>související</a:t>
            </a:r>
            <a:r>
              <a:rPr lang="en-GB" altLang="cs-CZ" sz="1633" dirty="0">
                <a:solidFill>
                  <a:srgbClr val="000000"/>
                </a:solidFill>
              </a:rPr>
              <a:t> s </a:t>
            </a:r>
            <a:r>
              <a:rPr lang="en-GB" altLang="cs-CZ" sz="1633" dirty="0" err="1">
                <a:solidFill>
                  <a:srgbClr val="000000"/>
                </a:solidFill>
              </a:rPr>
              <a:t>jejich</a:t>
            </a:r>
            <a:r>
              <a:rPr lang="en-GB" altLang="cs-CZ" sz="1633" dirty="0">
                <a:solidFill>
                  <a:srgbClr val="000000"/>
                </a:solidFill>
              </a:rPr>
              <a:t> </a:t>
            </a:r>
            <a:r>
              <a:rPr lang="en-GB" altLang="cs-CZ" sz="1633" dirty="0" err="1">
                <a:solidFill>
                  <a:srgbClr val="000000"/>
                </a:solidFill>
              </a:rPr>
              <a:t>recyklací</a:t>
            </a:r>
            <a:r>
              <a:rPr lang="en-GB" altLang="cs-CZ" sz="1633" dirty="0">
                <a:solidFill>
                  <a:srgbClr val="000000"/>
                </a:solidFill>
              </a:rPr>
              <a:t> (a </a:t>
            </a:r>
            <a:r>
              <a:rPr lang="en-GB" altLang="cs-CZ" sz="1633" dirty="0" err="1">
                <a:solidFill>
                  <a:srgbClr val="000000"/>
                </a:solidFill>
              </a:rPr>
              <a:t>nejen</a:t>
            </a:r>
            <a:r>
              <a:rPr lang="en-GB" altLang="cs-CZ" sz="1633" dirty="0">
                <a:solidFill>
                  <a:srgbClr val="000000"/>
                </a:solidFill>
              </a:rPr>
              <a:t> s </a:t>
            </a:r>
            <a:r>
              <a:rPr lang="en-GB" altLang="cs-CZ" sz="1633" dirty="0" err="1">
                <a:solidFill>
                  <a:srgbClr val="000000"/>
                </a:solidFill>
              </a:rPr>
              <a:t>ní</a:t>
            </a:r>
            <a:r>
              <a:rPr lang="en-GB" altLang="cs-CZ" sz="1633" dirty="0">
                <a:solidFill>
                  <a:srgbClr val="000000"/>
                </a:solidFill>
              </a:rPr>
              <a:t>):</a:t>
            </a:r>
          </a:p>
        </p:txBody>
      </p:sp>
      <p:pic>
        <p:nvPicPr>
          <p:cNvPr id="8192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8055" y="3566056"/>
            <a:ext cx="3360963" cy="2300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81930" name="Text Box 8"/>
          <p:cNvSpPr txBox="1">
            <a:spLocks noChangeArrowheads="1"/>
          </p:cNvSpPr>
          <p:nvPr/>
        </p:nvSpPr>
        <p:spPr bwMode="auto">
          <a:xfrm>
            <a:off x="7765136" y="4652409"/>
            <a:ext cx="3201456" cy="51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dirty="0" err="1">
                <a:solidFill>
                  <a:srgbClr val="000000"/>
                </a:solidFill>
              </a:rPr>
              <a:t>Kdepak</a:t>
            </a:r>
            <a:r>
              <a:rPr lang="en-GB" altLang="cs-CZ" sz="1633" dirty="0">
                <a:solidFill>
                  <a:srgbClr val="000000"/>
                </a:solidFill>
              </a:rPr>
              <a:t> </a:t>
            </a:r>
            <a:r>
              <a:rPr lang="en-GB" altLang="cs-CZ" sz="1633" dirty="0" err="1">
                <a:solidFill>
                  <a:srgbClr val="000000"/>
                </a:solidFill>
              </a:rPr>
              <a:t>asi</a:t>
            </a:r>
            <a:r>
              <a:rPr lang="en-GB" altLang="cs-CZ" sz="1633" dirty="0">
                <a:solidFill>
                  <a:srgbClr val="000000"/>
                </a:solidFill>
              </a:rPr>
              <a:t> </a:t>
            </a:r>
            <a:r>
              <a:rPr lang="en-GB" altLang="cs-CZ" sz="1633" dirty="0" err="1">
                <a:solidFill>
                  <a:srgbClr val="000000"/>
                </a:solidFill>
              </a:rPr>
              <a:t>soudruzi</a:t>
            </a:r>
            <a:r>
              <a:rPr lang="en-GB" altLang="cs-CZ" sz="1633" dirty="0">
                <a:solidFill>
                  <a:srgbClr val="000000"/>
                </a:solidFill>
              </a:rPr>
              <a:t> z NDR </a:t>
            </a:r>
            <a:r>
              <a:rPr lang="en-GB" altLang="cs-CZ" sz="1633" dirty="0" err="1">
                <a:solidFill>
                  <a:srgbClr val="000000"/>
                </a:solidFill>
              </a:rPr>
              <a:t>udělali</a:t>
            </a:r>
            <a:r>
              <a:rPr lang="en-GB" altLang="cs-CZ" sz="1633" dirty="0">
                <a:solidFill>
                  <a:srgbClr val="000000"/>
                </a:solidFill>
              </a:rPr>
              <a:t> </a:t>
            </a:r>
            <a:r>
              <a:rPr lang="en-GB" altLang="cs-CZ" sz="1633" dirty="0" err="1">
                <a:solidFill>
                  <a:srgbClr val="000000"/>
                </a:solidFill>
              </a:rPr>
              <a:t>chybu</a:t>
            </a:r>
            <a:r>
              <a:rPr lang="en-GB" altLang="cs-CZ" sz="1633" dirty="0">
                <a:solidFill>
                  <a:srgbClr val="000000"/>
                </a:solidFill>
              </a:rPr>
              <a:t>?</a:t>
            </a:r>
          </a:p>
        </p:txBody>
      </p:sp>
      <p:pic>
        <p:nvPicPr>
          <p:cNvPr id="81931"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19035" y="3598704"/>
            <a:ext cx="3246101" cy="2252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81932" name="Text Box 10"/>
          <p:cNvSpPr txBox="1">
            <a:spLocks noChangeArrowheads="1"/>
          </p:cNvSpPr>
          <p:nvPr/>
        </p:nvSpPr>
        <p:spPr bwMode="auto">
          <a:xfrm>
            <a:off x="9232651" y="4077069"/>
            <a:ext cx="745998" cy="24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179">
                <a:solidFill>
                  <a:srgbClr val="FFFFFF"/>
                </a:solidFill>
              </a:rPr>
              <a:t>Pelíšky</a:t>
            </a:r>
          </a:p>
        </p:txBody>
      </p:sp>
    </p:spTree>
    <p:extLst>
      <p:ext uri="{BB962C8B-B14F-4D97-AF65-F5344CB8AC3E}">
        <p14:creationId xmlns:p14="http://schemas.microsoft.com/office/powerpoint/2010/main" val="203034080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DB0ECB1D-FD75-427B-AF23-5B28E8AEDA64}" type="slidenum">
              <a:rPr lang="en-GB" altLang="cs-CZ">
                <a:solidFill>
                  <a:srgbClr val="000000"/>
                </a:solidFill>
                <a:latin typeface="Times New Roman" panose="02020603050405020304" pitchFamily="18" charset="0"/>
              </a:rPr>
              <a:pPr/>
              <a:t>32</a:t>
            </a:fld>
            <a:endParaRPr lang="en-GB" altLang="cs-CZ">
              <a:solidFill>
                <a:srgbClr val="000000"/>
              </a:solidFill>
              <a:latin typeface="Times New Roman" panose="02020603050405020304" pitchFamily="18" charset="0"/>
            </a:endParaRPr>
          </a:p>
        </p:txBody>
      </p:sp>
      <p:sp>
        <p:nvSpPr>
          <p:cNvPr id="83971" name="Text Box 1"/>
          <p:cNvSpPr txBox="1">
            <a:spLocks noChangeArrowheads="1"/>
          </p:cNvSpPr>
          <p:nvPr/>
        </p:nvSpPr>
        <p:spPr bwMode="auto">
          <a:xfrm>
            <a:off x="4516155" y="155537"/>
            <a:ext cx="3148171" cy="51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266">
                <a:solidFill>
                  <a:srgbClr val="000000"/>
                </a:solidFill>
              </a:rPr>
              <a:t>20. a 21. století</a:t>
            </a:r>
          </a:p>
        </p:txBody>
      </p:sp>
      <p:pic>
        <p:nvPicPr>
          <p:cNvPr id="8397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9506" y="666791"/>
            <a:ext cx="5154082" cy="4622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83973" name="Text Box 3"/>
          <p:cNvSpPr txBox="1">
            <a:spLocks noChangeArrowheads="1"/>
          </p:cNvSpPr>
          <p:nvPr/>
        </p:nvSpPr>
        <p:spPr bwMode="auto">
          <a:xfrm>
            <a:off x="2331446" y="666791"/>
            <a:ext cx="7785457" cy="30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a:solidFill>
                  <a:srgbClr val="000000"/>
                </a:solidFill>
              </a:rPr>
              <a:t>Rozdělení dnes používaných materiálů – různé způsoby klasifikace materiálů</a:t>
            </a:r>
          </a:p>
        </p:txBody>
      </p:sp>
      <p:sp>
        <p:nvSpPr>
          <p:cNvPr id="6" name="Obdélník 5">
            <a:extLst>
              <a:ext uri="{FF2B5EF4-FFF2-40B4-BE49-F238E27FC236}">
                <a16:creationId xmlns:a16="http://schemas.microsoft.com/office/drawing/2014/main" id="{3E46A619-5166-4F5A-BE3D-48000283F85F}"/>
              </a:ext>
            </a:extLst>
          </p:cNvPr>
          <p:cNvSpPr/>
          <p:nvPr/>
        </p:nvSpPr>
        <p:spPr bwMode="auto">
          <a:xfrm>
            <a:off x="3215957" y="5579745"/>
            <a:ext cx="5760085" cy="1278255"/>
          </a:xfrm>
          <a:prstGeom prst="rect">
            <a:avLst/>
          </a:prstGeom>
          <a:blipFill>
            <a:blip r:embed="rId4"/>
            <a:stretch/>
          </a:blipFill>
          <a:ln>
            <a:noFill/>
          </a:ln>
        </p:spPr>
        <p:txBody>
          <a:bodyPr rot="0">
            <a:prstTxWarp prst="textNoShape">
              <a:avLst/>
            </a:prstTxWarp>
            <a:noAutofit/>
          </a:bodyPr>
          <a:lstStyle/>
          <a:p>
            <a:endParaRPr lang="cs-CZ"/>
          </a:p>
        </p:txBody>
      </p:sp>
      <p:sp>
        <p:nvSpPr>
          <p:cNvPr id="7" name="TextovéPole 6">
            <a:extLst>
              <a:ext uri="{FF2B5EF4-FFF2-40B4-BE49-F238E27FC236}">
                <a16:creationId xmlns:a16="http://schemas.microsoft.com/office/drawing/2014/main" id="{23D44508-7541-F4D5-7F0B-E46BC33CDEA6}"/>
              </a:ext>
            </a:extLst>
          </p:cNvPr>
          <p:cNvSpPr txBox="1"/>
          <p:nvPr/>
        </p:nvSpPr>
        <p:spPr>
          <a:xfrm>
            <a:off x="273340" y="5333498"/>
            <a:ext cx="9708860"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https://www.opi.zcu.cz/download/materialy_a_clovek_2010.pdf</a:t>
            </a:r>
          </a:p>
        </p:txBody>
      </p:sp>
    </p:spTree>
    <p:extLst>
      <p:ext uri="{BB962C8B-B14F-4D97-AF65-F5344CB8AC3E}">
        <p14:creationId xmlns:p14="http://schemas.microsoft.com/office/powerpoint/2010/main" val="34959681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BDE0F8C6-8DB7-4D9A-A435-81EF56825359}" type="slidenum">
              <a:rPr lang="en-GB" altLang="cs-CZ">
                <a:solidFill>
                  <a:srgbClr val="000000"/>
                </a:solidFill>
                <a:latin typeface="Times New Roman" panose="02020603050405020304" pitchFamily="18" charset="0"/>
              </a:rPr>
              <a:pPr/>
              <a:t>33</a:t>
            </a:fld>
            <a:endParaRPr lang="en-GB" altLang="cs-CZ">
              <a:solidFill>
                <a:srgbClr val="000000"/>
              </a:solidFill>
              <a:latin typeface="Times New Roman" panose="02020603050405020304" pitchFamily="18" charset="0"/>
            </a:endParaRPr>
          </a:p>
        </p:txBody>
      </p:sp>
      <p:sp>
        <p:nvSpPr>
          <p:cNvPr id="86019" name="Text Box 1"/>
          <p:cNvSpPr txBox="1">
            <a:spLocks noChangeArrowheads="1"/>
          </p:cNvSpPr>
          <p:nvPr/>
        </p:nvSpPr>
        <p:spPr bwMode="auto">
          <a:xfrm>
            <a:off x="4516155" y="155537"/>
            <a:ext cx="3148171" cy="51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266">
                <a:solidFill>
                  <a:srgbClr val="000000"/>
                </a:solidFill>
              </a:rPr>
              <a:t>20. a 21. století</a:t>
            </a:r>
          </a:p>
        </p:txBody>
      </p:sp>
      <p:sp>
        <p:nvSpPr>
          <p:cNvPr id="86020" name="Text Box 2"/>
          <p:cNvSpPr txBox="1">
            <a:spLocks noChangeArrowheads="1"/>
          </p:cNvSpPr>
          <p:nvPr/>
        </p:nvSpPr>
        <p:spPr bwMode="auto">
          <a:xfrm>
            <a:off x="301711" y="849487"/>
            <a:ext cx="8050445" cy="5159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996" b="1" dirty="0" err="1">
                <a:solidFill>
                  <a:srgbClr val="000000"/>
                </a:solidFill>
              </a:rPr>
              <a:t>Kovy</a:t>
            </a:r>
            <a:r>
              <a:rPr lang="en-GB" altLang="cs-CZ" sz="1996" b="1" dirty="0">
                <a:solidFill>
                  <a:srgbClr val="000000"/>
                </a:solidFill>
              </a:rPr>
              <a:t>:</a:t>
            </a: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železné</a:t>
            </a:r>
            <a:r>
              <a:rPr lang="en-GB" altLang="cs-CZ" sz="1996" dirty="0">
                <a:solidFill>
                  <a:srgbClr val="000000"/>
                </a:solidFill>
              </a:rPr>
              <a:t> </a:t>
            </a:r>
            <a:r>
              <a:rPr lang="en-GB" altLang="cs-CZ" sz="1996" dirty="0" err="1">
                <a:solidFill>
                  <a:srgbClr val="000000"/>
                </a:solidFill>
              </a:rPr>
              <a:t>kovy</a:t>
            </a:r>
            <a:r>
              <a:rPr lang="en-GB" altLang="cs-CZ" sz="1996" dirty="0">
                <a:solidFill>
                  <a:srgbClr val="000000"/>
                </a:solidFill>
              </a:rPr>
              <a:t> (</a:t>
            </a:r>
            <a:r>
              <a:rPr lang="en-GB" altLang="cs-CZ" sz="1996" dirty="0" err="1">
                <a:solidFill>
                  <a:srgbClr val="000000"/>
                </a:solidFill>
              </a:rPr>
              <a:t>ocel</a:t>
            </a:r>
            <a:r>
              <a:rPr lang="en-GB" altLang="cs-CZ" sz="1996" dirty="0">
                <a:solidFill>
                  <a:srgbClr val="000000"/>
                </a:solidFill>
              </a:rPr>
              <a:t>, </a:t>
            </a:r>
            <a:r>
              <a:rPr lang="en-GB" altLang="cs-CZ" sz="1996" dirty="0" err="1">
                <a:solidFill>
                  <a:srgbClr val="000000"/>
                </a:solidFill>
              </a:rPr>
              <a:t>litina</a:t>
            </a:r>
            <a:r>
              <a:rPr lang="en-GB" altLang="cs-CZ" sz="1996" dirty="0">
                <a:solidFill>
                  <a:srgbClr val="000000"/>
                </a:solidFill>
              </a:rPr>
              <a:t>)</a:t>
            </a: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neželezné</a:t>
            </a:r>
            <a:r>
              <a:rPr lang="en-GB" altLang="cs-CZ" sz="1996" dirty="0">
                <a:solidFill>
                  <a:srgbClr val="000000"/>
                </a:solidFill>
              </a:rPr>
              <a:t> </a:t>
            </a:r>
            <a:r>
              <a:rPr lang="en-GB" altLang="cs-CZ" sz="1996" dirty="0" err="1">
                <a:solidFill>
                  <a:srgbClr val="000000"/>
                </a:solidFill>
              </a:rPr>
              <a:t>kovy</a:t>
            </a:r>
            <a:r>
              <a:rPr lang="en-GB" altLang="cs-CZ" sz="1996" dirty="0">
                <a:solidFill>
                  <a:srgbClr val="000000"/>
                </a:solidFill>
              </a:rPr>
              <a:t> (</a:t>
            </a:r>
            <a:r>
              <a:rPr lang="en-GB" altLang="cs-CZ" sz="1996" dirty="0" err="1">
                <a:solidFill>
                  <a:srgbClr val="000000"/>
                </a:solidFill>
              </a:rPr>
              <a:t>těžké</a:t>
            </a:r>
            <a:r>
              <a:rPr lang="en-GB" altLang="cs-CZ" sz="1996" dirty="0">
                <a:solidFill>
                  <a:srgbClr val="000000"/>
                </a:solidFill>
              </a:rPr>
              <a:t> </a:t>
            </a:r>
            <a:r>
              <a:rPr lang="en-GB" altLang="cs-CZ" sz="1996" dirty="0" err="1">
                <a:solidFill>
                  <a:srgbClr val="000000"/>
                </a:solidFill>
              </a:rPr>
              <a:t>kovy</a:t>
            </a:r>
            <a:r>
              <a:rPr lang="en-GB" altLang="cs-CZ" sz="1996" dirty="0">
                <a:solidFill>
                  <a:srgbClr val="000000"/>
                </a:solidFill>
              </a:rPr>
              <a:t>, </a:t>
            </a:r>
            <a:r>
              <a:rPr lang="en-GB" altLang="cs-CZ" sz="1996" dirty="0" err="1">
                <a:solidFill>
                  <a:srgbClr val="000000"/>
                </a:solidFill>
              </a:rPr>
              <a:t>lehké</a:t>
            </a:r>
            <a:r>
              <a:rPr lang="en-GB" altLang="cs-CZ" sz="1996" dirty="0">
                <a:solidFill>
                  <a:srgbClr val="000000"/>
                </a:solidFill>
              </a:rPr>
              <a:t> </a:t>
            </a:r>
            <a:r>
              <a:rPr lang="en-GB" altLang="cs-CZ" sz="1996" dirty="0" err="1">
                <a:solidFill>
                  <a:srgbClr val="000000"/>
                </a:solidFill>
              </a:rPr>
              <a:t>kovy</a:t>
            </a:r>
            <a:r>
              <a:rPr lang="en-GB" altLang="cs-CZ" sz="1996" dirty="0">
                <a:solidFill>
                  <a:srgbClr val="000000"/>
                </a:solidFill>
              </a:rPr>
              <a:t>)</a:t>
            </a:r>
          </a:p>
          <a:p>
            <a:pPr eaLnBrk="1">
              <a:lnSpc>
                <a:spcPct val="87000"/>
              </a:lnSpc>
              <a:buClr>
                <a:srgbClr val="000000"/>
              </a:buClr>
              <a:buSzPct val="45000"/>
              <a:buFont typeface="Wingdings" panose="05000000000000000000" pitchFamily="2" charset="2"/>
              <a:buNone/>
            </a:pPr>
            <a:endParaRPr lang="en-GB" altLang="cs-CZ" sz="1996"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b="1" dirty="0" err="1">
                <a:solidFill>
                  <a:srgbClr val="000000"/>
                </a:solidFill>
              </a:rPr>
              <a:t>Spojovací</a:t>
            </a:r>
            <a:r>
              <a:rPr lang="en-GB" altLang="cs-CZ" sz="1996" b="1" dirty="0">
                <a:solidFill>
                  <a:srgbClr val="000000"/>
                </a:solidFill>
              </a:rPr>
              <a:t> </a:t>
            </a:r>
            <a:r>
              <a:rPr lang="en-GB" altLang="cs-CZ" sz="1996" b="1" dirty="0" err="1">
                <a:solidFill>
                  <a:srgbClr val="000000"/>
                </a:solidFill>
              </a:rPr>
              <a:t>materiály</a:t>
            </a:r>
            <a:r>
              <a:rPr lang="en-GB" altLang="cs-CZ" sz="1996" b="1" dirty="0">
                <a:solidFill>
                  <a:srgbClr val="000000"/>
                </a:solidFill>
              </a:rPr>
              <a:t>:</a:t>
            </a: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slinovací</a:t>
            </a:r>
            <a:r>
              <a:rPr lang="en-GB" altLang="cs-CZ" sz="1996" dirty="0">
                <a:solidFill>
                  <a:srgbClr val="000000"/>
                </a:solidFill>
              </a:rPr>
              <a:t> </a:t>
            </a:r>
            <a:r>
              <a:rPr lang="en-GB" altLang="cs-CZ" sz="1996" dirty="0" err="1">
                <a:solidFill>
                  <a:srgbClr val="000000"/>
                </a:solidFill>
              </a:rPr>
              <a:t>materiály</a:t>
            </a:r>
            <a:endParaRPr lang="en-GB" altLang="cs-CZ" sz="1996"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materiály</a:t>
            </a:r>
            <a:r>
              <a:rPr lang="en-GB" altLang="cs-CZ" sz="1996" dirty="0">
                <a:solidFill>
                  <a:srgbClr val="000000"/>
                </a:solidFill>
              </a:rPr>
              <a:t> se </a:t>
            </a:r>
            <a:r>
              <a:rPr lang="en-GB" altLang="cs-CZ" sz="1996" dirty="0" err="1">
                <a:solidFill>
                  <a:srgbClr val="000000"/>
                </a:solidFill>
              </a:rPr>
              <a:t>zesíleným</a:t>
            </a:r>
            <a:r>
              <a:rPr lang="en-GB" altLang="cs-CZ" sz="1996" dirty="0">
                <a:solidFill>
                  <a:srgbClr val="000000"/>
                </a:solidFill>
              </a:rPr>
              <a:t> </a:t>
            </a:r>
            <a:r>
              <a:rPr lang="en-GB" altLang="cs-CZ" sz="1996" dirty="0" err="1">
                <a:solidFill>
                  <a:srgbClr val="000000"/>
                </a:solidFill>
              </a:rPr>
              <a:t>vláknem</a:t>
            </a:r>
            <a:endParaRPr lang="en-GB" altLang="cs-CZ" sz="1996"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materiály</a:t>
            </a:r>
            <a:r>
              <a:rPr lang="en-GB" altLang="cs-CZ" sz="1996" dirty="0">
                <a:solidFill>
                  <a:srgbClr val="000000"/>
                </a:solidFill>
              </a:rPr>
              <a:t> se </a:t>
            </a:r>
            <a:r>
              <a:rPr lang="en-GB" altLang="cs-CZ" sz="1996" dirty="0" err="1">
                <a:solidFill>
                  <a:srgbClr val="000000"/>
                </a:solidFill>
              </a:rPr>
              <a:t>zesílenými</a:t>
            </a:r>
            <a:r>
              <a:rPr lang="en-GB" altLang="cs-CZ" sz="1996" dirty="0">
                <a:solidFill>
                  <a:srgbClr val="000000"/>
                </a:solidFill>
              </a:rPr>
              <a:t> </a:t>
            </a:r>
            <a:r>
              <a:rPr lang="en-GB" altLang="cs-CZ" sz="1996" dirty="0" err="1">
                <a:solidFill>
                  <a:srgbClr val="000000"/>
                </a:solidFill>
              </a:rPr>
              <a:t>částečkami</a:t>
            </a:r>
            <a:endParaRPr lang="en-GB" altLang="cs-CZ" sz="1996"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vrstvené</a:t>
            </a:r>
            <a:r>
              <a:rPr lang="en-GB" altLang="cs-CZ" sz="1996" dirty="0">
                <a:solidFill>
                  <a:srgbClr val="000000"/>
                </a:solidFill>
              </a:rPr>
              <a:t> </a:t>
            </a:r>
            <a:r>
              <a:rPr lang="en-GB" altLang="cs-CZ" sz="1996" dirty="0" err="1">
                <a:solidFill>
                  <a:srgbClr val="000000"/>
                </a:solidFill>
              </a:rPr>
              <a:t>spojovací</a:t>
            </a:r>
            <a:r>
              <a:rPr lang="en-GB" altLang="cs-CZ" sz="1996" dirty="0">
                <a:solidFill>
                  <a:srgbClr val="000000"/>
                </a:solidFill>
              </a:rPr>
              <a:t> </a:t>
            </a:r>
            <a:r>
              <a:rPr lang="en-GB" altLang="cs-CZ" sz="1996" dirty="0" err="1">
                <a:solidFill>
                  <a:srgbClr val="000000"/>
                </a:solidFill>
              </a:rPr>
              <a:t>materiály</a:t>
            </a:r>
            <a:endParaRPr lang="en-GB" altLang="cs-CZ" sz="1996" dirty="0">
              <a:solidFill>
                <a:srgbClr val="000000"/>
              </a:solidFill>
            </a:endParaRPr>
          </a:p>
          <a:p>
            <a:pPr eaLnBrk="1">
              <a:lnSpc>
                <a:spcPct val="87000"/>
              </a:lnSpc>
              <a:buClr>
                <a:srgbClr val="000000"/>
              </a:buClr>
              <a:buSzPct val="45000"/>
              <a:buFont typeface="Wingdings" panose="05000000000000000000" pitchFamily="2" charset="2"/>
              <a:buNone/>
            </a:pPr>
            <a:endParaRPr lang="en-GB" altLang="cs-CZ" sz="1996"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b="1" dirty="0" err="1">
                <a:solidFill>
                  <a:srgbClr val="000000"/>
                </a:solidFill>
              </a:rPr>
              <a:t>Nekovy</a:t>
            </a:r>
            <a:r>
              <a:rPr lang="en-GB" altLang="cs-CZ" sz="1996" b="1" dirty="0">
                <a:solidFill>
                  <a:srgbClr val="000000"/>
                </a:solidFill>
              </a:rPr>
              <a:t>:</a:t>
            </a: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Přírodní</a:t>
            </a:r>
            <a:r>
              <a:rPr lang="en-GB" altLang="cs-CZ" sz="1996" dirty="0">
                <a:solidFill>
                  <a:srgbClr val="000000"/>
                </a:solidFill>
              </a:rPr>
              <a:t> (</a:t>
            </a:r>
            <a:r>
              <a:rPr lang="en-GB" altLang="cs-CZ" sz="1996" dirty="0" err="1">
                <a:solidFill>
                  <a:srgbClr val="000000"/>
                </a:solidFill>
              </a:rPr>
              <a:t>organické</a:t>
            </a:r>
            <a:r>
              <a:rPr lang="en-GB" altLang="cs-CZ" sz="1996" dirty="0">
                <a:solidFill>
                  <a:srgbClr val="000000"/>
                </a:solidFill>
              </a:rPr>
              <a:t>, </a:t>
            </a:r>
            <a:r>
              <a:rPr lang="en-GB" altLang="cs-CZ" sz="1996" dirty="0" err="1">
                <a:solidFill>
                  <a:srgbClr val="000000"/>
                </a:solidFill>
              </a:rPr>
              <a:t>anorganické</a:t>
            </a:r>
            <a:r>
              <a:rPr lang="en-GB" altLang="cs-CZ" sz="1996" dirty="0">
                <a:solidFill>
                  <a:srgbClr val="000000"/>
                </a:solidFill>
              </a:rPr>
              <a:t>)</a:t>
            </a: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Plastické</a:t>
            </a:r>
            <a:r>
              <a:rPr lang="en-GB" altLang="cs-CZ" sz="1996" dirty="0">
                <a:solidFill>
                  <a:srgbClr val="000000"/>
                </a:solidFill>
              </a:rPr>
              <a:t> </a:t>
            </a:r>
            <a:r>
              <a:rPr lang="en-GB" altLang="cs-CZ" sz="1996" dirty="0" err="1">
                <a:solidFill>
                  <a:srgbClr val="000000"/>
                </a:solidFill>
              </a:rPr>
              <a:t>hmoty</a:t>
            </a:r>
            <a:r>
              <a:rPr lang="en-GB" altLang="cs-CZ" sz="1996" dirty="0">
                <a:solidFill>
                  <a:srgbClr val="000000"/>
                </a:solidFill>
              </a:rPr>
              <a:t> </a:t>
            </a:r>
            <a:r>
              <a:rPr lang="cs-CZ" altLang="cs-CZ" sz="1996" dirty="0">
                <a:solidFill>
                  <a:srgbClr val="000000"/>
                </a:solidFill>
              </a:rPr>
              <a:t>– polymery </a:t>
            </a:r>
            <a:r>
              <a:rPr lang="en-GB" altLang="cs-CZ" sz="1996" dirty="0">
                <a:solidFill>
                  <a:srgbClr val="000000"/>
                </a:solidFill>
              </a:rPr>
              <a:t>(</a:t>
            </a:r>
            <a:r>
              <a:rPr lang="en-GB" altLang="cs-CZ" sz="1996" dirty="0" err="1">
                <a:solidFill>
                  <a:srgbClr val="000000"/>
                </a:solidFill>
              </a:rPr>
              <a:t>termoplasty</a:t>
            </a:r>
            <a:r>
              <a:rPr lang="en-GB" altLang="cs-CZ" sz="1996" dirty="0">
                <a:solidFill>
                  <a:srgbClr val="000000"/>
                </a:solidFill>
              </a:rPr>
              <a:t>, </a:t>
            </a:r>
            <a:r>
              <a:rPr lang="en-GB" altLang="cs-CZ" sz="1996" dirty="0" err="1">
                <a:solidFill>
                  <a:srgbClr val="000000"/>
                </a:solidFill>
              </a:rPr>
              <a:t>reaktoplasty</a:t>
            </a:r>
            <a:r>
              <a:rPr lang="en-GB" altLang="cs-CZ" sz="1996" dirty="0">
                <a:solidFill>
                  <a:srgbClr val="000000"/>
                </a:solidFill>
              </a:rPr>
              <a:t>, </a:t>
            </a:r>
            <a:r>
              <a:rPr lang="en-GB" altLang="cs-CZ" sz="1996" dirty="0" err="1">
                <a:solidFill>
                  <a:srgbClr val="000000"/>
                </a:solidFill>
              </a:rPr>
              <a:t>elastomery</a:t>
            </a:r>
            <a:r>
              <a:rPr lang="en-GB" altLang="cs-CZ" sz="1996" dirty="0">
                <a:solidFill>
                  <a:srgbClr val="000000"/>
                </a:solidFill>
              </a:rPr>
              <a:t>)</a:t>
            </a:r>
          </a:p>
          <a:p>
            <a:pPr eaLnBrk="1">
              <a:lnSpc>
                <a:spcPct val="87000"/>
              </a:lnSpc>
              <a:buClr>
                <a:srgbClr val="000000"/>
              </a:buClr>
              <a:buSzPct val="45000"/>
              <a:buFont typeface="Wingdings" panose="05000000000000000000" pitchFamily="2" charset="2"/>
              <a:buNone/>
            </a:pPr>
            <a:endParaRPr lang="en-GB" altLang="cs-CZ" sz="1996"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b="1" dirty="0" err="1">
                <a:solidFill>
                  <a:srgbClr val="000000"/>
                </a:solidFill>
              </a:rPr>
              <a:t>Pomocné</a:t>
            </a:r>
            <a:r>
              <a:rPr lang="en-GB" altLang="cs-CZ" sz="1996" b="1" dirty="0">
                <a:solidFill>
                  <a:srgbClr val="000000"/>
                </a:solidFill>
              </a:rPr>
              <a:t> </a:t>
            </a:r>
            <a:r>
              <a:rPr lang="en-GB" altLang="cs-CZ" sz="1996" b="1" dirty="0" err="1">
                <a:solidFill>
                  <a:srgbClr val="000000"/>
                </a:solidFill>
              </a:rPr>
              <a:t>materiály</a:t>
            </a:r>
            <a:r>
              <a:rPr lang="en-GB" altLang="cs-CZ" sz="1996" b="1" dirty="0">
                <a:solidFill>
                  <a:srgbClr val="000000"/>
                </a:solidFill>
              </a:rPr>
              <a:t>:</a:t>
            </a: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Chladící</a:t>
            </a:r>
            <a:r>
              <a:rPr lang="en-GB" altLang="cs-CZ" sz="1996" dirty="0">
                <a:solidFill>
                  <a:srgbClr val="000000"/>
                </a:solidFill>
              </a:rPr>
              <a:t> a </a:t>
            </a:r>
            <a:r>
              <a:rPr lang="en-GB" altLang="cs-CZ" sz="1996" dirty="0" err="1">
                <a:solidFill>
                  <a:srgbClr val="000000"/>
                </a:solidFill>
              </a:rPr>
              <a:t>mazací</a:t>
            </a:r>
            <a:r>
              <a:rPr lang="en-GB" altLang="cs-CZ" sz="1996" dirty="0">
                <a:solidFill>
                  <a:srgbClr val="000000"/>
                </a:solidFill>
              </a:rPr>
              <a:t> </a:t>
            </a:r>
            <a:r>
              <a:rPr lang="en-GB" altLang="cs-CZ" sz="1996" dirty="0" err="1">
                <a:solidFill>
                  <a:srgbClr val="000000"/>
                </a:solidFill>
              </a:rPr>
              <a:t>látky</a:t>
            </a:r>
            <a:endParaRPr lang="en-GB" altLang="cs-CZ" sz="1996"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Paliva</a:t>
            </a:r>
            <a:endParaRPr lang="en-GB" altLang="cs-CZ" sz="1996"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Brusné</a:t>
            </a:r>
            <a:r>
              <a:rPr lang="en-GB" altLang="cs-CZ" sz="1996" dirty="0">
                <a:solidFill>
                  <a:srgbClr val="000000"/>
                </a:solidFill>
              </a:rPr>
              <a:t> a </a:t>
            </a:r>
            <a:r>
              <a:rPr lang="en-GB" altLang="cs-CZ" sz="1996" dirty="0" err="1">
                <a:solidFill>
                  <a:srgbClr val="000000"/>
                </a:solidFill>
              </a:rPr>
              <a:t>leštící</a:t>
            </a:r>
            <a:r>
              <a:rPr lang="en-GB" altLang="cs-CZ" sz="1996" dirty="0">
                <a:solidFill>
                  <a:srgbClr val="000000"/>
                </a:solidFill>
              </a:rPr>
              <a:t> </a:t>
            </a:r>
            <a:r>
              <a:rPr lang="en-GB" altLang="cs-CZ" sz="1996" dirty="0" err="1">
                <a:solidFill>
                  <a:srgbClr val="000000"/>
                </a:solidFill>
              </a:rPr>
              <a:t>prostředky</a:t>
            </a:r>
            <a:endParaRPr lang="en-GB" altLang="cs-CZ" sz="1996"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dirty="0">
                <a:solidFill>
                  <a:srgbClr val="000000"/>
                </a:solidFill>
              </a:rPr>
              <a:t>- </a:t>
            </a:r>
            <a:r>
              <a:rPr lang="en-GB" altLang="cs-CZ" sz="1996" dirty="0" err="1">
                <a:solidFill>
                  <a:srgbClr val="000000"/>
                </a:solidFill>
              </a:rPr>
              <a:t>Ostatní</a:t>
            </a:r>
            <a:endParaRPr lang="en-GB" altLang="cs-CZ" sz="1996" dirty="0">
              <a:solidFill>
                <a:srgbClr val="000000"/>
              </a:solidFill>
            </a:endParaRPr>
          </a:p>
        </p:txBody>
      </p:sp>
      <p:sp>
        <p:nvSpPr>
          <p:cNvPr id="86021" name="Text Box 3"/>
          <p:cNvSpPr txBox="1">
            <a:spLocks noChangeArrowheads="1"/>
          </p:cNvSpPr>
          <p:nvPr/>
        </p:nvSpPr>
        <p:spPr bwMode="auto">
          <a:xfrm>
            <a:off x="2332886" y="666791"/>
            <a:ext cx="7785457" cy="30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a:solidFill>
                  <a:srgbClr val="000000"/>
                </a:solidFill>
              </a:rPr>
              <a:t>Rozdělení dnes používaných materiálů – různé způsoby klasifikace materiálů</a:t>
            </a:r>
          </a:p>
        </p:txBody>
      </p:sp>
      <p:sp>
        <p:nvSpPr>
          <p:cNvPr id="6" name="Obdélník 5">
            <a:extLst>
              <a:ext uri="{FF2B5EF4-FFF2-40B4-BE49-F238E27FC236}">
                <a16:creationId xmlns:a16="http://schemas.microsoft.com/office/drawing/2014/main" id="{7CD7210E-A906-4A6F-B1A9-C52C50AAD766}"/>
              </a:ext>
            </a:extLst>
          </p:cNvPr>
          <p:cNvSpPr/>
          <p:nvPr/>
        </p:nvSpPr>
        <p:spPr bwMode="auto">
          <a:xfrm>
            <a:off x="3215957"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379203406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C074386F-2617-4FE5-8ADE-C1A0E770EEB8}" type="slidenum">
              <a:rPr lang="en-GB" altLang="cs-CZ">
                <a:solidFill>
                  <a:srgbClr val="000000"/>
                </a:solidFill>
                <a:latin typeface="Times New Roman" panose="02020603050405020304" pitchFamily="18" charset="0"/>
              </a:rPr>
              <a:pPr/>
              <a:t>34</a:t>
            </a:fld>
            <a:endParaRPr lang="en-GB" altLang="cs-CZ">
              <a:solidFill>
                <a:srgbClr val="000000"/>
              </a:solidFill>
              <a:latin typeface="Times New Roman" panose="02020603050405020304" pitchFamily="18" charset="0"/>
            </a:endParaRPr>
          </a:p>
        </p:txBody>
      </p:sp>
      <p:grpSp>
        <p:nvGrpSpPr>
          <p:cNvPr id="88067" name="Group 1"/>
          <p:cNvGrpSpPr>
            <a:grpSpLocks/>
          </p:cNvGrpSpPr>
          <p:nvPr/>
        </p:nvGrpSpPr>
        <p:grpSpPr bwMode="auto">
          <a:xfrm>
            <a:off x="1925324" y="1133400"/>
            <a:ext cx="8169977" cy="3812080"/>
            <a:chOff x="279" y="787"/>
            <a:chExt cx="5673" cy="2647"/>
          </a:xfrm>
        </p:grpSpPr>
        <p:sp>
          <p:nvSpPr>
            <p:cNvPr id="88071" name="Text Box 2"/>
            <p:cNvSpPr txBox="1">
              <a:spLocks noChangeArrowheads="1"/>
            </p:cNvSpPr>
            <p:nvPr/>
          </p:nvSpPr>
          <p:spPr bwMode="auto">
            <a:xfrm>
              <a:off x="2423" y="787"/>
              <a:ext cx="991" cy="331"/>
            </a:xfrm>
            <a:prstGeom prst="rect">
              <a:avLst/>
            </a:prstGeom>
            <a:solidFill>
              <a:srgbClr val="B2B2B2"/>
            </a:solidFill>
            <a:ln w="9360">
              <a:solidFill>
                <a:srgbClr val="000000"/>
              </a:solidFill>
              <a:miter lim="800000"/>
              <a:headEnd/>
              <a:tailEnd/>
            </a:ln>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1633" b="1">
                  <a:solidFill>
                    <a:srgbClr val="000000"/>
                  </a:solidFill>
                  <a:cs typeface="Times New Roman" panose="02020603050405020304" pitchFamily="18" charset="0"/>
                </a:rPr>
                <a:t>Materiály</a:t>
              </a:r>
            </a:p>
          </p:txBody>
        </p:sp>
        <p:sp>
          <p:nvSpPr>
            <p:cNvPr id="88072" name="Text Box 3"/>
            <p:cNvSpPr txBox="1">
              <a:spLocks noChangeArrowheads="1"/>
            </p:cNvSpPr>
            <p:nvPr/>
          </p:nvSpPr>
          <p:spPr bwMode="auto">
            <a:xfrm>
              <a:off x="863" y="1771"/>
              <a:ext cx="859" cy="331"/>
            </a:xfrm>
            <a:prstGeom prst="rect">
              <a:avLst/>
            </a:prstGeom>
            <a:solidFill>
              <a:srgbClr val="B2B2B2"/>
            </a:solidFill>
            <a:ln w="9360">
              <a:solidFill>
                <a:srgbClr val="000000"/>
              </a:solidFill>
              <a:miter lim="800000"/>
              <a:headEnd/>
              <a:tailEnd/>
            </a:ln>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1633" b="1">
                  <a:solidFill>
                    <a:srgbClr val="000000"/>
                  </a:solidFill>
                  <a:cs typeface="Times New Roman" panose="02020603050405020304" pitchFamily="18" charset="0"/>
                </a:rPr>
                <a:t>kovové</a:t>
              </a:r>
            </a:p>
          </p:txBody>
        </p:sp>
        <p:sp>
          <p:nvSpPr>
            <p:cNvPr id="88073" name="Text Box 4"/>
            <p:cNvSpPr txBox="1">
              <a:spLocks noChangeArrowheads="1"/>
            </p:cNvSpPr>
            <p:nvPr/>
          </p:nvSpPr>
          <p:spPr bwMode="auto">
            <a:xfrm>
              <a:off x="4170" y="1971"/>
              <a:ext cx="1111" cy="331"/>
            </a:xfrm>
            <a:prstGeom prst="rect">
              <a:avLst/>
            </a:prstGeom>
            <a:solidFill>
              <a:srgbClr val="B2B2B2"/>
            </a:solidFill>
            <a:ln w="9360">
              <a:solidFill>
                <a:srgbClr val="000000"/>
              </a:solidFill>
              <a:miter lim="800000"/>
              <a:headEnd/>
              <a:tailEnd/>
            </a:ln>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1633" b="1">
                  <a:solidFill>
                    <a:srgbClr val="000000"/>
                  </a:solidFill>
                  <a:cs typeface="Times New Roman" panose="02020603050405020304" pitchFamily="18" charset="0"/>
                </a:rPr>
                <a:t>nekovové</a:t>
              </a:r>
            </a:p>
          </p:txBody>
        </p:sp>
        <p:sp>
          <p:nvSpPr>
            <p:cNvPr id="88074" name="Text Box 5"/>
            <p:cNvSpPr txBox="1">
              <a:spLocks noChangeArrowheads="1"/>
            </p:cNvSpPr>
            <p:nvPr/>
          </p:nvSpPr>
          <p:spPr bwMode="auto">
            <a:xfrm>
              <a:off x="301" y="2299"/>
              <a:ext cx="759" cy="507"/>
            </a:xfrm>
            <a:prstGeom prst="rect">
              <a:avLst/>
            </a:prstGeom>
            <a:solidFill>
              <a:srgbClr val="B2B2B2"/>
            </a:solidFill>
            <a:ln w="9360">
              <a:solidFill>
                <a:srgbClr val="000000"/>
              </a:solidFill>
              <a:miter lim="800000"/>
              <a:headEnd/>
              <a:tailEnd/>
            </a:ln>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1633" b="1">
                  <a:solidFill>
                    <a:srgbClr val="000000"/>
                  </a:solidFill>
                  <a:cs typeface="Times New Roman" panose="02020603050405020304" pitchFamily="18" charset="0"/>
                </a:rPr>
                <a:t>slitiny železa</a:t>
              </a:r>
            </a:p>
          </p:txBody>
        </p:sp>
        <p:sp>
          <p:nvSpPr>
            <p:cNvPr id="88075" name="Text Box 6"/>
            <p:cNvSpPr txBox="1">
              <a:spLocks noChangeArrowheads="1"/>
            </p:cNvSpPr>
            <p:nvPr/>
          </p:nvSpPr>
          <p:spPr bwMode="auto">
            <a:xfrm>
              <a:off x="1468" y="2298"/>
              <a:ext cx="1035" cy="517"/>
            </a:xfrm>
            <a:prstGeom prst="rect">
              <a:avLst/>
            </a:prstGeom>
            <a:solidFill>
              <a:srgbClr val="B2B2B2"/>
            </a:solidFill>
            <a:ln w="9360">
              <a:solidFill>
                <a:srgbClr val="000000"/>
              </a:solidFill>
              <a:miter lim="800000"/>
              <a:headEnd/>
              <a:tailEnd/>
            </a:ln>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1633" b="1">
                  <a:solidFill>
                    <a:srgbClr val="000000"/>
                  </a:solidFill>
                  <a:cs typeface="Times New Roman" panose="02020603050405020304" pitchFamily="18" charset="0"/>
                </a:rPr>
                <a:t>neželezné kovy</a:t>
              </a:r>
            </a:p>
          </p:txBody>
        </p:sp>
        <p:sp>
          <p:nvSpPr>
            <p:cNvPr id="88076" name="Text Box 7"/>
            <p:cNvSpPr txBox="1">
              <a:spLocks noChangeArrowheads="1"/>
            </p:cNvSpPr>
            <p:nvPr/>
          </p:nvSpPr>
          <p:spPr bwMode="auto">
            <a:xfrm>
              <a:off x="3510" y="2499"/>
              <a:ext cx="881" cy="331"/>
            </a:xfrm>
            <a:prstGeom prst="rect">
              <a:avLst/>
            </a:prstGeom>
            <a:solidFill>
              <a:srgbClr val="B2B2B2"/>
            </a:solidFill>
            <a:ln w="9360">
              <a:solidFill>
                <a:srgbClr val="000000"/>
              </a:solidFill>
              <a:miter lim="800000"/>
              <a:headEnd/>
              <a:tailEnd/>
            </a:ln>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1633" b="1">
                  <a:solidFill>
                    <a:srgbClr val="000000"/>
                  </a:solidFill>
                  <a:cs typeface="Times New Roman" panose="02020603050405020304" pitchFamily="18" charset="0"/>
                </a:rPr>
                <a:t>přírodní</a:t>
              </a:r>
            </a:p>
          </p:txBody>
        </p:sp>
        <p:sp>
          <p:nvSpPr>
            <p:cNvPr id="88077" name="Text Box 8"/>
            <p:cNvSpPr txBox="1">
              <a:spLocks noChangeArrowheads="1"/>
            </p:cNvSpPr>
            <p:nvPr/>
          </p:nvSpPr>
          <p:spPr bwMode="auto">
            <a:xfrm>
              <a:off x="5040" y="2498"/>
              <a:ext cx="771" cy="341"/>
            </a:xfrm>
            <a:prstGeom prst="rect">
              <a:avLst/>
            </a:prstGeom>
            <a:solidFill>
              <a:srgbClr val="B2B2B2"/>
            </a:solidFill>
            <a:ln w="9360">
              <a:solidFill>
                <a:srgbClr val="000000"/>
              </a:solidFill>
              <a:miter lim="800000"/>
              <a:headEnd/>
              <a:tailEnd/>
            </a:ln>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lnSpc>
                  <a:spcPct val="87000"/>
                </a:lnSpc>
                <a:buClr>
                  <a:srgbClr val="000000"/>
                </a:buClr>
                <a:buSzPct val="45000"/>
                <a:buFont typeface="Wingdings" panose="05000000000000000000" pitchFamily="2" charset="2"/>
                <a:buNone/>
              </a:pPr>
              <a:r>
                <a:rPr lang="en-GB" altLang="cs-CZ" sz="1633" b="1">
                  <a:solidFill>
                    <a:srgbClr val="000000"/>
                  </a:solidFill>
                  <a:cs typeface="Times New Roman" panose="02020603050405020304" pitchFamily="18" charset="0"/>
                </a:rPr>
                <a:t>umělé</a:t>
              </a:r>
            </a:p>
          </p:txBody>
        </p:sp>
        <p:sp>
          <p:nvSpPr>
            <p:cNvPr id="88078" name="Line 9"/>
            <p:cNvSpPr>
              <a:spLocks noChangeShapeType="1"/>
            </p:cNvSpPr>
            <p:nvPr/>
          </p:nvSpPr>
          <p:spPr bwMode="auto">
            <a:xfrm flipV="1">
              <a:off x="1776" y="1166"/>
              <a:ext cx="1024" cy="804"/>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cs-CZ" sz="1633"/>
            </a:p>
          </p:txBody>
        </p:sp>
        <p:sp>
          <p:nvSpPr>
            <p:cNvPr id="88079" name="Line 10"/>
            <p:cNvSpPr>
              <a:spLocks noChangeShapeType="1"/>
            </p:cNvSpPr>
            <p:nvPr/>
          </p:nvSpPr>
          <p:spPr bwMode="auto">
            <a:xfrm>
              <a:off x="3028" y="1172"/>
              <a:ext cx="1339" cy="673"/>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cs-CZ" sz="1633"/>
            </a:p>
          </p:txBody>
        </p:sp>
        <p:sp>
          <p:nvSpPr>
            <p:cNvPr id="88080" name="Line 11"/>
            <p:cNvSpPr>
              <a:spLocks noChangeShapeType="1"/>
            </p:cNvSpPr>
            <p:nvPr/>
          </p:nvSpPr>
          <p:spPr bwMode="auto">
            <a:xfrm flipV="1">
              <a:off x="709" y="2143"/>
              <a:ext cx="484" cy="10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cs-CZ" sz="1633"/>
            </a:p>
          </p:txBody>
        </p:sp>
        <p:sp>
          <p:nvSpPr>
            <p:cNvPr id="88081" name="Line 12"/>
            <p:cNvSpPr>
              <a:spLocks noChangeShapeType="1"/>
            </p:cNvSpPr>
            <p:nvPr/>
          </p:nvSpPr>
          <p:spPr bwMode="auto">
            <a:xfrm>
              <a:off x="1358" y="2145"/>
              <a:ext cx="539" cy="11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cs-CZ" sz="1633"/>
            </a:p>
          </p:txBody>
        </p:sp>
        <p:sp>
          <p:nvSpPr>
            <p:cNvPr id="88082" name="Line 13"/>
            <p:cNvSpPr>
              <a:spLocks noChangeShapeType="1"/>
            </p:cNvSpPr>
            <p:nvPr/>
          </p:nvSpPr>
          <p:spPr bwMode="auto">
            <a:xfrm flipV="1">
              <a:off x="3939" y="2343"/>
              <a:ext cx="649" cy="101"/>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cs-CZ" sz="1633"/>
            </a:p>
          </p:txBody>
        </p:sp>
        <p:sp>
          <p:nvSpPr>
            <p:cNvPr id="88083" name="Line 14"/>
            <p:cNvSpPr>
              <a:spLocks noChangeShapeType="1"/>
            </p:cNvSpPr>
            <p:nvPr/>
          </p:nvSpPr>
          <p:spPr bwMode="auto">
            <a:xfrm>
              <a:off x="4743" y="2345"/>
              <a:ext cx="671" cy="110"/>
            </a:xfrm>
            <a:prstGeom prst="line">
              <a:avLst/>
            </a:prstGeom>
            <a:noFill/>
            <a:ln w="9360">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cs-CZ" sz="1633"/>
            </a:p>
          </p:txBody>
        </p:sp>
        <p:sp>
          <p:nvSpPr>
            <p:cNvPr id="88084" name="Text Box 15"/>
            <p:cNvSpPr txBox="1">
              <a:spLocks noChangeArrowheads="1"/>
            </p:cNvSpPr>
            <p:nvPr/>
          </p:nvSpPr>
          <p:spPr bwMode="auto">
            <a:xfrm>
              <a:off x="279" y="2838"/>
              <a:ext cx="958"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1633">
                  <a:solidFill>
                    <a:srgbClr val="000000"/>
                  </a:solidFill>
                  <a:cs typeface="Times New Roman" panose="02020603050405020304" pitchFamily="18" charset="0"/>
                </a:rPr>
                <a:t>oceli</a:t>
              </a:r>
            </a:p>
            <a:p>
              <a:pPr algn="just" eaLnBrk="1">
                <a:lnSpc>
                  <a:spcPct val="87000"/>
                </a:lnSpc>
                <a:buClr>
                  <a:srgbClr val="000000"/>
                </a:buClr>
                <a:buSzPct val="45000"/>
                <a:buFont typeface="Wingdings" panose="05000000000000000000" pitchFamily="2" charset="2"/>
                <a:buNone/>
              </a:pPr>
              <a:r>
                <a:rPr lang="en-GB" altLang="cs-CZ" sz="1633">
                  <a:solidFill>
                    <a:srgbClr val="000000"/>
                  </a:solidFill>
                  <a:cs typeface="Times New Roman" panose="02020603050405020304" pitchFamily="18" charset="0"/>
                </a:rPr>
                <a:t>litiny</a:t>
              </a:r>
            </a:p>
          </p:txBody>
        </p:sp>
        <p:sp>
          <p:nvSpPr>
            <p:cNvPr id="88085" name="Text Box 16"/>
            <p:cNvSpPr txBox="1">
              <a:spLocks noChangeArrowheads="1"/>
            </p:cNvSpPr>
            <p:nvPr/>
          </p:nvSpPr>
          <p:spPr bwMode="auto">
            <a:xfrm>
              <a:off x="1489" y="2837"/>
              <a:ext cx="958"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1633">
                  <a:solidFill>
                    <a:srgbClr val="000000"/>
                  </a:solidFill>
                  <a:cs typeface="Times New Roman" panose="02020603050405020304" pitchFamily="18" charset="0"/>
                </a:rPr>
                <a:t>těžké</a:t>
              </a:r>
            </a:p>
            <a:p>
              <a:pPr algn="just" eaLnBrk="1">
                <a:lnSpc>
                  <a:spcPct val="87000"/>
                </a:lnSpc>
                <a:buClr>
                  <a:srgbClr val="000000"/>
                </a:buClr>
                <a:buSzPct val="45000"/>
                <a:buFont typeface="Wingdings" panose="05000000000000000000" pitchFamily="2" charset="2"/>
                <a:buNone/>
              </a:pPr>
              <a:r>
                <a:rPr lang="en-GB" altLang="cs-CZ" sz="1633">
                  <a:solidFill>
                    <a:srgbClr val="000000"/>
                  </a:solidFill>
                  <a:cs typeface="Times New Roman" panose="02020603050405020304" pitchFamily="18" charset="0"/>
                </a:rPr>
                <a:t>lehké</a:t>
              </a:r>
            </a:p>
          </p:txBody>
        </p:sp>
        <p:sp>
          <p:nvSpPr>
            <p:cNvPr id="88086" name="Text Box 17"/>
            <p:cNvSpPr txBox="1">
              <a:spLocks noChangeArrowheads="1"/>
            </p:cNvSpPr>
            <p:nvPr/>
          </p:nvSpPr>
          <p:spPr bwMode="auto">
            <a:xfrm>
              <a:off x="3257" y="2862"/>
              <a:ext cx="1420"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1633">
                  <a:solidFill>
                    <a:srgbClr val="000000"/>
                  </a:solidFill>
                  <a:cs typeface="Times New Roman" panose="02020603050405020304" pitchFamily="18" charset="0"/>
                </a:rPr>
                <a:t>anorganické</a:t>
              </a:r>
            </a:p>
            <a:p>
              <a:pPr algn="just" eaLnBrk="1">
                <a:lnSpc>
                  <a:spcPct val="87000"/>
                </a:lnSpc>
                <a:buClr>
                  <a:srgbClr val="000000"/>
                </a:buClr>
                <a:buSzPct val="45000"/>
                <a:buFont typeface="Wingdings" panose="05000000000000000000" pitchFamily="2" charset="2"/>
                <a:buNone/>
              </a:pPr>
              <a:r>
                <a:rPr lang="en-GB" altLang="cs-CZ" sz="1633">
                  <a:solidFill>
                    <a:srgbClr val="000000"/>
                  </a:solidFill>
                  <a:cs typeface="Times New Roman" panose="02020603050405020304" pitchFamily="18" charset="0"/>
                </a:rPr>
                <a:t>organické</a:t>
              </a:r>
            </a:p>
          </p:txBody>
        </p:sp>
        <p:sp>
          <p:nvSpPr>
            <p:cNvPr id="88087" name="Text Box 18"/>
            <p:cNvSpPr txBox="1">
              <a:spLocks noChangeArrowheads="1"/>
            </p:cNvSpPr>
            <p:nvPr/>
          </p:nvSpPr>
          <p:spPr bwMode="auto">
            <a:xfrm>
              <a:off x="4973" y="2862"/>
              <a:ext cx="980" cy="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just" eaLnBrk="1">
                <a:lnSpc>
                  <a:spcPct val="87000"/>
                </a:lnSpc>
                <a:buClr>
                  <a:srgbClr val="000000"/>
                </a:buClr>
                <a:buSzPct val="45000"/>
                <a:buFont typeface="Wingdings" panose="05000000000000000000" pitchFamily="2" charset="2"/>
                <a:buNone/>
              </a:pPr>
              <a:r>
                <a:rPr lang="en-GB" altLang="cs-CZ" sz="1633">
                  <a:solidFill>
                    <a:srgbClr val="000000"/>
                  </a:solidFill>
                  <a:cs typeface="Times New Roman" panose="02020603050405020304" pitchFamily="18" charset="0"/>
                </a:rPr>
                <a:t>plasty</a:t>
              </a:r>
            </a:p>
          </p:txBody>
        </p:sp>
      </p:grpSp>
      <p:sp>
        <p:nvSpPr>
          <p:cNvPr id="88068" name="Text Box 19"/>
          <p:cNvSpPr txBox="1">
            <a:spLocks noChangeArrowheads="1"/>
          </p:cNvSpPr>
          <p:nvPr/>
        </p:nvSpPr>
        <p:spPr bwMode="auto">
          <a:xfrm>
            <a:off x="-2598539" y="5145436"/>
            <a:ext cx="7936674" cy="26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r" eaLnBrk="1">
              <a:lnSpc>
                <a:spcPct val="86000"/>
              </a:lnSpc>
              <a:buClr>
                <a:srgbClr val="000000"/>
              </a:buClr>
              <a:buSzPct val="45000"/>
              <a:buFont typeface="Wingdings" panose="05000000000000000000" pitchFamily="2" charset="2"/>
              <a:buNone/>
            </a:pPr>
            <a:r>
              <a:rPr lang="en-GB" altLang="cs-CZ" sz="1361" dirty="0" err="1">
                <a:solidFill>
                  <a:srgbClr val="000000"/>
                </a:solidFill>
                <a:latin typeface="Times New Roman" panose="02020603050405020304" pitchFamily="18" charset="0"/>
              </a:rPr>
              <a:t>Zdroj</a:t>
            </a:r>
            <a:r>
              <a:rPr lang="en-GB" altLang="cs-CZ" sz="1361" dirty="0">
                <a:solidFill>
                  <a:srgbClr val="000000"/>
                </a:solidFill>
                <a:latin typeface="Times New Roman" panose="02020603050405020304" pitchFamily="18" charset="0"/>
              </a:rPr>
              <a:t>: Josef Gruber: </a:t>
            </a:r>
            <a:r>
              <a:rPr lang="en-GB" altLang="cs-CZ" sz="1361" dirty="0" err="1">
                <a:solidFill>
                  <a:srgbClr val="000000"/>
                </a:solidFill>
                <a:latin typeface="Times New Roman" panose="02020603050405020304" pitchFamily="18" charset="0"/>
              </a:rPr>
              <a:t>Dějiny</a:t>
            </a:r>
            <a:r>
              <a:rPr lang="en-GB" altLang="cs-CZ" sz="1361" dirty="0">
                <a:solidFill>
                  <a:srgbClr val="000000"/>
                </a:solidFill>
                <a:latin typeface="Times New Roman" panose="02020603050405020304" pitchFamily="18" charset="0"/>
              </a:rPr>
              <a:t> </a:t>
            </a:r>
            <a:r>
              <a:rPr lang="en-GB" altLang="cs-CZ" sz="1361" dirty="0" err="1">
                <a:solidFill>
                  <a:srgbClr val="000000"/>
                </a:solidFill>
                <a:latin typeface="Times New Roman" panose="02020603050405020304" pitchFamily="18" charset="0"/>
              </a:rPr>
              <a:t>techniky</a:t>
            </a:r>
            <a:r>
              <a:rPr lang="en-GB" altLang="cs-CZ" sz="1361" dirty="0">
                <a:solidFill>
                  <a:srgbClr val="000000"/>
                </a:solidFill>
                <a:latin typeface="Times New Roman" panose="02020603050405020304" pitchFamily="18" charset="0"/>
              </a:rPr>
              <a:t> pro </a:t>
            </a:r>
            <a:r>
              <a:rPr lang="en-GB" altLang="cs-CZ" sz="1361" dirty="0" err="1">
                <a:solidFill>
                  <a:srgbClr val="000000"/>
                </a:solidFill>
                <a:latin typeface="Times New Roman" panose="02020603050405020304" pitchFamily="18" charset="0"/>
              </a:rPr>
              <a:t>střední</a:t>
            </a:r>
            <a:r>
              <a:rPr lang="en-GB" altLang="cs-CZ" sz="1361" dirty="0">
                <a:solidFill>
                  <a:srgbClr val="000000"/>
                </a:solidFill>
                <a:latin typeface="Times New Roman" panose="02020603050405020304" pitchFamily="18" charset="0"/>
              </a:rPr>
              <a:t> </a:t>
            </a:r>
            <a:r>
              <a:rPr lang="en-GB" altLang="cs-CZ" sz="1361" dirty="0" err="1">
                <a:solidFill>
                  <a:srgbClr val="000000"/>
                </a:solidFill>
                <a:latin typeface="Times New Roman" panose="02020603050405020304" pitchFamily="18" charset="0"/>
              </a:rPr>
              <a:t>školy</a:t>
            </a:r>
            <a:endParaRPr lang="en-GB" altLang="cs-CZ" sz="1361" dirty="0">
              <a:solidFill>
                <a:srgbClr val="000000"/>
              </a:solidFill>
              <a:latin typeface="Times New Roman" panose="02020603050405020304" pitchFamily="18" charset="0"/>
            </a:endParaRPr>
          </a:p>
        </p:txBody>
      </p:sp>
      <p:sp>
        <p:nvSpPr>
          <p:cNvPr id="88069" name="Text Box 20"/>
          <p:cNvSpPr txBox="1">
            <a:spLocks noChangeArrowheads="1"/>
          </p:cNvSpPr>
          <p:nvPr/>
        </p:nvSpPr>
        <p:spPr bwMode="auto">
          <a:xfrm>
            <a:off x="4516155" y="155537"/>
            <a:ext cx="3148171" cy="51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266">
                <a:solidFill>
                  <a:srgbClr val="000000"/>
                </a:solidFill>
              </a:rPr>
              <a:t>20. a 21. století</a:t>
            </a:r>
          </a:p>
        </p:txBody>
      </p:sp>
      <p:sp>
        <p:nvSpPr>
          <p:cNvPr id="88070" name="Text Box 21"/>
          <p:cNvSpPr txBox="1">
            <a:spLocks noChangeArrowheads="1"/>
          </p:cNvSpPr>
          <p:nvPr/>
        </p:nvSpPr>
        <p:spPr bwMode="auto">
          <a:xfrm>
            <a:off x="2332886" y="666791"/>
            <a:ext cx="7785457" cy="301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1633">
                <a:solidFill>
                  <a:srgbClr val="000000"/>
                </a:solidFill>
              </a:rPr>
              <a:t>Rozdělení dnes používaných materiálů – různé způsoby klasifikace materiálů</a:t>
            </a:r>
          </a:p>
        </p:txBody>
      </p:sp>
      <p:sp>
        <p:nvSpPr>
          <p:cNvPr id="24" name="Obdélník 23">
            <a:extLst>
              <a:ext uri="{FF2B5EF4-FFF2-40B4-BE49-F238E27FC236}">
                <a16:creationId xmlns:a16="http://schemas.microsoft.com/office/drawing/2014/main" id="{A8CC5439-3AAC-4997-B976-2B6A90187069}"/>
              </a:ext>
            </a:extLst>
          </p:cNvPr>
          <p:cNvSpPr/>
          <p:nvPr/>
        </p:nvSpPr>
        <p:spPr bwMode="auto">
          <a:xfrm>
            <a:off x="2925308" y="5564745"/>
            <a:ext cx="5760085" cy="1278255"/>
          </a:xfrm>
          <a:prstGeom prst="rect">
            <a:avLst/>
          </a:prstGeom>
          <a:blipFill>
            <a:blip r:embed="rId3"/>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398632724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8B121311-B8A8-4BA6-BBD4-FA8EA2608109}" type="slidenum">
              <a:rPr lang="en-GB" altLang="cs-CZ">
                <a:solidFill>
                  <a:srgbClr val="000000"/>
                </a:solidFill>
                <a:latin typeface="Times New Roman" panose="02020603050405020304" pitchFamily="18" charset="0"/>
              </a:rPr>
              <a:pPr/>
              <a:t>35</a:t>
            </a:fld>
            <a:endParaRPr lang="en-GB" altLang="cs-CZ">
              <a:solidFill>
                <a:srgbClr val="000000"/>
              </a:solidFill>
              <a:latin typeface="Times New Roman" panose="02020603050405020304" pitchFamily="18" charset="0"/>
            </a:endParaRPr>
          </a:p>
        </p:txBody>
      </p:sp>
      <p:sp>
        <p:nvSpPr>
          <p:cNvPr id="90115" name="Text Box 1"/>
          <p:cNvSpPr txBox="1">
            <a:spLocks noChangeArrowheads="1"/>
          </p:cNvSpPr>
          <p:nvPr/>
        </p:nvSpPr>
        <p:spPr bwMode="auto">
          <a:xfrm>
            <a:off x="2289681" y="142576"/>
            <a:ext cx="8139735" cy="519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3266" dirty="0" err="1">
                <a:solidFill>
                  <a:srgbClr val="000000"/>
                </a:solidFill>
              </a:rPr>
              <a:t>Budoucnost</a:t>
            </a:r>
            <a:r>
              <a:rPr lang="en-GB" altLang="cs-CZ" sz="3266" dirty="0">
                <a:solidFill>
                  <a:srgbClr val="000000"/>
                </a:solidFill>
              </a:rPr>
              <a:t> </a:t>
            </a:r>
            <a:r>
              <a:rPr lang="en-GB" altLang="cs-CZ" sz="3266" dirty="0" err="1">
                <a:solidFill>
                  <a:srgbClr val="000000"/>
                </a:solidFill>
              </a:rPr>
              <a:t>materiálů</a:t>
            </a:r>
            <a:r>
              <a:rPr lang="en-GB" altLang="cs-CZ" sz="3266" dirty="0">
                <a:solidFill>
                  <a:srgbClr val="000000"/>
                </a:solidFill>
              </a:rPr>
              <a:t> = </a:t>
            </a:r>
            <a:r>
              <a:rPr lang="en-GB" altLang="cs-CZ" sz="3266" dirty="0" err="1">
                <a:solidFill>
                  <a:srgbClr val="000000"/>
                </a:solidFill>
              </a:rPr>
              <a:t>budoucnost</a:t>
            </a:r>
            <a:r>
              <a:rPr lang="en-GB" altLang="cs-CZ" sz="3266" dirty="0">
                <a:solidFill>
                  <a:srgbClr val="000000"/>
                </a:solidFill>
              </a:rPr>
              <a:t> </a:t>
            </a:r>
            <a:r>
              <a:rPr lang="en-GB" altLang="cs-CZ" sz="3266" dirty="0" err="1">
                <a:solidFill>
                  <a:srgbClr val="000000"/>
                </a:solidFill>
              </a:rPr>
              <a:t>lidstva</a:t>
            </a:r>
            <a:endParaRPr lang="en-GB" altLang="cs-CZ" sz="3266" dirty="0">
              <a:solidFill>
                <a:srgbClr val="000000"/>
              </a:solidFill>
            </a:endParaRPr>
          </a:p>
        </p:txBody>
      </p:sp>
      <p:sp>
        <p:nvSpPr>
          <p:cNvPr id="90116" name="Text Box 2"/>
          <p:cNvSpPr txBox="1">
            <a:spLocks noChangeArrowheads="1"/>
          </p:cNvSpPr>
          <p:nvPr/>
        </p:nvSpPr>
        <p:spPr bwMode="auto">
          <a:xfrm>
            <a:off x="422695" y="807926"/>
            <a:ext cx="9128230" cy="491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903" b="1" dirty="0" err="1">
                <a:solidFill>
                  <a:srgbClr val="000000"/>
                </a:solidFill>
              </a:rPr>
              <a:t>Velké</a:t>
            </a:r>
            <a:r>
              <a:rPr lang="en-GB" altLang="cs-CZ" sz="2903" b="1" dirty="0">
                <a:solidFill>
                  <a:srgbClr val="000000"/>
                </a:solidFill>
              </a:rPr>
              <a:t> </a:t>
            </a:r>
            <a:r>
              <a:rPr lang="en-GB" altLang="cs-CZ" sz="2903" b="1" dirty="0" err="1">
                <a:solidFill>
                  <a:srgbClr val="000000"/>
                </a:solidFill>
              </a:rPr>
              <a:t>možnosti</a:t>
            </a:r>
            <a:endParaRPr lang="en-GB" altLang="cs-CZ" sz="2903" b="1" dirty="0">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177" dirty="0">
              <a:solidFill>
                <a:srgbClr val="000000"/>
              </a:solidFill>
            </a:endParaRPr>
          </a:p>
          <a:p>
            <a:pPr eaLnBrk="1">
              <a:lnSpc>
                <a:spcPct val="95000"/>
              </a:lnSpc>
              <a:buClr>
                <a:srgbClr val="000000"/>
              </a:buClr>
              <a:buSzPct val="45000"/>
              <a:buFont typeface="Wingdings" panose="05000000000000000000" pitchFamily="2" charset="2"/>
              <a:buNone/>
            </a:pP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Nanotechnologie</a:t>
            </a:r>
            <a:endParaRPr lang="en-GB" altLang="cs-CZ" sz="2177" dirty="0">
              <a:solidFill>
                <a:srgbClr val="000000"/>
              </a:solidFill>
              <a:latin typeface="Verdana" panose="020B0604030504040204" pitchFamily="34" charset="0"/>
            </a:endParaRPr>
          </a:p>
          <a:p>
            <a:pPr eaLnBrk="1">
              <a:lnSpc>
                <a:spcPct val="95000"/>
              </a:lnSpc>
              <a:buClr>
                <a:srgbClr val="000000"/>
              </a:buClr>
              <a:buSzPct val="45000"/>
              <a:buFont typeface="Wingdings" panose="05000000000000000000" pitchFamily="2" charset="2"/>
              <a:buNone/>
            </a:pP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Genetické</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inženýrství</a:t>
            </a:r>
            <a:endParaRPr lang="en-GB" altLang="cs-CZ" sz="2177" dirty="0">
              <a:solidFill>
                <a:srgbClr val="000000"/>
              </a:solidFill>
              <a:latin typeface="Verdana" panose="020B0604030504040204" pitchFamily="34" charset="0"/>
            </a:endParaRPr>
          </a:p>
          <a:p>
            <a:pPr eaLnBrk="1">
              <a:lnSpc>
                <a:spcPct val="95000"/>
              </a:lnSpc>
              <a:buClr>
                <a:srgbClr val="000000"/>
              </a:buClr>
              <a:buSzPct val="45000"/>
              <a:buFont typeface="Wingdings" panose="05000000000000000000" pitchFamily="2" charset="2"/>
              <a:buNone/>
            </a:pP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Termonukleární</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fúze</a:t>
            </a:r>
            <a:endParaRPr lang="en-GB" altLang="cs-CZ" sz="2177" dirty="0">
              <a:solidFill>
                <a:srgbClr val="000000"/>
              </a:solidFill>
              <a:latin typeface="Verdana" panose="020B0604030504040204" pitchFamily="34" charset="0"/>
            </a:endParaRPr>
          </a:p>
          <a:p>
            <a:pPr eaLnBrk="1">
              <a:lnSpc>
                <a:spcPct val="95000"/>
              </a:lnSpc>
              <a:buClr>
                <a:srgbClr val="000000"/>
              </a:buClr>
              <a:buSzPct val="45000"/>
              <a:buFont typeface="Wingdings" panose="05000000000000000000" pitchFamily="2" charset="2"/>
              <a:buNone/>
            </a:pP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Informační</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technologie</a:t>
            </a:r>
            <a:endParaRPr lang="en-GB" altLang="cs-CZ" sz="2177" dirty="0">
              <a:solidFill>
                <a:srgbClr val="000000"/>
              </a:solidFill>
              <a:latin typeface="Verdana" panose="020B0604030504040204" pitchFamily="34" charset="0"/>
            </a:endParaRPr>
          </a:p>
          <a:p>
            <a:pPr eaLnBrk="1">
              <a:lnSpc>
                <a:spcPct val="95000"/>
              </a:lnSpc>
              <a:buClr>
                <a:srgbClr val="000000"/>
              </a:buClr>
              <a:buSzPct val="45000"/>
              <a:buFont typeface="Wingdings" panose="05000000000000000000" pitchFamily="2" charset="2"/>
              <a:buNone/>
            </a:pP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Mimoplanetární</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lety</a:t>
            </a:r>
            <a:endParaRPr lang="en-GB" altLang="cs-CZ" sz="2177" dirty="0">
              <a:solidFill>
                <a:srgbClr val="000000"/>
              </a:solidFill>
              <a:latin typeface="Verdana" panose="020B0604030504040204" pitchFamily="34" charset="0"/>
            </a:endParaRPr>
          </a:p>
          <a:p>
            <a:pPr eaLnBrk="1">
              <a:lnSpc>
                <a:spcPct val="95000"/>
              </a:lnSpc>
              <a:buClr>
                <a:srgbClr val="000000"/>
              </a:buClr>
              <a:buSzPct val="45000"/>
              <a:buFont typeface="Wingdings" panose="05000000000000000000" pitchFamily="2" charset="2"/>
              <a:buNone/>
            </a:pPr>
            <a:endParaRPr lang="en-GB" altLang="cs-CZ" sz="2177" dirty="0">
              <a:solidFill>
                <a:srgbClr val="000000"/>
              </a:solidFill>
              <a:latin typeface="Verdana" panose="020B0604030504040204" pitchFamily="34" charset="0"/>
            </a:endParaRPr>
          </a:p>
          <a:p>
            <a:pPr eaLnBrk="1">
              <a:lnSpc>
                <a:spcPct val="87000"/>
              </a:lnSpc>
              <a:buClr>
                <a:srgbClr val="000000"/>
              </a:buClr>
              <a:buSzPct val="45000"/>
              <a:buFont typeface="Wingdings" panose="05000000000000000000" pitchFamily="2" charset="2"/>
              <a:buNone/>
            </a:pPr>
            <a:r>
              <a:rPr lang="en-GB" altLang="cs-CZ" sz="2903" b="1" dirty="0">
                <a:solidFill>
                  <a:srgbClr val="000000"/>
                </a:solidFill>
              </a:rPr>
              <a:t>ale </a:t>
            </a:r>
            <a:r>
              <a:rPr lang="en-GB" altLang="cs-CZ" sz="2903" b="1" dirty="0" err="1">
                <a:solidFill>
                  <a:srgbClr val="000000"/>
                </a:solidFill>
              </a:rPr>
              <a:t>i</a:t>
            </a:r>
            <a:r>
              <a:rPr lang="en-GB" altLang="cs-CZ" sz="2903" b="1" dirty="0">
                <a:solidFill>
                  <a:srgbClr val="000000"/>
                </a:solidFill>
              </a:rPr>
              <a:t> </a:t>
            </a:r>
            <a:r>
              <a:rPr lang="en-GB" altLang="cs-CZ" sz="2903" b="1" dirty="0" err="1">
                <a:solidFill>
                  <a:srgbClr val="000000"/>
                </a:solidFill>
              </a:rPr>
              <a:t>velké</a:t>
            </a:r>
            <a:r>
              <a:rPr lang="en-GB" altLang="cs-CZ" sz="2903" b="1" dirty="0">
                <a:solidFill>
                  <a:srgbClr val="000000"/>
                </a:solidFill>
              </a:rPr>
              <a:t> </a:t>
            </a:r>
            <a:r>
              <a:rPr lang="en-GB" altLang="cs-CZ" sz="2903" b="1" dirty="0" err="1">
                <a:solidFill>
                  <a:srgbClr val="000000"/>
                </a:solidFill>
              </a:rPr>
              <a:t>hrozby</a:t>
            </a:r>
            <a:endParaRPr lang="en-GB" altLang="cs-CZ" sz="2903" b="1" dirty="0">
              <a:solidFill>
                <a:srgbClr val="000000"/>
              </a:solidFill>
            </a:endParaRPr>
          </a:p>
          <a:p>
            <a:pPr eaLnBrk="1">
              <a:lnSpc>
                <a:spcPct val="87000"/>
              </a:lnSpc>
              <a:buClr>
                <a:srgbClr val="000000"/>
              </a:buClr>
              <a:buSzPct val="45000"/>
              <a:buFont typeface="Wingdings" panose="05000000000000000000" pitchFamily="2" charset="2"/>
              <a:buNone/>
            </a:pPr>
            <a:endParaRPr lang="en-GB" altLang="cs-CZ" sz="2177" dirty="0">
              <a:solidFill>
                <a:srgbClr val="000000"/>
              </a:solidFill>
            </a:endParaRPr>
          </a:p>
          <a:p>
            <a:pPr eaLnBrk="1">
              <a:lnSpc>
                <a:spcPct val="95000"/>
              </a:lnSpc>
              <a:buClr>
                <a:srgbClr val="000000"/>
              </a:buClr>
              <a:buSzPct val="45000"/>
              <a:buFont typeface="Wingdings" panose="05000000000000000000" pitchFamily="2" charset="2"/>
              <a:buNone/>
            </a:pP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Růst</a:t>
            </a:r>
            <a:r>
              <a:rPr lang="en-GB" altLang="cs-CZ" sz="2177" dirty="0">
                <a:solidFill>
                  <a:srgbClr val="000000"/>
                </a:solidFill>
                <a:latin typeface="Verdana" panose="020B0604030504040204" pitchFamily="34" charset="0"/>
              </a:rPr>
              <a:t> populace</a:t>
            </a:r>
          </a:p>
          <a:p>
            <a:pPr eaLnBrk="1">
              <a:lnSpc>
                <a:spcPct val="95000"/>
              </a:lnSpc>
              <a:buClr>
                <a:srgbClr val="000000"/>
              </a:buClr>
              <a:buSzPct val="45000"/>
              <a:buFont typeface="Wingdings" panose="05000000000000000000" pitchFamily="2" charset="2"/>
              <a:buNone/>
            </a:pP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Změny</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klimatu</a:t>
            </a:r>
            <a:endParaRPr lang="en-GB" altLang="cs-CZ" sz="2177" dirty="0">
              <a:solidFill>
                <a:srgbClr val="000000"/>
              </a:solidFill>
              <a:latin typeface="Verdana" panose="020B0604030504040204" pitchFamily="34" charset="0"/>
            </a:endParaRPr>
          </a:p>
          <a:p>
            <a:pPr eaLnBrk="1">
              <a:lnSpc>
                <a:spcPct val="95000"/>
              </a:lnSpc>
              <a:buClr>
                <a:srgbClr val="000000"/>
              </a:buClr>
              <a:buSzPct val="45000"/>
              <a:buFont typeface="Wingdings" panose="05000000000000000000" pitchFamily="2" charset="2"/>
              <a:buNone/>
            </a:pP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Vyčerpání</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nerostných</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zdrojů</a:t>
            </a:r>
            <a:endParaRPr lang="en-GB" altLang="cs-CZ" sz="2177" dirty="0">
              <a:solidFill>
                <a:srgbClr val="000000"/>
              </a:solidFill>
              <a:latin typeface="Verdana" panose="020B0604030504040204" pitchFamily="34" charset="0"/>
            </a:endParaRPr>
          </a:p>
          <a:p>
            <a:pPr eaLnBrk="1">
              <a:lnSpc>
                <a:spcPct val="95000"/>
              </a:lnSpc>
              <a:buClr>
                <a:srgbClr val="000000"/>
              </a:buClr>
              <a:buSzPct val="45000"/>
              <a:buFont typeface="Wingdings" panose="05000000000000000000" pitchFamily="2" charset="2"/>
              <a:buNone/>
            </a:pPr>
            <a:r>
              <a:rPr lang="en-GB" altLang="cs-CZ" sz="2177" dirty="0" err="1">
                <a:solidFill>
                  <a:srgbClr val="000000"/>
                </a:solidFill>
                <a:latin typeface="Verdana" panose="020B0604030504040204" pitchFamily="34" charset="0"/>
              </a:rPr>
              <a:t>všechny</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velké</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možnosti</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mohou</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být</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zároveň</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i</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velkými</a:t>
            </a:r>
            <a:r>
              <a:rPr lang="en-GB" altLang="cs-CZ" sz="2177" dirty="0">
                <a:solidFill>
                  <a:srgbClr val="000000"/>
                </a:solidFill>
                <a:latin typeface="Verdana" panose="020B0604030504040204" pitchFamily="34" charset="0"/>
              </a:rPr>
              <a:t> </a:t>
            </a:r>
            <a:r>
              <a:rPr lang="en-GB" altLang="cs-CZ" sz="2177" dirty="0" err="1">
                <a:solidFill>
                  <a:srgbClr val="000000"/>
                </a:solidFill>
                <a:latin typeface="Verdana" panose="020B0604030504040204" pitchFamily="34" charset="0"/>
              </a:rPr>
              <a:t>hrozbami</a:t>
            </a:r>
            <a:endParaRPr lang="en-GB" altLang="cs-CZ" sz="2177" dirty="0">
              <a:solidFill>
                <a:srgbClr val="000000"/>
              </a:solidFill>
              <a:latin typeface="Verdana" panose="020B0604030504040204" pitchFamily="34" charset="0"/>
            </a:endParaRPr>
          </a:p>
          <a:p>
            <a:pPr eaLnBrk="1">
              <a:lnSpc>
                <a:spcPct val="87000"/>
              </a:lnSpc>
              <a:buClr>
                <a:srgbClr val="000000"/>
              </a:buClr>
              <a:buSzPct val="45000"/>
              <a:buFont typeface="Wingdings" panose="05000000000000000000" pitchFamily="2" charset="2"/>
              <a:buNone/>
            </a:pPr>
            <a:endParaRPr lang="en-GB" altLang="cs-CZ" sz="2177" dirty="0">
              <a:solidFill>
                <a:srgbClr val="000000"/>
              </a:solidFill>
            </a:endParaRPr>
          </a:p>
        </p:txBody>
      </p:sp>
      <p:pic>
        <p:nvPicPr>
          <p:cNvPr id="901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5022" y="856891"/>
            <a:ext cx="3686787" cy="376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 name="Obdélník 5">
            <a:extLst>
              <a:ext uri="{FF2B5EF4-FFF2-40B4-BE49-F238E27FC236}">
                <a16:creationId xmlns:a16="http://schemas.microsoft.com/office/drawing/2014/main" id="{4BC53E3F-ED05-44D0-8732-D3F22B3F8B52}"/>
              </a:ext>
            </a:extLst>
          </p:cNvPr>
          <p:cNvSpPr/>
          <p:nvPr/>
        </p:nvSpPr>
        <p:spPr bwMode="auto">
          <a:xfrm>
            <a:off x="3215957" y="5579745"/>
            <a:ext cx="5760085" cy="1278255"/>
          </a:xfrm>
          <a:prstGeom prst="rect">
            <a:avLst/>
          </a:prstGeom>
          <a:blipFill>
            <a:blip r:embed="rId4"/>
            <a:stretch/>
          </a:blipFill>
          <a:ln>
            <a:noFill/>
          </a:ln>
        </p:spPr>
        <p:txBody>
          <a:bodyPr rot="0">
            <a:prstTxWarp prst="textNoShape">
              <a:avLst/>
            </a:prstTxWarp>
            <a:noAutofit/>
          </a:bodyPr>
          <a:lstStyle/>
          <a:p>
            <a:endParaRPr lang="cs-CZ"/>
          </a:p>
        </p:txBody>
      </p:sp>
      <p:sp>
        <p:nvSpPr>
          <p:cNvPr id="7" name="TextovéPole 6">
            <a:extLst>
              <a:ext uri="{FF2B5EF4-FFF2-40B4-BE49-F238E27FC236}">
                <a16:creationId xmlns:a16="http://schemas.microsoft.com/office/drawing/2014/main" id="{702C2AB8-1C02-2FBF-09ED-D5F953B5DC6D}"/>
              </a:ext>
            </a:extLst>
          </p:cNvPr>
          <p:cNvSpPr txBox="1"/>
          <p:nvPr/>
        </p:nvSpPr>
        <p:spPr>
          <a:xfrm>
            <a:off x="206228" y="5454735"/>
            <a:ext cx="9708860" cy="338554"/>
          </a:xfrm>
          <a:prstGeom prst="rect">
            <a:avLst/>
          </a:prstGeom>
          <a:noFill/>
        </p:spPr>
        <p:txBody>
          <a:bodyPr wrap="square">
            <a:spAutoFit/>
          </a:bodyPr>
          <a:lstStyle/>
          <a:p>
            <a:r>
              <a:rPr lang="cs-CZ" sz="1600" dirty="0">
                <a:latin typeface="Times New Roman" panose="02020603050405020304" pitchFamily="18" charset="0"/>
                <a:cs typeface="Times New Roman" panose="02020603050405020304" pitchFamily="18" charset="0"/>
              </a:rPr>
              <a:t>https://www.opi.zcu.cz/download/materialy_a_clovek_2010.pdf</a:t>
            </a:r>
          </a:p>
        </p:txBody>
      </p:sp>
    </p:spTree>
    <p:extLst>
      <p:ext uri="{BB962C8B-B14F-4D97-AF65-F5344CB8AC3E}">
        <p14:creationId xmlns:p14="http://schemas.microsoft.com/office/powerpoint/2010/main" val="9282672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A6DD54C8-0499-4ABB-8AB2-CF0FF4507C69}"/>
              </a:ext>
            </a:extLst>
          </p:cNvPr>
          <p:cNvSpPr/>
          <p:nvPr/>
        </p:nvSpPr>
        <p:spPr bwMode="auto">
          <a:xfrm>
            <a:off x="3215957"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pic>
        <p:nvPicPr>
          <p:cNvPr id="92162" name="Obrázek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2892" y="97931"/>
            <a:ext cx="4352137" cy="2612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TextovéPole 8"/>
          <p:cNvSpPr txBox="1">
            <a:spLocks noChangeArrowheads="1"/>
          </p:cNvSpPr>
          <p:nvPr/>
        </p:nvSpPr>
        <p:spPr bwMode="auto">
          <a:xfrm>
            <a:off x="132516" y="2670606"/>
            <a:ext cx="1179343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cs-CZ" altLang="cs-CZ" dirty="0">
                <a:latin typeface="Times New Roman" panose="02020603050405020304" pitchFamily="18" charset="0"/>
                <a:cs typeface="Times New Roman" panose="02020603050405020304" pitchFamily="18" charset="0"/>
              </a:rPr>
              <a:t>Obnovitelné zdroje vzrostly a v roce 2020 generovaly 38% evropské elektřiny (ve srovnání s 34,6% v roce 2019), což je poprvé, co předstihlo výrobu fosilních paliv, která klesla na 37%. Jedná se o důležitý milník v přechodu na čistou energii v Evropě. Na úrovni zemí tohoto milníku poprvé dosáhlo také Německo a Španělsko (a zvlášť Spojené království). Přechod od uhlí k čistému je však stále příliš pomalý na to, aby dosáhl 55% snížení skleníkových plynů do roku 2030 a klimatické neutrality do roku 2050.</a:t>
            </a:r>
          </a:p>
          <a:p>
            <a:r>
              <a:rPr lang="cs-CZ" altLang="cs-CZ" dirty="0">
                <a:latin typeface="Times New Roman" panose="02020603050405020304" pitchFamily="18" charset="0"/>
                <a:cs typeface="Times New Roman" panose="02020603050405020304" pitchFamily="18" charset="0"/>
              </a:rPr>
              <a:t>Evropská elektřina byla v roce 2020 o 29% čistší než v roce 2015 . Intenzita uhlíku klesla z 317 gramů CO</a:t>
            </a:r>
            <a:r>
              <a:rPr lang="cs-CZ" altLang="cs-CZ" baseline="-25000" dirty="0">
                <a:latin typeface="Times New Roman" panose="02020603050405020304" pitchFamily="18" charset="0"/>
                <a:cs typeface="Times New Roman" panose="02020603050405020304" pitchFamily="18" charset="0"/>
              </a:rPr>
              <a:t>2</a:t>
            </a:r>
            <a:r>
              <a:rPr lang="cs-CZ" altLang="cs-CZ" dirty="0">
                <a:latin typeface="Times New Roman" panose="02020603050405020304" pitchFamily="18" charset="0"/>
                <a:cs typeface="Times New Roman" panose="02020603050405020304" pitchFamily="18" charset="0"/>
              </a:rPr>
              <a:t> na kilowatthodinu v roce 2015 na 226 gramů v roce 2020. Přestože se produkce uhlí za tu dobu téměř snížila na polovinu, 43% poklesu uhlí bylo kompenzováno zvýšenou produkcí plynu, což zpomalilo intenzitu poklesu uhlíku.</a:t>
            </a:r>
          </a:p>
        </p:txBody>
      </p:sp>
      <p:sp>
        <p:nvSpPr>
          <p:cNvPr id="92164"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r>
              <a:rPr lang="cs-CZ" altLang="cs-CZ">
                <a:solidFill>
                  <a:srgbClr val="000000"/>
                </a:solidFill>
                <a:latin typeface="Times New Roman" panose="02020603050405020304" pitchFamily="18" charset="0"/>
              </a:rPr>
              <a:t>51</a:t>
            </a:r>
            <a:endParaRPr lang="en-GB" altLang="cs-CZ">
              <a:solidFill>
                <a:srgbClr val="000000"/>
              </a:solidFill>
              <a:latin typeface="Times New Roman" panose="02020603050405020304" pitchFamily="18" charset="0"/>
            </a:endParaRPr>
          </a:p>
        </p:txBody>
      </p:sp>
      <p:pic>
        <p:nvPicPr>
          <p:cNvPr id="92165" name="Picture 9" descr="Zdroj: Investing.co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3993" y="48966"/>
            <a:ext cx="4451507" cy="273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2778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7" descr="Obr.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8247" y="358599"/>
            <a:ext cx="7945462" cy="476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TextovéPole 3"/>
          <p:cNvSpPr txBox="1">
            <a:spLocks noChangeArrowheads="1"/>
          </p:cNvSpPr>
          <p:nvPr/>
        </p:nvSpPr>
        <p:spPr bwMode="auto">
          <a:xfrm>
            <a:off x="1472023" y="5126636"/>
            <a:ext cx="8852610" cy="59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s-CZ" altLang="cs-CZ" sz="1633" dirty="0">
                <a:solidFill>
                  <a:srgbClr val="0000FF"/>
                </a:solidFill>
              </a:rPr>
              <a:t>http://www.odbornecasopisy.cz/elektro/casopis/tema/elektroenergetika-a-obnovitelne-zdroje-energie--14898</a:t>
            </a:r>
          </a:p>
        </p:txBody>
      </p:sp>
      <p:sp>
        <p:nvSpPr>
          <p:cNvPr id="4" name="Obdélník 3">
            <a:extLst>
              <a:ext uri="{FF2B5EF4-FFF2-40B4-BE49-F238E27FC236}">
                <a16:creationId xmlns:a16="http://schemas.microsoft.com/office/drawing/2014/main" id="{D14CEFA6-04B3-4245-B510-18F7AF522CF1}"/>
              </a:ext>
            </a:extLst>
          </p:cNvPr>
          <p:cNvSpPr/>
          <p:nvPr/>
        </p:nvSpPr>
        <p:spPr bwMode="auto">
          <a:xfrm>
            <a:off x="3215957" y="5579745"/>
            <a:ext cx="5760085" cy="1278255"/>
          </a:xfrm>
          <a:prstGeom prst="rect">
            <a:avLst/>
          </a:prstGeom>
          <a:blipFill>
            <a:blip r:embed="rId4"/>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459719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délník 10">
            <a:extLst>
              <a:ext uri="{FF2B5EF4-FFF2-40B4-BE49-F238E27FC236}">
                <a16:creationId xmlns:a16="http://schemas.microsoft.com/office/drawing/2014/main" id="{3CBF8684-60B5-413D-A9CB-0D27E03542C0}"/>
              </a:ext>
            </a:extLst>
          </p:cNvPr>
          <p:cNvSpPr/>
          <p:nvPr/>
        </p:nvSpPr>
        <p:spPr bwMode="auto">
          <a:xfrm>
            <a:off x="3215957" y="5579745"/>
            <a:ext cx="5760085" cy="1278255"/>
          </a:xfrm>
          <a:prstGeom prst="rect">
            <a:avLst/>
          </a:prstGeom>
          <a:blipFill>
            <a:blip r:embed="rId2"/>
            <a:stretch/>
          </a:blipFill>
          <a:ln>
            <a:noFill/>
          </a:ln>
        </p:spPr>
        <p:txBody>
          <a:bodyPr rot="0">
            <a:prstTxWarp prst="textNoShape">
              <a:avLst/>
            </a:prstTxWarp>
            <a:noAutofit/>
          </a:bodyPr>
          <a:lstStyle/>
          <a:p>
            <a:endParaRPr lang="cs-CZ"/>
          </a:p>
        </p:txBody>
      </p:sp>
      <p:pic>
        <p:nvPicPr>
          <p:cNvPr id="3" name="Obrázek 2">
            <a:extLst>
              <a:ext uri="{FF2B5EF4-FFF2-40B4-BE49-F238E27FC236}">
                <a16:creationId xmlns:a16="http://schemas.microsoft.com/office/drawing/2014/main" id="{7445110F-CB11-4AD9-8EEC-B69F2E1F33F6}"/>
              </a:ext>
            </a:extLst>
          </p:cNvPr>
          <p:cNvPicPr>
            <a:picLocks noChangeAspect="1"/>
          </p:cNvPicPr>
          <p:nvPr/>
        </p:nvPicPr>
        <p:blipFill>
          <a:blip r:embed="rId3"/>
          <a:stretch>
            <a:fillRect/>
          </a:stretch>
        </p:blipFill>
        <p:spPr>
          <a:xfrm>
            <a:off x="176581" y="222683"/>
            <a:ext cx="5508973" cy="2641730"/>
          </a:xfrm>
          <a:prstGeom prst="rect">
            <a:avLst/>
          </a:prstGeom>
        </p:spPr>
      </p:pic>
      <p:pic>
        <p:nvPicPr>
          <p:cNvPr id="5" name="Obrázek 4">
            <a:extLst>
              <a:ext uri="{FF2B5EF4-FFF2-40B4-BE49-F238E27FC236}">
                <a16:creationId xmlns:a16="http://schemas.microsoft.com/office/drawing/2014/main" id="{0104E7A0-8DB0-4A8C-9F5B-D9A05A5F05AC}"/>
              </a:ext>
            </a:extLst>
          </p:cNvPr>
          <p:cNvPicPr>
            <a:picLocks noChangeAspect="1"/>
          </p:cNvPicPr>
          <p:nvPr/>
        </p:nvPicPr>
        <p:blipFill>
          <a:blip r:embed="rId4"/>
          <a:stretch>
            <a:fillRect/>
          </a:stretch>
        </p:blipFill>
        <p:spPr>
          <a:xfrm>
            <a:off x="6490225" y="222684"/>
            <a:ext cx="4881306" cy="3036582"/>
          </a:xfrm>
          <a:prstGeom prst="rect">
            <a:avLst/>
          </a:prstGeom>
        </p:spPr>
      </p:pic>
      <p:sp>
        <p:nvSpPr>
          <p:cNvPr id="7" name="TextovéPole 6">
            <a:extLst>
              <a:ext uri="{FF2B5EF4-FFF2-40B4-BE49-F238E27FC236}">
                <a16:creationId xmlns:a16="http://schemas.microsoft.com/office/drawing/2014/main" id="{577FDA6A-B19E-4F82-9BAE-833C115582E5}"/>
              </a:ext>
            </a:extLst>
          </p:cNvPr>
          <p:cNvSpPr txBox="1"/>
          <p:nvPr/>
        </p:nvSpPr>
        <p:spPr>
          <a:xfrm>
            <a:off x="176581" y="2800639"/>
            <a:ext cx="3434524" cy="307777"/>
          </a:xfrm>
          <a:prstGeom prst="rect">
            <a:avLst/>
          </a:prstGeom>
          <a:noFill/>
        </p:spPr>
        <p:txBody>
          <a:bodyPr wrap="square">
            <a:spAutoFit/>
          </a:bodyPr>
          <a:lstStyle/>
          <a:p>
            <a:r>
              <a:rPr lang="cs-CZ" sz="1400" dirty="0"/>
              <a:t>Roční průměr 2020 = 100 </a:t>
            </a:r>
          </a:p>
        </p:txBody>
      </p:sp>
      <p:pic>
        <p:nvPicPr>
          <p:cNvPr id="9" name="Obrázek 8">
            <a:extLst>
              <a:ext uri="{FF2B5EF4-FFF2-40B4-BE49-F238E27FC236}">
                <a16:creationId xmlns:a16="http://schemas.microsoft.com/office/drawing/2014/main" id="{BAA0B410-B17C-43DD-A267-486C0D93FA92}"/>
              </a:ext>
            </a:extLst>
          </p:cNvPr>
          <p:cNvPicPr>
            <a:picLocks noChangeAspect="1"/>
          </p:cNvPicPr>
          <p:nvPr/>
        </p:nvPicPr>
        <p:blipFill>
          <a:blip r:embed="rId5"/>
          <a:stretch>
            <a:fillRect/>
          </a:stretch>
        </p:blipFill>
        <p:spPr>
          <a:xfrm>
            <a:off x="176581" y="3097092"/>
            <a:ext cx="4302429" cy="2641730"/>
          </a:xfrm>
          <a:prstGeom prst="rect">
            <a:avLst/>
          </a:prstGeom>
        </p:spPr>
      </p:pic>
      <p:sp>
        <p:nvSpPr>
          <p:cNvPr id="10" name="TextovéPole 9">
            <a:extLst>
              <a:ext uri="{FF2B5EF4-FFF2-40B4-BE49-F238E27FC236}">
                <a16:creationId xmlns:a16="http://schemas.microsoft.com/office/drawing/2014/main" id="{EA52DFE3-D6AA-4FE8-9E4A-19B17370B9E4}"/>
              </a:ext>
            </a:extLst>
          </p:cNvPr>
          <p:cNvSpPr txBox="1"/>
          <p:nvPr/>
        </p:nvSpPr>
        <p:spPr>
          <a:xfrm>
            <a:off x="1570463" y="4348248"/>
            <a:ext cx="1697552" cy="369332"/>
          </a:xfrm>
          <a:prstGeom prst="rect">
            <a:avLst/>
          </a:prstGeom>
          <a:noFill/>
        </p:spPr>
        <p:txBody>
          <a:bodyPr wrap="square">
            <a:spAutoFit/>
          </a:bodyPr>
          <a:lstStyle/>
          <a:p>
            <a:r>
              <a:rPr lang="cs-CZ" b="1" dirty="0"/>
              <a:t>Zemní plyn</a:t>
            </a:r>
          </a:p>
        </p:txBody>
      </p:sp>
      <p:pic>
        <p:nvPicPr>
          <p:cNvPr id="12" name="Obrázek 11">
            <a:extLst>
              <a:ext uri="{FF2B5EF4-FFF2-40B4-BE49-F238E27FC236}">
                <a16:creationId xmlns:a16="http://schemas.microsoft.com/office/drawing/2014/main" id="{0772D151-78F6-4E8A-B148-426365B39E9D}"/>
              </a:ext>
            </a:extLst>
          </p:cNvPr>
          <p:cNvPicPr>
            <a:picLocks noChangeAspect="1"/>
          </p:cNvPicPr>
          <p:nvPr/>
        </p:nvPicPr>
        <p:blipFill>
          <a:blip r:embed="rId6"/>
          <a:stretch>
            <a:fillRect/>
          </a:stretch>
        </p:blipFill>
        <p:spPr>
          <a:xfrm>
            <a:off x="6490225" y="3207675"/>
            <a:ext cx="4497032" cy="2651235"/>
          </a:xfrm>
          <a:prstGeom prst="rect">
            <a:avLst/>
          </a:prstGeom>
        </p:spPr>
      </p:pic>
      <p:sp>
        <p:nvSpPr>
          <p:cNvPr id="13" name="TextovéPole 12">
            <a:extLst>
              <a:ext uri="{FF2B5EF4-FFF2-40B4-BE49-F238E27FC236}">
                <a16:creationId xmlns:a16="http://schemas.microsoft.com/office/drawing/2014/main" id="{508F1042-951E-4D81-8C24-705F763BE442}"/>
              </a:ext>
            </a:extLst>
          </p:cNvPr>
          <p:cNvSpPr txBox="1"/>
          <p:nvPr/>
        </p:nvSpPr>
        <p:spPr>
          <a:xfrm>
            <a:off x="8340639" y="4461902"/>
            <a:ext cx="1697552" cy="369332"/>
          </a:xfrm>
          <a:prstGeom prst="rect">
            <a:avLst/>
          </a:prstGeom>
          <a:noFill/>
        </p:spPr>
        <p:txBody>
          <a:bodyPr wrap="square">
            <a:spAutoFit/>
          </a:bodyPr>
          <a:lstStyle/>
          <a:p>
            <a:r>
              <a:rPr lang="cs-CZ" b="1" dirty="0"/>
              <a:t>Zlato</a:t>
            </a:r>
          </a:p>
        </p:txBody>
      </p:sp>
    </p:spTree>
    <p:extLst>
      <p:ext uri="{BB962C8B-B14F-4D97-AF65-F5344CB8AC3E}">
        <p14:creationId xmlns:p14="http://schemas.microsoft.com/office/powerpoint/2010/main" val="2784408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Zástupný symbol pro číslo snímk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674004" indent="-259232">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036930"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451701"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1866473" indent="-207386">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defTabSz="407571" eaLnBrk="0" fontAlgn="base" hangingPunct="0">
              <a:spcBef>
                <a:spcPct val="0"/>
              </a:spcBef>
              <a:spcAft>
                <a:spcPct val="0"/>
              </a:spcAft>
              <a:tabLst>
                <a:tab pos="0" algn="l"/>
                <a:tab pos="406131" algn="l"/>
                <a:tab pos="813702" algn="l"/>
                <a:tab pos="1221273" algn="l"/>
                <a:tab pos="1628844" algn="l"/>
                <a:tab pos="2036415" algn="l"/>
                <a:tab pos="2443986" algn="l"/>
                <a:tab pos="2851556" algn="l"/>
                <a:tab pos="3259128" algn="l"/>
                <a:tab pos="3666698" algn="l"/>
                <a:tab pos="4074270" algn="l"/>
                <a:tab pos="4481840" algn="l"/>
                <a:tab pos="4889412" algn="l"/>
                <a:tab pos="5296982" algn="l"/>
                <a:tab pos="5704553" algn="l"/>
                <a:tab pos="6112124" algn="l"/>
                <a:tab pos="6519695" algn="l"/>
                <a:tab pos="6927266" algn="l"/>
                <a:tab pos="7334837" algn="l"/>
                <a:tab pos="7742408" algn="l"/>
                <a:tab pos="8149979"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fld id="{57A0F7C6-FC07-4A6E-A66F-D138729C60B8}" type="slidenum">
              <a:rPr lang="en-GB" altLang="cs-CZ">
                <a:solidFill>
                  <a:srgbClr val="000000"/>
                </a:solidFill>
                <a:latin typeface="Times New Roman" panose="02020603050405020304" pitchFamily="18" charset="0"/>
              </a:rPr>
              <a:pPr/>
              <a:t>39</a:t>
            </a:fld>
            <a:endParaRPr lang="en-GB" altLang="cs-CZ">
              <a:solidFill>
                <a:srgbClr val="000000"/>
              </a:solidFill>
              <a:latin typeface="Times New Roman" panose="02020603050405020304" pitchFamily="18" charset="0"/>
            </a:endParaRPr>
          </a:p>
        </p:txBody>
      </p:sp>
      <p:sp>
        <p:nvSpPr>
          <p:cNvPr id="95235" name="Text Box 1"/>
          <p:cNvSpPr txBox="1">
            <a:spLocks noChangeArrowheads="1"/>
          </p:cNvSpPr>
          <p:nvPr/>
        </p:nvSpPr>
        <p:spPr bwMode="auto">
          <a:xfrm>
            <a:off x="371495" y="988118"/>
            <a:ext cx="11377682" cy="3580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endParaRPr lang="en-GB" altLang="cs-CZ" sz="2177" b="1"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b="1" dirty="0">
                <a:solidFill>
                  <a:srgbClr val="000000"/>
                </a:solidFill>
              </a:rPr>
              <a:t>1) </a:t>
            </a:r>
            <a:r>
              <a:rPr lang="en-GB" altLang="cs-CZ" sz="1996" b="1" dirty="0" err="1">
                <a:solidFill>
                  <a:srgbClr val="000000"/>
                </a:solidFill>
              </a:rPr>
              <a:t>Proč</a:t>
            </a:r>
            <a:r>
              <a:rPr lang="en-GB" altLang="cs-CZ" sz="1996" b="1" dirty="0">
                <a:solidFill>
                  <a:srgbClr val="000000"/>
                </a:solidFill>
              </a:rPr>
              <a:t> </a:t>
            </a:r>
            <a:r>
              <a:rPr lang="en-GB" altLang="cs-CZ" sz="1996" b="1" dirty="0" err="1">
                <a:solidFill>
                  <a:srgbClr val="000000"/>
                </a:solidFill>
              </a:rPr>
              <a:t>člověk</a:t>
            </a:r>
            <a:r>
              <a:rPr lang="en-GB" altLang="cs-CZ" sz="1996" b="1" dirty="0">
                <a:solidFill>
                  <a:srgbClr val="000000"/>
                </a:solidFill>
              </a:rPr>
              <a:t> </a:t>
            </a:r>
            <a:r>
              <a:rPr lang="en-GB" altLang="cs-CZ" sz="1996" b="1" dirty="0" err="1">
                <a:solidFill>
                  <a:srgbClr val="000000"/>
                </a:solidFill>
              </a:rPr>
              <a:t>začal</a:t>
            </a:r>
            <a:r>
              <a:rPr lang="en-GB" altLang="cs-CZ" sz="1996" b="1" dirty="0">
                <a:solidFill>
                  <a:srgbClr val="000000"/>
                </a:solidFill>
              </a:rPr>
              <a:t> </a:t>
            </a:r>
            <a:r>
              <a:rPr lang="en-GB" altLang="cs-CZ" sz="1996" b="1" dirty="0" err="1">
                <a:solidFill>
                  <a:srgbClr val="000000"/>
                </a:solidFill>
              </a:rPr>
              <a:t>používat</a:t>
            </a:r>
            <a:r>
              <a:rPr lang="en-GB" altLang="cs-CZ" sz="1996" b="1" dirty="0">
                <a:solidFill>
                  <a:srgbClr val="000000"/>
                </a:solidFill>
              </a:rPr>
              <a:t> </a:t>
            </a:r>
            <a:r>
              <a:rPr lang="en-GB" altLang="cs-CZ" sz="1996" b="1" dirty="0" err="1">
                <a:solidFill>
                  <a:srgbClr val="000000"/>
                </a:solidFill>
              </a:rPr>
              <a:t>okolní</a:t>
            </a:r>
            <a:r>
              <a:rPr lang="en-GB" altLang="cs-CZ" sz="1996" b="1" dirty="0">
                <a:solidFill>
                  <a:srgbClr val="000000"/>
                </a:solidFill>
              </a:rPr>
              <a:t> </a:t>
            </a:r>
            <a:r>
              <a:rPr lang="en-GB" altLang="cs-CZ" sz="1996" b="1" dirty="0" err="1">
                <a:solidFill>
                  <a:srgbClr val="000000"/>
                </a:solidFill>
              </a:rPr>
              <a:t>materiály</a:t>
            </a:r>
            <a:r>
              <a:rPr lang="en-GB" altLang="cs-CZ" sz="1996" b="1" dirty="0">
                <a:solidFill>
                  <a:srgbClr val="000000"/>
                </a:solidFill>
              </a:rPr>
              <a:t>?</a:t>
            </a:r>
          </a:p>
          <a:p>
            <a:pPr eaLnBrk="1">
              <a:lnSpc>
                <a:spcPct val="87000"/>
              </a:lnSpc>
              <a:buClr>
                <a:srgbClr val="000000"/>
              </a:buClr>
              <a:buSzPct val="45000"/>
              <a:buFont typeface="Wingdings" panose="05000000000000000000" pitchFamily="2" charset="2"/>
              <a:buNone/>
            </a:pPr>
            <a:endParaRPr lang="en-GB" altLang="cs-CZ" sz="1996" b="1"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b="1" dirty="0">
                <a:solidFill>
                  <a:srgbClr val="000000"/>
                </a:solidFill>
              </a:rPr>
              <a:t>2) </a:t>
            </a:r>
            <a:r>
              <a:rPr lang="en-GB" altLang="cs-CZ" sz="1996" b="1" dirty="0" err="1">
                <a:solidFill>
                  <a:srgbClr val="000000"/>
                </a:solidFill>
              </a:rPr>
              <a:t>Popište</a:t>
            </a:r>
            <a:r>
              <a:rPr lang="en-GB" altLang="cs-CZ" sz="1996" b="1" dirty="0">
                <a:solidFill>
                  <a:srgbClr val="000000"/>
                </a:solidFill>
              </a:rPr>
              <a:t> </a:t>
            </a:r>
            <a:r>
              <a:rPr lang="en-GB" altLang="cs-CZ" sz="1996" b="1" dirty="0" err="1">
                <a:solidFill>
                  <a:srgbClr val="000000"/>
                </a:solidFill>
              </a:rPr>
              <a:t>technologii</a:t>
            </a:r>
            <a:r>
              <a:rPr lang="en-GB" altLang="cs-CZ" sz="1996" b="1" dirty="0">
                <a:solidFill>
                  <a:srgbClr val="000000"/>
                </a:solidFill>
              </a:rPr>
              <a:t> </a:t>
            </a:r>
            <a:r>
              <a:rPr lang="en-GB" altLang="cs-CZ" sz="1996" b="1" dirty="0" err="1">
                <a:solidFill>
                  <a:srgbClr val="000000"/>
                </a:solidFill>
              </a:rPr>
              <a:t>výroby</a:t>
            </a:r>
            <a:r>
              <a:rPr lang="en-GB" altLang="cs-CZ" sz="1996" b="1" dirty="0">
                <a:solidFill>
                  <a:srgbClr val="000000"/>
                </a:solidFill>
              </a:rPr>
              <a:t> </a:t>
            </a:r>
            <a:r>
              <a:rPr lang="en-GB" altLang="cs-CZ" sz="1996" b="1" dirty="0" err="1">
                <a:solidFill>
                  <a:srgbClr val="000000"/>
                </a:solidFill>
              </a:rPr>
              <a:t>středověkých</a:t>
            </a:r>
            <a:r>
              <a:rPr lang="en-GB" altLang="cs-CZ" sz="1996" b="1" dirty="0">
                <a:solidFill>
                  <a:srgbClr val="000000"/>
                </a:solidFill>
              </a:rPr>
              <a:t> </a:t>
            </a:r>
            <a:r>
              <a:rPr lang="en-GB" altLang="cs-CZ" sz="1996" b="1" dirty="0" err="1">
                <a:solidFill>
                  <a:srgbClr val="000000"/>
                </a:solidFill>
              </a:rPr>
              <a:t>mečů</a:t>
            </a:r>
            <a:r>
              <a:rPr lang="en-GB" altLang="cs-CZ" sz="1996" b="1" dirty="0">
                <a:solidFill>
                  <a:srgbClr val="000000"/>
                </a:solidFill>
              </a:rPr>
              <a:t>.</a:t>
            </a:r>
          </a:p>
          <a:p>
            <a:pPr eaLnBrk="1">
              <a:lnSpc>
                <a:spcPct val="87000"/>
              </a:lnSpc>
              <a:buClr>
                <a:srgbClr val="000000"/>
              </a:buClr>
              <a:buSzPct val="45000"/>
              <a:buFont typeface="Wingdings" panose="05000000000000000000" pitchFamily="2" charset="2"/>
              <a:buNone/>
            </a:pPr>
            <a:endParaRPr lang="en-GB" altLang="cs-CZ" sz="1996" b="1"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b="1" dirty="0">
                <a:solidFill>
                  <a:srgbClr val="000000"/>
                </a:solidFill>
              </a:rPr>
              <a:t>3) </a:t>
            </a:r>
            <a:r>
              <a:rPr lang="en-GB" altLang="cs-CZ" sz="1996" b="1" dirty="0" err="1">
                <a:solidFill>
                  <a:srgbClr val="000000"/>
                </a:solidFill>
              </a:rPr>
              <a:t>Popište</a:t>
            </a:r>
            <a:r>
              <a:rPr lang="en-GB" altLang="cs-CZ" sz="1996" b="1" dirty="0">
                <a:solidFill>
                  <a:srgbClr val="000000"/>
                </a:solidFill>
              </a:rPr>
              <a:t> </a:t>
            </a:r>
            <a:r>
              <a:rPr lang="en-GB" altLang="cs-CZ" sz="1996" b="1" dirty="0" err="1">
                <a:solidFill>
                  <a:srgbClr val="000000"/>
                </a:solidFill>
              </a:rPr>
              <a:t>způsoby</a:t>
            </a:r>
            <a:r>
              <a:rPr lang="en-GB" altLang="cs-CZ" sz="1996" b="1" dirty="0">
                <a:solidFill>
                  <a:srgbClr val="000000"/>
                </a:solidFill>
              </a:rPr>
              <a:t> </a:t>
            </a:r>
            <a:r>
              <a:rPr lang="en-GB" altLang="cs-CZ" sz="1996" b="1" dirty="0" err="1">
                <a:solidFill>
                  <a:srgbClr val="000000"/>
                </a:solidFill>
              </a:rPr>
              <a:t>chemicko-tepelného</a:t>
            </a:r>
            <a:r>
              <a:rPr lang="en-GB" altLang="cs-CZ" sz="1996" b="1" dirty="0">
                <a:solidFill>
                  <a:srgbClr val="000000"/>
                </a:solidFill>
              </a:rPr>
              <a:t> </a:t>
            </a:r>
            <a:r>
              <a:rPr lang="en-GB" altLang="cs-CZ" sz="1996" b="1" dirty="0" err="1">
                <a:solidFill>
                  <a:srgbClr val="000000"/>
                </a:solidFill>
              </a:rPr>
              <a:t>zpracování</a:t>
            </a:r>
            <a:r>
              <a:rPr lang="en-GB" altLang="cs-CZ" sz="1996" b="1" dirty="0">
                <a:solidFill>
                  <a:srgbClr val="000000"/>
                </a:solidFill>
              </a:rPr>
              <a:t> </a:t>
            </a:r>
            <a:r>
              <a:rPr lang="en-GB" altLang="cs-CZ" sz="1996" b="1" dirty="0" err="1">
                <a:solidFill>
                  <a:srgbClr val="000000"/>
                </a:solidFill>
              </a:rPr>
              <a:t>ve</a:t>
            </a:r>
            <a:r>
              <a:rPr lang="en-GB" altLang="cs-CZ" sz="1996" b="1" dirty="0">
                <a:solidFill>
                  <a:srgbClr val="000000"/>
                </a:solidFill>
              </a:rPr>
              <a:t> </a:t>
            </a:r>
            <a:r>
              <a:rPr lang="en-GB" altLang="cs-CZ" sz="1996" b="1" dirty="0" err="1">
                <a:solidFill>
                  <a:srgbClr val="000000"/>
                </a:solidFill>
              </a:rPr>
              <a:t>středověku</a:t>
            </a:r>
            <a:r>
              <a:rPr lang="en-GB" altLang="cs-CZ" sz="1996" b="1" dirty="0">
                <a:solidFill>
                  <a:srgbClr val="000000"/>
                </a:solidFill>
              </a:rPr>
              <a:t>.</a:t>
            </a:r>
          </a:p>
          <a:p>
            <a:pPr eaLnBrk="1">
              <a:lnSpc>
                <a:spcPct val="87000"/>
              </a:lnSpc>
              <a:buClr>
                <a:srgbClr val="000000"/>
              </a:buClr>
              <a:buSzPct val="45000"/>
              <a:buFont typeface="Wingdings" panose="05000000000000000000" pitchFamily="2" charset="2"/>
              <a:buNone/>
            </a:pPr>
            <a:endParaRPr lang="en-GB" altLang="cs-CZ" sz="1996" b="1"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b="1" dirty="0">
                <a:solidFill>
                  <a:srgbClr val="000000"/>
                </a:solidFill>
              </a:rPr>
              <a:t>4) </a:t>
            </a:r>
            <a:r>
              <a:rPr lang="en-GB" altLang="cs-CZ" sz="1996" b="1" dirty="0" err="1">
                <a:solidFill>
                  <a:srgbClr val="000000"/>
                </a:solidFill>
              </a:rPr>
              <a:t>Proč</a:t>
            </a:r>
            <a:r>
              <a:rPr lang="en-GB" altLang="cs-CZ" sz="1996" b="1" dirty="0">
                <a:solidFill>
                  <a:srgbClr val="000000"/>
                </a:solidFill>
              </a:rPr>
              <a:t> se </a:t>
            </a:r>
            <a:r>
              <a:rPr lang="en-GB" altLang="cs-CZ" sz="1996" b="1" dirty="0" err="1">
                <a:solidFill>
                  <a:srgbClr val="000000"/>
                </a:solidFill>
              </a:rPr>
              <a:t>oceli</a:t>
            </a:r>
            <a:r>
              <a:rPr lang="en-GB" altLang="cs-CZ" sz="1996" b="1" dirty="0">
                <a:solidFill>
                  <a:srgbClr val="000000"/>
                </a:solidFill>
              </a:rPr>
              <a:t> z </a:t>
            </a:r>
            <a:r>
              <a:rPr lang="en-GB" altLang="cs-CZ" sz="1996" b="1" dirty="0" err="1">
                <a:solidFill>
                  <a:srgbClr val="000000"/>
                </a:solidFill>
              </a:rPr>
              <a:t>různých</a:t>
            </a:r>
            <a:r>
              <a:rPr lang="en-GB" altLang="cs-CZ" sz="1996" b="1" dirty="0">
                <a:solidFill>
                  <a:srgbClr val="000000"/>
                </a:solidFill>
              </a:rPr>
              <a:t> </a:t>
            </a:r>
            <a:r>
              <a:rPr lang="en-GB" altLang="cs-CZ" sz="1996" b="1" dirty="0" err="1">
                <a:solidFill>
                  <a:srgbClr val="000000"/>
                </a:solidFill>
              </a:rPr>
              <a:t>rud</a:t>
            </a:r>
            <a:r>
              <a:rPr lang="en-GB" altLang="cs-CZ" sz="1996" b="1" dirty="0">
                <a:solidFill>
                  <a:srgbClr val="000000"/>
                </a:solidFill>
              </a:rPr>
              <a:t> </a:t>
            </a:r>
            <a:r>
              <a:rPr lang="en-GB" altLang="cs-CZ" sz="1996" b="1" dirty="0" err="1">
                <a:solidFill>
                  <a:srgbClr val="000000"/>
                </a:solidFill>
              </a:rPr>
              <a:t>používal</a:t>
            </a:r>
            <a:r>
              <a:rPr lang="cs-CZ" altLang="cs-CZ" sz="1996" b="1" dirty="0">
                <a:solidFill>
                  <a:srgbClr val="000000"/>
                </a:solidFill>
              </a:rPr>
              <a:t>y</a:t>
            </a:r>
            <a:r>
              <a:rPr lang="en-GB" altLang="cs-CZ" sz="1996" b="1" dirty="0">
                <a:solidFill>
                  <a:srgbClr val="000000"/>
                </a:solidFill>
              </a:rPr>
              <a:t> pro </a:t>
            </a:r>
            <a:r>
              <a:rPr lang="en-GB" altLang="cs-CZ" sz="1996" b="1" dirty="0" err="1">
                <a:solidFill>
                  <a:srgbClr val="000000"/>
                </a:solidFill>
              </a:rPr>
              <a:t>různé</a:t>
            </a:r>
            <a:r>
              <a:rPr lang="en-GB" altLang="cs-CZ" sz="1996" b="1" dirty="0">
                <a:solidFill>
                  <a:srgbClr val="000000"/>
                </a:solidFill>
              </a:rPr>
              <a:t> </a:t>
            </a:r>
            <a:r>
              <a:rPr lang="en-GB" altLang="cs-CZ" sz="1996" b="1" dirty="0" err="1">
                <a:solidFill>
                  <a:srgbClr val="000000"/>
                </a:solidFill>
              </a:rPr>
              <a:t>aplikace</a:t>
            </a:r>
            <a:r>
              <a:rPr lang="en-GB" altLang="cs-CZ" sz="1996" b="1" dirty="0">
                <a:solidFill>
                  <a:srgbClr val="000000"/>
                </a:solidFill>
              </a:rPr>
              <a:t>?</a:t>
            </a:r>
          </a:p>
          <a:p>
            <a:pPr eaLnBrk="1">
              <a:lnSpc>
                <a:spcPct val="87000"/>
              </a:lnSpc>
              <a:buClr>
                <a:srgbClr val="000000"/>
              </a:buClr>
              <a:buSzPct val="45000"/>
              <a:buFont typeface="Wingdings" panose="05000000000000000000" pitchFamily="2" charset="2"/>
              <a:buNone/>
            </a:pPr>
            <a:endParaRPr lang="en-GB" altLang="cs-CZ" sz="1996" b="1"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b="1" dirty="0">
                <a:solidFill>
                  <a:srgbClr val="000000"/>
                </a:solidFill>
              </a:rPr>
              <a:t>5) </a:t>
            </a:r>
            <a:r>
              <a:rPr lang="en-GB" altLang="cs-CZ" sz="1996" b="1" dirty="0" err="1">
                <a:solidFill>
                  <a:srgbClr val="000000"/>
                </a:solidFill>
              </a:rPr>
              <a:t>Zrození</a:t>
            </a:r>
            <a:r>
              <a:rPr lang="en-GB" altLang="cs-CZ" sz="1996" b="1" dirty="0">
                <a:solidFill>
                  <a:srgbClr val="000000"/>
                </a:solidFill>
              </a:rPr>
              <a:t> </a:t>
            </a:r>
            <a:r>
              <a:rPr lang="en-GB" altLang="cs-CZ" sz="1996" b="1" dirty="0" err="1">
                <a:solidFill>
                  <a:srgbClr val="000000"/>
                </a:solidFill>
              </a:rPr>
              <a:t>plastů</a:t>
            </a:r>
            <a:r>
              <a:rPr lang="en-GB" altLang="cs-CZ" sz="1996" b="1" dirty="0">
                <a:solidFill>
                  <a:srgbClr val="000000"/>
                </a:solidFill>
              </a:rPr>
              <a:t>.</a:t>
            </a:r>
          </a:p>
          <a:p>
            <a:pPr eaLnBrk="1">
              <a:lnSpc>
                <a:spcPct val="87000"/>
              </a:lnSpc>
              <a:buClr>
                <a:srgbClr val="000000"/>
              </a:buClr>
              <a:buSzPct val="45000"/>
              <a:buFont typeface="Wingdings" panose="05000000000000000000" pitchFamily="2" charset="2"/>
              <a:buNone/>
            </a:pPr>
            <a:endParaRPr lang="en-GB" altLang="cs-CZ" sz="1996" b="1" dirty="0">
              <a:solidFill>
                <a:srgbClr val="000000"/>
              </a:solidFill>
            </a:endParaRPr>
          </a:p>
          <a:p>
            <a:pPr eaLnBrk="1">
              <a:lnSpc>
                <a:spcPct val="87000"/>
              </a:lnSpc>
              <a:buClr>
                <a:srgbClr val="000000"/>
              </a:buClr>
              <a:buSzPct val="45000"/>
              <a:buFont typeface="Wingdings" panose="05000000000000000000" pitchFamily="2" charset="2"/>
              <a:buNone/>
            </a:pPr>
            <a:r>
              <a:rPr lang="en-GB" altLang="cs-CZ" sz="1996" b="1" dirty="0">
                <a:solidFill>
                  <a:srgbClr val="000000"/>
                </a:solidFill>
              </a:rPr>
              <a:t>6) </a:t>
            </a:r>
            <a:r>
              <a:rPr lang="en-GB" altLang="cs-CZ" sz="1996" b="1" dirty="0" err="1">
                <a:solidFill>
                  <a:srgbClr val="000000"/>
                </a:solidFill>
              </a:rPr>
              <a:t>Různé</a:t>
            </a:r>
            <a:r>
              <a:rPr lang="en-GB" altLang="cs-CZ" sz="1996" b="1" dirty="0">
                <a:solidFill>
                  <a:srgbClr val="000000"/>
                </a:solidFill>
              </a:rPr>
              <a:t> </a:t>
            </a:r>
            <a:r>
              <a:rPr lang="en-GB" altLang="cs-CZ" sz="1996" b="1" dirty="0" err="1">
                <a:solidFill>
                  <a:srgbClr val="000000"/>
                </a:solidFill>
              </a:rPr>
              <a:t>způsoby</a:t>
            </a:r>
            <a:r>
              <a:rPr lang="en-GB" altLang="cs-CZ" sz="1996" b="1" dirty="0">
                <a:solidFill>
                  <a:srgbClr val="000000"/>
                </a:solidFill>
              </a:rPr>
              <a:t> </a:t>
            </a:r>
            <a:r>
              <a:rPr lang="en-GB" altLang="cs-CZ" sz="1996" b="1" dirty="0" err="1">
                <a:solidFill>
                  <a:srgbClr val="000000"/>
                </a:solidFill>
              </a:rPr>
              <a:t>klasifikace</a:t>
            </a:r>
            <a:r>
              <a:rPr lang="en-GB" altLang="cs-CZ" sz="1996" b="1" dirty="0">
                <a:solidFill>
                  <a:srgbClr val="000000"/>
                </a:solidFill>
              </a:rPr>
              <a:t> </a:t>
            </a:r>
            <a:r>
              <a:rPr lang="en-GB" altLang="cs-CZ" sz="1996" b="1" dirty="0" err="1">
                <a:solidFill>
                  <a:srgbClr val="000000"/>
                </a:solidFill>
              </a:rPr>
              <a:t>materiálů</a:t>
            </a:r>
            <a:r>
              <a:rPr lang="en-GB" altLang="cs-CZ" sz="1996" b="1" dirty="0">
                <a:solidFill>
                  <a:srgbClr val="000000"/>
                </a:solidFill>
              </a:rPr>
              <a:t> – </a:t>
            </a:r>
            <a:r>
              <a:rPr lang="en-GB" altLang="cs-CZ" sz="1996" b="1" dirty="0" err="1">
                <a:solidFill>
                  <a:srgbClr val="000000"/>
                </a:solidFill>
              </a:rPr>
              <a:t>vyhledejte</a:t>
            </a:r>
            <a:r>
              <a:rPr lang="en-GB" altLang="cs-CZ" sz="1996" b="1" dirty="0">
                <a:solidFill>
                  <a:srgbClr val="000000"/>
                </a:solidFill>
              </a:rPr>
              <a:t> </a:t>
            </a:r>
            <a:r>
              <a:rPr lang="en-GB" altLang="cs-CZ" sz="1996" b="1" dirty="0" err="1">
                <a:solidFill>
                  <a:srgbClr val="000000"/>
                </a:solidFill>
              </a:rPr>
              <a:t>pomocí</a:t>
            </a:r>
            <a:r>
              <a:rPr lang="en-GB" altLang="cs-CZ" sz="1996" b="1">
                <a:solidFill>
                  <a:srgbClr val="000000"/>
                </a:solidFill>
              </a:rPr>
              <a:t> literatury</a:t>
            </a:r>
            <a:r>
              <a:rPr lang="en-GB" altLang="cs-CZ" sz="1996" b="1" dirty="0">
                <a:solidFill>
                  <a:srgbClr val="000000"/>
                </a:solidFill>
              </a:rPr>
              <a:t> </a:t>
            </a:r>
            <a:r>
              <a:rPr lang="en-GB" altLang="cs-CZ" sz="1996" b="1" dirty="0" err="1">
                <a:solidFill>
                  <a:srgbClr val="000000"/>
                </a:solidFill>
              </a:rPr>
              <a:t>i</a:t>
            </a:r>
            <a:r>
              <a:rPr lang="en-GB" altLang="cs-CZ" sz="1996" b="1" dirty="0">
                <a:solidFill>
                  <a:srgbClr val="000000"/>
                </a:solidFill>
              </a:rPr>
              <a:t> </a:t>
            </a:r>
            <a:r>
              <a:rPr lang="en-GB" altLang="cs-CZ" sz="1996" b="1" dirty="0" err="1">
                <a:solidFill>
                  <a:srgbClr val="000000"/>
                </a:solidFill>
              </a:rPr>
              <a:t>další</a:t>
            </a:r>
            <a:r>
              <a:rPr lang="en-GB" altLang="cs-CZ" sz="1996" b="1" dirty="0">
                <a:solidFill>
                  <a:srgbClr val="000000"/>
                </a:solidFill>
              </a:rPr>
              <a:t>.</a:t>
            </a:r>
          </a:p>
          <a:p>
            <a:pPr eaLnBrk="1">
              <a:lnSpc>
                <a:spcPct val="87000"/>
              </a:lnSpc>
              <a:buClr>
                <a:srgbClr val="000000"/>
              </a:buClr>
              <a:buSzPct val="45000"/>
              <a:buFont typeface="Wingdings" panose="05000000000000000000" pitchFamily="2" charset="2"/>
              <a:buNone/>
            </a:pPr>
            <a:endParaRPr lang="en-GB" altLang="cs-CZ" sz="1996" b="1" dirty="0">
              <a:solidFill>
                <a:srgbClr val="000000"/>
              </a:solidFill>
            </a:endParaRPr>
          </a:p>
        </p:txBody>
      </p:sp>
      <p:sp>
        <p:nvSpPr>
          <p:cNvPr id="95236" name="Text Box 2"/>
          <p:cNvSpPr txBox="1">
            <a:spLocks noChangeArrowheads="1"/>
          </p:cNvSpPr>
          <p:nvPr/>
        </p:nvSpPr>
        <p:spPr bwMode="auto">
          <a:xfrm>
            <a:off x="3010606" y="233247"/>
            <a:ext cx="4211002" cy="471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646" tIns="40823" rIns="81646" bIns="40823">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87000"/>
              </a:lnSpc>
              <a:buClr>
                <a:srgbClr val="000000"/>
              </a:buClr>
              <a:buSzPct val="45000"/>
              <a:buFont typeface="Wingdings" panose="05000000000000000000" pitchFamily="2" charset="2"/>
              <a:buNone/>
            </a:pPr>
            <a:r>
              <a:rPr lang="en-GB" altLang="cs-CZ" sz="2903" dirty="0" err="1">
                <a:solidFill>
                  <a:srgbClr val="000000"/>
                </a:solidFill>
              </a:rPr>
              <a:t>Otázky</a:t>
            </a:r>
            <a:r>
              <a:rPr lang="en-GB" altLang="cs-CZ" sz="2903" dirty="0">
                <a:solidFill>
                  <a:srgbClr val="000000"/>
                </a:solidFill>
              </a:rPr>
              <a:t> z </a:t>
            </a:r>
            <a:r>
              <a:rPr lang="en-GB" altLang="cs-CZ" sz="2903" dirty="0" err="1">
                <a:solidFill>
                  <a:srgbClr val="000000"/>
                </a:solidFill>
              </a:rPr>
              <a:t>této</a:t>
            </a:r>
            <a:r>
              <a:rPr lang="en-GB" altLang="cs-CZ" sz="2903" dirty="0">
                <a:solidFill>
                  <a:srgbClr val="000000"/>
                </a:solidFill>
              </a:rPr>
              <a:t> </a:t>
            </a:r>
            <a:r>
              <a:rPr lang="en-GB" altLang="cs-CZ" sz="2903" dirty="0" err="1">
                <a:solidFill>
                  <a:srgbClr val="000000"/>
                </a:solidFill>
              </a:rPr>
              <a:t>přednášky</a:t>
            </a:r>
            <a:endParaRPr lang="en-GB" altLang="cs-CZ" sz="2903" dirty="0">
              <a:solidFill>
                <a:srgbClr val="000000"/>
              </a:solidFill>
            </a:endParaRPr>
          </a:p>
        </p:txBody>
      </p:sp>
      <p:sp>
        <p:nvSpPr>
          <p:cNvPr id="5" name="Obdélník 4">
            <a:extLst>
              <a:ext uri="{FF2B5EF4-FFF2-40B4-BE49-F238E27FC236}">
                <a16:creationId xmlns:a16="http://schemas.microsoft.com/office/drawing/2014/main" id="{02537237-97F2-44C0-A2D9-F40030EE1A16}"/>
              </a:ext>
            </a:extLst>
          </p:cNvPr>
          <p:cNvSpPr/>
          <p:nvPr/>
        </p:nvSpPr>
        <p:spPr bwMode="auto">
          <a:xfrm>
            <a:off x="2921490" y="5579745"/>
            <a:ext cx="5760085" cy="1278255"/>
          </a:xfrm>
          <a:prstGeom prst="rect">
            <a:avLst/>
          </a:prstGeom>
          <a:blipFill>
            <a:blip r:embed="rId3"/>
            <a:stretch/>
          </a:blipFill>
          <a:ln>
            <a:noFill/>
          </a:ln>
        </p:spPr>
        <p:txBody>
          <a:bodyPr rot="0">
            <a:prstTxWarp prst="textNoShape">
              <a:avLst/>
            </a:prstTxWarp>
            <a:noAutofit/>
          </a:bodyPr>
          <a:lstStyle/>
          <a:p>
            <a:endParaRPr lang="cs-CZ"/>
          </a:p>
        </p:txBody>
      </p:sp>
    </p:spTree>
    <p:extLst>
      <p:ext uri="{BB962C8B-B14F-4D97-AF65-F5344CB8AC3E}">
        <p14:creationId xmlns:p14="http://schemas.microsoft.com/office/powerpoint/2010/main" val="42803522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push dir="r"/>
  </p:transition>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3249</Words>
  <Application>Microsoft Office PowerPoint</Application>
  <PresentationFormat>Širokoúhlá obrazovka</PresentationFormat>
  <Paragraphs>378</Paragraphs>
  <Slides>40</Slides>
  <Notes>30</Notes>
  <HiddenSlides>0</HiddenSlides>
  <MMClips>0</MMClips>
  <ScaleCrop>false</ScaleCrop>
  <HeadingPairs>
    <vt:vector size="6" baseType="variant">
      <vt:variant>
        <vt:lpstr>Použitá písma</vt:lpstr>
      </vt:variant>
      <vt:variant>
        <vt:i4>8</vt:i4>
      </vt:variant>
      <vt:variant>
        <vt:lpstr>Motiv</vt:lpstr>
      </vt:variant>
      <vt:variant>
        <vt:i4>2</vt:i4>
      </vt:variant>
      <vt:variant>
        <vt:lpstr>Nadpisy snímků</vt:lpstr>
      </vt:variant>
      <vt:variant>
        <vt:i4>40</vt:i4>
      </vt:variant>
    </vt:vector>
  </HeadingPairs>
  <TitlesOfParts>
    <vt:vector size="50" baseType="lpstr">
      <vt:lpstr>Arial</vt:lpstr>
      <vt:lpstr>Calibri</vt:lpstr>
      <vt:lpstr>Calibri Light</vt:lpstr>
      <vt:lpstr>Courier New</vt:lpstr>
      <vt:lpstr>Thorndale AMT;Times New Roman</vt:lpstr>
      <vt:lpstr>Times New Roman</vt:lpstr>
      <vt:lpstr>Verdana</vt:lpstr>
      <vt:lpstr>Wingdings</vt:lpstr>
      <vt:lpstr>Motiv Office</vt:lpstr>
      <vt:lpstr>Office Theme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Antonín Kříž</dc:creator>
  <cp:lastModifiedBy>Antonin Kriz</cp:lastModifiedBy>
  <cp:revision>6</cp:revision>
  <dcterms:created xsi:type="dcterms:W3CDTF">2022-03-23T05:03:00Z</dcterms:created>
  <dcterms:modified xsi:type="dcterms:W3CDTF">2022-06-25T17:42:42Z</dcterms:modified>
</cp:coreProperties>
</file>