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2"/>
  </p:notesMasterIdLst>
  <p:sldIdLst>
    <p:sldId id="280" r:id="rId2"/>
    <p:sldId id="381" r:id="rId3"/>
    <p:sldId id="284" r:id="rId4"/>
    <p:sldId id="356" r:id="rId5"/>
    <p:sldId id="375" r:id="rId6"/>
    <p:sldId id="376" r:id="rId7"/>
    <p:sldId id="377" r:id="rId8"/>
    <p:sldId id="366" r:id="rId9"/>
    <p:sldId id="357" r:id="rId10"/>
    <p:sldId id="378" r:id="rId11"/>
    <p:sldId id="379" r:id="rId12"/>
    <p:sldId id="380" r:id="rId13"/>
    <p:sldId id="372" r:id="rId14"/>
    <p:sldId id="367" r:id="rId15"/>
    <p:sldId id="359" r:id="rId16"/>
    <p:sldId id="373" r:id="rId17"/>
    <p:sldId id="368" r:id="rId18"/>
    <p:sldId id="374" r:id="rId19"/>
    <p:sldId id="382" r:id="rId20"/>
    <p:sldId id="270" r:id="rId21"/>
  </p:sldIdLst>
  <p:sldSz cx="9144000" cy="6858000" type="screen4x3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81387" autoAdjust="0"/>
  </p:normalViewPr>
  <p:slideViewPr>
    <p:cSldViewPr>
      <p:cViewPr varScale="1">
        <p:scale>
          <a:sx n="92" d="100"/>
          <a:sy n="92" d="100"/>
        </p:scale>
        <p:origin x="233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3A83E-DA1B-436C-8600-10C51F92F820}" type="datetimeFigureOut">
              <a:rPr lang="cs-CZ" smtClean="0"/>
              <a:t>27.04.2023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8227B-C453-4E59-A1C5-9EC1CEB532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141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7790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830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566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7473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C8227B-C453-4E59-A1C5-9EC1CEB532C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21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135C7A4-829D-4F19-99F3-96E21E856A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AF1712FE-18DB-4E17-9385-2904C011D9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A89A381-689A-40E4-9B14-A842D29569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251FA2F7-E332-4C95-A87F-1D0BAA183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90CD3DC5-14B1-48AD-8503-E3AFA94D4C5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95D85B46-B3DD-42A7-A069-E7E8DC96FE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212EA724-30A9-4957-8745-FDCE39F314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AC47783A-7554-46A3-A6E4-5445FB6F77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3872BAC0-0C99-4C71-8EFD-3C8BF9AAE2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CE3743F-51AD-4B3E-999C-372329DF349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2B08347B-7E76-4B57-8DCB-9585E21DCF8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D9FD4E5A-EB0C-4FE7-AC3B-8661FBA27C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6026B83-FB71-4FD9-8AFA-1BAD02ED158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34E95F79-F2C6-4CEC-BFC1-051523F99D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en-US" altLang="cs-CZ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6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BD662287-0349-4119-8214-6AD1E02A51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5C2E7112-FB78-439B-A6CD-47FF7D463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762F6F3B-8323-47F1-AC33-FA7237A3F8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B323-C8DB-48E4-BA6D-6F11FE5C47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4959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6CC654-0648-4181-8F8B-BA0144D10A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506DDA8-5BC0-4806-AAF9-69E9545705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93628-A44A-4A1F-BF27-B22C103E2E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CEEC2BA-B894-4018-9063-D05955FF91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7209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E4736BC-4CD5-4AB2-B2BF-B0764F09CF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CBE9118-2B8A-485A-9E1C-31B90CF9DA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DA4BF5-1341-406A-A7A4-CB27413AC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10568E7-E1EF-474D-81AF-FE7E64DE848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3558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BA64968-8AA4-4D79-8BE9-9BF7067157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FEE8AD-C2DA-447B-9B5A-7022D75F1A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D5709-AE76-40FE-9BDE-5BF71E285B2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D6E966C-7BF2-4EAA-BB83-EA93FCD5F3F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866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9334527-C1EA-426F-A103-24F62AEB08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528A130-4DA6-4FE0-92EE-09A8814F6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5C8437-8F6E-4223-9415-7DC9FDBFC8C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86335C1-1715-45C7-B7A6-5C1285316B1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1897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F0B27-3742-4161-B4AA-77C1E74442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EE98D-2A59-4D32-9E27-C4A5162974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92520-34B1-461C-A398-82D761A5005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618E2724-3BB7-4AF5-8354-FFC0BA23BAD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921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65A358D-966F-4FB7-BFF3-3F5218A68B1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BAC16F-7B1D-49B8-AFA8-C484954F7EA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A02D6-109C-4F92-8807-4EFCDACD0F4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EC10669-11C8-4B0F-82D8-3E04E06DE19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556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3C1BFA-9E26-47C4-98C1-65E9102295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D89C25C-6A3C-4A63-A5A8-8463C62060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430C6-C6A8-46CE-8433-1E98DD1122C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2FF121C-4CCC-4312-AC98-1F469AD910A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56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8DDA911-C5DD-47B3-9E6D-443C3EE60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36AA0D0-0466-4A39-80AE-90F3D28C4D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D8E62A-8ACA-478B-B167-4E859F4CEC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D2FDD6D-18E7-44AB-91DA-CA83846B324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7226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F0686E-D9FA-4E9A-9AA3-80D3610324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0B56756-2DB0-4509-8536-FA769D2E06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FE80D7-D854-4896-9A44-D60BD19B19A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92E105B-542C-41B5-A25F-049A244F8CF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827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cs-CZ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63B84A5-6792-49FC-8294-DD57375519B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8A01FDE-A310-49DA-BB03-7460F54AB8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512864-A88F-4CCA-B784-D3840F00F05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BE3ADEC-17C8-4B9C-A266-CE19DC1693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3074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61B4723-B7AA-4AEA-8EFB-3F2F964C51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0A2176E-6C2F-4852-9209-060528A700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98D3CCFA-C4DE-4D56-B6B6-EE40EC45DE94}" type="slidenum">
              <a:rPr lang="cs-CZ" altLang="cs-CZ"/>
              <a:pPr/>
              <a:t>‹#›</a:t>
            </a:fld>
            <a:endParaRPr lang="cs-CZ" altLang="cs-CZ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F851480-193A-43B4-8FF7-E3285CFE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>
              <a:extLst>
                <a:ext uri="{FF2B5EF4-FFF2-40B4-BE49-F238E27FC236}">
                  <a16:creationId xmlns:a16="http://schemas.microsoft.com/office/drawing/2014/main" id="{3E2480D6-D7C3-4EE7-8C35-86C5DADBB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>
              <a:extLst>
                <a:ext uri="{FF2B5EF4-FFF2-40B4-BE49-F238E27FC236}">
                  <a16:creationId xmlns:a16="http://schemas.microsoft.com/office/drawing/2014/main" id="{D93DAB62-CE8B-4F76-83E1-F1FB70F95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>
              <a:extLst>
                <a:ext uri="{FF2B5EF4-FFF2-40B4-BE49-F238E27FC236}">
                  <a16:creationId xmlns:a16="http://schemas.microsoft.com/office/drawing/2014/main" id="{7F6E54E1-6996-444C-83A7-E7B3B52EC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5" name="Rectangle 8">
              <a:extLst>
                <a:ext uri="{FF2B5EF4-FFF2-40B4-BE49-F238E27FC236}">
                  <a16:creationId xmlns:a16="http://schemas.microsoft.com/office/drawing/2014/main" id="{38E66342-4D0B-4F35-902C-94085B67D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6" name="Rectangle 9">
              <a:extLst>
                <a:ext uri="{FF2B5EF4-FFF2-40B4-BE49-F238E27FC236}">
                  <a16:creationId xmlns:a16="http://schemas.microsoft.com/office/drawing/2014/main" id="{56352FFA-E8B2-4F8A-AC50-E737CFCC2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37" name="Rectangle 10">
              <a:extLst>
                <a:ext uri="{FF2B5EF4-FFF2-40B4-BE49-F238E27FC236}">
                  <a16:creationId xmlns:a16="http://schemas.microsoft.com/office/drawing/2014/main" id="{48C759DF-739B-41A5-A2A2-9FE6FB028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hlink"/>
                </a:solidFill>
              </a:endParaRPr>
            </a:p>
          </p:txBody>
        </p:sp>
        <p:sp>
          <p:nvSpPr>
            <p:cNvPr id="1038" name="Rectangle 11">
              <a:extLst>
                <a:ext uri="{FF2B5EF4-FFF2-40B4-BE49-F238E27FC236}">
                  <a16:creationId xmlns:a16="http://schemas.microsoft.com/office/drawing/2014/main" id="{192D3945-96E6-479C-83B1-042E2E7E3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 sz="2400"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>
              <a:extLst>
                <a:ext uri="{FF2B5EF4-FFF2-40B4-BE49-F238E27FC236}">
                  <a16:creationId xmlns:a16="http://schemas.microsoft.com/office/drawing/2014/main" id="{53E53EB5-7BD9-4270-B3C4-0388328D6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  <p:sp>
          <p:nvSpPr>
            <p:cNvPr id="1040" name="Rectangle 13">
              <a:extLst>
                <a:ext uri="{FF2B5EF4-FFF2-40B4-BE49-F238E27FC236}">
                  <a16:creationId xmlns:a16="http://schemas.microsoft.com/office/drawing/2014/main" id="{CFEE3C77-D710-4B27-913C-AC347C540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cs-CZ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C821D9CC-719D-40F4-957E-8E4B3FD5F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D133664A-FF2E-4B69-B4CD-6E4565BED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64528" name="Rectangle 16">
            <a:extLst>
              <a:ext uri="{FF2B5EF4-FFF2-40B4-BE49-F238E27FC236}">
                <a16:creationId xmlns:a16="http://schemas.microsoft.com/office/drawing/2014/main" id="{A977AEEB-0F03-4F1C-A6B6-BB94D9CDB0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df.mff.cuni.cz/vyuka/didaktika/DF_ORG_FORMY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kdf.mff.cuni.cz/vyuka/didaktika/DF_DIAGNOSTIKA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f.ujep.cz/obecna-didaktika/pdf/Didakticke_testy.pdf" TargetMode="External"/><Relationship Id="rId2" Type="http://schemas.openxmlformats.org/officeDocument/2006/relationships/hyperlink" Target="https://kdf.mff.cuni.cz/vyuka/didaktika/2020_fondPaF/Kapitoly_DiFy_202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nuf.cz/sbornik/" TargetMode="External"/><Relationship Id="rId2" Type="http://schemas.openxmlformats.org/officeDocument/2006/relationships/hyperlink" Target="https://vnuf.cz/2020/sbornik_VNUF_2020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of.zcu.cz/ak/astro/2019/" TargetMode="External"/><Relationship Id="rId4" Type="http://schemas.openxmlformats.org/officeDocument/2006/relationships/hyperlink" Target="https://kof.zcu.cz/ak/trendy/9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df.mff.cuni.cz/heureka/sborniky/" TargetMode="External"/><Relationship Id="rId2" Type="http://schemas.openxmlformats.org/officeDocument/2006/relationships/hyperlink" Target="https://kdf.mff.cuni.cz/heureka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ixirdoskol.cz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sero.sciencein.cz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vetenergie.cz/" TargetMode="External"/><Relationship Id="rId5" Type="http://schemas.openxmlformats.org/officeDocument/2006/relationships/hyperlink" Target="https://www.astro.cz/rady/astronomie-ve-skolni-vyuce.html" TargetMode="External"/><Relationship Id="rId4" Type="http://schemas.openxmlformats.org/officeDocument/2006/relationships/hyperlink" Target="http://www.science-on-stage.cz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4712/18047106.8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kdf.mff.cuni.cz/~kekule/2020_fondPaF/Kapitoly_DiFy_2020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2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F5BD91-D9E4-3C10-0F87-BC5D33D4F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2257425"/>
            <a:ext cx="8829675" cy="46005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1D0F8B3A-BCE3-40F9-A19D-3CB073918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49275"/>
            <a:ext cx="8856663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b="1" dirty="0">
                <a:solidFill>
                  <a:schemeClr val="bg2"/>
                </a:solidFill>
              </a:rPr>
              <a:t>DIDAKTIKA FYZIKY 2</a:t>
            </a:r>
            <a:endParaRPr lang="en-US" altLang="cs-CZ" b="1" dirty="0">
              <a:solidFill>
                <a:schemeClr val="bg2"/>
              </a:solidFill>
            </a:endParaRP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56C8C23-18B1-446B-9208-175766198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437063"/>
            <a:ext cx="66452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1800"/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992F0981-02A4-4BB0-A61F-3B4F72EF8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00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044A833-3CB8-4552-A052-790AA88BE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462" y="1484784"/>
            <a:ext cx="9144000" cy="4185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/>
              <a:t>Organizační formy výuky, laboratorní práce, problematika hodnocení, profesní podpora učitelů fyziky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b="1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solidFill>
                  <a:srgbClr val="000000"/>
                </a:solidFill>
              </a:rPr>
              <a:t>Fakulta pedagogická, Západočeská univerzita </a:t>
            </a:r>
            <a:r>
              <a:rPr lang="cs-CZ" altLang="cs-CZ" sz="2400">
                <a:solidFill>
                  <a:srgbClr val="000000"/>
                </a:solidFill>
              </a:rPr>
              <a:t>v Plzni</a:t>
            </a: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2600" dirty="0"/>
          </a:p>
        </p:txBody>
      </p:sp>
    </p:spTree>
    <p:extLst>
      <p:ext uri="{BB962C8B-B14F-4D97-AF65-F5344CB8AC3E}">
        <p14:creationId xmlns:p14="http://schemas.microsoft.com/office/powerpoint/2010/main" val="79268878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1E3D1EF7-FE3B-43B0-A388-41C14512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63" y="476250"/>
            <a:ext cx="7812087" cy="608013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ClrTx/>
              <a:buSzTx/>
              <a:buFontTx/>
              <a:buNone/>
            </a:pPr>
            <a:r>
              <a:rPr lang="en-US" altLang="cs-CZ" b="1" dirty="0">
                <a:solidFill>
                  <a:schemeClr val="bg2"/>
                </a:solidFill>
              </a:rPr>
              <a:t>ORGANIZAČNÍ FORMY VÝUKY </a:t>
            </a:r>
            <a:r>
              <a:rPr lang="en-US" altLang="cs-CZ" b="1" dirty="0" err="1">
                <a:solidFill>
                  <a:schemeClr val="bg2"/>
                </a:solidFill>
              </a:rPr>
              <a:t>Fy</a:t>
            </a:r>
            <a:endParaRPr lang="cs-CZ" altLang="cs-CZ" b="1" dirty="0">
              <a:solidFill>
                <a:schemeClr val="bg2"/>
              </a:solidFill>
            </a:endParaRPr>
          </a:p>
        </p:txBody>
      </p:sp>
      <p:sp>
        <p:nvSpPr>
          <p:cNvPr id="4099" name="Rectangle 5">
            <a:extLst>
              <a:ext uri="{FF2B5EF4-FFF2-40B4-BE49-F238E27FC236}">
                <a16:creationId xmlns:a16="http://schemas.microsoft.com/office/drawing/2014/main" id="{355CA9DF-2B47-4D02-A0E7-0EA640C493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8" y="1099576"/>
            <a:ext cx="9144000" cy="5589587"/>
          </a:xfrm>
          <a:noFill/>
        </p:spPr>
        <p:txBody>
          <a:bodyPr/>
          <a:lstStyle/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Obecně didaktický pohled – viz předmět KPG/OBDIZ, zde primárně pohled oborově didaktický.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Dle Svobody dělení dle dle vztahu k </a:t>
            </a:r>
            <a:r>
              <a:rPr lang="cs-CZ" altLang="cs-CZ" sz="2400" b="1" dirty="0"/>
              <a:t>osobnosti žáka</a:t>
            </a:r>
            <a:r>
              <a:rPr lang="cs-CZ" altLang="cs-CZ" sz="2400" dirty="0"/>
              <a:t>, dle </a:t>
            </a:r>
            <a:r>
              <a:rPr lang="cs-CZ" altLang="cs-CZ" sz="2400" b="1" dirty="0"/>
              <a:t>charakteru prostředí a organzace práce</a:t>
            </a:r>
            <a:r>
              <a:rPr lang="cs-CZ" altLang="cs-CZ" sz="2400" dirty="0"/>
              <a:t>, dle </a:t>
            </a:r>
            <a:r>
              <a:rPr lang="cs-CZ" altLang="cs-CZ" sz="2400" b="1" dirty="0"/>
              <a:t>délky trvání</a:t>
            </a:r>
            <a:r>
              <a:rPr lang="cs-CZ" altLang="cs-CZ" sz="2400" dirty="0"/>
              <a:t>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Dle vztahu k osobnosti žáka: hromadná, skupinová, individuální, individualizovaná (pozor, není to totéž, souvisí s diferencovanou výukou, podstatné pro inspekci!)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Dle charakteru prostředí: </a:t>
            </a:r>
            <a:r>
              <a:rPr lang="en-US" altLang="cs-CZ" sz="2400" i="1" dirty="0" err="1"/>
              <a:t>standardní</a:t>
            </a:r>
            <a:r>
              <a:rPr lang="en-US" altLang="cs-CZ" sz="2400" i="1" dirty="0"/>
              <a:t> </a:t>
            </a:r>
            <a:r>
              <a:rPr lang="en-US" altLang="cs-CZ" sz="2400" i="1" dirty="0" err="1"/>
              <a:t>třída</a:t>
            </a:r>
            <a:r>
              <a:rPr lang="en-US" altLang="cs-CZ" sz="2400" dirty="0"/>
              <a:t>, </a:t>
            </a:r>
            <a:r>
              <a:rPr lang="cs-CZ" altLang="cs-CZ" sz="2400" i="1" dirty="0"/>
              <a:t>laboratorní práce, exkurze (tematická, komplexní, motivační…).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Dle délky trvání: běžná hodina, dvouhodinový blok (často laborky s půlkou třídy), zkrácené celky. </a:t>
            </a:r>
          </a:p>
          <a:p>
            <a:pPr eaLnBrk="1" hangingPunct="1"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Detailněji viz </a:t>
            </a:r>
            <a:r>
              <a:rPr lang="cs-CZ" altLang="cs-CZ" sz="2400" dirty="0">
                <a:hlinkClick r:id="rId3"/>
              </a:rPr>
              <a:t>https://kdf.mff.cuni.cz/vyuka/didaktika/DF_ORG_FORMY.pdf</a:t>
            </a:r>
            <a:endParaRPr lang="cs-CZ" altLang="cs-CZ" sz="24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2412" y="620688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LABORATORNÍ PRÁCE VE FYZICE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9144001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Součást výuky fyziky od v Čechách od začátku 20. stol., od r. 1933 povinně na reálkách a real. gymnáziích. Již za první republiky několik učebnic pro lab. práce z fyziky (Březina, 1924, Sechovský a Šilháček, 1935), poslední ucelená učebnice: </a:t>
            </a:r>
            <a:r>
              <a:rPr lang="cs-CZ" altLang="cs-CZ" sz="2400" b="1" dirty="0"/>
              <a:t>Živný a Lepil, 1965: Praktická cvičení z fyziky.</a:t>
            </a:r>
            <a:r>
              <a:rPr lang="cs-CZ" altLang="cs-CZ" sz="2400" dirty="0"/>
              <a:t> Jinak součást učebnic, v posledních verzích jen v el. doplňku (celkově v posledních desetiletích pokles vlivu LP – redukce časové dotace apod.)   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Různé definice toho, co je vlastně lab. práce. USA Lab report: “</a:t>
            </a:r>
            <a:r>
              <a:rPr lang="cs-CZ" sz="2400" i="1" dirty="0">
                <a:effectLst/>
                <a:latin typeface="+mj-lt"/>
                <a:ea typeface="MS Mincho" panose="02020609040205080304" pitchFamily="49" charset="-128"/>
              </a:rPr>
              <a:t>Laboratorní práce nabízejí studentům přímou možnost interakce s hmotnou realitou (popř. daty popisujícími hmotnou realitu) a to prostřednictvím nástrojů, technik sběru dat, modelů a vědeckých teorií.“ </a:t>
            </a:r>
            <a:r>
              <a:rPr lang="cs-CZ" sz="2400" dirty="0">
                <a:effectLst/>
                <a:latin typeface="+mj-lt"/>
                <a:ea typeface="MS Mincho" panose="02020609040205080304" pitchFamily="49" charset="-128"/>
              </a:rPr>
              <a:t>(např. i analýza dat z astro. katalogů, ne však simulovaná data!).</a:t>
            </a:r>
          </a:p>
        </p:txBody>
      </p:sp>
    </p:spTree>
    <p:extLst>
      <p:ext uri="{BB962C8B-B14F-4D97-AF65-F5344CB8AC3E}">
        <p14:creationId xmlns:p14="http://schemas.microsoft.com/office/powerpoint/2010/main" val="951915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47700" y="548680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CÍLE LABORATORNÍCH PRACÍ z </a:t>
            </a:r>
            <a:r>
              <a:rPr lang="en-US" altLang="cs-CZ" sz="3200" b="1" dirty="0" err="1">
                <a:solidFill>
                  <a:schemeClr val="bg2"/>
                </a:solidFill>
              </a:rPr>
              <a:t>Fy</a:t>
            </a:r>
            <a:r>
              <a:rPr lang="en-US" altLang="cs-CZ" sz="3200" b="1" dirty="0">
                <a:solidFill>
                  <a:schemeClr val="bg2"/>
                </a:solidFill>
              </a:rPr>
              <a:t>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9144001" cy="5589587"/>
          </a:xfrm>
          <a:noFill/>
          <a:ln/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dirty="0">
                <a:effectLst/>
                <a:latin typeface="+mj-lt"/>
                <a:ea typeface="MS Mincho" panose="02020609040205080304" pitchFamily="49" charset="-128"/>
              </a:rPr>
              <a:t>Cíle lab. prací: různá členění, např. Van den Berg (2013):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i="1" dirty="0">
                <a:effectLst/>
                <a:ea typeface="MS Mincho" panose="02020609040205080304" pitchFamily="49" charset="-128"/>
              </a:rPr>
              <a:t>1. </a:t>
            </a:r>
            <a:r>
              <a:rPr lang="cs-CZ" sz="2400" b="0" i="1" dirty="0">
                <a:effectLst/>
                <a:ea typeface="Times New Roman" panose="02020603050405020304" pitchFamily="18" charset="0"/>
              </a:rPr>
              <a:t>Podpořit teoretické koncepty probírané ve výuce.</a:t>
            </a:r>
            <a:endParaRPr lang="cs-CZ" sz="2400" b="1" i="1" dirty="0">
              <a:effectLst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b="0" i="1" dirty="0">
                <a:effectLst/>
                <a:ea typeface="Times New Roman" panose="02020603050405020304" pitchFamily="18" charset="0"/>
              </a:rPr>
              <a:t>2. Naučit se realizovat výzkum, tj. formulovat výzkumné otázky, designovat experiment , převádět proměnné do měřitelné podoby apod.  </a:t>
            </a:r>
            <a:endParaRPr lang="cs-CZ" sz="2400" b="1" i="1" dirty="0">
              <a:effectLst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b="0" i="1" dirty="0">
                <a:effectLst/>
                <a:ea typeface="Times New Roman" panose="02020603050405020304" pitchFamily="18" charset="0"/>
              </a:rPr>
              <a:t>3. Naučit se provádět měření a používat měřící přístroje a techniky.</a:t>
            </a:r>
            <a:endParaRPr lang="cs-CZ" sz="2400" b="1" i="1" dirty="0">
              <a:effectLst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b="0" i="1" dirty="0">
                <a:effectLst/>
                <a:ea typeface="Times New Roman" panose="02020603050405020304" pitchFamily="18" charset="0"/>
              </a:rPr>
              <a:t>4. Motivovat studenty (předpoklad: realizace experimentů je motivující a tato motivace se vyplatí díky jejich lepšímu zvládnutí). </a:t>
            </a:r>
            <a:endParaRPr lang="cs-CZ" sz="2400" b="1" i="1" dirty="0">
              <a:effectLst/>
              <a:ea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b="0" i="1" dirty="0">
                <a:effectLst/>
                <a:ea typeface="Times New Roman" panose="02020603050405020304" pitchFamily="18" charset="0"/>
              </a:rPr>
              <a:t>5. Správně uchopit a uznat experimentální povahu vědecké práce.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altLang="cs-CZ" sz="2400" b="1" dirty="0"/>
              <a:t>Vždy zohled</a:t>
            </a:r>
            <a:r>
              <a:rPr lang="en-US" altLang="cs-CZ" sz="2400" b="1" dirty="0"/>
              <a:t>nit</a:t>
            </a:r>
            <a:r>
              <a:rPr lang="cs-CZ" altLang="cs-CZ" sz="2400" b="1" dirty="0"/>
              <a:t>, co je cílem LP, nechytat </a:t>
            </a:r>
            <a:r>
              <a:rPr lang="en-US" altLang="cs-CZ" sz="2400" b="1" dirty="0" err="1"/>
              <a:t>moc</a:t>
            </a:r>
            <a:r>
              <a:rPr lang="cs-CZ" altLang="cs-CZ" sz="2400" b="1" dirty="0"/>
              <a:t> zajíců najednou!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8855075" y="6426200"/>
            <a:ext cx="2889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cs-CZ" sz="1600" baseline="-25000" dirty="0"/>
          </a:p>
        </p:txBody>
      </p:sp>
    </p:spTree>
    <p:extLst>
      <p:ext uri="{BB962C8B-B14F-4D97-AF65-F5344CB8AC3E}">
        <p14:creationId xmlns:p14="http://schemas.microsoft.com/office/powerpoint/2010/main" val="152094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2412" y="620688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EFEKTIVITA LAB. PRACÍ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9144001" cy="5688979"/>
          </a:xfrm>
          <a:noFill/>
          <a:ln/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200" dirty="0">
                <a:effectLst/>
                <a:latin typeface="+mj-lt"/>
                <a:ea typeface="MS Mincho" panose="02020609040205080304" pitchFamily="49" charset="-128"/>
              </a:rPr>
              <a:t>Lab. práce poměrně oblíbené u žáků, avšak výzkumy často upozorňují na nízkou </a:t>
            </a:r>
            <a:r>
              <a:rPr lang="en-US" sz="2200" dirty="0" err="1">
                <a:effectLst/>
                <a:latin typeface="+mj-lt"/>
                <a:ea typeface="MS Mincho" panose="02020609040205080304" pitchFamily="49" charset="-128"/>
              </a:rPr>
              <a:t>efektivitu</a:t>
            </a:r>
            <a:r>
              <a:rPr lang="en-US" sz="2200" dirty="0">
                <a:effectLst/>
                <a:latin typeface="+mj-lt"/>
                <a:ea typeface="MS Mincho" panose="02020609040205080304" pitchFamily="49" charset="-128"/>
              </a:rPr>
              <a:t>. </a:t>
            </a:r>
            <a:r>
              <a:rPr lang="cs-CZ" sz="2200" dirty="0">
                <a:effectLst/>
                <a:latin typeface="+mj-lt"/>
                <a:ea typeface="MS Mincho" panose="02020609040205080304" pitchFamily="49" charset="-128"/>
              </a:rPr>
              <a:t>Možné příčiny: jen verifikace známých faktů, návod jako kuchařka, chybí vzor, neadekvátní supervise, nesoulad cílů a návodů. Van den Berg (2013) doporučuje: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200" dirty="0">
              <a:effectLst/>
              <a:latin typeface="Times New Roman" panose="02020603050405020304" pitchFamily="18" charset="0"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ea typeface="MS Mincho" panose="02020609040205080304" pitchFamily="49" charset="-128"/>
              </a:rPr>
              <a:t>1. U každé z LP jasně definovat, kterou z domén bude rozvíjet.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ea typeface="MS Mincho" panose="02020609040205080304" pitchFamily="49" charset="-128"/>
              </a:rPr>
              <a:t>2. Reflektovat  výzkumy miskoncepcí při plánování LP.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ea typeface="MS Mincho" panose="02020609040205080304" pitchFamily="49" charset="-128"/>
              </a:rPr>
              <a:t>3. Věnovat zásadní pozornost obsahu návodů na LP a v jejich rámci nechat žákům prostor pro vlastní design experimentů.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ea typeface="MS Mincho" panose="02020609040205080304" pitchFamily="49" charset="-128"/>
              </a:rPr>
              <a:t>4. U úloh rozvíjejících konceptuální porozumění a badatelské schopnosti volit jednoduché experiment.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ea typeface="MS Mincho" panose="02020609040205080304" pitchFamily="49" charset="-128"/>
              </a:rPr>
              <a:t>5. Vyjasnit cíle dané laboratorní úlohy žákům a na jejich základě stanovit kritéria hodnocení.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 </a:t>
            </a:r>
            <a:endParaRPr lang="cs-CZ" altLang="cs-CZ" sz="2200" dirty="0"/>
          </a:p>
        </p:txBody>
      </p:sp>
    </p:spTree>
    <p:extLst>
      <p:ext uri="{BB962C8B-B14F-4D97-AF65-F5344CB8AC3E}">
        <p14:creationId xmlns:p14="http://schemas.microsoft.com/office/powerpoint/2010/main" val="1495609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352412" y="620688"/>
            <a:ext cx="8496300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BADATELSKÉ LAB. PRÁCE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268413"/>
            <a:ext cx="9144001" cy="5589587"/>
          </a:xfrm>
          <a:noFill/>
          <a:ln/>
        </p:spPr>
        <p:txBody>
          <a:bodyPr/>
          <a:lstStyle/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dirty="0">
                <a:effectLst/>
                <a:latin typeface="+mj-lt"/>
                <a:ea typeface="MS Mincho" panose="02020609040205080304" pitchFamily="49" charset="-128"/>
              </a:rPr>
              <a:t>Otázka, jak vest žáky při LP (2 extrémy: návod jako kuchařka vs. žáci na vše přijdou sami jen na základě vhodných otázek a podnětů učitele). Typy LP dle míry otevřenosti bádání: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r>
              <a:rPr lang="cs-CZ" sz="2400" dirty="0">
                <a:effectLst/>
                <a:latin typeface="+mj-lt"/>
                <a:ea typeface="MS Mincho" panose="02020609040205080304" pitchFamily="49" charset="-128"/>
              </a:rPr>
              <a:t> </a:t>
            </a:r>
          </a:p>
          <a:p>
            <a:pPr marL="0" marR="0" indent="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52095" algn="l"/>
                <a:tab pos="450215" algn="l"/>
                <a:tab pos="450215" algn="l"/>
              </a:tabLst>
            </a:pPr>
            <a:endParaRPr lang="cs-CZ" sz="2400" dirty="0">
              <a:effectLst/>
              <a:latin typeface="+mj-lt"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effectLst/>
                <a:ea typeface="MS Mincho" panose="02020609040205080304" pitchFamily="49" charset="-128"/>
              </a:rPr>
              <a:t>Velký pozor na </a:t>
            </a:r>
            <a:r>
              <a:rPr lang="cs-CZ" sz="2400" u="sng" dirty="0">
                <a:effectLst/>
                <a:ea typeface="MS Mincho" panose="02020609040205080304" pitchFamily="49" charset="-128"/>
              </a:rPr>
              <a:t>odcizené poznávání </a:t>
            </a:r>
            <a:r>
              <a:rPr lang="cs-CZ" sz="2400" dirty="0">
                <a:effectLst/>
                <a:ea typeface="MS Mincho" panose="02020609040205080304" pitchFamily="49" charset="-128"/>
              </a:rPr>
              <a:t>(LP jako kroužky prac. výchovy bez jasného fyz. přínosu)!!  </a:t>
            </a:r>
            <a:endParaRPr lang="cs-CZ" altLang="cs-CZ" sz="24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C1AE4D-DB1A-44E5-8293-C70DB09FC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837683"/>
              </p:ext>
            </p:extLst>
          </p:nvPr>
        </p:nvGraphicFramePr>
        <p:xfrm>
          <a:off x="899592" y="2564905"/>
          <a:ext cx="7560840" cy="33676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362861">
                  <a:extLst>
                    <a:ext uri="{9D8B030D-6E8A-4147-A177-3AD203B41FA5}">
                      <a16:colId xmlns:a16="http://schemas.microsoft.com/office/drawing/2014/main" val="3816410299"/>
                    </a:ext>
                  </a:extLst>
                </a:gridCol>
                <a:gridCol w="1053890">
                  <a:extLst>
                    <a:ext uri="{9D8B030D-6E8A-4147-A177-3AD203B41FA5}">
                      <a16:colId xmlns:a16="http://schemas.microsoft.com/office/drawing/2014/main" val="2339470073"/>
                    </a:ext>
                  </a:extLst>
                </a:gridCol>
                <a:gridCol w="679593">
                  <a:extLst>
                    <a:ext uri="{9D8B030D-6E8A-4147-A177-3AD203B41FA5}">
                      <a16:colId xmlns:a16="http://schemas.microsoft.com/office/drawing/2014/main" val="2926318883"/>
                    </a:ext>
                  </a:extLst>
                </a:gridCol>
                <a:gridCol w="1164515">
                  <a:extLst>
                    <a:ext uri="{9D8B030D-6E8A-4147-A177-3AD203B41FA5}">
                      <a16:colId xmlns:a16="http://schemas.microsoft.com/office/drawing/2014/main" val="3751631737"/>
                    </a:ext>
                  </a:extLst>
                </a:gridCol>
                <a:gridCol w="970582">
                  <a:extLst>
                    <a:ext uri="{9D8B030D-6E8A-4147-A177-3AD203B41FA5}">
                      <a16:colId xmlns:a16="http://schemas.microsoft.com/office/drawing/2014/main" val="3035592174"/>
                    </a:ext>
                  </a:extLst>
                </a:gridCol>
                <a:gridCol w="1142053">
                  <a:extLst>
                    <a:ext uri="{9D8B030D-6E8A-4147-A177-3AD203B41FA5}">
                      <a16:colId xmlns:a16="http://schemas.microsoft.com/office/drawing/2014/main" val="197343904"/>
                    </a:ext>
                  </a:extLst>
                </a:gridCol>
                <a:gridCol w="1187346">
                  <a:extLst>
                    <a:ext uri="{9D8B030D-6E8A-4147-A177-3AD203B41FA5}">
                      <a16:colId xmlns:a16="http://schemas.microsoft.com/office/drawing/2014/main" val="422233463"/>
                    </a:ext>
                  </a:extLst>
                </a:gridCol>
              </a:tblGrid>
              <a:tr h="7769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Typ bádání a úroveň u dané lab. práce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Výzkumná otázka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Teorie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Metodický postup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Technika analýzy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Interpretace dat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Očekávané výsledky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021895"/>
                  </a:ext>
                </a:extLst>
              </a:tr>
              <a:tr h="5070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Potvrzující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(úroveň 0)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2948825"/>
                  </a:ext>
                </a:extLst>
              </a:tr>
              <a:tr h="5070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Strukturované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(úroveň 0,5)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nejsou známy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515312"/>
                  </a:ext>
                </a:extLst>
              </a:tr>
              <a:tr h="5070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Nasměrované 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(úroveň 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nejsou známy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4634760"/>
                  </a:ext>
                </a:extLst>
              </a:tr>
              <a:tr h="5070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Otevřené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(úroveň 2)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nejsou známy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7219905"/>
                  </a:ext>
                </a:extLst>
              </a:tr>
              <a:tr h="5070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Autentické</a:t>
                      </a:r>
                      <a:endParaRPr lang="en-US" sz="120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(úroveň 3)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není známa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nejsou známy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1263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36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684213" y="512763"/>
            <a:ext cx="7812087" cy="608012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HODNOCENÍ LAB. PRÁCÍ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1" y="1340768"/>
            <a:ext cx="8675563" cy="882994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Klasické pojetí: hodnotit až kvalitu odevzdaných referátů (často souhrnná známka za pololetí), důraz na zpracování výsledků (správný zápis výsledků) a </a:t>
            </a:r>
            <a:r>
              <a:rPr lang="cs-CZ" altLang="cs-CZ" sz="2400" b="1" dirty="0"/>
              <a:t>závěr </a:t>
            </a:r>
            <a:r>
              <a:rPr lang="cs-CZ" altLang="cs-CZ" sz="2400" dirty="0"/>
              <a:t>protokolu.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Alternativní přístup: zohlednit i práci při realizaci a přípravu na měření (možný koncept: vstupní test-přímé pozorování práce žáků-protokol; musí být vždy od všech?)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Ganiel a Hofstein (1982) – </a:t>
            </a:r>
            <a:r>
              <a:rPr lang="cs-CZ" altLang="cs-CZ" sz="2400" b="1" dirty="0"/>
              <a:t>multikriteriální hodnocení: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effectLst/>
                <a:ea typeface="MS Mincho" panose="02020609040205080304" pitchFamily="49" charset="-128"/>
              </a:rPr>
              <a:t>1. Sestavení experimentálního zařízení a manipulace</a:t>
            </a:r>
            <a:r>
              <a:rPr lang="en-US" sz="2400" dirty="0">
                <a:effectLst/>
                <a:ea typeface="MS Mincho" panose="02020609040205080304" pitchFamily="49" charset="-128"/>
              </a:rPr>
              <a:t> </a:t>
            </a:r>
            <a:r>
              <a:rPr lang="cs-CZ" sz="2400" dirty="0">
                <a:effectLst/>
                <a:ea typeface="MS Mincho" panose="02020609040205080304" pitchFamily="49" charset="-128"/>
              </a:rPr>
              <a:t>(15 </a:t>
            </a:r>
            <a:r>
              <a:rPr lang="pt-BR" sz="2400" dirty="0">
                <a:effectLst/>
                <a:ea typeface="MS Mincho" panose="02020609040205080304" pitchFamily="49" charset="-128"/>
              </a:rPr>
              <a:t>%)</a:t>
            </a:r>
            <a:endParaRPr lang="en-US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effectLst/>
                <a:ea typeface="MS Mincho" panose="02020609040205080304" pitchFamily="49" charset="-128"/>
              </a:rPr>
              <a:t>2. Samotná realizace měření včetně zaznamenání výsl.(25 %)</a:t>
            </a:r>
            <a:endParaRPr lang="en-US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effectLst/>
                <a:ea typeface="MS Mincho" panose="02020609040205080304" pitchFamily="49" charset="-128"/>
              </a:rPr>
              <a:t>3. Uspořádanost a organizace práce </a:t>
            </a:r>
            <a:r>
              <a:rPr lang="cs-CZ" sz="2400" dirty="0">
                <a:effectLst/>
                <a:ea typeface="MS Mincho" panose="02020609040205080304" pitchFamily="49" charset="-128"/>
              </a:rPr>
              <a:t>(10 %)</a:t>
            </a:r>
            <a:endParaRPr lang="en-US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effectLst/>
                <a:ea typeface="MS Mincho" panose="02020609040205080304" pitchFamily="49" charset="-128"/>
              </a:rPr>
              <a:t>4. Organizace a zpracování dat včetně graf</a:t>
            </a:r>
            <a:r>
              <a:rPr lang="en-US" sz="2400" dirty="0">
                <a:effectLst/>
                <a:ea typeface="MS Mincho" panose="02020609040205080304" pitchFamily="49" charset="-128"/>
              </a:rPr>
              <a:t>.</a:t>
            </a:r>
            <a:r>
              <a:rPr lang="cs-CZ" sz="2400" dirty="0">
                <a:effectLst/>
                <a:ea typeface="MS Mincho" panose="02020609040205080304" pitchFamily="49" charset="-128"/>
              </a:rPr>
              <a:t> výstupů (25 %) </a:t>
            </a:r>
            <a:endParaRPr lang="en-US" sz="2400" dirty="0">
              <a:effectLst/>
              <a:ea typeface="MS Mincho" panose="02020609040205080304" pitchFamily="49" charset="-128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effectLst/>
                <a:ea typeface="MS Mincho" panose="02020609040205080304" pitchFamily="49" charset="-128"/>
              </a:rPr>
              <a:t>5. Vyvození závěrů a </a:t>
            </a:r>
            <a:r>
              <a:rPr lang="en-US" sz="2400" dirty="0">
                <a:effectLst/>
                <a:ea typeface="MS Mincho" panose="02020609040205080304" pitchFamily="49" charset="-128"/>
              </a:rPr>
              <a:t>k</a:t>
            </a:r>
            <a:r>
              <a:rPr lang="cs-CZ" sz="2400" dirty="0">
                <a:effectLst/>
                <a:ea typeface="MS Mincho" panose="02020609040205080304" pitchFamily="49" charset="-128"/>
              </a:rPr>
              <a:t>rit</a:t>
            </a:r>
            <a:r>
              <a:rPr lang="en-US" sz="2400" dirty="0">
                <a:effectLst/>
                <a:ea typeface="MS Mincho" panose="02020609040205080304" pitchFamily="49" charset="-128"/>
              </a:rPr>
              <a:t>. </a:t>
            </a:r>
            <a:r>
              <a:rPr lang="cs-CZ" sz="2400" dirty="0">
                <a:effectLst/>
                <a:ea typeface="MS Mincho" panose="02020609040205080304" pitchFamily="49" charset="-128"/>
              </a:rPr>
              <a:t>diskuze včetně chyb apod. (25 %)</a:t>
            </a:r>
            <a:endParaRPr lang="en-US" sz="2400" dirty="0">
              <a:effectLst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3878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755576" y="512763"/>
            <a:ext cx="7740724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HODNOCENÍ VE FYZICE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97538"/>
            <a:ext cx="91440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Hodnocení – vyjádření výsledků výuky ve vztahu k plánovanému cíli. Formativní (zpětná vazba v průběhu, nástroj pedagogické komunikace) a sumativní hodnocení.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Vlastnosti hodnocení: cílené, systematické, efektivní, informativní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Rozdíl mezi hodnocením (assessment) a evaluací, další členění hodnocení, viz </a:t>
            </a:r>
            <a:r>
              <a:rPr lang="cs-CZ" altLang="cs-CZ" sz="2400" dirty="0">
                <a:hlinkClick r:id="rId2"/>
              </a:rPr>
              <a:t>https://kdf.mff.cuni.cz/vyuka/didaktika/DF_DIAGNOSTIKA.pdf</a:t>
            </a:r>
            <a:endParaRPr lang="cs-CZ" alt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Typickým nástrojem sumativního hodnocení – </a:t>
            </a:r>
            <a:r>
              <a:rPr lang="cs-CZ" altLang="cs-CZ" sz="2400" b="1" dirty="0"/>
              <a:t>didaktický </a:t>
            </a:r>
            <a:r>
              <a:rPr lang="en-US" altLang="cs-CZ" sz="2400" b="1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3722887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755576" y="512763"/>
            <a:ext cx="7740724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DIDAKTICKÉ TESTY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097538"/>
            <a:ext cx="5076057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Měřící nástoj, musí být reliabilní a validní, měl by být </a:t>
            </a:r>
            <a:r>
              <a:rPr lang="en-US" altLang="cs-CZ" sz="2400" dirty="0" err="1"/>
              <a:t>i</a:t>
            </a:r>
            <a:r>
              <a:rPr lang="cs-CZ" altLang="cs-CZ" sz="2400" dirty="0"/>
              <a:t> objektivní a citlivý.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Velmi detailně řešeno</a:t>
            </a:r>
            <a:r>
              <a:rPr lang="en-US" altLang="cs-CZ" sz="2400" dirty="0"/>
              <a:t> pro </a:t>
            </a:r>
            <a:r>
              <a:rPr lang="en-US" altLang="cs-CZ" sz="2400" dirty="0" err="1"/>
              <a:t>Fy</a:t>
            </a:r>
            <a:r>
              <a:rPr lang="cs-CZ" altLang="cs-CZ" sz="2400" dirty="0"/>
              <a:t> Žákem a Kekule (2020) na </a:t>
            </a:r>
            <a:r>
              <a:rPr lang="cs-CZ" altLang="cs-CZ" sz="2400" dirty="0">
                <a:hlinkClick r:id="rId2"/>
              </a:rPr>
              <a:t>https://kdf.mff.cuni.cz/vyuka/didaktika/2020_fondPaF/Kapitoly_DiFy_2020.pdf</a:t>
            </a:r>
            <a:r>
              <a:rPr lang="cs-CZ" altLang="cs-CZ" sz="2400" dirty="0"/>
              <a:t> </a:t>
            </a:r>
            <a:r>
              <a:rPr lang="en-US" altLang="cs-CZ" sz="2400" dirty="0"/>
              <a:t>, </a:t>
            </a:r>
            <a:r>
              <a:rPr lang="cs-CZ" altLang="cs-CZ" sz="2400" dirty="0"/>
              <a:t>obecně didakticky např na UJEP na </a:t>
            </a:r>
            <a:r>
              <a:rPr lang="en-US" altLang="cs-CZ" sz="2400" dirty="0">
                <a:hlinkClick r:id="rId3"/>
              </a:rPr>
              <a:t>https://www.pf.ujep.cz/obecna-didaktika/pdf/Didakticke_testy.pdf</a:t>
            </a:r>
            <a:r>
              <a:rPr lang="en-US" altLang="cs-CZ" sz="2400" dirty="0"/>
              <a:t>  </a:t>
            </a:r>
            <a:endParaRPr lang="cs-CZ" alt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Testové úlohy </a:t>
            </a:r>
            <a:r>
              <a:rPr lang="cs-CZ" altLang="cs-CZ" sz="2400" dirty="0"/>
              <a:t>– položky, členění dle kognitivní náročnosti (znalost-aplikace-vyšší kogn. náročnost), dle formátu úlohy.  </a:t>
            </a:r>
            <a:endParaRPr lang="cs-CZ" altLang="cs-CZ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0CBDBC-3156-4026-A254-25DAF89B0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330" y="1688344"/>
            <a:ext cx="4001670" cy="406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87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755576" y="512763"/>
            <a:ext cx="7740724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ÚLOHY V DID. TESTECH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97538"/>
            <a:ext cx="3635896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Členění dle Chrásky. </a:t>
            </a:r>
            <a:r>
              <a:rPr lang="cs-CZ" altLang="cs-CZ" sz="2400" i="1" dirty="0"/>
              <a:t>Do které kategorie patří početní úlohy?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U testových úloh (</a:t>
            </a:r>
            <a:r>
              <a:rPr lang="cs-CZ" altLang="cs-CZ" sz="2400" i="1" dirty="0"/>
              <a:t>multiple-choice</a:t>
            </a:r>
            <a:r>
              <a:rPr lang="cs-CZ" altLang="cs-CZ" sz="2400" dirty="0"/>
              <a:t>) vlastnosti: </a:t>
            </a:r>
            <a:r>
              <a:rPr lang="cs-CZ" altLang="cs-CZ" sz="2400" b="1" dirty="0"/>
              <a:t>náročnost</a:t>
            </a:r>
            <a:r>
              <a:rPr lang="en-US" altLang="cs-CZ" sz="2400" b="1" dirty="0"/>
              <a:t>,</a:t>
            </a:r>
            <a:r>
              <a:rPr lang="cs-CZ" altLang="cs-CZ" sz="2400" b="1" dirty="0"/>
              <a:t>, diskriminace, vliv hádání odpovědí. </a:t>
            </a:r>
            <a:r>
              <a:rPr lang="cs-CZ" altLang="cs-CZ" sz="2400" dirty="0"/>
              <a:t>Matematické zpracování: tzv. </a:t>
            </a:r>
            <a:r>
              <a:rPr lang="cs-CZ" altLang="cs-CZ" sz="2400" i="1" dirty="0"/>
              <a:t>Item response theory </a:t>
            </a:r>
            <a:r>
              <a:rPr lang="cs-CZ" altLang="cs-CZ" sz="2400" dirty="0"/>
              <a:t>(teorie odpovídání na položku) – základ modern</a:t>
            </a:r>
            <a:r>
              <a:rPr lang="en-US" altLang="cs-CZ" sz="2400" dirty="0"/>
              <a:t>í</a:t>
            </a:r>
            <a:r>
              <a:rPr lang="cs-CZ" altLang="cs-CZ" sz="2400" dirty="0"/>
              <a:t> teorie testů.      </a:t>
            </a:r>
            <a:endParaRPr lang="cs-CZ" altLang="cs-CZ" sz="24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739AF-E5D4-417F-95CC-6BAC39A10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1" y="1108289"/>
            <a:ext cx="5238981" cy="5073919"/>
          </a:xfrm>
          <a:prstGeom prst="rect">
            <a:avLst/>
          </a:prstGeom>
        </p:spPr>
      </p:pic>
      <p:pic>
        <p:nvPicPr>
          <p:cNvPr id="2050" name="Picture 2" descr="Discrimination, Guessing and Carelessness Asymptotes: Estimating IRT  Parameters with Rasch">
            <a:extLst>
              <a:ext uri="{FF2B5EF4-FFF2-40B4-BE49-F238E27FC236}">
                <a16:creationId xmlns:a16="http://schemas.microsoft.com/office/drawing/2014/main" id="{A077E826-B0B5-4764-BA86-B859627F3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4186273"/>
            <a:ext cx="2843808" cy="224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039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755576" y="512763"/>
            <a:ext cx="7740724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TVORBA DID. TESTU 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760"/>
            <a:ext cx="5868144" cy="462627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altLang="cs-CZ" sz="2400" dirty="0"/>
              <a:t>Flowchart </a:t>
            </a:r>
            <a:r>
              <a:rPr lang="cs-CZ" altLang="cs-CZ" sz="2400" dirty="0"/>
              <a:t>dle Beichnera.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Úvodní úvahy: Co je cílem testování? Bude test rozlišující nebo ověřující? Koho testuji? V jakých úrovních?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Výběr úloh (vlastní vs. převzaté), ideálně pilotáž testu (srozumitelnost zadání)</a:t>
            </a:r>
            <a:r>
              <a:rPr lang="en-US" altLang="cs-CZ" sz="2400" i="1" dirty="0"/>
              <a:t>.</a:t>
            </a:r>
            <a:endParaRPr lang="cs-CZ" altLang="cs-CZ" sz="2400" i="1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Stanovení času na vypracování (až 3krát víc, než to trvá učiteli)</a:t>
            </a:r>
            <a:r>
              <a:rPr lang="en-US" altLang="cs-CZ" sz="2400" i="1" dirty="0"/>
              <a:t>.</a:t>
            </a:r>
            <a:endParaRPr lang="cs-CZ" altLang="cs-CZ" sz="2400" i="1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i="1" dirty="0"/>
              <a:t>Zpětná vazba z využití testu (pohled</a:t>
            </a:r>
          </a:p>
          <a:p>
            <a:pPr marL="0" indent="0">
              <a:buClr>
                <a:schemeClr val="tx1"/>
              </a:buClr>
              <a:buSzTx/>
              <a:buNone/>
            </a:pPr>
            <a:r>
              <a:rPr lang="cs-CZ" altLang="cs-CZ" sz="2400" i="1" dirty="0"/>
              <a:t>    na úspěšnost úloh</a:t>
            </a:r>
            <a:r>
              <a:rPr lang="en-US" altLang="cs-CZ" sz="2400" i="1" dirty="0"/>
              <a:t>).</a:t>
            </a:r>
            <a:endParaRPr lang="cs-CZ" altLang="cs-CZ" sz="2400" i="1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Chyby: nejasná specifikace, moc otázek schovaných v testu, rozptyl. kontext, “</a:t>
            </a:r>
            <a:r>
              <a:rPr lang="cs-CZ" altLang="cs-CZ" sz="2400" i="1" dirty="0"/>
              <a:t>slovíčkaření a chytáky</a:t>
            </a:r>
            <a:r>
              <a:rPr lang="en-US" altLang="cs-CZ" sz="2400" dirty="0"/>
              <a:t>”.      </a:t>
            </a:r>
            <a:endParaRPr lang="en-US" altLang="cs-CZ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66AA32-9850-4E41-B36C-1C7E2B382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477" y="1412241"/>
            <a:ext cx="3609523" cy="542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580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323529" y="512763"/>
            <a:ext cx="8712968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TVORBA DIDAKTICKÉHO TESTU -</a:t>
            </a:r>
            <a:r>
              <a:rPr lang="cs-CZ" altLang="cs-CZ" sz="3200" b="1" dirty="0">
                <a:solidFill>
                  <a:schemeClr val="bg2"/>
                </a:solidFill>
              </a:rPr>
              <a:t> ÚKOL </a:t>
            </a:r>
            <a:r>
              <a:rPr lang="en-US" altLang="cs-CZ" sz="3200" b="1" dirty="0">
                <a:solidFill>
                  <a:schemeClr val="bg2"/>
                </a:solidFill>
              </a:rPr>
              <a:t>2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26652" y="1097538"/>
            <a:ext cx="9163148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Úkol:</a:t>
            </a:r>
            <a:r>
              <a:rPr lang="cs-CZ" altLang="cs-CZ" sz="2400" dirty="0"/>
              <a:t> vytvořte didaktický test na zvolené téma ze ZŠ fyziky. Test bude zahrnovat nejméně 5 úloh (alespoň dvě otevřené  a dvě uzavřené). U každé úlohy zdůvodněte jejich reliabilitu a validitu a uvedete, které kognitivní dovednosti resp. úrovně poznávacího procesu jsou v ní rozvíjeny. U uzavřených úloh diskutujte volbu distraktorů (popř. očekávatelných chyb při přiřazování apod.). Navrhněte a vysvětlete bodové hodnocení testu včetně známkování. Určete časovou dotaci testu včetně rozpisu na jednotlivé položky. Zkuste uvážit, které položky dokáží nejlépe diskriminovat.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Vytvořený didaktický test zpracujte písemně a odevzdejte v Učebně, diskutovat jej budeme na se</a:t>
            </a:r>
            <a:r>
              <a:rPr lang="en-US" altLang="cs-CZ" sz="2400" dirty="0"/>
              <a:t>m</a:t>
            </a:r>
            <a:r>
              <a:rPr lang="cs-CZ" altLang="cs-CZ" sz="2400" dirty="0"/>
              <a:t>ináři </a:t>
            </a:r>
            <a:r>
              <a:rPr lang="cs-CZ" altLang="cs-CZ" sz="2400"/>
              <a:t>dne 20. </a:t>
            </a:r>
            <a:r>
              <a:rPr lang="cs-CZ" altLang="cs-CZ" sz="2400" dirty="0"/>
              <a:t>10.</a:t>
            </a:r>
            <a:endParaRPr lang="cs-CZ" altLang="cs-CZ" sz="2400" b="1" i="1" dirty="0"/>
          </a:p>
        </p:txBody>
      </p:sp>
    </p:spTree>
    <p:extLst>
      <p:ext uri="{BB962C8B-B14F-4D97-AF65-F5344CB8AC3E}">
        <p14:creationId xmlns:p14="http://schemas.microsoft.com/office/powerpoint/2010/main" val="2081095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4213" y="512763"/>
            <a:ext cx="8170862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PROFESNÍ PODPORA UČITELŮ FYZIKY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496300" cy="5589587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U Fy existuje velké množství aktivit a možností pro učitele připravovaných didaktiky fyziky z VŠ a dalšími aktéry (největší nabídka ze všech oborů – silná komunita vzdělavatelů a popularizátorů fyziky).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8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Výhody:</a:t>
            </a:r>
            <a:r>
              <a:rPr lang="cs-CZ" altLang="cs-CZ" sz="2400" dirty="0"/>
              <a:t> náměty do výuky, spolupráce s dalšími učiteli, možnost půjčení si pomůcek, aktivity v drtivé většině zdarma či za symbolický poplatek, akce obvykle zahrnuty do DVPP (</a:t>
            </a:r>
            <a:r>
              <a:rPr lang="cs-CZ" altLang="cs-CZ" sz="2400" i="1" dirty="0"/>
              <a:t>vztah ke kariérnímu řádu??).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800" b="1" i="1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b="1" dirty="0"/>
              <a:t>Potenciální nevýhody: </a:t>
            </a:r>
            <a:r>
              <a:rPr lang="cs-CZ" altLang="cs-CZ" sz="2400" dirty="0"/>
              <a:t>časová náročnost, dostupnost uvedených aktivit ve venkovských regionech, potenciální obavy části učitelů ze “</a:t>
            </a:r>
            <a:r>
              <a:rPr lang="cs-CZ" altLang="cs-CZ" sz="2400" i="1" dirty="0"/>
              <a:t>ztrapnění se</a:t>
            </a:r>
            <a:r>
              <a:rPr lang="cs-CZ" altLang="cs-CZ" sz="2400" dirty="0"/>
              <a:t>” u některých aktivit.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Budoucí učitel by měl mít o nabízených aktivitách představu a ideálně některé z nich využívat.</a:t>
            </a:r>
          </a:p>
        </p:txBody>
      </p:sp>
    </p:spTree>
    <p:extLst>
      <p:ext uri="{BB962C8B-B14F-4D97-AF65-F5344CB8AC3E}">
        <p14:creationId xmlns:p14="http://schemas.microsoft.com/office/powerpoint/2010/main" val="845912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65956" y="534867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KONFERENCE – VNUF APOD.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96284"/>
            <a:ext cx="9144000" cy="4537075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Významná konference zaměřená do praxe: Veletrh nápadů učitelů fyziky, každoročně od r. 1996, vždy poslední víkend před začátkem školního roku (pátek – ne</a:t>
            </a:r>
            <a:r>
              <a:rPr lang="en-US" altLang="cs-CZ" sz="2400" dirty="0" err="1"/>
              <a:t>děle</a:t>
            </a:r>
            <a:r>
              <a:rPr lang="cs-CZ" altLang="cs-CZ" sz="2400" dirty="0"/>
              <a:t>)</a:t>
            </a:r>
            <a:r>
              <a:rPr lang="en-US" altLang="cs-CZ" sz="2400" dirty="0"/>
              <a:t>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Primárně náměty na experiment, laboratorní práce od didaktiků a učitelů pro učitele. Zahrnuty ale i příspěvky na další aktivity.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Vždy k dispozici sborník (z posledního ročníku na </a:t>
            </a:r>
            <a:r>
              <a:rPr lang="cs-CZ" altLang="cs-CZ" sz="2400" dirty="0">
                <a:hlinkClick r:id="rId2"/>
              </a:rPr>
              <a:t>https://vnuf.cz/2020/sbornik_VNUF_2020.pdf</a:t>
            </a:r>
            <a:r>
              <a:rPr lang="cs-CZ" altLang="cs-CZ" sz="2400" dirty="0"/>
              <a:t>) , navíc i souhrnný sborník toho nejlepšího na </a:t>
            </a:r>
            <a:r>
              <a:rPr lang="cs-CZ" altLang="cs-CZ" sz="2400" dirty="0">
                <a:hlinkClick r:id="rId3"/>
              </a:rPr>
              <a:t>https://vnuf.cz/sbornik/</a:t>
            </a:r>
            <a:r>
              <a:rPr lang="cs-CZ" altLang="cs-CZ" sz="2400" dirty="0"/>
              <a:t> (možnost hledání dle témat, autorů apod.)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Obrovské množtví velmi užitečných námětů do výuky, zároveň tvůrčí atmosféra při samotné konferenci.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Další konference: Moderní trendy v přípravě učitelů fyziky (pořádá FPE ZČU a FPS) jednou za dva roky, viz </a:t>
            </a:r>
            <a:r>
              <a:rPr lang="cs-CZ" altLang="cs-CZ" sz="2400" dirty="0">
                <a:hlinkClick r:id="rId4"/>
              </a:rPr>
              <a:t>https://kof.zcu.cz/ak/trendy/9/</a:t>
            </a:r>
            <a:r>
              <a:rPr lang="cs-CZ" altLang="cs-CZ" sz="2400" dirty="0"/>
              <a:t>, podobně Astronomické vzdělávání a popularizace (</a:t>
            </a:r>
            <a:r>
              <a:rPr lang="cs-CZ" altLang="cs-CZ" sz="2400" dirty="0">
                <a:hlinkClick r:id="rId5"/>
              </a:rPr>
              <a:t>https://kof.zcu.cz/ak/astro/2019/</a:t>
            </a:r>
            <a:r>
              <a:rPr lang="cs-CZ" altLang="cs-CZ" sz="2400" dirty="0"/>
              <a:t>)    </a:t>
            </a:r>
          </a:p>
        </p:txBody>
      </p:sp>
    </p:spTree>
    <p:extLst>
      <p:ext uri="{BB962C8B-B14F-4D97-AF65-F5344CB8AC3E}">
        <p14:creationId xmlns:p14="http://schemas.microsoft.com/office/powerpoint/2010/main" val="2824091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684213" y="549275"/>
            <a:ext cx="7812087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PROJEKT HEURÉKA</a:t>
            </a:r>
            <a:r>
              <a:rPr lang="cs-CZ" altLang="cs-CZ" sz="3200" b="1" dirty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9"/>
            <a:ext cx="8604448" cy="3599606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Tradiční projekt zaměřený na heuristickou výuku fyziky na ZŠ  a SŠ. Hlavní zakladatelka dr. Irena Dvořáková, již od r. 1991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>
                <a:hlinkClick r:id="rId2"/>
              </a:rPr>
              <a:t>https://kdf.mff.cuni.cz/heureka/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Semináře pro učitele, obvykle velmi prakticky zaměřené víkendové akce, velmi poz</a:t>
            </a:r>
            <a:r>
              <a:rPr lang="en-US" altLang="cs-CZ" sz="2400" dirty="0" err="1"/>
              <a:t>i</a:t>
            </a:r>
            <a:r>
              <a:rPr lang="cs-CZ" altLang="cs-CZ" sz="2400" dirty="0"/>
              <a:t>tivní hodnocení ze strany učitelů!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Jednou ročně (obvykle říjen) víkendová konference </a:t>
            </a:r>
            <a:r>
              <a:rPr lang="cs-CZ" altLang="cs-CZ" sz="2400" b="1" dirty="0"/>
              <a:t>Dílny Heuréky </a:t>
            </a:r>
            <a:r>
              <a:rPr lang="cs-CZ" altLang="cs-CZ" sz="2400" dirty="0"/>
              <a:t>v Náchodě – workshopy na zajímavá témata, řada z nich vedena učiteli z praxe.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 K dispozici sborníky plné námětů, viz </a:t>
            </a:r>
            <a:r>
              <a:rPr lang="cs-CZ" altLang="cs-CZ" sz="2400" dirty="0">
                <a:hlinkClick r:id="rId3"/>
              </a:rPr>
              <a:t>https://kdf.mff.cuni.cz/heureka/sborniky/</a:t>
            </a:r>
            <a:r>
              <a:rPr lang="cs-CZ" altLang="cs-CZ" sz="2400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758798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51520" y="549275"/>
            <a:ext cx="8658709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ELIXÍR DO ŠKOL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59993"/>
            <a:ext cx="8964488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Projekt od r. 2013 – zaměřeno na kolegiální podporu učitelů a smysluplnou výuku fyziky a digitálních technologií</a:t>
            </a:r>
            <a:r>
              <a:rPr lang="en-US" altLang="cs-CZ" sz="2400" dirty="0"/>
              <a:t>.</a:t>
            </a:r>
            <a:endParaRPr lang="cs-CZ" alt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>
                <a:hlinkClick r:id="rId3"/>
              </a:rPr>
              <a:t>https://www.elixirdoskol.cz/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Síť regionálních a létajících center pořádajících pravidelné schůzky, půjčující pomůcky, poskytující poradenství apod.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RC Plzeň – vede K. Lippertová (CG Plzeň), schůzky jednou měsíčně</a:t>
            </a:r>
            <a:r>
              <a:rPr lang="en-US" altLang="cs-CZ" sz="2400" dirty="0"/>
              <a:t>.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Jednou ročně konference Elixíru do škol, k dispozici sborník resp. záznamy z přednášek – užitečné náměty do praxe! </a:t>
            </a:r>
          </a:p>
        </p:txBody>
      </p:sp>
    </p:spTree>
    <p:extLst>
      <p:ext uri="{BB962C8B-B14F-4D97-AF65-F5344CB8AC3E}">
        <p14:creationId xmlns:p14="http://schemas.microsoft.com/office/powerpoint/2010/main" val="3208145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51520" y="549275"/>
            <a:ext cx="8658709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en-US" altLang="cs-CZ" sz="3200" b="1" dirty="0">
                <a:solidFill>
                  <a:schemeClr val="bg2"/>
                </a:solidFill>
              </a:rPr>
              <a:t>DALŠÍ FORMY PROFESNÍ PODPORY</a:t>
            </a:r>
            <a:endParaRPr lang="cs-CZ" altLang="cs-CZ" sz="3200" b="1" dirty="0">
              <a:solidFill>
                <a:schemeClr val="bg2"/>
              </a:solidFill>
            </a:endParaRP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59993"/>
            <a:ext cx="8964488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Řada dalších možností pro fyziku i astronomii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Aktivity ECERO, vzdělávací kanceláře ESA v ČR – možnost dostat se na seminář do sídla ESA, náměty do výuky apod, viz  </a:t>
            </a:r>
            <a:r>
              <a:rPr lang="cs-CZ" altLang="cs-CZ" sz="2400" dirty="0">
                <a:hlinkClick r:id="rId3"/>
              </a:rPr>
              <a:t>https://esero.sciencein.cz/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Science on Stage – představení originálních experiment apod, celosvětová soutěžní přehlídka, v r. 2022 bude realizována v Praze – viz </a:t>
            </a:r>
            <a:r>
              <a:rPr lang="cs-CZ" altLang="cs-CZ" sz="2400" dirty="0">
                <a:hlinkClick r:id="rId4"/>
              </a:rPr>
              <a:t>http://www.science-on-stage.cz/</a:t>
            </a:r>
            <a:r>
              <a:rPr lang="cs-CZ" altLang="cs-CZ" sz="2400" dirty="0"/>
              <a:t>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Aktivity České astronomické společnosti (náměty k výuce apod.) - </a:t>
            </a:r>
            <a:r>
              <a:rPr lang="cs-CZ" altLang="cs-CZ" sz="2400" dirty="0">
                <a:hlinkClick r:id="rId5"/>
              </a:rPr>
              <a:t>https://www.astro.cz/rady/astronomie-ve-skolni-vyuce.html</a:t>
            </a:r>
            <a:r>
              <a:rPr lang="cs-CZ" altLang="cs-CZ" sz="2400" dirty="0"/>
              <a:t>   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Vzdělávací portal ČEZ Svět energie na </a:t>
            </a:r>
            <a:r>
              <a:rPr lang="cs-CZ" altLang="cs-CZ" sz="2400" dirty="0">
                <a:hlinkClick r:id="rId6"/>
              </a:rPr>
              <a:t>https://www.svetenergie.cz/</a:t>
            </a:r>
            <a:r>
              <a:rPr lang="cs-CZ" altLang="cs-CZ" sz="2400" dirty="0"/>
              <a:t> a soutěž Vím proč.</a:t>
            </a:r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altLang="cs-CZ" sz="2400" dirty="0"/>
              <a:t>Aktivity hvězdáren, planetárií, science center (viz později) apod. </a:t>
            </a:r>
          </a:p>
        </p:txBody>
      </p:sp>
    </p:spTree>
    <p:extLst>
      <p:ext uri="{BB962C8B-B14F-4D97-AF65-F5344CB8AC3E}">
        <p14:creationId xmlns:p14="http://schemas.microsoft.com/office/powerpoint/2010/main" val="71190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251520" y="549275"/>
            <a:ext cx="8658709" cy="584775"/>
          </a:xfrm>
          <a:prstGeom prst="rect">
            <a:avLst/>
          </a:prstGeom>
          <a:noFill/>
          <a:ln w="2857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100000"/>
              </a:spcBef>
            </a:pPr>
            <a:r>
              <a:rPr lang="cs-CZ" altLang="cs-CZ" sz="3200" b="1" dirty="0">
                <a:solidFill>
                  <a:schemeClr val="bg2"/>
                </a:solidFill>
              </a:rPr>
              <a:t>POUŽITÁ LITERATURA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159993"/>
            <a:ext cx="8964488" cy="4852254"/>
          </a:xfrm>
          <a:noFill/>
          <a:ln/>
        </p:spPr>
        <p:txBody>
          <a:bodyPr/>
          <a:lstStyle/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sz="2400" dirty="0"/>
              <a:t>Berg, E. van den. (2020). </a:t>
            </a:r>
            <a:r>
              <a:rPr lang="en-US" sz="2400" dirty="0" err="1"/>
              <a:t>Didaktická</a:t>
            </a:r>
            <a:r>
              <a:rPr lang="en-US" sz="2400" dirty="0"/>
              <a:t> </a:t>
            </a:r>
            <a:r>
              <a:rPr lang="en-US" sz="2400" dirty="0" err="1"/>
              <a:t>znalost</a:t>
            </a:r>
            <a:r>
              <a:rPr lang="en-US" sz="2400" dirty="0"/>
              <a:t> </a:t>
            </a:r>
            <a:r>
              <a:rPr lang="en-US" sz="2400" dirty="0" err="1"/>
              <a:t>obsahu</a:t>
            </a:r>
            <a:r>
              <a:rPr lang="en-US" sz="2400" dirty="0"/>
              <a:t> v </a:t>
            </a:r>
            <a:r>
              <a:rPr lang="en-US" sz="2400" dirty="0" err="1"/>
              <a:t>laboratorní</a:t>
            </a:r>
            <a:r>
              <a:rPr lang="en-US" sz="2400" dirty="0"/>
              <a:t> </a:t>
            </a:r>
            <a:r>
              <a:rPr lang="en-US" sz="2400" dirty="0" err="1"/>
              <a:t>výuce</a:t>
            </a:r>
            <a:r>
              <a:rPr lang="en-US" sz="2400" dirty="0"/>
              <a:t>: Od </a:t>
            </a:r>
            <a:r>
              <a:rPr lang="en-US" sz="2400" dirty="0" err="1"/>
              <a:t>práce</a:t>
            </a:r>
            <a:r>
              <a:rPr lang="en-US" sz="2400" dirty="0"/>
              <a:t> s </a:t>
            </a:r>
            <a:r>
              <a:rPr lang="en-US" sz="2400" dirty="0" err="1"/>
              <a:t>přístroji</a:t>
            </a:r>
            <a:r>
              <a:rPr lang="en-US" sz="2400" dirty="0"/>
              <a:t> k </a:t>
            </a:r>
            <a:r>
              <a:rPr lang="en-US" sz="2400" dirty="0" err="1"/>
              <a:t>práci</a:t>
            </a:r>
            <a:r>
              <a:rPr lang="en-US" sz="2400" dirty="0"/>
              <a:t> s </a:t>
            </a:r>
            <a:r>
              <a:rPr lang="en-US" sz="2400" dirty="0" err="1"/>
              <a:t>myšlenkami</a:t>
            </a:r>
            <a:r>
              <a:rPr lang="en-US" sz="2400" dirty="0"/>
              <a:t>. </a:t>
            </a:r>
            <a:r>
              <a:rPr lang="en-US" sz="2400" i="1" dirty="0"/>
              <a:t>Scientia in </a:t>
            </a:r>
            <a:r>
              <a:rPr lang="en-US" sz="2400" i="1" dirty="0" err="1"/>
              <a:t>Educatione</a:t>
            </a:r>
            <a:r>
              <a:rPr lang="en-US" sz="2400" dirty="0"/>
              <a:t>, </a:t>
            </a:r>
            <a:r>
              <a:rPr lang="en-US" sz="2400" i="1" dirty="0"/>
              <a:t>4</a:t>
            </a:r>
            <a:r>
              <a:rPr lang="en-US" sz="2400" dirty="0"/>
              <a:t>(2), 74-92. </a:t>
            </a:r>
            <a:r>
              <a:rPr lang="en-US" sz="2400" dirty="0">
                <a:hlinkClick r:id="rId3"/>
              </a:rPr>
              <a:t>https://doi.org/10.14712/18047106.86</a:t>
            </a:r>
            <a:endParaRPr 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en-US" sz="2400" dirty="0" err="1"/>
              <a:t>Ganiel</a:t>
            </a:r>
            <a:r>
              <a:rPr lang="en-US" sz="2400" dirty="0"/>
              <a:t>, &amp; </a:t>
            </a:r>
            <a:r>
              <a:rPr lang="en-US" sz="2400" b="1" dirty="0"/>
              <a:t>A. </a:t>
            </a:r>
            <a:r>
              <a:rPr lang="en-US" sz="2400" b="1" dirty="0" err="1"/>
              <a:t>Hofstein</a:t>
            </a:r>
            <a:r>
              <a:rPr lang="en-US" sz="2400" dirty="0"/>
              <a:t>. Objective and continuous assessment of student performance in the physical laboratory. </a:t>
            </a:r>
            <a:r>
              <a:rPr lang="en-US" sz="2400" i="1" dirty="0"/>
              <a:t>Science Education</a:t>
            </a:r>
            <a:r>
              <a:rPr lang="en-US" sz="2400" dirty="0"/>
              <a:t>, 66, 581-591, 1982.</a:t>
            </a:r>
            <a:endParaRPr 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r>
              <a:rPr lang="cs-CZ" sz="2400" dirty="0" err="1"/>
              <a:t>Kekule</a:t>
            </a:r>
            <a:r>
              <a:rPr lang="cs-CZ" sz="2400" dirty="0"/>
              <a:t>, Žák (2020), Vybrané kapitoly z didaktiky fyziky, dostupné on-line z: </a:t>
            </a:r>
            <a:r>
              <a:rPr lang="cs-CZ" sz="2400" dirty="0">
                <a:hlinkClick r:id="rId4"/>
              </a:rPr>
              <a:t>http://kdf.mff.cuni.cz/~kekule/2020_fondPaF/Kapitoly_DiFy_2020.pdf</a:t>
            </a:r>
            <a:endParaRPr 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sz="2400" dirty="0"/>
          </a:p>
          <a:p>
            <a:pPr>
              <a:buClr>
                <a:schemeClr val="tx1"/>
              </a:buClr>
              <a:buSzTx/>
              <a:buFont typeface="Wingdings" panose="05000000000000000000" pitchFamily="2" charset="2"/>
              <a:buChar char="§"/>
            </a:pP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3287073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CC0BF8C-240A-46D3-A09E-445CECA6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484313"/>
            <a:ext cx="8229600" cy="2592387"/>
          </a:xfrm>
        </p:spPr>
        <p:txBody>
          <a:bodyPr/>
          <a:lstStyle/>
          <a:p>
            <a:pPr eaLnBrk="1" hangingPunct="1"/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r>
              <a:rPr lang="cs-CZ" altLang="cs-CZ" dirty="0"/>
              <a:t>Děkuji za pozornost</a:t>
            </a:r>
            <a:r>
              <a:rPr lang="en-US" altLang="cs-CZ" dirty="0"/>
              <a:t>!</a:t>
            </a:r>
            <a:br>
              <a:rPr lang="cs-CZ" altLang="cs-CZ" dirty="0"/>
            </a:br>
            <a:br>
              <a:rPr lang="cs-CZ" altLang="cs-CZ" dirty="0"/>
            </a:br>
            <a:br>
              <a:rPr lang="cs-CZ" altLang="cs-CZ" dirty="0"/>
            </a:br>
            <a:endParaRPr lang="en-US" altLang="cs-CZ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15544</TotalTime>
  <Words>2021</Words>
  <Application>Microsoft Office PowerPoint</Application>
  <PresentationFormat>Předvádění na obrazovce (4:3)</PresentationFormat>
  <Paragraphs>171</Paragraphs>
  <Slides>20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7" baseType="lpstr">
      <vt:lpstr>MS Mincho</vt:lpstr>
      <vt:lpstr>Arial</vt:lpstr>
      <vt:lpstr>Arial Black</vt:lpstr>
      <vt:lpstr>Calibri</vt:lpstr>
      <vt:lpstr>Times New Roman</vt:lpstr>
      <vt:lpstr>Wingdings</vt:lpstr>
      <vt:lpstr>Pixel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Děkuji za pozornost!   </vt:lpstr>
    </vt:vector>
  </TitlesOfParts>
  <Company>ZCU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 of zirconium and gas mixture composition on the mechanical, tribological and optical properties of Zr-B-C-N thin films prepared by pulsed magnetron sputtering</dc:title>
  <dc:creator>Jirka Kohout</dc:creator>
  <cp:lastModifiedBy>Viktor Chejlava</cp:lastModifiedBy>
  <cp:revision>410</cp:revision>
  <dcterms:created xsi:type="dcterms:W3CDTF">2011-01-24T08:05:32Z</dcterms:created>
  <dcterms:modified xsi:type="dcterms:W3CDTF">2023-04-27T07:28:26Z</dcterms:modified>
</cp:coreProperties>
</file>