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97" r:id="rId3"/>
    <p:sldId id="299" r:id="rId4"/>
    <p:sldId id="345" r:id="rId5"/>
    <p:sldId id="347" r:id="rId6"/>
    <p:sldId id="348" r:id="rId7"/>
    <p:sldId id="349" r:id="rId8"/>
    <p:sldId id="350" r:id="rId9"/>
    <p:sldId id="351" r:id="rId10"/>
    <p:sldId id="352" r:id="rId11"/>
    <p:sldId id="353" r:id="rId12"/>
    <p:sldId id="354" r:id="rId13"/>
    <p:sldId id="355" r:id="rId14"/>
    <p:sldId id="356" r:id="rId15"/>
    <p:sldId id="358" r:id="rId16"/>
    <p:sldId id="359" r:id="rId17"/>
    <p:sldId id="360" r:id="rId18"/>
    <p:sldId id="318" r:id="rId19"/>
    <p:sldId id="319" r:id="rId20"/>
  </p:sldIdLst>
  <p:sldSz cx="10693400" cy="7562850"/>
  <p:notesSz cx="10693400" cy="756285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47" autoAdjust="0"/>
    <p:restoredTop sz="94660"/>
  </p:normalViewPr>
  <p:slideViewPr>
    <p:cSldViewPr>
      <p:cViewPr varScale="1">
        <p:scale>
          <a:sx n="59" d="100"/>
          <a:sy n="59" d="100"/>
        </p:scale>
        <p:origin x="1236" y="2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4483"/>
            <a:ext cx="9089390" cy="1588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8/12/2022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8/12/2022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8/12/2022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8/12/2022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521664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12"/>
            <a:ext cx="10692002" cy="6479997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6684092" y="6750009"/>
            <a:ext cx="1117395" cy="539997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3786055" y="6828576"/>
            <a:ext cx="2078671" cy="385982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2890520" y="6750012"/>
            <a:ext cx="810260" cy="540385"/>
          </a:xfrm>
          <a:custGeom>
            <a:avLst/>
            <a:gdLst/>
            <a:ahLst/>
            <a:cxnLst/>
            <a:rect l="l" t="t" r="r" b="b"/>
            <a:pathLst>
              <a:path w="810260" h="540384">
                <a:moveTo>
                  <a:pt x="0" y="0"/>
                </a:moveTo>
                <a:lnTo>
                  <a:pt x="810006" y="0"/>
                </a:lnTo>
                <a:lnTo>
                  <a:pt x="810006" y="540004"/>
                </a:lnTo>
                <a:lnTo>
                  <a:pt x="0" y="540004"/>
                </a:lnTo>
                <a:lnTo>
                  <a:pt x="0" y="0"/>
                </a:lnTo>
                <a:close/>
              </a:path>
            </a:pathLst>
          </a:custGeom>
          <a:solidFill>
            <a:srgbClr val="16419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3266979" y="681001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40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2" y="41452"/>
                </a:lnTo>
                <a:lnTo>
                  <a:pt x="39433" y="33540"/>
                </a:lnTo>
                <a:lnTo>
                  <a:pt x="57073" y="20726"/>
                </a:lnTo>
                <a:close/>
              </a:path>
              <a:path w="57150" h="54609">
                <a:moveTo>
                  <a:pt x="42002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2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317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k object 22"/>
          <p:cNvSpPr/>
          <p:nvPr/>
        </p:nvSpPr>
        <p:spPr>
          <a:xfrm>
            <a:off x="311109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k object 23"/>
          <p:cNvSpPr/>
          <p:nvPr/>
        </p:nvSpPr>
        <p:spPr>
          <a:xfrm>
            <a:off x="3086980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61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k object 24"/>
          <p:cNvSpPr/>
          <p:nvPr/>
        </p:nvSpPr>
        <p:spPr>
          <a:xfrm>
            <a:off x="3446979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bk object 25"/>
          <p:cNvSpPr/>
          <p:nvPr/>
        </p:nvSpPr>
        <p:spPr>
          <a:xfrm>
            <a:off x="342286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61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bk object 26"/>
          <p:cNvSpPr/>
          <p:nvPr/>
        </p:nvSpPr>
        <p:spPr>
          <a:xfrm>
            <a:off x="335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bk object 27"/>
          <p:cNvSpPr/>
          <p:nvPr/>
        </p:nvSpPr>
        <p:spPr>
          <a:xfrm>
            <a:off x="342286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61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bk object 28"/>
          <p:cNvSpPr/>
          <p:nvPr/>
        </p:nvSpPr>
        <p:spPr>
          <a:xfrm>
            <a:off x="335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bk object 29"/>
          <p:cNvSpPr/>
          <p:nvPr/>
        </p:nvSpPr>
        <p:spPr>
          <a:xfrm>
            <a:off x="3266979" y="7169999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bk object 30"/>
          <p:cNvSpPr/>
          <p:nvPr/>
        </p:nvSpPr>
        <p:spPr>
          <a:xfrm>
            <a:off x="317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bk object 31"/>
          <p:cNvSpPr/>
          <p:nvPr/>
        </p:nvSpPr>
        <p:spPr>
          <a:xfrm>
            <a:off x="311109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07301" y="1328879"/>
            <a:ext cx="9278797" cy="5334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07301" y="2069865"/>
            <a:ext cx="9278797" cy="1854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8/12/2022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7" r:id="rId6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zakonyprolidi.cz/cs/2003-353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codexisuno.cz/al0?lang=cs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sd-bilinskeuhli.cz/kalkulacka-ceny-uhli.aspx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wc.com/cz/cs/sluzby/danove-a-pravni-sluzby/neprime-dane/ekologicke-dane.html" TargetMode="External"/><Relationship Id="rId2" Type="http://schemas.openxmlformats.org/officeDocument/2006/relationships/hyperlink" Target="https://www.mzp.cz/cz/edr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sd-bilinskeuhli.cz/kalkulacka-ceny-uhli.aspx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0692002" cy="647999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684092" y="6750009"/>
            <a:ext cx="1117395" cy="53999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786055" y="6828576"/>
            <a:ext cx="2078671" cy="38598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890520" y="6750012"/>
            <a:ext cx="810260" cy="540385"/>
          </a:xfrm>
          <a:custGeom>
            <a:avLst/>
            <a:gdLst/>
            <a:ahLst/>
            <a:cxnLst/>
            <a:rect l="l" t="t" r="r" b="b"/>
            <a:pathLst>
              <a:path w="810260" h="540384">
                <a:moveTo>
                  <a:pt x="0" y="0"/>
                </a:moveTo>
                <a:lnTo>
                  <a:pt x="810006" y="0"/>
                </a:lnTo>
                <a:lnTo>
                  <a:pt x="810006" y="540004"/>
                </a:lnTo>
                <a:lnTo>
                  <a:pt x="0" y="540004"/>
                </a:lnTo>
                <a:lnTo>
                  <a:pt x="0" y="0"/>
                </a:lnTo>
                <a:close/>
              </a:path>
            </a:pathLst>
          </a:custGeom>
          <a:solidFill>
            <a:srgbClr val="16419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266979" y="681001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40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2" y="41452"/>
                </a:lnTo>
                <a:lnTo>
                  <a:pt x="39433" y="33540"/>
                </a:lnTo>
                <a:lnTo>
                  <a:pt x="57073" y="20726"/>
                </a:lnTo>
                <a:close/>
              </a:path>
              <a:path w="57150" h="54609">
                <a:moveTo>
                  <a:pt x="42002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2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17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11109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086980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61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446979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42286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61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35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42286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61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35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266979" y="7169999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17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11109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895543" y="2319254"/>
            <a:ext cx="8902065" cy="11224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4700"/>
              </a:lnSpc>
            </a:pPr>
            <a:r>
              <a:rPr lang="cs-CZ" sz="3200" b="1" spc="-20" dirty="0">
                <a:solidFill>
                  <a:srgbClr val="428F9B"/>
                </a:solidFill>
                <a:cs typeface="Calibri"/>
              </a:rPr>
              <a:t>ESF II projekt Západočeské univerzity v Plzni</a:t>
            </a:r>
          </a:p>
          <a:p>
            <a:pPr algn="ctr">
              <a:lnSpc>
                <a:spcPts val="4700"/>
              </a:lnSpc>
            </a:pPr>
            <a:r>
              <a:rPr lang="cs-CZ" sz="2000" b="1" spc="-20" dirty="0" err="1">
                <a:solidFill>
                  <a:srgbClr val="428F9B"/>
                </a:solidFill>
                <a:cs typeface="Calibri"/>
              </a:rPr>
              <a:t>reg</a:t>
            </a:r>
            <a:r>
              <a:rPr lang="cs-CZ" sz="2000" b="1" spc="-20" dirty="0">
                <a:solidFill>
                  <a:srgbClr val="428F9B"/>
                </a:solidFill>
                <a:cs typeface="Calibri"/>
              </a:rPr>
              <a:t>. č. CZ.02.2.69/0.0/0.0/18_056/0013239</a:t>
            </a:r>
            <a:endParaRPr sz="4000" dirty="0">
              <a:latin typeface="Calibri"/>
              <a:cs typeface="Calibri"/>
            </a:endParaRPr>
          </a:p>
        </p:txBody>
      </p:sp>
    </p:spTree>
  </p:cSld>
  <p:clrMapOvr>
    <a:masterClrMapping/>
  </p:clrMapOvr>
  <p:transition>
    <p:push dir="r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774700" y="2943225"/>
            <a:ext cx="9278797" cy="2646878"/>
          </a:xfrm>
        </p:spPr>
        <p:txBody>
          <a:bodyPr/>
          <a:lstStyle/>
          <a:p>
            <a:pPr algn="ctr"/>
            <a:r>
              <a:rPr lang="cs-CZ" sz="3600" spc="-80" dirty="0">
                <a:solidFill>
                  <a:srgbClr val="EB6E0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Environmentální aspekty daňové soustavy ČR</a:t>
            </a:r>
            <a:r>
              <a:rPr lang="cs-CZ" sz="3600" spc="-64" dirty="0" smtClean="0">
                <a:solidFill>
                  <a:srgbClr val="EB6E0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cs-CZ" sz="3600" spc="-64" dirty="0" smtClean="0">
                <a:solidFill>
                  <a:srgbClr val="EB6E08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s-CZ" sz="3600" spc="-64" dirty="0">
                <a:solidFill>
                  <a:srgbClr val="EB6E0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cs-CZ" sz="3600" spc="-64" dirty="0">
                <a:solidFill>
                  <a:srgbClr val="EB6E08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s-CZ" sz="3200" kern="1200" spc="-20" dirty="0">
                <a:latin typeface="+mn-lt"/>
                <a:ea typeface="+mn-ea"/>
              </a:rPr>
              <a:t>Pavlína Hejduková</a:t>
            </a:r>
            <a:br>
              <a:rPr lang="cs-CZ" sz="3200" kern="1200" spc="-20" dirty="0">
                <a:latin typeface="+mn-lt"/>
                <a:ea typeface="+mn-ea"/>
              </a:rPr>
            </a:br>
            <a:endParaRPr lang="cs-CZ" sz="3200" kern="1200" spc="-20" dirty="0">
              <a:latin typeface="+mn-lt"/>
              <a:ea typeface="+mn-ea"/>
            </a:endParaRPr>
          </a:p>
        </p:txBody>
      </p:sp>
    </p:spTree>
  </p:cSld>
  <p:clrMapOvr>
    <a:masterClrMapping/>
  </p:clrMapOvr>
  <p:transition>
    <p:push dir="r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35172" y="1094294"/>
            <a:ext cx="9223057" cy="521563"/>
          </a:xfrm>
        </p:spPr>
        <p:txBody>
          <a:bodyPr>
            <a:noAutofit/>
          </a:bodyPr>
          <a:lstStyle/>
          <a:p>
            <a:pPr algn="ctr"/>
            <a:r>
              <a:rPr lang="cs-CZ" sz="3600" dirty="0"/>
              <a:t>Program </a:t>
            </a:r>
            <a:r>
              <a:rPr lang="cs-CZ" sz="3600" dirty="0" smtClean="0"/>
              <a:t>tématu</a:t>
            </a:r>
            <a:endParaRPr lang="en-GB" sz="36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735171" y="2375205"/>
            <a:ext cx="9341811" cy="3816286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/>
              <a:t>Úvod do problematiky ekologických daní – definice, funkce, typy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/>
              <a:t>Ekologická daňová reforma v ČR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/>
              <a:t>Environmentální aspekty daňové soustavy ČR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/>
              <a:t>Energetické (ekologické daně) v ČR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/>
              <a:t>Praktické aplikace environmentálních aspektů daňové soustavy ČR – daň silniční, spotřební daně, energetické daně</a:t>
            </a:r>
          </a:p>
          <a:p>
            <a:endParaRPr lang="cs-CZ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8749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49073" y="675992"/>
            <a:ext cx="9995255" cy="1162569"/>
          </a:xfrm>
        </p:spPr>
        <p:txBody>
          <a:bodyPr>
            <a:normAutofit/>
          </a:bodyPr>
          <a:lstStyle/>
          <a:p>
            <a:pPr algn="ctr"/>
            <a:r>
              <a:rPr lang="cs-CZ" sz="3600" kern="1200" dirty="0"/>
              <a:t>Definice ekologických daní I</a:t>
            </a:r>
            <a:endParaRPr lang="en-GB" sz="3600" kern="12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735172" y="2375205"/>
            <a:ext cx="9223057" cy="2769989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/>
              <a:t>d</a:t>
            </a:r>
            <a:r>
              <a:rPr lang="cs-CZ" dirty="0" smtClean="0"/>
              <a:t>aně na ochranu životního prostředí = ekonomické nástroje ochrany životního prostředí, ekonomické nástroje politiky životního prostředí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/>
              <a:t>t</a:t>
            </a:r>
            <a:r>
              <a:rPr lang="cs-CZ" dirty="0" smtClean="0"/>
              <a:t>eoretický </a:t>
            </a:r>
            <a:r>
              <a:rPr lang="cs-CZ" dirty="0"/>
              <a:t>základ ekologických daní </a:t>
            </a:r>
            <a:r>
              <a:rPr lang="cs-CZ" dirty="0" smtClean="0"/>
              <a:t>= anglický </a:t>
            </a:r>
            <a:r>
              <a:rPr lang="cs-CZ" dirty="0"/>
              <a:t>ekonom Artur </a:t>
            </a:r>
            <a:r>
              <a:rPr lang="cs-CZ" dirty="0" err="1" smtClean="0"/>
              <a:t>Pigou</a:t>
            </a:r>
            <a:endParaRPr lang="cs-CZ" dirty="0" smtClean="0"/>
          </a:p>
          <a:p>
            <a:r>
              <a:rPr lang="cs-CZ" dirty="0" smtClean="0"/>
              <a:t>2 přístupy k definici ekologických daní:</a:t>
            </a:r>
          </a:p>
          <a:p>
            <a:pPr lvl="1"/>
            <a:r>
              <a:rPr lang="cs-CZ" dirty="0"/>
              <a:t>Ekologické daně jsou takové daně, při jejichž zavedení nebo zvýšení se očekává pozitivní vliv na životní prostředí.</a:t>
            </a:r>
            <a:endParaRPr lang="en-GB" dirty="0"/>
          </a:p>
          <a:p>
            <a:pPr lvl="1"/>
            <a:r>
              <a:rPr lang="cs-CZ" dirty="0"/>
              <a:t>Ekologické daně jsou takové, jejichž zavedení či zvýšení se promítne v daňové </a:t>
            </a:r>
            <a:r>
              <a:rPr lang="cs-CZ" dirty="0" smtClean="0"/>
              <a:t>základně (daňová </a:t>
            </a:r>
            <a:r>
              <a:rPr lang="cs-CZ" dirty="0"/>
              <a:t>základna </a:t>
            </a:r>
            <a:r>
              <a:rPr lang="cs-CZ" dirty="0" smtClean="0"/>
              <a:t>= </a:t>
            </a:r>
            <a:r>
              <a:rPr lang="cs-CZ" dirty="0"/>
              <a:t>environmentálně </a:t>
            </a:r>
            <a:r>
              <a:rPr lang="cs-CZ" dirty="0" smtClean="0"/>
              <a:t>škodlivá </a:t>
            </a:r>
            <a:r>
              <a:rPr lang="cs-CZ" dirty="0"/>
              <a:t>výrobu či </a:t>
            </a:r>
            <a:r>
              <a:rPr lang="cs-CZ" dirty="0" smtClean="0"/>
              <a:t>spotřeba).</a:t>
            </a:r>
            <a:endParaRPr lang="en-GB" dirty="0"/>
          </a:p>
          <a:p>
            <a:endParaRPr lang="cs-CZ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4208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49073" y="675992"/>
            <a:ext cx="9995255" cy="1162569"/>
          </a:xfrm>
        </p:spPr>
        <p:txBody>
          <a:bodyPr>
            <a:normAutofit/>
          </a:bodyPr>
          <a:lstStyle/>
          <a:p>
            <a:pPr algn="ctr"/>
            <a:r>
              <a:rPr lang="cs-CZ" sz="3600" kern="1200" dirty="0"/>
              <a:t>Definice ekologických daní </a:t>
            </a:r>
            <a:r>
              <a:rPr lang="cs-CZ" sz="3600" kern="1200" dirty="0" smtClean="0"/>
              <a:t>II</a:t>
            </a:r>
            <a:endParaRPr lang="en-GB" sz="3600" kern="12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735172" y="2375205"/>
            <a:ext cx="9223057" cy="1938992"/>
          </a:xfrm>
        </p:spPr>
        <p:txBody>
          <a:bodyPr/>
          <a:lstStyle/>
          <a:p>
            <a:r>
              <a:rPr lang="cs-CZ" dirty="0" smtClean="0"/>
              <a:t>OECD  = ekologické daně: </a:t>
            </a:r>
            <a:r>
              <a:rPr lang="cs-CZ" dirty="0"/>
              <a:t>„povinné neekvivalentní platby do veřejného rozpočtu uvalené na daňové základy považované za relevantní ke vztahu k životnímu prostředí</a:t>
            </a:r>
            <a:r>
              <a:rPr lang="cs-CZ" dirty="0" smtClean="0"/>
              <a:t>“.</a:t>
            </a:r>
          </a:p>
          <a:p>
            <a:r>
              <a:rPr lang="cs-CZ" dirty="0" err="1" smtClean="0"/>
              <a:t>Eurostat</a:t>
            </a:r>
            <a:r>
              <a:rPr lang="cs-CZ" dirty="0" smtClean="0"/>
              <a:t> = ekologické daně: daně</a:t>
            </a:r>
            <a:r>
              <a:rPr lang="cs-CZ" dirty="0"/>
              <a:t>, jejichž daňovým základem je fyzická jednotka (nebo její zástupní jednotka) něčeho, co má prokazatelný, specifický negativní vliv na životní prostředí</a:t>
            </a:r>
            <a:r>
              <a:rPr lang="cs-CZ" dirty="0" smtClean="0"/>
              <a:t>.“</a:t>
            </a:r>
          </a:p>
          <a:p>
            <a:endParaRPr lang="cs-CZ" dirty="0"/>
          </a:p>
          <a:p>
            <a:r>
              <a:rPr lang="cs-CZ" dirty="0"/>
              <a:t>OECD považuje za ekologické daně i některé </a:t>
            </a:r>
            <a:r>
              <a:rPr lang="cs-CZ" dirty="0" smtClean="0"/>
              <a:t>poplatky.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92969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49073" y="675992"/>
            <a:ext cx="9995255" cy="1162569"/>
          </a:xfrm>
        </p:spPr>
        <p:txBody>
          <a:bodyPr>
            <a:normAutofit/>
          </a:bodyPr>
          <a:lstStyle/>
          <a:p>
            <a:r>
              <a:rPr lang="cs-CZ" dirty="0">
                <a:solidFill>
                  <a:srgbClr val="FF0000"/>
                </a:solidFill>
              </a:rPr>
              <a:t>Funkce ekologických daní</a:t>
            </a:r>
            <a:endParaRPr lang="en-GB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735172" y="2375205"/>
            <a:ext cx="9223057" cy="3861898"/>
          </a:xfrm>
        </p:spPr>
        <p:txBody>
          <a:bodyPr>
            <a:normAutofit/>
          </a:bodyPr>
          <a:lstStyle/>
          <a:p>
            <a:pPr lvl="0"/>
            <a:r>
              <a:rPr lang="cs-CZ" dirty="0" smtClean="0"/>
              <a:t>Funkce </a:t>
            </a:r>
            <a:r>
              <a:rPr lang="cs-CZ" dirty="0"/>
              <a:t>alokační </a:t>
            </a:r>
            <a:endParaRPr lang="cs-CZ" dirty="0" smtClean="0"/>
          </a:p>
          <a:p>
            <a:pPr lvl="0"/>
            <a:r>
              <a:rPr lang="cs-CZ" dirty="0" smtClean="0"/>
              <a:t>Funkce </a:t>
            </a:r>
            <a:r>
              <a:rPr lang="cs-CZ" dirty="0"/>
              <a:t>redistribuční </a:t>
            </a:r>
            <a:endParaRPr lang="cs-CZ" dirty="0" smtClean="0"/>
          </a:p>
          <a:p>
            <a:pPr lvl="0"/>
            <a:r>
              <a:rPr lang="cs-CZ" dirty="0" smtClean="0"/>
              <a:t>Funkce stabilizační </a:t>
            </a:r>
          </a:p>
          <a:p>
            <a:pPr lvl="0"/>
            <a:r>
              <a:rPr lang="cs-CZ" dirty="0" smtClean="0"/>
              <a:t>Funkce fiskální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98580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49073" y="675992"/>
            <a:ext cx="9995255" cy="1162569"/>
          </a:xfrm>
        </p:spPr>
        <p:txBody>
          <a:bodyPr>
            <a:normAutofit/>
          </a:bodyPr>
          <a:lstStyle/>
          <a:p>
            <a:pPr algn="ctr"/>
            <a:r>
              <a:rPr lang="cs-CZ" sz="3600" kern="1200" dirty="0"/>
              <a:t>Typy ekologických daní</a:t>
            </a:r>
            <a:endParaRPr lang="en-GB" sz="3600" kern="12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735172" y="2375205"/>
            <a:ext cx="9223057" cy="3861898"/>
          </a:xfrm>
        </p:spPr>
        <p:txBody>
          <a:bodyPr>
            <a:normAutofit/>
          </a:bodyPr>
          <a:lstStyle/>
          <a:p>
            <a:pPr lvl="0"/>
            <a:r>
              <a:rPr lang="cs-CZ" dirty="0" smtClean="0"/>
              <a:t>Čisté </a:t>
            </a:r>
            <a:r>
              <a:rPr lang="cs-CZ" dirty="0" err="1" smtClean="0"/>
              <a:t>Piguovské</a:t>
            </a:r>
            <a:r>
              <a:rPr lang="cs-CZ" dirty="0" smtClean="0"/>
              <a:t> daně</a:t>
            </a:r>
          </a:p>
          <a:p>
            <a:pPr lvl="0"/>
            <a:r>
              <a:rPr lang="cs-CZ" dirty="0" smtClean="0"/>
              <a:t>Nepřímé ekologické daně</a:t>
            </a:r>
          </a:p>
          <a:p>
            <a:pPr lvl="0"/>
            <a:r>
              <a:rPr lang="cs-CZ" dirty="0" smtClean="0"/>
              <a:t>Ostatní daně s environmentálními aspekty</a:t>
            </a:r>
          </a:p>
        </p:txBody>
      </p:sp>
    </p:spTree>
    <p:extLst>
      <p:ext uri="{BB962C8B-B14F-4D97-AF65-F5344CB8AC3E}">
        <p14:creationId xmlns:p14="http://schemas.microsoft.com/office/powerpoint/2010/main" val="3662293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49073" y="675992"/>
            <a:ext cx="9995255" cy="1162569"/>
          </a:xfrm>
        </p:spPr>
        <p:txBody>
          <a:bodyPr>
            <a:normAutofit/>
          </a:bodyPr>
          <a:lstStyle/>
          <a:p>
            <a:pPr algn="ctr"/>
            <a:r>
              <a:rPr lang="cs-CZ" sz="3600" kern="1200" dirty="0"/>
              <a:t>Ekologická daňová reforma v ČR</a:t>
            </a:r>
            <a:endParaRPr lang="en-GB" sz="3600" kern="12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22680" y="1677761"/>
            <a:ext cx="9223057" cy="4813046"/>
          </a:xfrm>
        </p:spPr>
        <p:txBody>
          <a:bodyPr>
            <a:normAutofit/>
          </a:bodyPr>
          <a:lstStyle/>
          <a:p>
            <a:r>
              <a:rPr lang="cs-CZ" dirty="0" smtClean="0"/>
              <a:t>III etapy</a:t>
            </a:r>
          </a:p>
          <a:p>
            <a:pPr marL="810148" lvl="1" indent="-409165">
              <a:buFont typeface="+mj-lt"/>
              <a:buAutoNum type="arabicPeriod"/>
            </a:pPr>
            <a:r>
              <a:rPr lang="cs-CZ" dirty="0" smtClean="0"/>
              <a:t>spočívala v transpozici směrnice 2003/96/ES, o zdanění energetických produktů a elektřiny. Během roku 2007 vznikly tři nové daně – daň ze zemního plynu, daň z pevných paliv a daň z elektřiny, které doplnily již existující spotřební daň z minerálních olejů. Jejich legislativní úprava je obsažena v zákoně č. 261/2007 Sb., o stabilizaci veřejných rozpočtů, který představoval balíček reformních opatření konstruovaný tak, aby došlo k celkovému snížení daňové zátěže všech obyvatel. Daně se začaly uplatňovat od 1. ledna 2008.</a:t>
            </a:r>
          </a:p>
          <a:p>
            <a:pPr marL="810148" lvl="1" indent="-409165">
              <a:buFont typeface="+mj-lt"/>
              <a:buAutoNum type="arabicPeriod"/>
            </a:pPr>
            <a:r>
              <a:rPr lang="cs-CZ" dirty="0" smtClean="0"/>
              <a:t>Cílem II. etapy EDR bylo snížení emisí do ovzduší. Zvažovala se transformace poplatků za znečišťování ovzduší na emisní daň z CO2. Souběžně s touto úvahou však začala Evropská komise připravovat revizi směrnice 2003/96/ES, o zdanění energetických produktů a elektřiny, jejímž cílem je, aby energetické daně zohlednily nejen energetický obsah (jako je tomu dle stávajícího znění směrnice), ale i obsah CO2 v palivu. Vzhledem k této skutečnosti se od zavedení daně z CO2 v ČR prozatím ustoupilo a poplatky za znečišťování ovzduší zůstaly zachovány. V rámci nového zákona č. 201/2012 Sb., o ochraně ovzduší, však došlo k jejich podstatné úpravě.</a:t>
            </a:r>
          </a:p>
          <a:p>
            <a:pPr marL="810148" lvl="1" indent="-409165">
              <a:buFont typeface="+mj-lt"/>
              <a:buAutoNum type="arabicPeriod"/>
            </a:pPr>
            <a:r>
              <a:rPr lang="cs-CZ" dirty="0" smtClean="0"/>
              <a:t>Obsah III. etapy bude záviset na tom, v jaké podobě bude schválena revize směrnice 2003/96/ES, o zdanění energetických produktů a elektřiny.</a:t>
            </a:r>
          </a:p>
          <a:p>
            <a:pPr marL="400982" lvl="1"/>
            <a:endParaRPr lang="cs-CZ" dirty="0" smtClean="0"/>
          </a:p>
          <a:p>
            <a:pPr lvl="1"/>
            <a:endParaRPr lang="cs-CZ" dirty="0" smtClean="0"/>
          </a:p>
        </p:txBody>
      </p:sp>
    </p:spTree>
    <p:extLst>
      <p:ext uri="{BB962C8B-B14F-4D97-AF65-F5344CB8AC3E}">
        <p14:creationId xmlns:p14="http://schemas.microsoft.com/office/powerpoint/2010/main" val="3045614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49073" y="675992"/>
            <a:ext cx="9995255" cy="1162569"/>
          </a:xfrm>
        </p:spPr>
        <p:txBody>
          <a:bodyPr>
            <a:normAutofit/>
          </a:bodyPr>
          <a:lstStyle/>
          <a:p>
            <a:pPr algn="ctr"/>
            <a:r>
              <a:rPr lang="cs-CZ" sz="3600" kern="1200" dirty="0"/>
              <a:t>Environmentální aspekty daňové soustavy ČR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49073" y="1838560"/>
            <a:ext cx="9223057" cy="4813046"/>
          </a:xfrm>
        </p:spPr>
        <p:txBody>
          <a:bodyPr>
            <a:normAutofit/>
          </a:bodyPr>
          <a:lstStyle/>
          <a:p>
            <a:r>
              <a:rPr lang="cs-CZ" sz="2864" dirty="0"/>
              <a:t>Environmentální aspekty daní v ČR:</a:t>
            </a:r>
          </a:p>
          <a:p>
            <a:pPr lvl="1"/>
            <a:r>
              <a:rPr lang="cs-CZ" sz="2864" dirty="0"/>
              <a:t>ekologické (energetické daně)</a:t>
            </a:r>
          </a:p>
          <a:p>
            <a:pPr lvl="1"/>
            <a:r>
              <a:rPr lang="cs-CZ" sz="2864" dirty="0"/>
              <a:t>daňové úlevy, osvobození (i u jiných daní – </a:t>
            </a:r>
            <a:r>
              <a:rPr lang="cs-CZ" sz="2546" dirty="0"/>
              <a:t>viz dále</a:t>
            </a:r>
            <a:r>
              <a:rPr lang="cs-CZ" sz="2864" dirty="0"/>
              <a:t>)</a:t>
            </a:r>
          </a:p>
          <a:p>
            <a:pPr lvl="1"/>
            <a:r>
              <a:rPr lang="cs-CZ" sz="2864" dirty="0"/>
              <a:t>poplatky na ochranu životního prostředí (například poplatek za znečišťování životního prostředí, poplatky za vypouštění odpadních vod do vod povrchových aj.)</a:t>
            </a:r>
          </a:p>
          <a:p>
            <a:pPr lvl="1"/>
            <a:endParaRPr lang="cs-CZ" sz="2864" dirty="0"/>
          </a:p>
          <a:p>
            <a:r>
              <a:rPr lang="cs-CZ" dirty="0" smtClean="0"/>
              <a:t>Daně k ochraně ŽP v ČR byly obsaženy v zákoně č. 212/92 Sb., o soustavě daní, který nebyl zatím naplněn v praxi.</a:t>
            </a:r>
            <a:r>
              <a:rPr lang="cs-CZ" sz="3215" dirty="0"/>
              <a:t/>
            </a:r>
            <a:br>
              <a:rPr lang="cs-CZ" sz="3215" dirty="0"/>
            </a:br>
            <a:endParaRPr lang="cs-CZ" sz="3215" dirty="0"/>
          </a:p>
        </p:txBody>
      </p:sp>
    </p:spTree>
    <p:extLst>
      <p:ext uri="{BB962C8B-B14F-4D97-AF65-F5344CB8AC3E}">
        <p14:creationId xmlns:p14="http://schemas.microsoft.com/office/powerpoint/2010/main" val="475393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49073" y="675992"/>
            <a:ext cx="9995255" cy="1162569"/>
          </a:xfrm>
        </p:spPr>
        <p:txBody>
          <a:bodyPr>
            <a:normAutofit/>
          </a:bodyPr>
          <a:lstStyle/>
          <a:p>
            <a:pPr algn="ctr"/>
            <a:r>
              <a:rPr lang="cs-CZ" sz="3600" kern="1200" dirty="0"/>
              <a:t>Ekologické (energetické) daně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735172" y="1838560"/>
            <a:ext cx="9223057" cy="4813046"/>
          </a:xfrm>
        </p:spPr>
        <p:txBody>
          <a:bodyPr>
            <a:normAutofit/>
          </a:bodyPr>
          <a:lstStyle/>
          <a:p>
            <a:r>
              <a:rPr lang="cs-CZ" sz="2864" dirty="0"/>
              <a:t>daně vzniklé transpozicí směrnice 2003/96/ES, o zdanění energetických produktů a elektřiny, které se v ČR uplatňují od roku 2008, tj. daň z pevných paliv, daň ze zemního plynu a některých dalších plynů a daň z elektřiny</a:t>
            </a:r>
          </a:p>
          <a:p>
            <a:r>
              <a:rPr lang="cs-CZ" sz="2864" dirty="0"/>
              <a:t>součástí zákona č. 261/2007 Sb., o stabilizaci veřejných rozpočtů</a:t>
            </a:r>
          </a:p>
          <a:p>
            <a:r>
              <a:rPr lang="cs-CZ" sz="2864" dirty="0"/>
              <a:t>součástí ekologických daní je jistě i spotřební daň z minerálních olejů upravena zákonem č. </a:t>
            </a:r>
            <a:r>
              <a:rPr lang="en-GB" sz="2864" dirty="0"/>
              <a:t>353/2003 Sb.</a:t>
            </a:r>
            <a:r>
              <a:rPr lang="cs-CZ" sz="2864" dirty="0"/>
              <a:t>, o spotřebních daních</a:t>
            </a:r>
            <a:endParaRPr lang="en-GB" sz="2864" dirty="0">
              <a:hlinkClick r:id="rId2"/>
            </a:endParaRPr>
          </a:p>
          <a:p>
            <a:endParaRPr lang="cs-CZ" sz="2864" dirty="0"/>
          </a:p>
        </p:txBody>
      </p:sp>
    </p:spTree>
    <p:extLst>
      <p:ext uri="{BB962C8B-B14F-4D97-AF65-F5344CB8AC3E}">
        <p14:creationId xmlns:p14="http://schemas.microsoft.com/office/powerpoint/2010/main" val="3842244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-65381" y="561573"/>
            <a:ext cx="10758782" cy="1162569"/>
          </a:xfrm>
        </p:spPr>
        <p:txBody>
          <a:bodyPr>
            <a:normAutofit/>
          </a:bodyPr>
          <a:lstStyle/>
          <a:p>
            <a:pPr algn="ctr"/>
            <a:r>
              <a:rPr lang="cs-CZ" sz="3600" kern="1200" dirty="0"/>
              <a:t>Environmentální podtext u dalších daní z daňové soustavy ČR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81763" y="1626069"/>
            <a:ext cx="9864492" cy="4813046"/>
          </a:xfrm>
        </p:spPr>
        <p:txBody>
          <a:bodyPr>
            <a:normAutofit fontScale="77500" lnSpcReduction="20000"/>
          </a:bodyPr>
          <a:lstStyle/>
          <a:p>
            <a:r>
              <a:rPr lang="cs-CZ" sz="2864" dirty="0"/>
              <a:t>Zejména:</a:t>
            </a:r>
          </a:p>
          <a:p>
            <a:r>
              <a:rPr lang="cs-CZ" sz="2864" dirty="0"/>
              <a:t>daň silniční</a:t>
            </a:r>
          </a:p>
          <a:p>
            <a:pPr lvl="1"/>
            <a:r>
              <a:rPr lang="cs-CZ" sz="2513" dirty="0"/>
              <a:t>osvobození od daně</a:t>
            </a:r>
          </a:p>
          <a:p>
            <a:pPr lvl="1"/>
            <a:r>
              <a:rPr lang="cs-CZ" sz="2513" dirty="0"/>
              <a:t>snížení sazby</a:t>
            </a:r>
          </a:p>
          <a:p>
            <a:r>
              <a:rPr lang="cs-CZ" sz="2864" dirty="0"/>
              <a:t>DPH</a:t>
            </a:r>
          </a:p>
          <a:p>
            <a:pPr lvl="1"/>
            <a:r>
              <a:rPr lang="cs-CZ" sz="2513" dirty="0"/>
              <a:t>snížená sazba daně – ale málo zohledněny environmentální aspekty</a:t>
            </a:r>
          </a:p>
          <a:p>
            <a:r>
              <a:rPr lang="cs-CZ" sz="2864" dirty="0"/>
              <a:t>spotřební daně </a:t>
            </a:r>
          </a:p>
          <a:p>
            <a:pPr lvl="1"/>
            <a:r>
              <a:rPr lang="cs-CZ" dirty="0" smtClean="0"/>
              <a:t>jedná o tzv. „ramseyovou“ daň = hlavním úkolem zajistit stabilní výnosově bohatý zdroj příjmů do státního rozpočtu</a:t>
            </a:r>
          </a:p>
          <a:p>
            <a:pPr lvl="1"/>
            <a:r>
              <a:rPr lang="cs-CZ" sz="2148" dirty="0"/>
              <a:t>zejména daň z minerálních olejů (pozor ta je sdílená – státní rozpočet, Státní fond dopravní infrastruktury)</a:t>
            </a:r>
          </a:p>
          <a:p>
            <a:r>
              <a:rPr lang="cs-CZ" sz="2864" dirty="0"/>
              <a:t>daň z příjmů</a:t>
            </a:r>
          </a:p>
          <a:p>
            <a:pPr lvl="1"/>
            <a:r>
              <a:rPr lang="cs-CZ" sz="2513" dirty="0"/>
              <a:t>osvobození od daně</a:t>
            </a:r>
          </a:p>
          <a:p>
            <a:pPr lvl="1"/>
            <a:r>
              <a:rPr lang="cs-CZ" sz="2513" dirty="0"/>
              <a:t>odpočty od základu daně</a:t>
            </a:r>
          </a:p>
          <a:p>
            <a:r>
              <a:rPr lang="cs-CZ" sz="2864" dirty="0"/>
              <a:t>daň z nemovitých věcí</a:t>
            </a:r>
          </a:p>
          <a:p>
            <a:pPr lvl="1" algn="just"/>
            <a:r>
              <a:rPr lang="cs-CZ" dirty="0"/>
              <a:t>n</a:t>
            </a:r>
            <a:r>
              <a:rPr lang="cs-CZ" dirty="0" smtClean="0"/>
              <a:t>ení předmětem daně</a:t>
            </a:r>
          </a:p>
          <a:p>
            <a:pPr lvl="1" algn="just"/>
            <a:r>
              <a:rPr lang="cs-CZ" dirty="0"/>
              <a:t>o</a:t>
            </a:r>
            <a:r>
              <a:rPr lang="cs-CZ" dirty="0" smtClean="0"/>
              <a:t>svobozeno od daně</a:t>
            </a:r>
          </a:p>
          <a:p>
            <a:pPr lvl="1" algn="just"/>
            <a:r>
              <a:rPr lang="cs-CZ" sz="2068" dirty="0"/>
              <a:t>od 1. 1. 2020 je účinná novela zákona č. 338/1992 Sb., o dani z nemovitých věcí, ve znění pozdějších předpisů, díky které doznal změny </a:t>
            </a:r>
            <a:r>
              <a:rPr lang="cs-CZ" sz="2068" dirty="0">
                <a:hlinkClick r:id="rId2"/>
              </a:rPr>
              <a:t>§ 4 odst. 1 písm. k)</a:t>
            </a:r>
            <a:r>
              <a:rPr lang="cs-CZ" sz="2068" dirty="0"/>
              <a:t>, který nově umožňuje vlastníkům pozemků, na nichž se nachází krajinný prvek, zapsaný k tomuto datu (k 1. 1. 2020) v evidenci ekologicky významných prvků, uplatnit ve svém daňovém přiznání osvobození od daně z nemovité věci na tu část pozemku, na které se prvek nachází.  </a:t>
            </a:r>
          </a:p>
        </p:txBody>
      </p:sp>
    </p:spTree>
    <p:extLst>
      <p:ext uri="{BB962C8B-B14F-4D97-AF65-F5344CB8AC3E}">
        <p14:creationId xmlns:p14="http://schemas.microsoft.com/office/powerpoint/2010/main" val="3929934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-65382" y="1419225"/>
            <a:ext cx="10758782" cy="1162569"/>
          </a:xfrm>
        </p:spPr>
        <p:txBody>
          <a:bodyPr>
            <a:normAutofit/>
          </a:bodyPr>
          <a:lstStyle/>
          <a:p>
            <a:pPr algn="ctr" defTabSz="1008126" rtl="0">
              <a:spcBef>
                <a:spcPct val="0"/>
              </a:spcBef>
            </a:pPr>
            <a:r>
              <a:rPr lang="cs-CZ" sz="3600" kern="1200" dirty="0"/>
              <a:t>Praktické aplikace</a:t>
            </a:r>
          </a:p>
        </p:txBody>
      </p:sp>
    </p:spTree>
    <p:extLst>
      <p:ext uri="{BB962C8B-B14F-4D97-AF65-F5344CB8AC3E}">
        <p14:creationId xmlns:p14="http://schemas.microsoft.com/office/powerpoint/2010/main" val="893208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Úloha</a:t>
            </a:r>
            <a:r>
              <a:rPr lang="en-GB" dirty="0"/>
              <a:t> 1 </a:t>
            </a:r>
            <a:endParaRPr lang="cs-CZ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07301" y="2069865"/>
            <a:ext cx="9278797" cy="1384995"/>
          </a:xfrm>
        </p:spPr>
        <p:txBody>
          <a:bodyPr/>
          <a:lstStyle/>
          <a:p>
            <a:r>
              <a:rPr lang="en-GB" dirty="0" smtClean="0"/>
              <a:t>Pan </a:t>
            </a:r>
            <a:r>
              <a:rPr lang="en-GB" dirty="0" err="1"/>
              <a:t>Jílek</a:t>
            </a:r>
            <a:r>
              <a:rPr lang="en-GB" dirty="0"/>
              <a:t> </a:t>
            </a:r>
            <a:r>
              <a:rPr lang="en-GB" dirty="0" err="1"/>
              <a:t>natankoval</a:t>
            </a:r>
            <a:r>
              <a:rPr lang="en-GB" dirty="0"/>
              <a:t> u </a:t>
            </a:r>
            <a:r>
              <a:rPr lang="en-GB" dirty="0" err="1"/>
              <a:t>benzinové</a:t>
            </a:r>
            <a:r>
              <a:rPr lang="en-GB" dirty="0"/>
              <a:t> </a:t>
            </a:r>
            <a:r>
              <a:rPr lang="en-GB" dirty="0" err="1"/>
              <a:t>čerpací</a:t>
            </a:r>
            <a:r>
              <a:rPr lang="en-GB" dirty="0"/>
              <a:t> </a:t>
            </a:r>
            <a:r>
              <a:rPr lang="en-GB" dirty="0" err="1"/>
              <a:t>stanice</a:t>
            </a:r>
            <a:r>
              <a:rPr lang="en-GB" dirty="0"/>
              <a:t> v </a:t>
            </a:r>
            <a:r>
              <a:rPr lang="en-GB" dirty="0" err="1"/>
              <a:t>Litomyšli</a:t>
            </a:r>
            <a:r>
              <a:rPr lang="en-GB" dirty="0"/>
              <a:t> do </a:t>
            </a:r>
            <a:r>
              <a:rPr lang="en-GB" dirty="0" err="1"/>
              <a:t>nádrže</a:t>
            </a:r>
            <a:r>
              <a:rPr lang="en-GB" dirty="0"/>
              <a:t> </a:t>
            </a:r>
            <a:r>
              <a:rPr lang="en-GB" dirty="0" err="1"/>
              <a:t>svého</a:t>
            </a:r>
            <a:r>
              <a:rPr lang="en-GB" dirty="0"/>
              <a:t> </a:t>
            </a:r>
            <a:r>
              <a:rPr lang="en-GB" dirty="0" err="1"/>
              <a:t>osobního</a:t>
            </a:r>
            <a:r>
              <a:rPr lang="en-GB" dirty="0"/>
              <a:t> </a:t>
            </a:r>
            <a:r>
              <a:rPr lang="en-GB" dirty="0" err="1"/>
              <a:t>automobilu</a:t>
            </a:r>
            <a:r>
              <a:rPr lang="en-GB" dirty="0"/>
              <a:t> 40 </a:t>
            </a:r>
            <a:r>
              <a:rPr lang="en-GB" dirty="0" err="1"/>
              <a:t>litrů</a:t>
            </a:r>
            <a:r>
              <a:rPr lang="en-GB" dirty="0"/>
              <a:t> </a:t>
            </a:r>
            <a:r>
              <a:rPr lang="en-GB" dirty="0" err="1"/>
              <a:t>motorové</a:t>
            </a:r>
            <a:r>
              <a:rPr lang="en-GB" dirty="0"/>
              <a:t> </a:t>
            </a:r>
            <a:r>
              <a:rPr lang="en-GB" dirty="0" err="1"/>
              <a:t>nafty</a:t>
            </a:r>
            <a:r>
              <a:rPr lang="en-GB" dirty="0"/>
              <a:t>. </a:t>
            </a:r>
            <a:r>
              <a:rPr lang="en-GB" dirty="0" err="1"/>
              <a:t>Zaplatil</a:t>
            </a:r>
            <a:r>
              <a:rPr lang="en-GB" dirty="0"/>
              <a:t> </a:t>
            </a:r>
            <a:r>
              <a:rPr lang="en-GB" dirty="0" err="1"/>
              <a:t>za</a:t>
            </a:r>
            <a:r>
              <a:rPr lang="en-GB" dirty="0"/>
              <a:t> </a:t>
            </a:r>
            <a:r>
              <a:rPr lang="en-GB" dirty="0" err="1"/>
              <a:t>ni</a:t>
            </a:r>
            <a:r>
              <a:rPr lang="en-GB" dirty="0"/>
              <a:t> </a:t>
            </a:r>
            <a:r>
              <a:rPr lang="en-GB" dirty="0" err="1"/>
              <a:t>celkem</a:t>
            </a:r>
            <a:r>
              <a:rPr lang="en-GB" dirty="0"/>
              <a:t> 2 000 </a:t>
            </a:r>
            <a:r>
              <a:rPr lang="en-GB" dirty="0" err="1"/>
              <a:t>Kč</a:t>
            </a:r>
            <a:r>
              <a:rPr lang="en-GB" dirty="0"/>
              <a:t>. </a:t>
            </a:r>
            <a:endParaRPr lang="cs-CZ" dirty="0" smtClean="0"/>
          </a:p>
          <a:p>
            <a:pPr marL="342900" indent="-342900">
              <a:buAutoNum type="alphaLcParenR"/>
            </a:pPr>
            <a:r>
              <a:rPr lang="en-GB" dirty="0" err="1" smtClean="0"/>
              <a:t>Jak</a:t>
            </a:r>
            <a:r>
              <a:rPr lang="en-GB" dirty="0" smtClean="0"/>
              <a:t> </a:t>
            </a:r>
            <a:r>
              <a:rPr lang="en-GB" dirty="0" err="1"/>
              <a:t>vysokou</a:t>
            </a:r>
            <a:r>
              <a:rPr lang="en-GB" dirty="0"/>
              <a:t> </a:t>
            </a:r>
            <a:r>
              <a:rPr lang="en-GB" dirty="0" err="1"/>
              <a:t>spotřební</a:t>
            </a:r>
            <a:r>
              <a:rPr lang="en-GB" dirty="0"/>
              <a:t> </a:t>
            </a:r>
            <a:r>
              <a:rPr lang="en-GB" dirty="0" err="1"/>
              <a:t>daň</a:t>
            </a:r>
            <a:r>
              <a:rPr lang="en-GB" dirty="0"/>
              <a:t> </a:t>
            </a:r>
            <a:r>
              <a:rPr lang="en-GB" dirty="0" err="1"/>
              <a:t>zaplatil</a:t>
            </a:r>
            <a:r>
              <a:rPr lang="en-GB" dirty="0"/>
              <a:t> pan </a:t>
            </a:r>
            <a:r>
              <a:rPr lang="en-GB" dirty="0" err="1"/>
              <a:t>Jílek</a:t>
            </a:r>
            <a:r>
              <a:rPr lang="en-GB" dirty="0"/>
              <a:t> v </a:t>
            </a:r>
            <a:r>
              <a:rPr lang="en-GB" dirty="0" err="1"/>
              <a:t>ceně</a:t>
            </a:r>
            <a:r>
              <a:rPr lang="en-GB" dirty="0"/>
              <a:t> </a:t>
            </a:r>
            <a:r>
              <a:rPr lang="en-GB" dirty="0" err="1"/>
              <a:t>nafty</a:t>
            </a:r>
            <a:r>
              <a:rPr lang="en-GB" dirty="0" smtClean="0"/>
              <a:t>?</a:t>
            </a:r>
            <a:endParaRPr lang="cs-CZ" dirty="0" smtClean="0"/>
          </a:p>
          <a:p>
            <a:pPr marL="342900" indent="-342900">
              <a:buAutoNum type="alphaLcParenR"/>
            </a:pPr>
            <a:r>
              <a:rPr lang="en-GB" dirty="0" err="1" smtClean="0"/>
              <a:t>Určete</a:t>
            </a:r>
            <a:r>
              <a:rPr lang="en-GB" dirty="0"/>
              <a:t>, </a:t>
            </a:r>
            <a:r>
              <a:rPr lang="en-GB" dirty="0" err="1"/>
              <a:t>jakou</a:t>
            </a:r>
            <a:r>
              <a:rPr lang="en-GB" dirty="0"/>
              <a:t> </a:t>
            </a:r>
            <a:r>
              <a:rPr lang="en-GB" dirty="0" err="1"/>
              <a:t>výši</a:t>
            </a:r>
            <a:r>
              <a:rPr lang="en-GB" dirty="0"/>
              <a:t> </a:t>
            </a:r>
            <a:r>
              <a:rPr lang="en-GB" dirty="0" err="1"/>
              <a:t>spotřební</a:t>
            </a:r>
            <a:r>
              <a:rPr lang="en-GB" dirty="0"/>
              <a:t> </a:t>
            </a:r>
            <a:r>
              <a:rPr lang="en-GB" dirty="0" err="1"/>
              <a:t>daně</a:t>
            </a:r>
            <a:r>
              <a:rPr lang="en-GB" dirty="0"/>
              <a:t> </a:t>
            </a:r>
            <a:r>
              <a:rPr lang="en-GB" dirty="0" err="1"/>
              <a:t>zaplatil</a:t>
            </a:r>
            <a:r>
              <a:rPr lang="en-GB" dirty="0"/>
              <a:t> v </a:t>
            </a:r>
            <a:r>
              <a:rPr lang="en-GB" dirty="0" err="1"/>
              <a:t>ceně</a:t>
            </a:r>
            <a:r>
              <a:rPr lang="en-GB" dirty="0"/>
              <a:t> </a:t>
            </a:r>
            <a:r>
              <a:rPr lang="en-GB" dirty="0" err="1"/>
              <a:t>motorové</a:t>
            </a:r>
            <a:r>
              <a:rPr lang="en-GB" dirty="0"/>
              <a:t> </a:t>
            </a:r>
            <a:r>
              <a:rPr lang="en-GB" dirty="0" err="1"/>
              <a:t>nafty</a:t>
            </a:r>
            <a:r>
              <a:rPr lang="en-GB" dirty="0"/>
              <a:t> pan </a:t>
            </a:r>
            <a:r>
              <a:rPr lang="en-GB" dirty="0" err="1"/>
              <a:t>Pokorný</a:t>
            </a:r>
            <a:r>
              <a:rPr lang="en-GB" dirty="0"/>
              <a:t>, </a:t>
            </a:r>
            <a:r>
              <a:rPr lang="en-GB" dirty="0" err="1"/>
              <a:t>který</a:t>
            </a:r>
            <a:r>
              <a:rPr lang="en-GB" dirty="0"/>
              <a:t> u </a:t>
            </a:r>
            <a:r>
              <a:rPr lang="en-GB" dirty="0" err="1"/>
              <a:t>jiné</a:t>
            </a:r>
            <a:r>
              <a:rPr lang="en-GB" dirty="0"/>
              <a:t> </a:t>
            </a:r>
            <a:r>
              <a:rPr lang="en-GB" dirty="0" err="1"/>
              <a:t>benzinové</a:t>
            </a:r>
            <a:r>
              <a:rPr lang="en-GB" dirty="0"/>
              <a:t> </a:t>
            </a:r>
            <a:r>
              <a:rPr lang="en-GB" dirty="0" err="1"/>
              <a:t>stanice</a:t>
            </a:r>
            <a:r>
              <a:rPr lang="en-GB" dirty="0"/>
              <a:t> v </a:t>
            </a:r>
            <a:r>
              <a:rPr lang="en-GB" dirty="0" err="1"/>
              <a:t>Litomyšli</a:t>
            </a:r>
            <a:r>
              <a:rPr lang="en-GB" dirty="0"/>
              <a:t> </a:t>
            </a:r>
            <a:r>
              <a:rPr lang="en-GB" dirty="0" err="1"/>
              <a:t>zaplatil</a:t>
            </a:r>
            <a:r>
              <a:rPr lang="en-GB" dirty="0"/>
              <a:t> </a:t>
            </a:r>
            <a:r>
              <a:rPr lang="en-GB" dirty="0" err="1"/>
              <a:t>za</a:t>
            </a:r>
            <a:r>
              <a:rPr lang="en-GB" dirty="0"/>
              <a:t> 40 </a:t>
            </a:r>
            <a:r>
              <a:rPr lang="en-GB" dirty="0" err="1"/>
              <a:t>litrů</a:t>
            </a:r>
            <a:r>
              <a:rPr lang="en-GB" dirty="0"/>
              <a:t> 1 960 </a:t>
            </a:r>
            <a:r>
              <a:rPr lang="en-GB" dirty="0" err="1"/>
              <a:t>Kč</a:t>
            </a:r>
            <a:r>
              <a:rPr lang="en-GB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462622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Úloha 2</a:t>
            </a:r>
            <a:endParaRPr lang="en-GB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07301" y="2069865"/>
            <a:ext cx="9278797" cy="553998"/>
          </a:xfrm>
        </p:spPr>
        <p:txBody>
          <a:bodyPr/>
          <a:lstStyle/>
          <a:p>
            <a:r>
              <a:rPr lang="en-GB" dirty="0"/>
              <a:t>Pan </a:t>
            </a:r>
            <a:r>
              <a:rPr lang="en-GB" dirty="0" err="1"/>
              <a:t>Novotný</a:t>
            </a:r>
            <a:r>
              <a:rPr lang="en-GB" dirty="0"/>
              <a:t> </a:t>
            </a:r>
            <a:r>
              <a:rPr lang="en-GB" dirty="0" err="1"/>
              <a:t>si</a:t>
            </a:r>
            <a:r>
              <a:rPr lang="en-GB" dirty="0"/>
              <a:t> </a:t>
            </a:r>
            <a:r>
              <a:rPr lang="en-GB" dirty="0" err="1"/>
              <a:t>koupil</a:t>
            </a:r>
            <a:r>
              <a:rPr lang="en-GB" dirty="0"/>
              <a:t> </a:t>
            </a:r>
            <a:r>
              <a:rPr lang="en-GB" dirty="0" err="1"/>
              <a:t>za</a:t>
            </a:r>
            <a:r>
              <a:rPr lang="en-GB" dirty="0"/>
              <a:t> 110 </a:t>
            </a:r>
            <a:r>
              <a:rPr lang="en-GB" dirty="0" err="1"/>
              <a:t>Kč</a:t>
            </a:r>
            <a:r>
              <a:rPr lang="en-GB" dirty="0"/>
              <a:t> </a:t>
            </a:r>
            <a:r>
              <a:rPr lang="en-GB" dirty="0" err="1"/>
              <a:t>krabičku</a:t>
            </a:r>
            <a:r>
              <a:rPr lang="en-GB" dirty="0"/>
              <a:t> </a:t>
            </a:r>
            <a:r>
              <a:rPr lang="en-GB" dirty="0" err="1"/>
              <a:t>cigaret</a:t>
            </a:r>
            <a:r>
              <a:rPr lang="en-GB" dirty="0"/>
              <a:t>. V </a:t>
            </a:r>
            <a:r>
              <a:rPr lang="en-GB" dirty="0" err="1"/>
              <a:t>krabičce</a:t>
            </a:r>
            <a:r>
              <a:rPr lang="en-GB" dirty="0"/>
              <a:t> je 20 </a:t>
            </a:r>
            <a:r>
              <a:rPr lang="en-GB" dirty="0" err="1"/>
              <a:t>kusů</a:t>
            </a:r>
            <a:r>
              <a:rPr lang="en-GB" dirty="0"/>
              <a:t> </a:t>
            </a:r>
            <a:r>
              <a:rPr lang="en-GB" dirty="0" err="1"/>
              <a:t>cigaret</a:t>
            </a:r>
            <a:r>
              <a:rPr lang="en-GB" dirty="0" smtClean="0"/>
              <a:t>.</a:t>
            </a:r>
            <a:endParaRPr lang="cs-CZ" dirty="0" smtClean="0"/>
          </a:p>
          <a:p>
            <a:r>
              <a:rPr lang="en-GB" dirty="0" err="1" smtClean="0"/>
              <a:t>Jaká</a:t>
            </a:r>
            <a:r>
              <a:rPr lang="en-GB" dirty="0" smtClean="0"/>
              <a:t> </a:t>
            </a:r>
            <a:r>
              <a:rPr lang="en-GB" dirty="0" err="1"/>
              <a:t>výše</a:t>
            </a:r>
            <a:r>
              <a:rPr lang="en-GB" dirty="0"/>
              <a:t> </a:t>
            </a:r>
            <a:r>
              <a:rPr lang="en-GB" dirty="0" err="1"/>
              <a:t>spotřební</a:t>
            </a:r>
            <a:r>
              <a:rPr lang="en-GB" dirty="0"/>
              <a:t> </a:t>
            </a:r>
            <a:r>
              <a:rPr lang="en-GB" dirty="0" err="1"/>
              <a:t>daně</a:t>
            </a:r>
            <a:r>
              <a:rPr lang="en-GB" dirty="0"/>
              <a:t> </a:t>
            </a:r>
            <a:r>
              <a:rPr lang="en-GB" dirty="0" err="1"/>
              <a:t>bude</a:t>
            </a:r>
            <a:r>
              <a:rPr lang="en-GB" dirty="0"/>
              <a:t> z </a:t>
            </a:r>
            <a:r>
              <a:rPr lang="en-GB" dirty="0" err="1"/>
              <a:t>této</a:t>
            </a:r>
            <a:r>
              <a:rPr lang="en-GB" dirty="0"/>
              <a:t> </a:t>
            </a:r>
            <a:r>
              <a:rPr lang="en-GB" dirty="0" err="1"/>
              <a:t>krabičky</a:t>
            </a:r>
            <a:r>
              <a:rPr lang="en-GB" dirty="0"/>
              <a:t> </a:t>
            </a:r>
            <a:r>
              <a:rPr lang="en-GB" dirty="0" err="1"/>
              <a:t>odvedena</a:t>
            </a:r>
            <a:r>
              <a:rPr lang="en-GB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8212277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Úloha </a:t>
            </a:r>
            <a:r>
              <a:rPr lang="cs-CZ" dirty="0" smtClean="0"/>
              <a:t>3</a:t>
            </a:r>
            <a:endParaRPr lang="en-GB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07301" y="2069865"/>
            <a:ext cx="9278797" cy="1107996"/>
          </a:xfrm>
        </p:spPr>
        <p:txBody>
          <a:bodyPr/>
          <a:lstStyle/>
          <a:p>
            <a:r>
              <a:rPr lang="en-GB" dirty="0" err="1"/>
              <a:t>Cena</a:t>
            </a:r>
            <a:r>
              <a:rPr lang="en-GB" dirty="0"/>
              <a:t> </a:t>
            </a:r>
            <a:r>
              <a:rPr lang="en-GB" dirty="0" err="1"/>
              <a:t>uhlí</a:t>
            </a:r>
            <a:r>
              <a:rPr lang="en-GB" dirty="0"/>
              <a:t> – </a:t>
            </a:r>
            <a:r>
              <a:rPr lang="en-GB" dirty="0" err="1"/>
              <a:t>kostka</a:t>
            </a:r>
            <a:r>
              <a:rPr lang="en-GB" dirty="0"/>
              <a:t> – 50 </a:t>
            </a:r>
            <a:r>
              <a:rPr lang="en-GB" dirty="0" err="1"/>
              <a:t>metráků</a:t>
            </a:r>
            <a:r>
              <a:rPr lang="en-GB" dirty="0"/>
              <a:t> – </a:t>
            </a:r>
            <a:r>
              <a:rPr lang="en-GB" dirty="0" err="1"/>
              <a:t>topná</a:t>
            </a:r>
            <a:r>
              <a:rPr lang="en-GB" dirty="0"/>
              <a:t> </a:t>
            </a:r>
            <a:r>
              <a:rPr lang="en-GB" dirty="0" err="1"/>
              <a:t>sezóna</a:t>
            </a:r>
            <a:r>
              <a:rPr lang="en-GB" dirty="0"/>
              <a:t> </a:t>
            </a:r>
            <a:r>
              <a:rPr lang="en-GB" dirty="0" err="1"/>
              <a:t>rodinný</a:t>
            </a:r>
            <a:r>
              <a:rPr lang="en-GB" dirty="0"/>
              <a:t> </a:t>
            </a:r>
            <a:r>
              <a:rPr lang="en-GB" dirty="0" err="1"/>
              <a:t>dům</a:t>
            </a:r>
            <a:r>
              <a:rPr lang="en-GB" dirty="0"/>
              <a:t> – z </a:t>
            </a:r>
            <a:r>
              <a:rPr lang="en-GB" dirty="0" err="1"/>
              <a:t>čeho</a:t>
            </a:r>
            <a:r>
              <a:rPr lang="en-GB" dirty="0"/>
              <a:t> se </a:t>
            </a:r>
            <a:r>
              <a:rPr lang="en-GB" dirty="0" err="1"/>
              <a:t>cena</a:t>
            </a:r>
            <a:r>
              <a:rPr lang="en-GB" dirty="0"/>
              <a:t> </a:t>
            </a:r>
            <a:r>
              <a:rPr lang="en-GB" dirty="0" err="1"/>
              <a:t>skládá</a:t>
            </a:r>
            <a:r>
              <a:rPr lang="en-GB" dirty="0"/>
              <a:t>? </a:t>
            </a:r>
            <a:endParaRPr lang="cs-CZ" dirty="0" smtClean="0"/>
          </a:p>
          <a:p>
            <a:endParaRPr lang="cs-CZ" dirty="0"/>
          </a:p>
          <a:p>
            <a:r>
              <a:rPr lang="en-GB" dirty="0">
                <a:hlinkClick r:id="rId2"/>
              </a:rPr>
              <a:t>https://</a:t>
            </a:r>
            <a:r>
              <a:rPr lang="en-GB" dirty="0" smtClean="0">
                <a:hlinkClick r:id="rId2"/>
              </a:rPr>
              <a:t>www.sd-bilinskeuhli.cz/kalkulacka-ceny-uhli.aspx</a:t>
            </a:r>
            <a:endParaRPr lang="cs-CZ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153982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Ú</a:t>
            </a:r>
            <a:r>
              <a:rPr lang="cs-CZ" dirty="0" smtClean="0"/>
              <a:t>loha </a:t>
            </a:r>
            <a:r>
              <a:rPr lang="cs-CZ" dirty="0" smtClean="0"/>
              <a:t>4</a:t>
            </a:r>
            <a:endParaRPr lang="en-GB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07301" y="2069865"/>
            <a:ext cx="9278797" cy="1938992"/>
          </a:xfrm>
        </p:spPr>
        <p:txBody>
          <a:bodyPr/>
          <a:lstStyle/>
          <a:p>
            <a:r>
              <a:rPr lang="en-GB" dirty="0" err="1"/>
              <a:t>Osobní</a:t>
            </a:r>
            <a:r>
              <a:rPr lang="en-GB" dirty="0"/>
              <a:t> </a:t>
            </a:r>
            <a:r>
              <a:rPr lang="en-GB" dirty="0" err="1"/>
              <a:t>automobil</a:t>
            </a:r>
            <a:r>
              <a:rPr lang="en-GB" dirty="0"/>
              <a:t> RZ 2F2 2222 </a:t>
            </a:r>
            <a:r>
              <a:rPr lang="en-GB" dirty="0" err="1"/>
              <a:t>má</a:t>
            </a:r>
            <a:r>
              <a:rPr lang="en-GB" dirty="0"/>
              <a:t> pan </a:t>
            </a:r>
            <a:r>
              <a:rPr lang="en-GB" dirty="0" err="1"/>
              <a:t>Novák</a:t>
            </a:r>
            <a:r>
              <a:rPr lang="en-GB" dirty="0"/>
              <a:t> </a:t>
            </a:r>
            <a:r>
              <a:rPr lang="en-GB" dirty="0" err="1"/>
              <a:t>zahrnutý</a:t>
            </a:r>
            <a:r>
              <a:rPr lang="en-GB" dirty="0"/>
              <a:t> v </a:t>
            </a:r>
            <a:r>
              <a:rPr lang="en-GB" dirty="0" err="1"/>
              <a:t>obchodním</a:t>
            </a:r>
            <a:r>
              <a:rPr lang="en-GB" dirty="0"/>
              <a:t> </a:t>
            </a:r>
            <a:r>
              <a:rPr lang="en-GB" dirty="0" err="1"/>
              <a:t>majetku</a:t>
            </a:r>
            <a:r>
              <a:rPr lang="en-GB" dirty="0"/>
              <a:t> </a:t>
            </a:r>
            <a:r>
              <a:rPr lang="en-GB" dirty="0" err="1"/>
              <a:t>po</a:t>
            </a:r>
            <a:r>
              <a:rPr lang="en-GB" dirty="0"/>
              <a:t> </a:t>
            </a:r>
            <a:r>
              <a:rPr lang="en-GB" dirty="0" err="1"/>
              <a:t>celý</a:t>
            </a:r>
            <a:r>
              <a:rPr lang="en-GB" dirty="0"/>
              <a:t> </a:t>
            </a:r>
            <a:r>
              <a:rPr lang="en-GB" dirty="0" err="1"/>
              <a:t>rok</a:t>
            </a:r>
            <a:r>
              <a:rPr lang="en-GB" dirty="0"/>
              <a:t> 2022. Po </a:t>
            </a:r>
            <a:r>
              <a:rPr lang="en-GB" dirty="0" err="1"/>
              <a:t>celý</a:t>
            </a:r>
            <a:r>
              <a:rPr lang="en-GB" dirty="0"/>
              <a:t> </a:t>
            </a:r>
            <a:r>
              <a:rPr lang="en-GB" dirty="0" err="1"/>
              <a:t>rok</a:t>
            </a:r>
            <a:r>
              <a:rPr lang="en-GB" dirty="0"/>
              <a:t> </a:t>
            </a:r>
            <a:r>
              <a:rPr lang="en-GB" dirty="0" err="1"/>
              <a:t>jej</a:t>
            </a:r>
            <a:r>
              <a:rPr lang="en-GB" dirty="0"/>
              <a:t> </a:t>
            </a:r>
            <a:r>
              <a:rPr lang="en-GB" dirty="0" err="1"/>
              <a:t>také</a:t>
            </a:r>
            <a:r>
              <a:rPr lang="en-GB" dirty="0"/>
              <a:t> </a:t>
            </a:r>
            <a:r>
              <a:rPr lang="en-GB" dirty="0" err="1"/>
              <a:t>používá</a:t>
            </a:r>
            <a:r>
              <a:rPr lang="en-GB" dirty="0"/>
              <a:t> k </a:t>
            </a:r>
            <a:r>
              <a:rPr lang="en-GB" dirty="0" err="1"/>
              <a:t>podnikatelské</a:t>
            </a:r>
            <a:r>
              <a:rPr lang="en-GB" dirty="0"/>
              <a:t> </a:t>
            </a:r>
            <a:r>
              <a:rPr lang="en-GB" dirty="0" err="1"/>
              <a:t>činnosti</a:t>
            </a:r>
            <a:r>
              <a:rPr lang="en-GB" dirty="0"/>
              <a:t>. V </a:t>
            </a:r>
            <a:r>
              <a:rPr lang="en-GB" dirty="0" err="1"/>
              <a:t>technickém</a:t>
            </a:r>
            <a:r>
              <a:rPr lang="en-GB" dirty="0"/>
              <a:t> </a:t>
            </a:r>
            <a:r>
              <a:rPr lang="en-GB" dirty="0" err="1"/>
              <a:t>průkazu</a:t>
            </a:r>
            <a:r>
              <a:rPr lang="en-GB" dirty="0"/>
              <a:t> k </a:t>
            </a:r>
            <a:r>
              <a:rPr lang="en-GB" dirty="0" err="1"/>
              <a:t>vozidlu</a:t>
            </a:r>
            <a:r>
              <a:rPr lang="en-GB" dirty="0"/>
              <a:t> </a:t>
            </a:r>
            <a:r>
              <a:rPr lang="en-GB" dirty="0" err="1"/>
              <a:t>jsou</a:t>
            </a:r>
            <a:r>
              <a:rPr lang="en-GB" dirty="0"/>
              <a:t> </a:t>
            </a:r>
            <a:r>
              <a:rPr lang="en-GB" dirty="0" err="1"/>
              <a:t>uvedeny</a:t>
            </a:r>
            <a:r>
              <a:rPr lang="en-GB" dirty="0"/>
              <a:t> </a:t>
            </a:r>
            <a:r>
              <a:rPr lang="en-GB" dirty="0" err="1"/>
              <a:t>následující</a:t>
            </a:r>
            <a:r>
              <a:rPr lang="en-GB" dirty="0"/>
              <a:t> </a:t>
            </a:r>
            <a:r>
              <a:rPr lang="en-GB" dirty="0" err="1"/>
              <a:t>údaje</a:t>
            </a:r>
            <a:r>
              <a:rPr lang="en-GB" dirty="0"/>
              <a:t>: - </a:t>
            </a:r>
            <a:r>
              <a:rPr lang="en-GB" dirty="0" err="1"/>
              <a:t>vozidlo</a:t>
            </a:r>
            <a:r>
              <a:rPr lang="en-GB" dirty="0"/>
              <a:t> </a:t>
            </a:r>
            <a:r>
              <a:rPr lang="en-GB" dirty="0" err="1"/>
              <a:t>zaregistrováno</a:t>
            </a:r>
            <a:r>
              <a:rPr lang="en-GB" dirty="0"/>
              <a:t> v ČR: 25. </a:t>
            </a:r>
            <a:r>
              <a:rPr lang="en-GB" dirty="0" err="1"/>
              <a:t>června</a:t>
            </a:r>
            <a:r>
              <a:rPr lang="en-GB" dirty="0"/>
              <a:t> 2019 - </a:t>
            </a:r>
            <a:r>
              <a:rPr lang="en-GB" dirty="0" err="1"/>
              <a:t>zdvihový</a:t>
            </a:r>
            <a:r>
              <a:rPr lang="en-GB" dirty="0"/>
              <a:t> </a:t>
            </a:r>
            <a:r>
              <a:rPr lang="en-GB" dirty="0" err="1"/>
              <a:t>objem</a:t>
            </a:r>
            <a:r>
              <a:rPr lang="en-GB" dirty="0"/>
              <a:t> </a:t>
            </a:r>
            <a:r>
              <a:rPr lang="en-GB" dirty="0" err="1"/>
              <a:t>motoru</a:t>
            </a:r>
            <a:r>
              <a:rPr lang="en-GB" dirty="0"/>
              <a:t>: 2.000 </a:t>
            </a:r>
            <a:r>
              <a:rPr lang="en-GB" dirty="0" err="1"/>
              <a:t>ccm</a:t>
            </a:r>
            <a:r>
              <a:rPr lang="en-GB" dirty="0"/>
              <a:t> - </a:t>
            </a:r>
            <a:r>
              <a:rPr lang="en-GB" dirty="0" err="1"/>
              <a:t>počet</a:t>
            </a:r>
            <a:r>
              <a:rPr lang="en-GB" dirty="0"/>
              <a:t> </a:t>
            </a:r>
            <a:r>
              <a:rPr lang="en-GB" dirty="0" err="1"/>
              <a:t>náprav</a:t>
            </a:r>
            <a:r>
              <a:rPr lang="en-GB" dirty="0"/>
              <a:t> - z </a:t>
            </a:r>
            <a:r>
              <a:rPr lang="en-GB" dirty="0" err="1"/>
              <a:t>toho</a:t>
            </a:r>
            <a:r>
              <a:rPr lang="en-GB" dirty="0"/>
              <a:t> </a:t>
            </a:r>
            <a:r>
              <a:rPr lang="en-GB" dirty="0" err="1"/>
              <a:t>poháněných</a:t>
            </a:r>
            <a:r>
              <a:rPr lang="en-GB" dirty="0"/>
              <a:t>: 2 – 1 </a:t>
            </a:r>
            <a:r>
              <a:rPr lang="en-GB" dirty="0" err="1"/>
              <a:t>zadní</a:t>
            </a:r>
            <a:r>
              <a:rPr lang="en-GB" dirty="0"/>
              <a:t> - </a:t>
            </a:r>
            <a:r>
              <a:rPr lang="en-GB" dirty="0" err="1"/>
              <a:t>největší</a:t>
            </a:r>
            <a:r>
              <a:rPr lang="en-GB" dirty="0"/>
              <a:t> </a:t>
            </a:r>
            <a:r>
              <a:rPr lang="en-GB" dirty="0" err="1"/>
              <a:t>technicky</a:t>
            </a:r>
            <a:r>
              <a:rPr lang="en-GB" dirty="0"/>
              <a:t> </a:t>
            </a:r>
            <a:r>
              <a:rPr lang="en-GB" dirty="0" err="1"/>
              <a:t>přípustná</a:t>
            </a:r>
            <a:r>
              <a:rPr lang="en-GB" dirty="0"/>
              <a:t>/</a:t>
            </a:r>
            <a:r>
              <a:rPr lang="en-GB" dirty="0" err="1"/>
              <a:t>povolená</a:t>
            </a:r>
            <a:r>
              <a:rPr lang="en-GB" dirty="0"/>
              <a:t> </a:t>
            </a:r>
            <a:r>
              <a:rPr lang="en-GB" dirty="0" err="1"/>
              <a:t>hmotnost</a:t>
            </a:r>
            <a:r>
              <a:rPr lang="en-GB" dirty="0"/>
              <a:t> (kg): 1.540/1540 - </a:t>
            </a:r>
            <a:r>
              <a:rPr lang="en-GB" dirty="0" err="1"/>
              <a:t>největší</a:t>
            </a:r>
            <a:r>
              <a:rPr lang="en-GB" dirty="0"/>
              <a:t> </a:t>
            </a:r>
            <a:r>
              <a:rPr lang="en-GB" dirty="0" err="1"/>
              <a:t>technicky</a:t>
            </a:r>
            <a:r>
              <a:rPr lang="en-GB" dirty="0"/>
              <a:t> </a:t>
            </a:r>
            <a:r>
              <a:rPr lang="en-GB" dirty="0" err="1"/>
              <a:t>přípustná</a:t>
            </a:r>
            <a:r>
              <a:rPr lang="en-GB" dirty="0"/>
              <a:t>/</a:t>
            </a:r>
            <a:r>
              <a:rPr lang="en-GB" dirty="0" err="1"/>
              <a:t>povolená</a:t>
            </a:r>
            <a:r>
              <a:rPr lang="en-GB" dirty="0"/>
              <a:t> </a:t>
            </a:r>
            <a:r>
              <a:rPr lang="en-GB" dirty="0" err="1"/>
              <a:t>hmotnost</a:t>
            </a:r>
            <a:r>
              <a:rPr lang="en-GB" dirty="0"/>
              <a:t> </a:t>
            </a:r>
            <a:r>
              <a:rPr lang="en-GB" dirty="0" err="1"/>
              <a:t>na</a:t>
            </a:r>
            <a:r>
              <a:rPr lang="en-GB" dirty="0"/>
              <a:t> </a:t>
            </a:r>
            <a:r>
              <a:rPr lang="en-GB" dirty="0" err="1"/>
              <a:t>nápravu</a:t>
            </a:r>
            <a:r>
              <a:rPr lang="en-GB" dirty="0"/>
              <a:t> (kg): 652/652, 888/888. </a:t>
            </a:r>
            <a:endParaRPr lang="cs-CZ" dirty="0" smtClean="0"/>
          </a:p>
          <a:p>
            <a:r>
              <a:rPr lang="en-GB" dirty="0" err="1" smtClean="0"/>
              <a:t>Vypočítejte</a:t>
            </a:r>
            <a:r>
              <a:rPr lang="en-GB" dirty="0" smtClean="0"/>
              <a:t> </a:t>
            </a:r>
            <a:r>
              <a:rPr lang="en-GB" dirty="0" err="1"/>
              <a:t>roční</a:t>
            </a:r>
            <a:r>
              <a:rPr lang="en-GB" dirty="0"/>
              <a:t> </a:t>
            </a:r>
            <a:r>
              <a:rPr lang="en-GB" dirty="0" err="1"/>
              <a:t>silniční</a:t>
            </a:r>
            <a:r>
              <a:rPr lang="en-GB" dirty="0"/>
              <a:t> </a:t>
            </a:r>
            <a:r>
              <a:rPr lang="en-GB" dirty="0" err="1"/>
              <a:t>daň</a:t>
            </a:r>
            <a:r>
              <a:rPr lang="en-GB" dirty="0"/>
              <a:t> </a:t>
            </a:r>
            <a:r>
              <a:rPr lang="en-GB" dirty="0" err="1"/>
              <a:t>za</a:t>
            </a:r>
            <a:r>
              <a:rPr lang="en-GB" dirty="0"/>
              <a:t> </a:t>
            </a:r>
            <a:r>
              <a:rPr lang="en-GB" dirty="0" err="1"/>
              <a:t>dané</a:t>
            </a:r>
            <a:r>
              <a:rPr lang="en-GB" dirty="0"/>
              <a:t> </a:t>
            </a:r>
            <a:r>
              <a:rPr lang="en-GB" dirty="0" err="1"/>
              <a:t>vozidlo</a:t>
            </a:r>
            <a:r>
              <a:rPr lang="en-GB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51246057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Poznámky k praktickým aplikacím</a:t>
            </a:r>
            <a:endParaRPr lang="en-GB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07301" y="2069865"/>
            <a:ext cx="9278797" cy="2492990"/>
          </a:xfrm>
        </p:spPr>
        <p:txBody>
          <a:bodyPr/>
          <a:lstStyle/>
          <a:p>
            <a:r>
              <a:rPr lang="en-GB" dirty="0" err="1"/>
              <a:t>Daně</a:t>
            </a:r>
            <a:r>
              <a:rPr lang="en-GB" dirty="0"/>
              <a:t> se </a:t>
            </a:r>
            <a:r>
              <a:rPr lang="en-GB" dirty="0" err="1"/>
              <a:t>na</a:t>
            </a:r>
            <a:r>
              <a:rPr lang="en-GB" dirty="0"/>
              <a:t> </a:t>
            </a:r>
            <a:r>
              <a:rPr lang="en-GB" dirty="0" err="1"/>
              <a:t>výsledné</a:t>
            </a:r>
            <a:r>
              <a:rPr lang="en-GB" dirty="0"/>
              <a:t> </a:t>
            </a:r>
            <a:r>
              <a:rPr lang="en-GB" dirty="0" err="1"/>
              <a:t>ceně</a:t>
            </a:r>
            <a:r>
              <a:rPr lang="en-GB" dirty="0"/>
              <a:t> </a:t>
            </a:r>
            <a:r>
              <a:rPr lang="en-GB" dirty="0" err="1"/>
              <a:t>benzinu</a:t>
            </a:r>
            <a:r>
              <a:rPr lang="en-GB" dirty="0"/>
              <a:t> a </a:t>
            </a:r>
            <a:r>
              <a:rPr lang="en-GB" dirty="0" err="1"/>
              <a:t>nafty</a:t>
            </a:r>
            <a:r>
              <a:rPr lang="en-GB" dirty="0"/>
              <a:t> </a:t>
            </a:r>
            <a:r>
              <a:rPr lang="en-GB" dirty="0" err="1"/>
              <a:t>podílí</a:t>
            </a:r>
            <a:r>
              <a:rPr lang="en-GB" dirty="0"/>
              <a:t> </a:t>
            </a:r>
            <a:r>
              <a:rPr lang="en-GB" dirty="0" err="1"/>
              <a:t>zhruba</a:t>
            </a:r>
            <a:r>
              <a:rPr lang="en-GB" dirty="0"/>
              <a:t> </a:t>
            </a:r>
            <a:r>
              <a:rPr lang="en-GB" dirty="0" err="1"/>
              <a:t>polovinou</a:t>
            </a:r>
            <a:r>
              <a:rPr lang="en-GB" dirty="0"/>
              <a:t> - </a:t>
            </a:r>
            <a:r>
              <a:rPr lang="en-GB" dirty="0" err="1"/>
              <a:t>jde</a:t>
            </a:r>
            <a:r>
              <a:rPr lang="en-GB" dirty="0"/>
              <a:t> o </a:t>
            </a:r>
            <a:r>
              <a:rPr lang="en-GB" dirty="0" err="1"/>
              <a:t>pevnou</a:t>
            </a:r>
            <a:r>
              <a:rPr lang="en-GB" dirty="0"/>
              <a:t> </a:t>
            </a:r>
            <a:r>
              <a:rPr lang="en-GB" dirty="0" err="1"/>
              <a:t>spotřební</a:t>
            </a:r>
            <a:r>
              <a:rPr lang="en-GB" dirty="0"/>
              <a:t> </a:t>
            </a:r>
            <a:r>
              <a:rPr lang="en-GB" dirty="0" err="1"/>
              <a:t>daň</a:t>
            </a:r>
            <a:r>
              <a:rPr lang="en-GB" dirty="0"/>
              <a:t> a DPH </a:t>
            </a:r>
            <a:r>
              <a:rPr lang="en-GB" dirty="0" err="1"/>
              <a:t>ve</a:t>
            </a:r>
            <a:r>
              <a:rPr lang="en-GB" dirty="0"/>
              <a:t> </a:t>
            </a:r>
            <a:r>
              <a:rPr lang="en-GB" dirty="0" err="1"/>
              <a:t>výši</a:t>
            </a:r>
            <a:r>
              <a:rPr lang="en-GB" dirty="0"/>
              <a:t> 21%. </a:t>
            </a:r>
            <a:endParaRPr lang="cs-CZ" dirty="0" smtClean="0"/>
          </a:p>
          <a:p>
            <a:r>
              <a:rPr lang="en-GB" dirty="0" err="1" smtClean="0"/>
              <a:t>Zdanění</a:t>
            </a:r>
            <a:r>
              <a:rPr lang="en-GB" dirty="0" smtClean="0"/>
              <a:t> </a:t>
            </a:r>
            <a:r>
              <a:rPr lang="en-GB" dirty="0" err="1"/>
              <a:t>pohonných</a:t>
            </a:r>
            <a:r>
              <a:rPr lang="en-GB" dirty="0"/>
              <a:t> </a:t>
            </a:r>
            <a:r>
              <a:rPr lang="en-GB" dirty="0" err="1"/>
              <a:t>hmot</a:t>
            </a:r>
            <a:r>
              <a:rPr lang="en-GB" dirty="0"/>
              <a:t> je </a:t>
            </a:r>
            <a:r>
              <a:rPr lang="en-GB" dirty="0" err="1"/>
              <a:t>jednou</a:t>
            </a:r>
            <a:r>
              <a:rPr lang="en-GB" dirty="0"/>
              <a:t> z </a:t>
            </a:r>
            <a:r>
              <a:rPr lang="en-GB" dirty="0" err="1"/>
              <a:t>podstatných</a:t>
            </a:r>
            <a:r>
              <a:rPr lang="en-GB" dirty="0"/>
              <a:t> </a:t>
            </a:r>
            <a:r>
              <a:rPr lang="en-GB" dirty="0" err="1"/>
              <a:t>příjmových</a:t>
            </a:r>
            <a:r>
              <a:rPr lang="en-GB" dirty="0"/>
              <a:t> </a:t>
            </a:r>
            <a:r>
              <a:rPr lang="en-GB" dirty="0" err="1"/>
              <a:t>položek</a:t>
            </a:r>
            <a:r>
              <a:rPr lang="en-GB" dirty="0"/>
              <a:t> </a:t>
            </a:r>
            <a:r>
              <a:rPr lang="en-GB" dirty="0" err="1"/>
              <a:t>státního</a:t>
            </a:r>
            <a:r>
              <a:rPr lang="en-GB" dirty="0"/>
              <a:t> </a:t>
            </a:r>
            <a:r>
              <a:rPr lang="en-GB" dirty="0" err="1"/>
              <a:t>rozpočtu</a:t>
            </a:r>
            <a:r>
              <a:rPr lang="en-GB" dirty="0"/>
              <a:t>/</a:t>
            </a:r>
            <a:r>
              <a:rPr lang="en-GB" dirty="0" err="1"/>
              <a:t>Státního</a:t>
            </a:r>
            <a:r>
              <a:rPr lang="en-GB" dirty="0"/>
              <a:t> </a:t>
            </a:r>
            <a:r>
              <a:rPr lang="en-GB" dirty="0" err="1"/>
              <a:t>fondu</a:t>
            </a:r>
            <a:r>
              <a:rPr lang="en-GB" dirty="0"/>
              <a:t> </a:t>
            </a:r>
            <a:r>
              <a:rPr lang="en-GB" dirty="0" err="1"/>
              <a:t>dopravní</a:t>
            </a:r>
            <a:r>
              <a:rPr lang="en-GB" dirty="0"/>
              <a:t> </a:t>
            </a:r>
            <a:r>
              <a:rPr lang="en-GB" dirty="0" err="1"/>
              <a:t>infrastruktury</a:t>
            </a:r>
            <a:r>
              <a:rPr lang="en-GB" dirty="0"/>
              <a:t>. </a:t>
            </a:r>
            <a:endParaRPr lang="cs-CZ" dirty="0" smtClean="0"/>
          </a:p>
          <a:p>
            <a:r>
              <a:rPr lang="en-GB" dirty="0" err="1" smtClean="0"/>
              <a:t>Samotná</a:t>
            </a:r>
            <a:r>
              <a:rPr lang="en-GB" dirty="0" smtClean="0"/>
              <a:t> </a:t>
            </a:r>
            <a:r>
              <a:rPr lang="en-GB" dirty="0" err="1"/>
              <a:t>cena</a:t>
            </a:r>
            <a:r>
              <a:rPr lang="en-GB" dirty="0"/>
              <a:t> ropy se do </a:t>
            </a:r>
            <a:r>
              <a:rPr lang="en-GB" dirty="0" err="1"/>
              <a:t>výsledné</a:t>
            </a:r>
            <a:r>
              <a:rPr lang="en-GB" dirty="0"/>
              <a:t> </a:t>
            </a:r>
            <a:r>
              <a:rPr lang="en-GB" dirty="0" err="1"/>
              <a:t>částky</a:t>
            </a:r>
            <a:r>
              <a:rPr lang="en-GB" dirty="0"/>
              <a:t> </a:t>
            </a:r>
            <a:r>
              <a:rPr lang="en-GB" dirty="0" err="1"/>
              <a:t>promítá</a:t>
            </a:r>
            <a:r>
              <a:rPr lang="en-GB" dirty="0"/>
              <a:t> </a:t>
            </a:r>
            <a:r>
              <a:rPr lang="en-GB" dirty="0" err="1"/>
              <a:t>jen</a:t>
            </a:r>
            <a:r>
              <a:rPr lang="en-GB" dirty="0"/>
              <a:t> </a:t>
            </a:r>
            <a:r>
              <a:rPr lang="en-GB" dirty="0" err="1"/>
              <a:t>zhruba</a:t>
            </a:r>
            <a:r>
              <a:rPr lang="en-GB" dirty="0"/>
              <a:t> z 35 %, </a:t>
            </a:r>
            <a:r>
              <a:rPr lang="en-GB" dirty="0" err="1"/>
              <a:t>další</a:t>
            </a:r>
            <a:r>
              <a:rPr lang="en-GB" dirty="0"/>
              <a:t> </a:t>
            </a:r>
            <a:r>
              <a:rPr lang="en-GB" dirty="0" err="1"/>
              <a:t>části</a:t>
            </a:r>
            <a:r>
              <a:rPr lang="en-GB" dirty="0"/>
              <a:t> </a:t>
            </a:r>
            <a:r>
              <a:rPr lang="en-GB" dirty="0" err="1"/>
              <a:t>tvoří</a:t>
            </a:r>
            <a:r>
              <a:rPr lang="en-GB" dirty="0"/>
              <a:t> </a:t>
            </a:r>
            <a:r>
              <a:rPr lang="en-GB" dirty="0" err="1"/>
              <a:t>cena</a:t>
            </a:r>
            <a:r>
              <a:rPr lang="en-GB" dirty="0"/>
              <a:t> </a:t>
            </a:r>
            <a:r>
              <a:rPr lang="en-GB" dirty="0" err="1"/>
              <a:t>za</a:t>
            </a:r>
            <a:r>
              <a:rPr lang="en-GB" dirty="0"/>
              <a:t> </a:t>
            </a:r>
            <a:r>
              <a:rPr lang="en-GB" dirty="0" err="1"/>
              <a:t>dopravu</a:t>
            </a:r>
            <a:r>
              <a:rPr lang="en-GB" dirty="0"/>
              <a:t> </a:t>
            </a:r>
            <a:r>
              <a:rPr lang="en-GB" dirty="0" err="1"/>
              <a:t>ropovody</a:t>
            </a:r>
            <a:r>
              <a:rPr lang="en-GB" dirty="0"/>
              <a:t> </a:t>
            </a:r>
            <a:r>
              <a:rPr lang="en-GB" dirty="0" err="1"/>
              <a:t>či</a:t>
            </a:r>
            <a:r>
              <a:rPr lang="en-GB" dirty="0"/>
              <a:t> </a:t>
            </a:r>
            <a:r>
              <a:rPr lang="en-GB" dirty="0" err="1"/>
              <a:t>tankery</a:t>
            </a:r>
            <a:r>
              <a:rPr lang="en-GB" dirty="0"/>
              <a:t>, </a:t>
            </a:r>
            <a:r>
              <a:rPr lang="en-GB" dirty="0" err="1"/>
              <a:t>zpracování</a:t>
            </a:r>
            <a:r>
              <a:rPr lang="en-GB" dirty="0"/>
              <a:t> v </a:t>
            </a:r>
            <a:r>
              <a:rPr lang="en-GB" dirty="0" err="1"/>
              <a:t>rafinérii</a:t>
            </a:r>
            <a:r>
              <a:rPr lang="en-GB" dirty="0"/>
              <a:t> a </a:t>
            </a:r>
            <a:r>
              <a:rPr lang="en-GB" dirty="0" err="1"/>
              <a:t>také</a:t>
            </a:r>
            <a:r>
              <a:rPr lang="en-GB" dirty="0"/>
              <a:t> </a:t>
            </a:r>
            <a:r>
              <a:rPr lang="en-GB" dirty="0" err="1"/>
              <a:t>jejich</a:t>
            </a:r>
            <a:r>
              <a:rPr lang="en-GB" dirty="0"/>
              <a:t> </a:t>
            </a:r>
            <a:r>
              <a:rPr lang="en-GB" dirty="0" err="1"/>
              <a:t>marže</a:t>
            </a:r>
            <a:r>
              <a:rPr lang="en-GB" dirty="0"/>
              <a:t>. </a:t>
            </a:r>
            <a:r>
              <a:rPr lang="en-GB" dirty="0" err="1"/>
              <a:t>Zhruba</a:t>
            </a:r>
            <a:r>
              <a:rPr lang="en-GB" dirty="0"/>
              <a:t> 10 % </a:t>
            </a:r>
            <a:r>
              <a:rPr lang="en-GB" dirty="0" err="1"/>
              <a:t>konečné</a:t>
            </a:r>
            <a:r>
              <a:rPr lang="en-GB" dirty="0"/>
              <a:t> </a:t>
            </a:r>
            <a:r>
              <a:rPr lang="en-GB" dirty="0" err="1"/>
              <a:t>ceny</a:t>
            </a:r>
            <a:r>
              <a:rPr lang="en-GB" dirty="0"/>
              <a:t> </a:t>
            </a:r>
            <a:r>
              <a:rPr lang="en-GB" dirty="0" err="1"/>
              <a:t>pak</a:t>
            </a:r>
            <a:r>
              <a:rPr lang="en-GB" dirty="0"/>
              <a:t> </a:t>
            </a:r>
            <a:r>
              <a:rPr lang="en-GB" dirty="0" err="1"/>
              <a:t>tvoří</a:t>
            </a:r>
            <a:r>
              <a:rPr lang="en-GB" dirty="0"/>
              <a:t> </a:t>
            </a:r>
            <a:r>
              <a:rPr lang="en-GB" dirty="0" err="1"/>
              <a:t>doprava</a:t>
            </a:r>
            <a:r>
              <a:rPr lang="en-GB" dirty="0"/>
              <a:t> v </a:t>
            </a:r>
            <a:r>
              <a:rPr lang="en-GB" dirty="0" err="1"/>
              <a:t>cisternách</a:t>
            </a:r>
            <a:r>
              <a:rPr lang="en-GB" dirty="0"/>
              <a:t>, </a:t>
            </a:r>
            <a:r>
              <a:rPr lang="en-GB" dirty="0" err="1"/>
              <a:t>náklady</a:t>
            </a:r>
            <a:r>
              <a:rPr lang="en-GB" dirty="0"/>
              <a:t> </a:t>
            </a:r>
            <a:r>
              <a:rPr lang="en-GB" dirty="0" err="1"/>
              <a:t>na</a:t>
            </a:r>
            <a:r>
              <a:rPr lang="en-GB" dirty="0"/>
              <a:t> </a:t>
            </a:r>
            <a:r>
              <a:rPr lang="en-GB" dirty="0" err="1"/>
              <a:t>prodej</a:t>
            </a:r>
            <a:r>
              <a:rPr lang="en-GB" dirty="0"/>
              <a:t> </a:t>
            </a:r>
            <a:r>
              <a:rPr lang="en-GB" dirty="0" err="1"/>
              <a:t>na</a:t>
            </a:r>
            <a:r>
              <a:rPr lang="en-GB" dirty="0"/>
              <a:t> </a:t>
            </a:r>
            <a:r>
              <a:rPr lang="en-GB" dirty="0" err="1"/>
              <a:t>čerpacích</a:t>
            </a:r>
            <a:r>
              <a:rPr lang="en-GB" dirty="0"/>
              <a:t> </a:t>
            </a:r>
            <a:r>
              <a:rPr lang="en-GB" dirty="0" err="1"/>
              <a:t>stanicích</a:t>
            </a:r>
            <a:r>
              <a:rPr lang="en-GB" dirty="0"/>
              <a:t> a </a:t>
            </a:r>
            <a:r>
              <a:rPr lang="en-GB" dirty="0" err="1"/>
              <a:t>jejich</a:t>
            </a:r>
            <a:r>
              <a:rPr lang="en-GB" dirty="0"/>
              <a:t> </a:t>
            </a:r>
            <a:r>
              <a:rPr lang="en-GB" dirty="0" err="1"/>
              <a:t>marže</a:t>
            </a:r>
            <a:r>
              <a:rPr lang="en-GB" dirty="0"/>
              <a:t>. </a:t>
            </a:r>
            <a:endParaRPr lang="cs-CZ" dirty="0" smtClean="0"/>
          </a:p>
          <a:p>
            <a:r>
              <a:rPr lang="en-GB" dirty="0" err="1" smtClean="0"/>
              <a:t>Marže</a:t>
            </a:r>
            <a:r>
              <a:rPr lang="en-GB" dirty="0" smtClean="0"/>
              <a:t> </a:t>
            </a:r>
            <a:r>
              <a:rPr lang="en-GB" dirty="0" err="1"/>
              <a:t>čerpacích</a:t>
            </a:r>
            <a:r>
              <a:rPr lang="en-GB" dirty="0"/>
              <a:t> </a:t>
            </a:r>
            <a:r>
              <a:rPr lang="en-GB" dirty="0" err="1"/>
              <a:t>stanic</a:t>
            </a:r>
            <a:r>
              <a:rPr lang="en-GB" dirty="0"/>
              <a:t> se </a:t>
            </a:r>
            <a:r>
              <a:rPr lang="en-GB" dirty="0" err="1"/>
              <a:t>pohybují</a:t>
            </a:r>
            <a:r>
              <a:rPr lang="en-GB" dirty="0"/>
              <a:t> v </a:t>
            </a:r>
            <a:r>
              <a:rPr lang="en-GB" dirty="0" err="1"/>
              <a:t>řádu</a:t>
            </a:r>
            <a:r>
              <a:rPr lang="en-GB" dirty="0"/>
              <a:t> </a:t>
            </a:r>
            <a:r>
              <a:rPr lang="en-GB" dirty="0" err="1"/>
              <a:t>korun</a:t>
            </a:r>
            <a:r>
              <a:rPr lang="en-GB" dirty="0"/>
              <a:t> </a:t>
            </a:r>
            <a:r>
              <a:rPr lang="en-GB" dirty="0" err="1"/>
              <a:t>na</a:t>
            </a:r>
            <a:r>
              <a:rPr lang="en-GB" dirty="0"/>
              <a:t> </a:t>
            </a:r>
            <a:r>
              <a:rPr lang="en-GB" dirty="0" err="1"/>
              <a:t>litr</a:t>
            </a:r>
            <a:r>
              <a:rPr lang="en-GB" dirty="0"/>
              <a:t> </a:t>
            </a:r>
            <a:r>
              <a:rPr lang="en-GB" dirty="0" err="1"/>
              <a:t>paliva</a:t>
            </a:r>
            <a:r>
              <a:rPr lang="en-GB" dirty="0"/>
              <a:t> a </a:t>
            </a:r>
            <a:r>
              <a:rPr lang="en-GB" dirty="0" err="1"/>
              <a:t>čerpací</a:t>
            </a:r>
            <a:r>
              <a:rPr lang="en-GB" dirty="0"/>
              <a:t> </a:t>
            </a:r>
            <a:r>
              <a:rPr lang="en-GB" dirty="0" err="1"/>
              <a:t>stanice</a:t>
            </a:r>
            <a:r>
              <a:rPr lang="en-GB" dirty="0"/>
              <a:t> je </a:t>
            </a:r>
            <a:r>
              <a:rPr lang="en-GB" dirty="0" err="1"/>
              <a:t>mohou</a:t>
            </a:r>
            <a:r>
              <a:rPr lang="en-GB" dirty="0"/>
              <a:t> </a:t>
            </a:r>
            <a:r>
              <a:rPr lang="en-GB" dirty="0" err="1"/>
              <a:t>relativně</a:t>
            </a:r>
            <a:r>
              <a:rPr lang="en-GB" dirty="0"/>
              <a:t> </a:t>
            </a:r>
            <a:r>
              <a:rPr lang="en-GB" dirty="0" err="1"/>
              <a:t>volně</a:t>
            </a:r>
            <a:r>
              <a:rPr lang="en-GB" dirty="0"/>
              <a:t> </a:t>
            </a:r>
            <a:r>
              <a:rPr lang="en-GB" dirty="0" err="1"/>
              <a:t>upravovat</a:t>
            </a:r>
            <a:r>
              <a:rPr lang="en-GB" dirty="0"/>
              <a:t> (</a:t>
            </a:r>
            <a:r>
              <a:rPr lang="en-GB" dirty="0" err="1"/>
              <a:t>nyní</a:t>
            </a:r>
            <a:r>
              <a:rPr lang="en-GB" dirty="0"/>
              <a:t> </a:t>
            </a:r>
            <a:r>
              <a:rPr lang="en-GB" dirty="0" err="1"/>
              <a:t>kontrolováno</a:t>
            </a:r>
            <a:r>
              <a:rPr lang="en-GB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10912701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1337308" y="5642312"/>
            <a:ext cx="8018787" cy="1145470"/>
          </a:xfrm>
          <a:prstGeom prst="rect">
            <a:avLst/>
          </a:prstGeom>
        </p:spPr>
        <p:txBody>
          <a:bodyPr vert="horz" lIns="572735" tIns="0" rIns="572735" bIns="0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cs-CZ" sz="1591" spc="-64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1337307" y="3646096"/>
            <a:ext cx="8018787" cy="1718673"/>
          </a:xfrm>
        </p:spPr>
        <p:txBody>
          <a:bodyPr vert="horz" wrap="square" lIns="572735" tIns="0" rIns="572735" bIns="0" rtlCol="0" anchor="t" anchorCtr="0">
            <a:noAutofit/>
          </a:bodyPr>
          <a:lstStyle/>
          <a:p>
            <a:pPr algn="ctr"/>
            <a:r>
              <a:rPr lang="cs-CZ" sz="2400" dirty="0"/>
              <a:t>Děkuji za pozornost!</a:t>
            </a:r>
            <a:br>
              <a:rPr lang="cs-CZ" sz="2400" dirty="0"/>
            </a:br>
            <a:r>
              <a:rPr lang="cs-CZ" sz="2400" dirty="0"/>
              <a:t/>
            </a:r>
            <a:br>
              <a:rPr lang="cs-CZ" sz="2400" dirty="0"/>
            </a:br>
            <a:r>
              <a:rPr lang="cs-CZ" sz="2546" spc="-64" dirty="0">
                <a:solidFill>
                  <a:srgbClr val="EB6E0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cs-CZ" sz="2546" spc="-64" dirty="0">
                <a:solidFill>
                  <a:srgbClr val="EB6E08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cs-CZ" sz="1432" spc="-64" dirty="0">
              <a:solidFill>
                <a:srgbClr val="EB6E0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337308" y="5642312"/>
            <a:ext cx="8018787" cy="8591"/>
          </a:xfrm>
          <a:prstGeom prst="rect">
            <a:avLst/>
          </a:prstGeom>
          <a:noFill/>
          <a:ln cap="rnd">
            <a:solidFill>
              <a:srgbClr val="EB6E08"/>
            </a:solidFill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185" tIns="40093" rIns="80185" bIns="40093" rtlCol="0" anchor="ctr"/>
          <a:lstStyle/>
          <a:p>
            <a:pPr algn="ctr"/>
            <a:endParaRPr lang="cs-CZ" sz="1432"/>
          </a:p>
        </p:txBody>
      </p:sp>
    </p:spTree>
    <p:extLst>
      <p:ext uri="{BB962C8B-B14F-4D97-AF65-F5344CB8AC3E}">
        <p14:creationId xmlns:p14="http://schemas.microsoft.com/office/powerpoint/2010/main" val="4115859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Zdroje k nastudování</a:t>
            </a:r>
            <a:endParaRPr lang="en-GB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50900" y="2028825"/>
            <a:ext cx="9135198" cy="6370975"/>
          </a:xfrm>
        </p:spPr>
        <p:txBody>
          <a:bodyPr/>
          <a:lstStyle/>
          <a:p>
            <a:r>
              <a:rPr lang="cs-CZ" dirty="0"/>
              <a:t>AMBROZEK, L. </a:t>
            </a:r>
            <a:r>
              <a:rPr lang="cs-CZ" dirty="0" smtClean="0"/>
              <a:t>(2002). </a:t>
            </a:r>
            <a:r>
              <a:rPr lang="cs-CZ" dirty="0"/>
              <a:t>Ekologická daňová reforma v České republice. In ŠČASNÝ, M.,: </a:t>
            </a:r>
            <a:r>
              <a:rPr lang="cs-CZ" i="1" dirty="0"/>
              <a:t>Konsolidace vládnutí a podnikání v České republice a v Evropské unii</a:t>
            </a:r>
            <a:r>
              <a:rPr lang="cs-CZ" dirty="0"/>
              <a:t>. Praha: </a:t>
            </a:r>
            <a:r>
              <a:rPr lang="cs-CZ" dirty="0" err="1" smtClean="0"/>
              <a:t>Matfyzpress</a:t>
            </a:r>
            <a:r>
              <a:rPr lang="cs-CZ" dirty="0" smtClean="0"/>
              <a:t>. </a:t>
            </a:r>
          </a:p>
          <a:p>
            <a:r>
              <a:rPr lang="cs-CZ" dirty="0"/>
              <a:t>COASE, R</a:t>
            </a:r>
            <a:r>
              <a:rPr lang="cs-CZ" dirty="0" smtClean="0"/>
              <a:t>. (1996). </a:t>
            </a:r>
            <a:r>
              <a:rPr lang="cs-CZ" dirty="0"/>
              <a:t>Problém společenských nákladů. In ŠAUER, P., LIVINGSTON, M.: </a:t>
            </a:r>
            <a:r>
              <a:rPr lang="cs-CZ" i="1" dirty="0"/>
              <a:t>Ekonomie životního prostředí a ekologická politika</a:t>
            </a:r>
            <a:r>
              <a:rPr lang="cs-CZ" dirty="0"/>
              <a:t>. Praha: Nakladatelství a vydavatelství litomyšlského </a:t>
            </a:r>
            <a:r>
              <a:rPr lang="cs-CZ" dirty="0" smtClean="0"/>
              <a:t>semináře.</a:t>
            </a:r>
            <a:endParaRPr lang="cs-CZ" dirty="0"/>
          </a:p>
          <a:p>
            <a:r>
              <a:rPr lang="cs-CZ" dirty="0" smtClean="0"/>
              <a:t>Daňové zákony ČR, v platném znění.</a:t>
            </a:r>
          </a:p>
          <a:p>
            <a:r>
              <a:rPr lang="en-GB" dirty="0" err="1"/>
              <a:t>Dienstbier</a:t>
            </a:r>
            <a:r>
              <a:rPr lang="cs-CZ" dirty="0"/>
              <a:t>, F. (2006). Ekonomické nástroje ochrany životního prostředí – právní otázky. Brno: Masarykova univerzita. Disertační práce.</a:t>
            </a:r>
          </a:p>
          <a:p>
            <a:r>
              <a:rPr lang="cs-CZ" dirty="0" smtClean="0"/>
              <a:t>HÁJEK</a:t>
            </a:r>
            <a:r>
              <a:rPr lang="cs-CZ" dirty="0"/>
              <a:t>, M</a:t>
            </a:r>
            <a:r>
              <a:rPr lang="cs-CZ" dirty="0" smtClean="0"/>
              <a:t>. (2002). </a:t>
            </a:r>
            <a:r>
              <a:rPr lang="cs-CZ" dirty="0"/>
              <a:t>Cesty k efektivnější politice životního prostředí. In ŠČASNÝ, M.,: </a:t>
            </a:r>
            <a:r>
              <a:rPr lang="cs-CZ" i="1" dirty="0"/>
              <a:t>Konsolidace vládnutí a podnikání v České republice a v Evropské unii</a:t>
            </a:r>
            <a:r>
              <a:rPr lang="cs-CZ" dirty="0"/>
              <a:t>. Praha: </a:t>
            </a:r>
            <a:r>
              <a:rPr lang="cs-CZ" dirty="0" err="1" smtClean="0"/>
              <a:t>Matfyzpress</a:t>
            </a:r>
            <a:r>
              <a:rPr lang="cs-CZ" dirty="0" smtClean="0"/>
              <a:t>.</a:t>
            </a:r>
          </a:p>
          <a:p>
            <a:r>
              <a:rPr lang="cs-CZ" dirty="0" smtClean="0"/>
              <a:t>MŽP. (2022). Ekologická daňové reforma. Dostupné z: </a:t>
            </a:r>
            <a:r>
              <a:rPr lang="cs-CZ" dirty="0" smtClean="0">
                <a:hlinkClick r:id="rId2"/>
              </a:rPr>
              <a:t>https</a:t>
            </a:r>
            <a:r>
              <a:rPr lang="cs-CZ" dirty="0">
                <a:hlinkClick r:id="rId2"/>
              </a:rPr>
              <a:t>://</a:t>
            </a:r>
            <a:r>
              <a:rPr lang="cs-CZ" dirty="0" smtClean="0">
                <a:hlinkClick r:id="rId2"/>
              </a:rPr>
              <a:t>www.mzp.cz/cz/edr</a:t>
            </a:r>
            <a:endParaRPr lang="cs-CZ" dirty="0" smtClean="0"/>
          </a:p>
          <a:p>
            <a:r>
              <a:rPr lang="cs-CZ" dirty="0" smtClean="0"/>
              <a:t>PWC. (2022). Ekologické daně. Dostupné z: </a:t>
            </a:r>
            <a:r>
              <a:rPr lang="en-GB" dirty="0" smtClean="0">
                <a:hlinkClick r:id="rId3"/>
              </a:rPr>
              <a:t>https</a:t>
            </a:r>
            <a:r>
              <a:rPr lang="en-GB" dirty="0">
                <a:hlinkClick r:id="rId3"/>
              </a:rPr>
              <a:t>://</a:t>
            </a:r>
            <a:r>
              <a:rPr lang="en-GB" dirty="0" smtClean="0">
                <a:hlinkClick r:id="rId3"/>
              </a:rPr>
              <a:t>www.pwc.com/cz/cs/sluzby/danove-a-pravni-sluzby/neprime-dane/ekologicke-dane.html</a:t>
            </a:r>
            <a:endParaRPr lang="cs-CZ" dirty="0" smtClean="0"/>
          </a:p>
          <a:p>
            <a:r>
              <a:rPr lang="cs-CZ" dirty="0" smtClean="0"/>
              <a:t>Severočeské doly a.s. (2022). </a:t>
            </a:r>
            <a:r>
              <a:rPr lang="en-GB" dirty="0" err="1" smtClean="0"/>
              <a:t>Kalkulátor</a:t>
            </a:r>
            <a:r>
              <a:rPr lang="en-GB" dirty="0" smtClean="0"/>
              <a:t> </a:t>
            </a:r>
            <a:r>
              <a:rPr lang="en-GB" dirty="0" err="1"/>
              <a:t>ceny</a:t>
            </a:r>
            <a:r>
              <a:rPr lang="en-GB" dirty="0"/>
              <a:t> </a:t>
            </a:r>
            <a:r>
              <a:rPr lang="en-GB" dirty="0" err="1"/>
              <a:t>tříděného</a:t>
            </a:r>
            <a:r>
              <a:rPr lang="en-GB" dirty="0"/>
              <a:t> </a:t>
            </a:r>
            <a:r>
              <a:rPr lang="en-GB" dirty="0" err="1" smtClean="0"/>
              <a:t>uhlí</a:t>
            </a:r>
            <a:r>
              <a:rPr lang="cs-CZ" dirty="0" smtClean="0"/>
              <a:t>. Dostupné z: </a:t>
            </a:r>
            <a:r>
              <a:rPr lang="en-GB" dirty="0">
                <a:hlinkClick r:id="rId4"/>
              </a:rPr>
              <a:t>https://www.sd-bilinskeuhli.cz/kalkulacka-ceny-uhli.aspx</a:t>
            </a:r>
            <a:endParaRPr lang="cs-CZ" dirty="0"/>
          </a:p>
          <a:p>
            <a:endParaRPr lang="en-GB" dirty="0"/>
          </a:p>
          <a:p>
            <a:endParaRPr lang="cs-CZ" dirty="0" smtClean="0"/>
          </a:p>
          <a:p>
            <a:endParaRPr lang="cs-CZ" dirty="0" smtClean="0"/>
          </a:p>
          <a:p>
            <a:endParaRPr lang="en-GB" dirty="0"/>
          </a:p>
          <a:p>
            <a:endParaRPr lang="cs-CZ" dirty="0" smtClean="0"/>
          </a:p>
          <a:p>
            <a:endParaRPr lang="cs-CZ" dirty="0"/>
          </a:p>
          <a:p>
            <a:endParaRPr lang="cs-CZ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500496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47</TotalTime>
  <Words>1024</Words>
  <Application>Microsoft Office PowerPoint</Application>
  <PresentationFormat>Vlastní</PresentationFormat>
  <Paragraphs>98</Paragraphs>
  <Slides>19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2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19</vt:i4>
      </vt:variant>
    </vt:vector>
  </HeadingPairs>
  <TitlesOfParts>
    <vt:vector size="22" baseType="lpstr">
      <vt:lpstr>Arial</vt:lpstr>
      <vt:lpstr>Calibri</vt:lpstr>
      <vt:lpstr>Office Theme</vt:lpstr>
      <vt:lpstr>Prezentace aplikace PowerPoint</vt:lpstr>
      <vt:lpstr>Environmentální aspekty daňové soustavy ČR  Pavlína Hejduková </vt:lpstr>
      <vt:lpstr>Program tématu</vt:lpstr>
      <vt:lpstr>Definice ekologických daní I</vt:lpstr>
      <vt:lpstr>Definice ekologických daní II</vt:lpstr>
      <vt:lpstr>Funkce ekologických daní</vt:lpstr>
      <vt:lpstr>Typy ekologických daní</vt:lpstr>
      <vt:lpstr>Ekologická daňová reforma v ČR</vt:lpstr>
      <vt:lpstr>Environmentální aspekty daňové soustavy ČR</vt:lpstr>
      <vt:lpstr>Ekologické (energetické) daně</vt:lpstr>
      <vt:lpstr>Environmentální podtext u dalších daní z daňové soustavy ČR</vt:lpstr>
      <vt:lpstr>Praktické aplikace</vt:lpstr>
      <vt:lpstr>Úloha 1 </vt:lpstr>
      <vt:lpstr>Úloha 2</vt:lpstr>
      <vt:lpstr>Úloha 3</vt:lpstr>
      <vt:lpstr>Úloha 4</vt:lpstr>
      <vt:lpstr>Poznámky k praktickým aplikacím</vt:lpstr>
      <vt:lpstr>Děkuji za pozornost!   </vt:lpstr>
      <vt:lpstr>Zdroje k nastudování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Naďa Holická</dc:creator>
  <cp:lastModifiedBy>pahejdu</cp:lastModifiedBy>
  <cp:revision>17</cp:revision>
  <dcterms:created xsi:type="dcterms:W3CDTF">2017-03-15T11:07:40Z</dcterms:created>
  <dcterms:modified xsi:type="dcterms:W3CDTF">2022-08-12T08:53:30Z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2017-03-15T00:00:00Z</vt:filetime>
  </property>
  <property fmtid="{D5CDD505-2E9C-101B-9397-08002B2CF9AE}" pid="3" name="Creator">
    <vt:lpwstr>Adobe InDesign CC 2017 (Windows)</vt:lpwstr>
  </property>
  <property fmtid="{D5CDD505-2E9C-101B-9397-08002B2CF9AE}" pid="4" name="LastSaved">
    <vt:filetime>2017-03-15T00:00:00Z</vt:filetime>
  </property>
</Properties>
</file>