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0680700" cy="7556500"/>
  <p:notesSz cx="10680700" cy="7556500"/>
  <p:embeddedFontLst>
    <p:embeddedFont>
      <p:font typeface="AGCIPP+Times New Roman" panose="020B0604020202020204" charset="0"/>
      <p:regular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CJEVSK+Wingdings" panose="020B0604020202020204" charset="2"/>
      <p:regular r:id="rId31"/>
    </p:embeddedFont>
    <p:embeddedFont>
      <p:font typeface="MVWFAR+Tahoma Bold" panose="020B0604020202020204" charset="0"/>
      <p:regular r:id="rId32"/>
      <p:bold r:id="rId33"/>
    </p:embeddedFont>
    <p:embeddedFont>
      <p:font typeface="NWQPLP+Arial" panose="020B0604020202020204" charset="0"/>
      <p:regular r:id="rId34"/>
    </p:embeddedFont>
    <p:embeddedFont>
      <p:font typeface="Times New Roman" panose="02020603050405020304" pitchFamily="18" charset="0"/>
      <p:regular r:id="rId35"/>
    </p:embeddedFont>
    <p:embeddedFont>
      <p:font typeface="UHPIUW+Tahoma" panose="020B0604020202020204" charset="0"/>
      <p:regular r:id="rId36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>
      <p:cViewPr varScale="1">
        <p:scale>
          <a:sx n="98" d="100"/>
          <a:sy n="98" d="100"/>
        </p:scale>
        <p:origin x="1500" y="78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8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899795" y="1753196"/>
            <a:ext cx="8734425" cy="37896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8"/>
            <a:ext cx="9148573" cy="68656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39950" y="1827419"/>
            <a:ext cx="7477868" cy="684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93"/>
              </a:lnSpc>
              <a:spcBef>
                <a:spcPts val="0"/>
              </a:spcBef>
              <a:spcAft>
                <a:spcPts val="0"/>
              </a:spcAft>
            </a:pPr>
            <a:r>
              <a:rPr sz="4800" dirty="0">
                <a:solidFill>
                  <a:srgbClr val="CCFFFF"/>
                </a:solidFill>
                <a:latin typeface="UHPIUW+Tahoma"/>
                <a:cs typeface="UHPIUW+Tahoma"/>
              </a:rPr>
              <a:t>Propedeutika</a:t>
            </a:r>
            <a:r>
              <a:rPr sz="4800" spc="13" dirty="0">
                <a:solidFill>
                  <a:srgbClr val="CCFFFF"/>
                </a:solidFill>
                <a:latin typeface="UHPIUW+Tahoma"/>
                <a:cs typeface="UHPIUW+Tahoma"/>
              </a:rPr>
              <a:t> </a:t>
            </a:r>
            <a:r>
              <a:rPr sz="4800" dirty="0" err="1">
                <a:solidFill>
                  <a:srgbClr val="CCFFFF"/>
                </a:solidFill>
                <a:latin typeface="UHPIUW+Tahoma"/>
                <a:cs typeface="UHPIUW+Tahoma"/>
              </a:rPr>
              <a:t>výuky</a:t>
            </a:r>
            <a:r>
              <a:rPr sz="4800" dirty="0">
                <a:solidFill>
                  <a:srgbClr val="CCFFFF"/>
                </a:solidFill>
                <a:latin typeface="UHPIUW+Tahoma"/>
                <a:cs typeface="UHPIUW+Tahoma"/>
              </a:rPr>
              <a:t> </a:t>
            </a:r>
            <a:r>
              <a:rPr sz="4800" dirty="0" err="1">
                <a:solidFill>
                  <a:srgbClr val="CCFFFF"/>
                </a:solidFill>
                <a:latin typeface="UHPIUW+Tahoma"/>
                <a:cs typeface="UHPIUW+Tahoma"/>
              </a:rPr>
              <a:t>chemi</a:t>
            </a:r>
            <a:r>
              <a:rPr lang="cs-CZ" sz="4800" dirty="0">
                <a:solidFill>
                  <a:srgbClr val="CCFFFF"/>
                </a:solidFill>
                <a:latin typeface="UHPIUW+Tahoma"/>
                <a:cs typeface="UHPIUW+Tahoma"/>
              </a:rPr>
              <a:t>e</a:t>
            </a:r>
            <a:endParaRPr sz="4800" dirty="0">
              <a:solidFill>
                <a:srgbClr val="CCFFFF"/>
              </a:solidFill>
              <a:latin typeface="UHPIUW+Tahoma"/>
              <a:cs typeface="UHPIUW+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40350" y="3459675"/>
            <a:ext cx="708561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spc="14" dirty="0">
                <a:solidFill>
                  <a:srgbClr val="CCECFF"/>
                </a:solidFill>
                <a:latin typeface="UHPIUW+Tahoma"/>
                <a:cs typeface="UHPIUW+Tahoma"/>
              </a:rPr>
              <a:t>12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72782" y="4191178"/>
            <a:ext cx="7842306" cy="13821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0000"/>
                </a:solidFill>
                <a:latin typeface="UHPIUW+Tahoma"/>
                <a:cs typeface="UHPIUW+Tahoma"/>
              </a:rPr>
              <a:t>Učební</a:t>
            </a:r>
            <a:r>
              <a:rPr sz="4000" spc="39" dirty="0">
                <a:solidFill>
                  <a:srgbClr val="FF0000"/>
                </a:solidFill>
                <a:latin typeface="UHPIUW+Tahoma"/>
                <a:cs typeface="UHPIUW+Tahoma"/>
              </a:rPr>
              <a:t> </a:t>
            </a:r>
            <a:r>
              <a:rPr sz="4000" dirty="0">
                <a:solidFill>
                  <a:srgbClr val="FF0000"/>
                </a:solidFill>
                <a:latin typeface="UHPIUW+Tahoma"/>
                <a:cs typeface="UHPIUW+Tahoma"/>
              </a:rPr>
              <a:t>úlohy</a:t>
            </a:r>
            <a:r>
              <a:rPr sz="4000" spc="-47" dirty="0">
                <a:solidFill>
                  <a:srgbClr val="FF0000"/>
                </a:solidFill>
                <a:latin typeface="UHPIUW+Tahoma"/>
                <a:cs typeface="UHPIUW+Tahoma"/>
              </a:rPr>
              <a:t> </a:t>
            </a:r>
            <a:r>
              <a:rPr sz="4000" dirty="0">
                <a:solidFill>
                  <a:srgbClr val="FF0000"/>
                </a:solidFill>
                <a:latin typeface="UHPIUW+Tahoma"/>
                <a:cs typeface="UHPIUW+Tahoma"/>
              </a:rPr>
              <a:t>ve </a:t>
            </a:r>
            <a:r>
              <a:rPr sz="4000" dirty="0" err="1">
                <a:solidFill>
                  <a:srgbClr val="FF0000"/>
                </a:solidFill>
                <a:latin typeface="UHPIUW+Tahoma"/>
                <a:cs typeface="UHPIUW+Tahoma"/>
              </a:rPr>
              <a:t>vyučování</a:t>
            </a:r>
            <a:r>
              <a:rPr sz="4000" dirty="0">
                <a:solidFill>
                  <a:srgbClr val="FF0000"/>
                </a:solidFill>
                <a:latin typeface="UHPIUW+Tahoma"/>
                <a:cs typeface="UHPIUW+Tahoma"/>
              </a:rPr>
              <a:t> </a:t>
            </a:r>
            <a:r>
              <a:rPr sz="4000" dirty="0" err="1">
                <a:solidFill>
                  <a:srgbClr val="FF0000"/>
                </a:solidFill>
                <a:latin typeface="UHPIUW+Tahoma"/>
                <a:cs typeface="UHPIUW+Tahoma"/>
              </a:rPr>
              <a:t>chemi</a:t>
            </a:r>
            <a:r>
              <a:rPr lang="cs-CZ" sz="4000" dirty="0">
                <a:solidFill>
                  <a:srgbClr val="FF0000"/>
                </a:solidFill>
                <a:latin typeface="UHPIUW+Tahoma"/>
                <a:cs typeface="UHPIUW+Tahoma"/>
              </a:rPr>
              <a:t>e</a:t>
            </a:r>
            <a:r>
              <a:rPr sz="4000" dirty="0">
                <a:solidFill>
                  <a:srgbClr val="FF0000"/>
                </a:solidFill>
                <a:latin typeface="UHPIUW+Tahoma"/>
                <a:cs typeface="UHPIUW+Tahoma"/>
              </a:rPr>
              <a:t>,</a:t>
            </a:r>
          </a:p>
          <a:p>
            <a:pPr marL="2121410" marR="0">
              <a:lnSpc>
                <a:spcPts val="4823"/>
              </a:lnSpc>
              <a:spcBef>
                <a:spcPts val="986"/>
              </a:spcBef>
              <a:spcAft>
                <a:spcPts val="0"/>
              </a:spcAft>
            </a:pPr>
            <a:r>
              <a:rPr sz="4000" dirty="0">
                <a:solidFill>
                  <a:srgbClr val="FF0000"/>
                </a:solidFill>
                <a:latin typeface="UHPIUW+Tahoma"/>
                <a:cs typeface="UHPIUW+Tahoma"/>
              </a:rPr>
              <a:t>taxonomie úloh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NWQPLP+Arial"/>
                <a:cs typeface="NWQPLP+Arial"/>
              </a:rPr>
              <a:t>1 / 23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33408" y="911554"/>
            <a:ext cx="2488652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FF00"/>
                </a:solidFill>
                <a:latin typeface="UHPIUW+Tahoma"/>
                <a:cs typeface="UHPIUW+Tahoma"/>
              </a:rPr>
              <a:t>Literatura: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21" y="1731524"/>
            <a:ext cx="6380841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UHPIUW+Tahoma"/>
                <a:cs typeface="UHPIUW+Tahoma"/>
              </a:rPr>
              <a:t>1.</a:t>
            </a:r>
            <a:r>
              <a:rPr sz="2250" spc="976" dirty="0">
                <a:solidFill>
                  <a:srgbClr val="CC99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PACHMANN,</a:t>
            </a:r>
            <a:r>
              <a:rPr sz="2800" spc="11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E.,</a:t>
            </a:r>
            <a:r>
              <a:rPr sz="2800" spc="-24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HOFMANN, </a:t>
            </a:r>
            <a:r>
              <a:rPr sz="2800" spc="-21" dirty="0">
                <a:solidFill>
                  <a:srgbClr val="FFFF00"/>
                </a:solidFill>
                <a:latin typeface="UHPIUW+Tahoma"/>
                <a:cs typeface="UHPIUW+Tahoma"/>
              </a:rPr>
              <a:t>V.</a:t>
            </a:r>
            <a:r>
              <a:rPr sz="2800" spc="60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Obec.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90725" y="2158399"/>
            <a:ext cx="7057510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didaktika</a:t>
            </a:r>
            <a:r>
              <a:rPr sz="2800" spc="33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chemie.</a:t>
            </a:r>
            <a:r>
              <a:rPr sz="2800" spc="-20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1.</a:t>
            </a:r>
            <a:r>
              <a:rPr sz="2800" spc="-26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vyd.</a:t>
            </a:r>
            <a:r>
              <a:rPr sz="2800" spc="12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Praha : SPN, 1981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33521" y="2670407"/>
            <a:ext cx="7830912" cy="22589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UHPIUW+Tahoma"/>
                <a:cs typeface="UHPIUW+Tahoma"/>
              </a:rPr>
              <a:t>2.</a:t>
            </a:r>
            <a:r>
              <a:rPr sz="2250" spc="976" dirty="0">
                <a:solidFill>
                  <a:srgbClr val="CC99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ČTRNÁCTOVÁ,</a:t>
            </a:r>
            <a:r>
              <a:rPr sz="2800" spc="11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H.: Příspěvek</a:t>
            </a:r>
            <a:r>
              <a:rPr sz="2800" spc="25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didaktiky</a:t>
            </a:r>
            <a:r>
              <a:rPr sz="2800" spc="56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chemie</a:t>
            </a:r>
          </a:p>
          <a:p>
            <a:pPr marL="457203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k</a:t>
            </a:r>
            <a:r>
              <a:rPr sz="2800" spc="23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teorii a praxi</a:t>
            </a:r>
            <a:r>
              <a:rPr sz="2800" spc="27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projektování</a:t>
            </a:r>
            <a:r>
              <a:rPr sz="2800" spc="50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učebních</a:t>
            </a:r>
            <a:r>
              <a:rPr sz="2800" spc="-32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úloh;</a:t>
            </a:r>
          </a:p>
          <a:p>
            <a:pPr marL="45720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Pedagogika,</a:t>
            </a:r>
            <a:r>
              <a:rPr sz="2800" spc="39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roč.</a:t>
            </a:r>
            <a:r>
              <a:rPr sz="2800" spc="-20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XLVII,</a:t>
            </a:r>
            <a:r>
              <a:rPr sz="2800" spc="41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1997,</a:t>
            </a:r>
            <a:r>
              <a:rPr sz="2800" spc="16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spc="-19" dirty="0">
                <a:solidFill>
                  <a:srgbClr val="FFFF00"/>
                </a:solidFill>
                <a:latin typeface="UHPIUW+Tahoma"/>
                <a:cs typeface="UHPIUW+Tahoma"/>
              </a:rPr>
              <a:t>s.</a:t>
            </a:r>
            <a:r>
              <a:rPr sz="2800" spc="30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138 – 149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UHPIUW+Tahoma"/>
                <a:cs typeface="UHPIUW+Tahoma"/>
              </a:rPr>
              <a:t>3.</a:t>
            </a:r>
            <a:r>
              <a:rPr sz="2250" spc="976" dirty="0">
                <a:solidFill>
                  <a:srgbClr val="CC99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LOS,</a:t>
            </a:r>
            <a:r>
              <a:rPr sz="2800" spc="15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P.,</a:t>
            </a:r>
            <a:r>
              <a:rPr sz="2800" spc="18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SPURNÁ,</a:t>
            </a:r>
            <a:r>
              <a:rPr sz="2800" spc="-18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M.: Obecná didaktika</a:t>
            </a:r>
          </a:p>
          <a:p>
            <a:pPr marL="457203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chemie;</a:t>
            </a:r>
            <a:r>
              <a:rPr sz="2800" spc="-22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spc="-19" dirty="0">
                <a:solidFill>
                  <a:srgbClr val="FFFF00"/>
                </a:solidFill>
                <a:latin typeface="UHPIUW+Tahoma"/>
                <a:cs typeface="UHPIUW+Tahoma"/>
              </a:rPr>
              <a:t>UP</a:t>
            </a:r>
            <a:r>
              <a:rPr sz="2800" spc="33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Olomouc,</a:t>
            </a:r>
            <a:r>
              <a:rPr sz="2800" spc="-19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1989,</a:t>
            </a:r>
            <a:r>
              <a:rPr sz="2800" spc="16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2.</a:t>
            </a:r>
            <a:r>
              <a:rPr sz="2800" spc="-26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vyd., 163 s.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33521" y="4974700"/>
            <a:ext cx="5715153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UHPIUW+Tahoma"/>
                <a:cs typeface="UHPIUW+Tahoma"/>
              </a:rPr>
              <a:t>4.</a:t>
            </a:r>
            <a:r>
              <a:rPr sz="2250" spc="976" dirty="0">
                <a:solidFill>
                  <a:srgbClr val="CC99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SILNÝ,</a:t>
            </a:r>
            <a:r>
              <a:rPr sz="2800" spc="42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P.</a:t>
            </a:r>
            <a:r>
              <a:rPr sz="2800" spc="-11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a kol.:</a:t>
            </a:r>
            <a:r>
              <a:rPr sz="2800" spc="-23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Úlohy</a:t>
            </a:r>
            <a:r>
              <a:rPr sz="2800" spc="22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a modely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790725" y="5401401"/>
            <a:ext cx="6986139" cy="893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usmerňovania</a:t>
            </a:r>
            <a:r>
              <a:rPr sz="2800" spc="62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riešenia úloh</a:t>
            </a:r>
            <a:r>
              <a:rPr sz="2800" spc="25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spc="14" dirty="0">
                <a:solidFill>
                  <a:srgbClr val="FFFF00"/>
                </a:solidFill>
                <a:latin typeface="UHPIUW+Tahoma"/>
                <a:cs typeface="UHPIUW+Tahoma"/>
              </a:rPr>
              <a:t>zo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 všeobecnej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chémie;</a:t>
            </a:r>
            <a:r>
              <a:rPr sz="2800" spc="-22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EXPOL pedagogika</a:t>
            </a:r>
            <a:r>
              <a:rPr sz="2800" spc="62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s.r.o.</a:t>
            </a:r>
            <a:r>
              <a:rPr sz="2800" spc="10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Bratislava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NWQPLP+Arial"/>
                <a:cs typeface="NWQPLP+Arial"/>
              </a:rPr>
              <a:t>2 / 23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680482" y="772813"/>
            <a:ext cx="3285813" cy="2355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AGCIPP+Times New Roman"/>
                <a:cs typeface="AGCIPP+Times New Roman"/>
              </a:rPr>
              <a:t>Systém výchovy</a:t>
            </a:r>
            <a:r>
              <a:rPr sz="1400" spc="-45" dirty="0">
                <a:solidFill>
                  <a:srgbClr val="0000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AGCIPP+Times New Roman"/>
                <a:cs typeface="AGCIPP+Times New Roman"/>
              </a:rPr>
              <a:t>a vzdělání</a:t>
            </a:r>
            <a:r>
              <a:rPr sz="1400" spc="-29" dirty="0">
                <a:solidFill>
                  <a:srgbClr val="0000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AGCIPP+Times New Roman"/>
                <a:cs typeface="AGCIPP+Times New Roman"/>
              </a:rPr>
              <a:t>v chemii (VVŠ)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103132" y="2380635"/>
            <a:ext cx="1445820" cy="448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AGCIPP+Times New Roman"/>
                <a:cs typeface="AGCIPP+Times New Roman"/>
              </a:rPr>
              <a:t>Projekt</a:t>
            </a:r>
            <a:r>
              <a:rPr sz="1400" spc="-27" dirty="0">
                <a:solidFill>
                  <a:srgbClr val="0000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AGCIPP+Times New Roman"/>
                <a:cs typeface="AGCIPP+Times New Roman"/>
              </a:rPr>
              <a:t>výchovy</a:t>
            </a:r>
            <a:r>
              <a:rPr sz="1400" spc="-45" dirty="0">
                <a:solidFill>
                  <a:srgbClr val="0000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AGCIPP+Times New Roman"/>
                <a:cs typeface="AGCIPP+Times New Roman"/>
              </a:rPr>
              <a:t>a</a:t>
            </a:r>
          </a:p>
          <a:p>
            <a:pPr marL="15236" marR="0">
              <a:lnSpc>
                <a:spcPts val="1554"/>
              </a:lnSpc>
              <a:spcBef>
                <a:spcPts val="74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AGCIPP+Times New Roman"/>
                <a:cs typeface="AGCIPP+Times New Roman"/>
              </a:rPr>
              <a:t>vzdělání</a:t>
            </a:r>
            <a:r>
              <a:rPr sz="1400" spc="-43" dirty="0">
                <a:solidFill>
                  <a:srgbClr val="0000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AGCIPP+Times New Roman"/>
                <a:cs typeface="AGCIPP+Times New Roman"/>
              </a:rPr>
              <a:t>v chemii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497321" y="2380635"/>
            <a:ext cx="1694767" cy="448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03" marR="0">
              <a:lnSpc>
                <a:spcPts val="155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AGCIPP+Times New Roman"/>
                <a:cs typeface="AGCIPP+Times New Roman"/>
              </a:rPr>
              <a:t>Prostředky</a:t>
            </a:r>
            <a:r>
              <a:rPr sz="1400" spc="-58" dirty="0">
                <a:solidFill>
                  <a:srgbClr val="0000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AGCIPP+Times New Roman"/>
                <a:cs typeface="AGCIPP+Times New Roman"/>
              </a:rPr>
              <a:t>výchovně</a:t>
            </a:r>
          </a:p>
          <a:p>
            <a:pPr marL="0" marR="0">
              <a:lnSpc>
                <a:spcPts val="1554"/>
              </a:lnSpc>
              <a:spcBef>
                <a:spcPts val="74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AGCIPP+Times New Roman"/>
                <a:cs typeface="AGCIPP+Times New Roman"/>
              </a:rPr>
              <a:t>vzdělávacího</a:t>
            </a:r>
            <a:r>
              <a:rPr sz="1400" spc="-29" dirty="0">
                <a:solidFill>
                  <a:srgbClr val="0000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AGCIPP+Times New Roman"/>
                <a:cs typeface="AGCIPP+Times New Roman"/>
              </a:rPr>
              <a:t>procesu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153662" y="2368446"/>
            <a:ext cx="1694767" cy="448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992" marR="0">
              <a:lnSpc>
                <a:spcPts val="155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AGCIPP+Times New Roman"/>
                <a:cs typeface="AGCIPP+Times New Roman"/>
              </a:rPr>
              <a:t>Účastníci</a:t>
            </a:r>
            <a:r>
              <a:rPr sz="1400" spc="-13" dirty="0">
                <a:solidFill>
                  <a:srgbClr val="0000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AGCIPP+Times New Roman"/>
                <a:cs typeface="AGCIPP+Times New Roman"/>
              </a:rPr>
              <a:t>výchovně</a:t>
            </a:r>
          </a:p>
          <a:p>
            <a:pPr marL="0" marR="0">
              <a:lnSpc>
                <a:spcPts val="1554"/>
              </a:lnSpc>
              <a:spcBef>
                <a:spcPts val="74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AGCIPP+Times New Roman"/>
                <a:cs typeface="AGCIPP+Times New Roman"/>
              </a:rPr>
              <a:t>vzdělávacího</a:t>
            </a:r>
            <a:r>
              <a:rPr sz="1400" spc="-29" dirty="0">
                <a:solidFill>
                  <a:srgbClr val="0000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AGCIPP+Times New Roman"/>
                <a:cs typeface="AGCIPP+Times New Roman"/>
              </a:rPr>
              <a:t>procesu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314486" y="3285845"/>
            <a:ext cx="899124" cy="2355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AGCIPP+Times New Roman"/>
                <a:cs typeface="AGCIPP+Times New Roman"/>
              </a:rPr>
              <a:t>Materiální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782069" y="3276703"/>
            <a:ext cx="1073282" cy="2355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AGCIPP+Times New Roman"/>
                <a:cs typeface="AGCIPP+Times New Roman"/>
              </a:rPr>
              <a:t>Immateriální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NWQPLP+Arial"/>
                <a:cs typeface="NWQPLP+Arial"/>
              </a:rPr>
              <a:t>3 / 23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2619" y="567113"/>
            <a:ext cx="6270923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CCFFFF"/>
                </a:solidFill>
                <a:latin typeface="UHPIUW+Tahoma"/>
                <a:cs typeface="UHPIUW+Tahoma"/>
              </a:rPr>
              <a:t>Zpětná vazba v pedagogice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01828" y="1371923"/>
            <a:ext cx="8294243" cy="14055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9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400" spc="458" baseline="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Zpětná vazba</a:t>
            </a:r>
            <a:r>
              <a:rPr sz="2800" spc="34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spc="22" dirty="0">
                <a:solidFill>
                  <a:srgbClr val="FFFF00"/>
                </a:solidFill>
                <a:latin typeface="UHPIUW+Tahoma"/>
                <a:cs typeface="UHPIUW+Tahoma"/>
              </a:rPr>
              <a:t>je</a:t>
            </a:r>
            <a:r>
              <a:rPr sz="2800" spc="-22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subjektivní</a:t>
            </a:r>
            <a:r>
              <a:rPr sz="2800" spc="25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pohled</a:t>
            </a:r>
            <a:r>
              <a:rPr sz="2800" spc="-23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třetí</a:t>
            </a:r>
            <a:r>
              <a:rPr sz="2800" spc="21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osoby na</a:t>
            </a:r>
          </a:p>
          <a:p>
            <a:pPr marL="34299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naše jednání a činnosti ? (sociohumanitní přístup)</a:t>
            </a:r>
          </a:p>
          <a:p>
            <a:pPr marL="0" marR="0">
              <a:lnSpc>
                <a:spcPts val="3374"/>
              </a:lnSpc>
              <a:spcBef>
                <a:spcPts val="658"/>
              </a:spcBef>
              <a:spcAft>
                <a:spcPts val="0"/>
              </a:spcAft>
            </a:pPr>
            <a:r>
              <a:rPr sz="3400" baseline="11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400" spc="170" baseline="1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Jiného člověka odhadujeme lépe, proto</a:t>
            </a:r>
            <a:r>
              <a:rPr sz="2800" spc="11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může mít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44821" y="2737507"/>
            <a:ext cx="5429213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zpětná vazba</a:t>
            </a:r>
            <a:r>
              <a:rPr sz="2800" spc="34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objektivní</a:t>
            </a:r>
            <a:r>
              <a:rPr sz="2800" spc="22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charakter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525474" y="2834825"/>
            <a:ext cx="228599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29"/>
                </a:solidFill>
                <a:latin typeface="AGCIPP+Times New Roman"/>
                <a:cs typeface="AGCIPP+Times New Roman"/>
              </a:rPr>
              <a:t>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1828" y="3249514"/>
            <a:ext cx="8547622" cy="26856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0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400" spc="170" baseline="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Člověk</a:t>
            </a:r>
            <a:r>
              <a:rPr sz="2800" spc="23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sám</a:t>
            </a:r>
            <a:r>
              <a:rPr sz="2800" spc="20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UHPIUW+Tahoma"/>
                <a:cs typeface="UHPIUW+Tahoma"/>
              </a:rPr>
              <a:t>se</a:t>
            </a:r>
            <a:r>
              <a:rPr sz="2800" spc="47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zpravidla</a:t>
            </a:r>
            <a:r>
              <a:rPr sz="2800" spc="34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nadhodnocuje</a:t>
            </a:r>
            <a:r>
              <a:rPr sz="2800" spc="30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nebo</a:t>
            </a:r>
          </a:p>
          <a:p>
            <a:pPr marL="34299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podhodnocuje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,</a:t>
            </a:r>
            <a:r>
              <a:rPr sz="2800" spc="11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zpětná vazba</a:t>
            </a:r>
            <a:r>
              <a:rPr sz="2800" spc="34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může tedy</a:t>
            </a:r>
            <a:r>
              <a:rPr sz="2800" spc="28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vést ke</a:t>
            </a:r>
          </a:p>
          <a:p>
            <a:pPr marL="34299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sebezdokonalování</a:t>
            </a:r>
            <a:r>
              <a:rPr sz="2800" spc="51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– nástroj</a:t>
            </a:r>
            <a:r>
              <a:rPr sz="2800" spc="14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spc="-11" dirty="0">
                <a:solidFill>
                  <a:srgbClr val="FFFF00"/>
                </a:solidFill>
                <a:latin typeface="UHPIUW+Tahoma"/>
                <a:cs typeface="UHPIUW+Tahoma"/>
              </a:rPr>
              <a:t>jak</a:t>
            </a:r>
            <a:r>
              <a:rPr sz="2800" spc="34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zdokonalovat</a:t>
            </a:r>
            <a:r>
              <a:rPr sz="2800" spc="63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sebe</a:t>
            </a:r>
          </a:p>
          <a:p>
            <a:pPr marL="34299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a ostatní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38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400" spc="170" baseline="3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Pozitivní</a:t>
            </a:r>
            <a:r>
              <a:rPr sz="2800" spc="23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–</a:t>
            </a:r>
            <a:r>
              <a:rPr sz="2800" spc="-27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zaměření na pochvalu,</a:t>
            </a:r>
            <a:r>
              <a:rPr sz="2800" spc="39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úspěchy</a:t>
            </a:r>
            <a:r>
              <a:rPr sz="2800" spc="26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a snahy</a:t>
            </a:r>
          </a:p>
          <a:p>
            <a:pPr marL="34299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o zlepšení,</a:t>
            </a:r>
            <a:r>
              <a:rPr sz="2800" spc="41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chování</a:t>
            </a:r>
            <a:r>
              <a:rPr sz="2800" spc="26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upevňuje,</a:t>
            </a:r>
            <a:r>
              <a:rPr sz="2800" spc="12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posiluje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01828" y="5980509"/>
            <a:ext cx="8613825" cy="8934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20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400" spc="170" baseline="-2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Negativní</a:t>
            </a:r>
            <a:r>
              <a:rPr sz="2800" spc="25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– upozornění</a:t>
            </a:r>
            <a:r>
              <a:rPr sz="2800" spc="23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na nežádoucí chování</a:t>
            </a:r>
          </a:p>
          <a:p>
            <a:pPr marL="34299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(kritika),</a:t>
            </a:r>
            <a:r>
              <a:rPr sz="2800" spc="71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chování</a:t>
            </a:r>
            <a:r>
              <a:rPr sz="2800" spc="26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chceme potlačit,</a:t>
            </a:r>
            <a:r>
              <a:rPr sz="2800" spc="12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utlumit (korekce)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NWQPLP+Arial"/>
                <a:cs typeface="NWQPLP+Arial"/>
              </a:rPr>
              <a:t>4 / 23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8801" y="651101"/>
            <a:ext cx="7696123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UHPIUW+Tahoma"/>
                <a:cs typeface="UHPIUW+Tahoma"/>
              </a:rPr>
              <a:t>Chyba</a:t>
            </a:r>
            <a:r>
              <a:rPr sz="4400" spc="-33" dirty="0">
                <a:solidFill>
                  <a:srgbClr val="CCFFFF"/>
                </a:solidFill>
                <a:latin typeface="UHPIUW+Tahoma"/>
                <a:cs typeface="UHPIUW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UHPIUW+Tahoma"/>
                <a:cs typeface="UHPIUW+Tahoma"/>
              </a:rPr>
              <a:t>a</a:t>
            </a:r>
            <a:r>
              <a:rPr sz="4400" spc="15" dirty="0">
                <a:solidFill>
                  <a:srgbClr val="CCFFFF"/>
                </a:solidFill>
                <a:latin typeface="UHPIUW+Tahoma"/>
                <a:cs typeface="UHPIUW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UHPIUW+Tahoma"/>
                <a:cs typeface="UHPIUW+Tahoma"/>
              </a:rPr>
              <a:t>učení,</a:t>
            </a:r>
            <a:r>
              <a:rPr sz="4400" spc="-21" dirty="0">
                <a:solidFill>
                  <a:srgbClr val="CCFFFF"/>
                </a:solidFill>
                <a:latin typeface="UHPIUW+Tahoma"/>
                <a:cs typeface="UHPIUW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UHPIUW+Tahoma"/>
                <a:cs typeface="UHPIUW+Tahoma"/>
              </a:rPr>
              <a:t>práce s</a:t>
            </a:r>
            <a:r>
              <a:rPr sz="4400" spc="-36" dirty="0">
                <a:solidFill>
                  <a:srgbClr val="CCFFFF"/>
                </a:solidFill>
                <a:latin typeface="UHPIUW+Tahoma"/>
                <a:cs typeface="UHPIUW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UHPIUW+Tahoma"/>
                <a:cs typeface="UHPIUW+Tahoma"/>
              </a:rPr>
              <a:t>chybou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8661" y="1586747"/>
            <a:ext cx="8406077" cy="234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49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400" spc="171" baseline="-4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Chyba</a:t>
            </a:r>
            <a:r>
              <a:rPr sz="2800" spc="21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– odchylka</a:t>
            </a:r>
            <a:r>
              <a:rPr sz="2800" spc="34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spc="17" dirty="0">
                <a:solidFill>
                  <a:srgbClr val="FFFFFF"/>
                </a:solidFill>
                <a:latin typeface="UHPIUW+Tahoma"/>
                <a:cs typeface="UHPIUW+Tahoma"/>
              </a:rPr>
              <a:t>od</a:t>
            </a:r>
            <a:r>
              <a:rPr sz="2800" spc="-36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správného</a:t>
            </a:r>
            <a:r>
              <a:rPr sz="2800" spc="37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řešení;</a:t>
            </a:r>
            <a:r>
              <a:rPr sz="2800" spc="13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(odchylka</a:t>
            </a:r>
          </a:p>
          <a:p>
            <a:pPr marL="343025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0" dirty="0">
                <a:solidFill>
                  <a:srgbClr val="FFFFFF"/>
                </a:solidFill>
                <a:latin typeface="UHPIUW+Tahoma"/>
                <a:cs typeface="UHPIUW+Tahoma"/>
              </a:rPr>
              <a:t>od</a:t>
            </a:r>
            <a:r>
              <a:rPr sz="2800" spc="20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předpokládaného</a:t>
            </a:r>
            <a:r>
              <a:rPr sz="2800" spc="37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cíle)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0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400" spc="171" baseline="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Chyba</a:t>
            </a:r>
            <a:r>
              <a:rPr sz="2800" spc="33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spc="-24" dirty="0">
                <a:solidFill>
                  <a:srgbClr val="FFFFFF"/>
                </a:solidFill>
                <a:latin typeface="UHPIUW+Tahoma"/>
                <a:cs typeface="UHPIUW+Tahoma"/>
              </a:rPr>
              <a:t>ve</a:t>
            </a:r>
            <a:r>
              <a:rPr sz="2800" spc="52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škole – bariéra</a:t>
            </a:r>
            <a:r>
              <a:rPr sz="2800" spc="35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mezi</a:t>
            </a:r>
            <a:r>
              <a:rPr sz="2800" spc="-11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učitelem</a:t>
            </a:r>
            <a:r>
              <a:rPr sz="2800" spc="-12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a žákem;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b="1" dirty="0">
                <a:solidFill>
                  <a:srgbClr val="FFFF00"/>
                </a:solidFill>
                <a:latin typeface="MVWFAR+Tahoma Bold"/>
                <a:cs typeface="MVWFAR+Tahoma Bold"/>
              </a:rPr>
              <a:t>prostředek</a:t>
            </a:r>
            <a:r>
              <a:rPr sz="2800" b="1" spc="11" dirty="0">
                <a:solidFill>
                  <a:srgbClr val="FFFF00"/>
                </a:solidFill>
                <a:latin typeface="MVWFAR+Tahoma Bold"/>
                <a:cs typeface="MVWFAR+Tahoma Bold"/>
              </a:rPr>
              <a:t> </a:t>
            </a:r>
            <a:r>
              <a:rPr sz="2800" b="1" dirty="0">
                <a:solidFill>
                  <a:srgbClr val="FFFF00"/>
                </a:solidFill>
                <a:latin typeface="MVWFAR+Tahoma Bold"/>
                <a:cs typeface="MVWFAR+Tahoma Bold"/>
              </a:rPr>
              <a:t>zpětné vazby</a:t>
            </a:r>
            <a:r>
              <a:rPr sz="2800" b="1" spc="34" dirty="0">
                <a:solidFill>
                  <a:srgbClr val="FFFF00"/>
                </a:solidFill>
                <a:latin typeface="MVWFAR+Tahoma Bold"/>
                <a:cs typeface="MVWFAR+Tahoma Bold"/>
              </a:rPr>
              <a:t> </a:t>
            </a:r>
            <a:r>
              <a:rPr sz="2800" b="1" dirty="0">
                <a:solidFill>
                  <a:srgbClr val="FFFF00"/>
                </a:solidFill>
                <a:latin typeface="MVWFAR+Tahoma Bold"/>
                <a:cs typeface="MVWFAR+Tahoma Bold"/>
              </a:rPr>
              <a:t>!!!!!!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-10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400" spc="171" baseline="-1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FF00"/>
                </a:solidFill>
                <a:latin typeface="MVWFAR+Tahoma Bold"/>
                <a:cs typeface="MVWFAR+Tahoma Bold"/>
              </a:rPr>
              <a:t>Předsudek</a:t>
            </a:r>
            <a:r>
              <a:rPr sz="2800" b="1" spc="12" dirty="0">
                <a:solidFill>
                  <a:srgbClr val="FFFF00"/>
                </a:solidFill>
                <a:latin typeface="MVWFAR+Tahoma Bold"/>
                <a:cs typeface="MVWFAR+Tahoma Bold"/>
              </a:rPr>
              <a:t> </a:t>
            </a:r>
            <a:r>
              <a:rPr sz="2800" b="1" dirty="0">
                <a:solidFill>
                  <a:srgbClr val="FFFF00"/>
                </a:solidFill>
                <a:latin typeface="MVWFAR+Tahoma Bold"/>
                <a:cs typeface="MVWFAR+Tahoma Bold"/>
              </a:rPr>
              <a:t>–</a:t>
            </a:r>
            <a:r>
              <a:rPr sz="2800" b="1" spc="67" dirty="0">
                <a:solidFill>
                  <a:srgbClr val="FFFF00"/>
                </a:solidFill>
                <a:latin typeface="MVWFAR+Tahoma Bold"/>
                <a:cs typeface="MVWFAR+Tahoma Bold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dobré</a:t>
            </a:r>
            <a:r>
              <a:rPr sz="2800" spc="29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učení</a:t>
            </a:r>
            <a:r>
              <a:rPr sz="2800" spc="-36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spc="22" dirty="0">
                <a:solidFill>
                  <a:srgbClr val="FFFFFF"/>
                </a:solidFill>
                <a:latin typeface="UHPIUW+Tahoma"/>
                <a:cs typeface="UHPIUW+Tahoma"/>
              </a:rPr>
              <a:t>je</a:t>
            </a:r>
            <a:r>
              <a:rPr sz="2800" spc="-22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bez chyb,</a:t>
            </a:r>
            <a:r>
              <a:rPr sz="2800" spc="13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nedbalost,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31687" y="3891040"/>
            <a:ext cx="7937339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lenost,</a:t>
            </a:r>
            <a:r>
              <a:rPr sz="2800" spc="11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hloupost,</a:t>
            </a:r>
            <a:r>
              <a:rPr sz="2800" spc="10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neschopnost zaslouží trest ?????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88661" y="4403221"/>
            <a:ext cx="8397842" cy="22588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8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400" spc="171" baseline="-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FF00"/>
                </a:solidFill>
                <a:latin typeface="MVWFAR+Tahoma Bold"/>
                <a:cs typeface="MVWFAR+Tahoma Bold"/>
              </a:rPr>
              <a:t>Práce</a:t>
            </a:r>
            <a:r>
              <a:rPr sz="2800" b="1" spc="41" dirty="0">
                <a:solidFill>
                  <a:srgbClr val="FFFF00"/>
                </a:solidFill>
                <a:latin typeface="MVWFAR+Tahoma Bold"/>
                <a:cs typeface="MVWFAR+Tahoma Bold"/>
              </a:rPr>
              <a:t> </a:t>
            </a:r>
            <a:r>
              <a:rPr sz="2800" b="1" dirty="0">
                <a:solidFill>
                  <a:srgbClr val="FFFF00"/>
                </a:solidFill>
                <a:latin typeface="MVWFAR+Tahoma Bold"/>
                <a:cs typeface="MVWFAR+Tahoma Bold"/>
              </a:rPr>
              <a:t>s</a:t>
            </a:r>
            <a:r>
              <a:rPr sz="2800" b="1" spc="-25" dirty="0">
                <a:solidFill>
                  <a:srgbClr val="FFFF00"/>
                </a:solidFill>
                <a:latin typeface="MVWFAR+Tahoma Bold"/>
                <a:cs typeface="MVWFAR+Tahoma Bold"/>
              </a:rPr>
              <a:t> </a:t>
            </a:r>
            <a:r>
              <a:rPr sz="2800" b="1" dirty="0">
                <a:solidFill>
                  <a:srgbClr val="FFFF00"/>
                </a:solidFill>
                <a:latin typeface="MVWFAR+Tahoma Bold"/>
                <a:cs typeface="MVWFAR+Tahoma Bold"/>
              </a:rPr>
              <a:t>chybou</a:t>
            </a:r>
            <a:r>
              <a:rPr sz="2800" b="1" spc="14" dirty="0">
                <a:solidFill>
                  <a:srgbClr val="FFFF00"/>
                </a:solidFill>
                <a:latin typeface="MVWFAR+Tahoma Bold"/>
                <a:cs typeface="MVWFAR+Tahoma Bold"/>
              </a:rPr>
              <a:t> </a:t>
            </a:r>
            <a:r>
              <a:rPr sz="2800" b="1" dirty="0">
                <a:solidFill>
                  <a:srgbClr val="FFFF00"/>
                </a:solidFill>
                <a:latin typeface="MVWFAR+Tahoma Bold"/>
                <a:cs typeface="MVWFAR+Tahoma Bold"/>
              </a:rPr>
              <a:t>–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chyba </a:t>
            </a:r>
            <a:r>
              <a:rPr sz="2800" spc="22" dirty="0">
                <a:solidFill>
                  <a:srgbClr val="FFFFFF"/>
                </a:solidFill>
                <a:latin typeface="UHPIUW+Tahoma"/>
                <a:cs typeface="UHPIUW+Tahoma"/>
              </a:rPr>
              <a:t>je</a:t>
            </a:r>
            <a:r>
              <a:rPr sz="2800" spc="-50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nositelem</a:t>
            </a:r>
            <a:r>
              <a:rPr sz="2800" spc="15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cenných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zpětnovazebních</a:t>
            </a:r>
            <a:r>
              <a:rPr sz="2800" spc="25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informací</a:t>
            </a:r>
            <a:r>
              <a:rPr sz="2800" spc="23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pro</a:t>
            </a:r>
            <a:r>
              <a:rPr sz="2800" spc="15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učení,</a:t>
            </a:r>
            <a:r>
              <a:rPr sz="2800" spc="-20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poznávání</a:t>
            </a:r>
            <a:r>
              <a:rPr sz="2800" spc="23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spc="22" dirty="0">
                <a:solidFill>
                  <a:srgbClr val="FFFFFF"/>
                </a:solidFill>
                <a:latin typeface="UHPIUW+Tahoma"/>
                <a:cs typeface="UHPIUW+Tahoma"/>
              </a:rPr>
              <a:t>či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řešení</a:t>
            </a:r>
            <a:r>
              <a:rPr sz="2800" spc="23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problémů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0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400" spc="171" baseline="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S chybou </a:t>
            </a:r>
            <a:r>
              <a:rPr sz="2800" spc="22" dirty="0">
                <a:solidFill>
                  <a:srgbClr val="FFFFFF"/>
                </a:solidFill>
                <a:latin typeface="UHPIUW+Tahoma"/>
                <a:cs typeface="UHPIUW+Tahoma"/>
              </a:rPr>
              <a:t>je</a:t>
            </a:r>
            <a:r>
              <a:rPr sz="2800" spc="-50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třeba</a:t>
            </a:r>
            <a:r>
              <a:rPr sz="2800" spc="29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přiměřeným</a:t>
            </a:r>
            <a:r>
              <a:rPr sz="2800" spc="19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způsobem</a:t>
            </a:r>
            <a:r>
              <a:rPr sz="2800" spc="16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nakládat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a pracovat</a:t>
            </a:r>
            <a:r>
              <a:rPr sz="2800" spc="34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UHPIUW+Tahoma"/>
                <a:cs typeface="UHPIUW+Tahoma"/>
              </a:rPr>
              <a:t>(viz</a:t>
            </a:r>
            <a:r>
              <a:rPr sz="2800" spc="44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schéma</a:t>
            </a:r>
            <a:r>
              <a:rPr sz="2800" spc="-27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na dalším</a:t>
            </a:r>
            <a:r>
              <a:rPr sz="2800" spc="19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slidu)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NWQPLP+Arial"/>
                <a:cs typeface="NWQPLP+Arial"/>
              </a:rPr>
              <a:t>5 / 23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37276" y="984828"/>
            <a:ext cx="8818642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UHPIUW+Tahoma"/>
                <a:cs typeface="UHPIUW+Tahoma"/>
              </a:rPr>
              <a:t>Schéma</a:t>
            </a:r>
            <a:r>
              <a:rPr sz="4400" spc="-30" dirty="0">
                <a:solidFill>
                  <a:srgbClr val="CCFFFF"/>
                </a:solidFill>
                <a:latin typeface="UHPIUW+Tahoma"/>
                <a:cs typeface="UHPIUW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UHPIUW+Tahoma"/>
                <a:cs typeface="UHPIUW+Tahoma"/>
              </a:rPr>
              <a:t>„práce s chybou“</a:t>
            </a:r>
            <a:r>
              <a:rPr sz="4400" spc="-51" dirty="0">
                <a:solidFill>
                  <a:srgbClr val="CCFFFF"/>
                </a:solidFill>
                <a:latin typeface="UHPIUW+Tahoma"/>
                <a:cs typeface="UHPIUW+Tahoma"/>
              </a:rPr>
              <a:t> </a:t>
            </a:r>
            <a:r>
              <a:rPr sz="3600" spc="10" baseline="12" dirty="0">
                <a:solidFill>
                  <a:srgbClr val="CCFFFF"/>
                </a:solidFill>
                <a:latin typeface="UHPIUW+Tahoma"/>
                <a:cs typeface="UHPIUW+Tahoma"/>
              </a:rPr>
              <a:t>dle</a:t>
            </a:r>
            <a:r>
              <a:rPr sz="3600" spc="-407" baseline="12" dirty="0">
                <a:solidFill>
                  <a:srgbClr val="CCFFFF"/>
                </a:solidFill>
                <a:latin typeface="UHPIUW+Tahoma"/>
                <a:cs typeface="UHPIUW+Tahoma"/>
              </a:rPr>
              <a:t> </a:t>
            </a:r>
            <a:r>
              <a:rPr sz="3600" baseline="12" dirty="0">
                <a:solidFill>
                  <a:srgbClr val="CCFFFF"/>
                </a:solidFill>
                <a:latin typeface="UHPIUW+Tahoma"/>
                <a:cs typeface="UHPIUW+Tahoma"/>
              </a:rPr>
              <a:t>(Kulič,</a:t>
            </a:r>
            <a:r>
              <a:rPr sz="3600" spc="-393" baseline="12" dirty="0">
                <a:solidFill>
                  <a:srgbClr val="CCFFFF"/>
                </a:solidFill>
                <a:latin typeface="UHPIUW+Tahoma"/>
                <a:cs typeface="UHPIUW+Tahoma"/>
              </a:rPr>
              <a:t> </a:t>
            </a:r>
            <a:r>
              <a:rPr sz="3600" baseline="12" dirty="0">
                <a:solidFill>
                  <a:srgbClr val="CCFFFF"/>
                </a:solidFill>
                <a:latin typeface="UHPIUW+Tahoma"/>
                <a:cs typeface="UHPIUW+Tahoma"/>
              </a:rPr>
              <a:t>1992)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25083" y="2499367"/>
            <a:ext cx="1396972" cy="5444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86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Výkon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950685" y="3863373"/>
            <a:ext cx="2074733" cy="5444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86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29"/>
                </a:solidFill>
                <a:latin typeface="AGCIPP+Times New Roman"/>
                <a:cs typeface="AGCIPP+Times New Roman"/>
              </a:rPr>
              <a:t>Zjišťování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274205" y="3858685"/>
            <a:ext cx="2108218" cy="5444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86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29"/>
                </a:solidFill>
                <a:latin typeface="AGCIPP+Times New Roman"/>
                <a:cs typeface="AGCIPP+Times New Roman"/>
              </a:rPr>
              <a:t>Reagování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46122" y="5195233"/>
            <a:ext cx="8379102" cy="556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86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29"/>
                </a:solidFill>
                <a:latin typeface="AGCIPP+Times New Roman"/>
                <a:cs typeface="AGCIPP+Times New Roman"/>
              </a:rPr>
              <a:t>Detekce</a:t>
            </a:r>
            <a:r>
              <a:rPr sz="3600" spc="2123" dirty="0">
                <a:solidFill>
                  <a:srgbClr val="000029"/>
                </a:solidFill>
                <a:latin typeface="AGCIPP+Times New Roman"/>
                <a:cs typeface="AGCIPP+Times New Roman"/>
              </a:rPr>
              <a:t> </a:t>
            </a:r>
            <a:r>
              <a:rPr sz="3600" dirty="0">
                <a:solidFill>
                  <a:srgbClr val="000029"/>
                </a:solidFill>
                <a:latin typeface="AGCIPP+Times New Roman"/>
                <a:cs typeface="AGCIPP+Times New Roman"/>
              </a:rPr>
              <a:t>Identifikace</a:t>
            </a:r>
            <a:r>
              <a:rPr sz="3600" spc="1234" dirty="0">
                <a:solidFill>
                  <a:srgbClr val="000029"/>
                </a:solidFill>
                <a:latin typeface="AGCIPP+Times New Roman"/>
                <a:cs typeface="AGCIPP+Times New Roman"/>
              </a:rPr>
              <a:t> </a:t>
            </a:r>
            <a:r>
              <a:rPr sz="3200" dirty="0">
                <a:solidFill>
                  <a:srgbClr val="000029"/>
                </a:solidFill>
                <a:latin typeface="AGCIPP+Times New Roman"/>
                <a:cs typeface="AGCIPP+Times New Roman"/>
              </a:rPr>
              <a:t>Interpretace</a:t>
            </a:r>
            <a:r>
              <a:rPr sz="3200" spc="2338" dirty="0">
                <a:solidFill>
                  <a:srgbClr val="000029"/>
                </a:solidFill>
                <a:latin typeface="AGCIPP+Times New Roman"/>
                <a:cs typeface="AGCIPP+Times New Roman"/>
              </a:rPr>
              <a:t> </a:t>
            </a:r>
            <a:r>
              <a:rPr sz="3600" dirty="0">
                <a:solidFill>
                  <a:srgbClr val="000029"/>
                </a:solidFill>
                <a:latin typeface="AGCIPP+Times New Roman"/>
                <a:cs typeface="AGCIPP+Times New Roman"/>
              </a:rPr>
              <a:t>Korekce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512328" y="5691253"/>
            <a:ext cx="1963138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29"/>
                </a:solidFill>
                <a:latin typeface="AGCIPP+Times New Roman"/>
                <a:cs typeface="AGCIPP+Times New Roman"/>
              </a:rPr>
              <a:t>vzad/vpřed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382224" y="6488527"/>
            <a:ext cx="8014993" cy="600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25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Nejúčinnější</a:t>
            </a:r>
            <a:r>
              <a:rPr sz="4000" spc="-37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40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je</a:t>
            </a:r>
            <a:r>
              <a:rPr sz="4000" spc="14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40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bezprostřední korekce!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NWQPLP+Arial"/>
                <a:cs typeface="NWQPLP+Arial"/>
              </a:rPr>
              <a:t>6 / 23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08828" y="938947"/>
            <a:ext cx="7036141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UHPIUW+Tahoma"/>
                <a:cs typeface="UHPIUW+Tahoma"/>
              </a:rPr>
              <a:t>Analýza</a:t>
            </a:r>
            <a:r>
              <a:rPr sz="4400" spc="-80" dirty="0">
                <a:solidFill>
                  <a:srgbClr val="CCFFFF"/>
                </a:solidFill>
                <a:latin typeface="UHPIUW+Tahoma"/>
                <a:cs typeface="UHPIUW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UHPIUW+Tahoma"/>
                <a:cs typeface="UHPIUW+Tahoma"/>
              </a:rPr>
              <a:t>teorií</a:t>
            </a:r>
            <a:r>
              <a:rPr sz="4400" spc="-54" dirty="0">
                <a:solidFill>
                  <a:srgbClr val="CCFFFF"/>
                </a:solidFill>
                <a:latin typeface="UHPIUW+Tahoma"/>
                <a:cs typeface="UHPIUW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UHPIUW+Tahoma"/>
                <a:cs typeface="UHPIUW+Tahoma"/>
              </a:rPr>
              <a:t>učebních</a:t>
            </a:r>
            <a:r>
              <a:rPr sz="4400" spc="-46" dirty="0">
                <a:solidFill>
                  <a:srgbClr val="CCFFFF"/>
                </a:solidFill>
                <a:latin typeface="UHPIUW+Tahoma"/>
                <a:cs typeface="UHPIUW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UHPIUW+Tahoma"/>
                <a:cs typeface="UHPIUW+Tahoma"/>
              </a:rPr>
              <a:t>úloh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5537" y="2135380"/>
            <a:ext cx="8187399" cy="3455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-31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850" spc="160" baseline="-3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00"/>
                </a:solidFill>
                <a:latin typeface="UHPIUW+Tahoma"/>
                <a:cs typeface="UHPIUW+Tahoma"/>
              </a:rPr>
              <a:t>Neexistuje obecně přijatelná</a:t>
            </a:r>
            <a:r>
              <a:rPr sz="3200" spc="12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UHPIUW+Tahoma"/>
                <a:cs typeface="UHPIUW+Tahoma"/>
              </a:rPr>
              <a:t>teorie</a:t>
            </a:r>
          </a:p>
          <a:p>
            <a:pPr marL="0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-12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850" spc="-165" baseline="-1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00"/>
                </a:solidFill>
                <a:latin typeface="UHPIUW+Tahoma"/>
                <a:cs typeface="UHPIUW+Tahoma"/>
              </a:rPr>
              <a:t>Hledají </a:t>
            </a:r>
            <a:r>
              <a:rPr sz="3200" spc="14" dirty="0">
                <a:solidFill>
                  <a:srgbClr val="FFFF00"/>
                </a:solidFill>
                <a:latin typeface="UHPIUW+Tahoma"/>
                <a:cs typeface="UHPIUW+Tahoma"/>
              </a:rPr>
              <a:t>se</a:t>
            </a:r>
            <a:r>
              <a:rPr sz="3200" spc="-39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UHPIUW+Tahoma"/>
                <a:cs typeface="UHPIUW+Tahoma"/>
              </a:rPr>
              <a:t>odpovědi </a:t>
            </a:r>
            <a:r>
              <a:rPr sz="3200" spc="10" dirty="0">
                <a:solidFill>
                  <a:srgbClr val="FFFF00"/>
                </a:solidFill>
                <a:latin typeface="UHPIUW+Tahoma"/>
                <a:cs typeface="UHPIUW+Tahoma"/>
              </a:rPr>
              <a:t>na</a:t>
            </a:r>
            <a:r>
              <a:rPr sz="3200" spc="-30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UHPIUW+Tahoma"/>
                <a:cs typeface="UHPIUW+Tahoma"/>
              </a:rPr>
              <a:t>tyto</a:t>
            </a:r>
            <a:r>
              <a:rPr sz="3200" spc="13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UHPIUW+Tahoma"/>
                <a:cs typeface="UHPIUW+Tahoma"/>
              </a:rPr>
              <a:t>okruhy otázek:</a:t>
            </a:r>
          </a:p>
          <a:p>
            <a:pPr marL="126444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UHPIUW+Tahoma"/>
                <a:cs typeface="UHPIUW+Tahoma"/>
              </a:rPr>
              <a:t>-</a:t>
            </a:r>
            <a:r>
              <a:rPr sz="3200" spc="11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vymezení</a:t>
            </a:r>
            <a:r>
              <a:rPr sz="3200" spc="-40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základních pojmů</a:t>
            </a:r>
          </a:p>
          <a:p>
            <a:pPr marL="126444" marR="0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-</a:t>
            </a:r>
            <a:r>
              <a:rPr sz="3200" spc="16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klasifikace,</a:t>
            </a:r>
            <a:r>
              <a:rPr sz="3200" spc="17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typologie a</a:t>
            </a:r>
            <a:r>
              <a:rPr sz="3200" spc="12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taxonomie</a:t>
            </a:r>
            <a:r>
              <a:rPr sz="3200" spc="40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úloh</a:t>
            </a:r>
          </a:p>
          <a:p>
            <a:pPr marL="126444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-</a:t>
            </a:r>
            <a:r>
              <a:rPr sz="3200" spc="16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určování jejich vnitřní</a:t>
            </a:r>
            <a:r>
              <a:rPr sz="3200" spc="33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struktury</a:t>
            </a:r>
          </a:p>
          <a:p>
            <a:pPr marL="126444" marR="0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-</a:t>
            </a:r>
            <a:r>
              <a:rPr sz="3200" spc="16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sledování kognitivní náročnosti</a:t>
            </a:r>
          </a:p>
          <a:p>
            <a:pPr marL="126444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-</a:t>
            </a:r>
            <a:r>
              <a:rPr sz="3200" spc="16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vlastní tvorba</a:t>
            </a:r>
            <a:r>
              <a:rPr sz="3200" spc="-23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učebních úloh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41982" y="5549192"/>
            <a:ext cx="6344056" cy="529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-</a:t>
            </a:r>
            <a:r>
              <a:rPr sz="3200" spc="16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funkce a</a:t>
            </a:r>
            <a:r>
              <a:rPr sz="3200" spc="12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uplatnění úloh ve výuce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NWQPLP+Arial"/>
                <a:cs typeface="NWQPLP+Arial"/>
              </a:rPr>
              <a:t>7 / 23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8801" y="724018"/>
            <a:ext cx="7660235" cy="615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CCFFFF"/>
                </a:solidFill>
                <a:latin typeface="UHPIUW+Tahoma"/>
                <a:cs typeface="UHPIUW+Tahoma"/>
              </a:rPr>
              <a:t>Učební úloha</a:t>
            </a:r>
            <a:r>
              <a:rPr sz="3200" spc="-44" dirty="0">
                <a:solidFill>
                  <a:srgbClr val="CCFFFF"/>
                </a:solidFill>
                <a:latin typeface="UHPIUW+Tahoma"/>
                <a:cs typeface="UHPIUW+Tahoma"/>
              </a:rPr>
              <a:t> </a:t>
            </a:r>
            <a:r>
              <a:rPr sz="3600" baseline="-3" dirty="0">
                <a:solidFill>
                  <a:srgbClr val="CCFFFF"/>
                </a:solidFill>
                <a:latin typeface="UHPIUW+Tahoma"/>
                <a:cs typeface="UHPIUW+Tahoma"/>
              </a:rPr>
              <a:t>(pedagogické</a:t>
            </a:r>
            <a:r>
              <a:rPr sz="3600" spc="-496" baseline="-3" dirty="0">
                <a:solidFill>
                  <a:srgbClr val="CCFFFF"/>
                </a:solidFill>
                <a:latin typeface="UHPIUW+Tahoma"/>
                <a:cs typeface="UHPIUW+Tahoma"/>
              </a:rPr>
              <a:t> </a:t>
            </a:r>
            <a:r>
              <a:rPr sz="3600" baseline="-3" dirty="0">
                <a:solidFill>
                  <a:srgbClr val="CCFFFF"/>
                </a:solidFill>
                <a:latin typeface="UHPIUW+Tahoma"/>
                <a:cs typeface="UHPIUW+Tahoma"/>
              </a:rPr>
              <a:t>hledisko)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45470" y="1586747"/>
            <a:ext cx="8750623" cy="5331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49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400" spc="169" baseline="-4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Učební úloha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– „uměle navozená</a:t>
            </a:r>
            <a:r>
              <a:rPr sz="2800" spc="31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situace,</a:t>
            </a:r>
            <a:r>
              <a:rPr sz="2800" spc="12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kdy</a:t>
            </a:r>
            <a:r>
              <a:rPr sz="2800" spc="26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si</a:t>
            </a:r>
          </a:p>
          <a:p>
            <a:pPr marL="342826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subjekt ve své</a:t>
            </a:r>
            <a:r>
              <a:rPr sz="2800" spc="36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činnosti zaměřené na určitý objekt</a:t>
            </a:r>
          </a:p>
          <a:p>
            <a:pPr marL="34282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uvědomí</a:t>
            </a:r>
            <a:r>
              <a:rPr sz="2800" spc="24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překážku</a:t>
            </a:r>
            <a:r>
              <a:rPr sz="2800" spc="24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a hledá způsob,</a:t>
            </a:r>
            <a:r>
              <a:rPr sz="2800" spc="39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spc="-11" dirty="0">
                <a:solidFill>
                  <a:srgbClr val="FFFFFF"/>
                </a:solidFill>
                <a:latin typeface="UHPIUW+Tahoma"/>
                <a:cs typeface="UHPIUW+Tahoma"/>
              </a:rPr>
              <a:t>jak</a:t>
            </a:r>
            <a:r>
              <a:rPr sz="2800" spc="34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ji odstranit“</a:t>
            </a:r>
          </a:p>
          <a:p>
            <a:pPr marL="34282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(Fridman,</a:t>
            </a:r>
            <a:r>
              <a:rPr sz="2800" spc="40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1977)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11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400" spc="169" baseline="-1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Učební úloha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– „požadavek</a:t>
            </a:r>
            <a:r>
              <a:rPr sz="2800" spc="51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na žáka,</a:t>
            </a:r>
            <a:r>
              <a:rPr sz="2800" spc="14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aby</a:t>
            </a:r>
            <a:r>
              <a:rPr sz="2800" spc="22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vykonal</a:t>
            </a:r>
          </a:p>
          <a:p>
            <a:pPr marL="34282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určitou cílevědomou činnost směřující</a:t>
            </a:r>
            <a:r>
              <a:rPr sz="2800" spc="-34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k</a:t>
            </a:r>
            <a:r>
              <a:rPr sz="2800" spc="23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předem</a:t>
            </a:r>
          </a:p>
          <a:p>
            <a:pPr marL="34282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stanovenému</a:t>
            </a:r>
            <a:r>
              <a:rPr sz="2800" spc="25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cíli.</a:t>
            </a:r>
            <a:r>
              <a:rPr sz="2800" spc="-18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Tento cíl má složku</a:t>
            </a:r>
            <a:r>
              <a:rPr sz="2800" spc="26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poznatkovou</a:t>
            </a:r>
          </a:p>
          <a:p>
            <a:pPr marL="34282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a činnostní“.</a:t>
            </a:r>
            <a:r>
              <a:rPr sz="2800" spc="12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(Čtrnáctová,</a:t>
            </a:r>
            <a:r>
              <a:rPr sz="2800" spc="39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1997)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26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400" spc="169" baseline="2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Problémová úloha</a:t>
            </a:r>
            <a:r>
              <a:rPr sz="2800" spc="25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– obsahuje pro</a:t>
            </a:r>
            <a:r>
              <a:rPr sz="2800" spc="-27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žáka</a:t>
            </a:r>
            <a:r>
              <a:rPr sz="2800" spc="31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něco</a:t>
            </a:r>
          </a:p>
          <a:p>
            <a:pPr marL="34282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neznámého, aby</a:t>
            </a:r>
            <a:r>
              <a:rPr sz="2800" spc="22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musel vyvinout</a:t>
            </a:r>
            <a:r>
              <a:rPr sz="2800" spc="36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cílevědomě</a:t>
            </a:r>
          </a:p>
          <a:p>
            <a:pPr marL="34282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zaměřenou</a:t>
            </a:r>
            <a:r>
              <a:rPr sz="2800" spc="24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myšlenkovou činnost, vedoucí k</a:t>
            </a:r>
            <a:r>
              <a:rPr sz="2800" spc="23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objevení</a:t>
            </a:r>
          </a:p>
          <a:p>
            <a:pPr marL="34282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neznámého</a:t>
            </a:r>
            <a:r>
              <a:rPr sz="2800" spc="10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(Kašpar)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NWQPLP+Arial"/>
                <a:cs typeface="NWQPLP+Arial"/>
              </a:rPr>
              <a:t>8 / 23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538" y="917700"/>
            <a:ext cx="7857485" cy="589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CCFFFF"/>
                </a:solidFill>
                <a:latin typeface="UHPIUW+Tahoma"/>
                <a:cs typeface="UHPIUW+Tahoma"/>
              </a:rPr>
              <a:t>Taxonomie úloh (Bloom,</a:t>
            </a:r>
            <a:r>
              <a:rPr sz="3600" spc="-21" dirty="0">
                <a:solidFill>
                  <a:srgbClr val="CCFFFF"/>
                </a:solidFill>
                <a:latin typeface="UHPIUW+Tahoma"/>
                <a:cs typeface="UHPIUW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UHPIUW+Tahoma"/>
                <a:cs typeface="UHPIUW+Tahoma"/>
              </a:rPr>
              <a:t>Tollingerová)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5605" y="1977038"/>
            <a:ext cx="8590378" cy="34109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33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400" spc="170" baseline="3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Osvojení každého</a:t>
            </a:r>
            <a:r>
              <a:rPr sz="2800" spc="41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poznatku</a:t>
            </a:r>
            <a:r>
              <a:rPr sz="2800" spc="24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spc="22" dirty="0">
                <a:solidFill>
                  <a:srgbClr val="FFFFFF"/>
                </a:solidFill>
                <a:latin typeface="UHPIUW+Tahoma"/>
                <a:cs typeface="UHPIUW+Tahoma"/>
              </a:rPr>
              <a:t>je</a:t>
            </a:r>
            <a:r>
              <a:rPr sz="2800" spc="-50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vždy</a:t>
            </a:r>
            <a:r>
              <a:rPr sz="2800" spc="21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spojeno </a:t>
            </a:r>
            <a:r>
              <a:rPr sz="2800" spc="-19" dirty="0">
                <a:solidFill>
                  <a:srgbClr val="FFFFFF"/>
                </a:solidFill>
                <a:latin typeface="UHPIUW+Tahoma"/>
                <a:cs typeface="UHPIUW+Tahoma"/>
              </a:rPr>
              <a:t>se</a:t>
            </a:r>
          </a:p>
          <a:p>
            <a:pPr marL="342913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souborem</a:t>
            </a:r>
            <a:r>
              <a:rPr sz="2800" spc="15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činností</a:t>
            </a:r>
          </a:p>
          <a:p>
            <a:pPr marL="0" marR="0">
              <a:lnSpc>
                <a:spcPts val="3374"/>
              </a:lnSpc>
              <a:spcBef>
                <a:spcPts val="320"/>
              </a:spcBef>
              <a:spcAft>
                <a:spcPts val="0"/>
              </a:spcAft>
            </a:pPr>
            <a:r>
              <a:rPr sz="3400" baseline="22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400" spc="170" baseline="2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Struktura</a:t>
            </a:r>
            <a:r>
              <a:rPr sz="2800" spc="34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a rozsah tohoto souboru</a:t>
            </a:r>
            <a:r>
              <a:rPr sz="2800" spc="23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závisí</a:t>
            </a:r>
            <a:r>
              <a:rPr sz="2800" spc="26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na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obsahu</a:t>
            </a:r>
          </a:p>
          <a:p>
            <a:pPr marL="342913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a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rozsahu</a:t>
            </a:r>
            <a:r>
              <a:rPr sz="2800" spc="22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samotného</a:t>
            </a:r>
            <a:r>
              <a:rPr sz="2800" spc="39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poznatku</a:t>
            </a:r>
            <a:r>
              <a:rPr sz="2800" spc="24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a</a:t>
            </a:r>
            <a:r>
              <a:rPr sz="2800" spc="10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úrovni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jeho</a:t>
            </a:r>
          </a:p>
          <a:p>
            <a:pPr marL="342913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osvojení</a:t>
            </a:r>
          </a:p>
          <a:p>
            <a:pPr marL="0" marR="0">
              <a:lnSpc>
                <a:spcPts val="3374"/>
              </a:lnSpc>
              <a:spcBef>
                <a:spcPts val="320"/>
              </a:spcBef>
              <a:spcAft>
                <a:spcPts val="0"/>
              </a:spcAft>
            </a:pPr>
            <a:r>
              <a:rPr sz="3400" baseline="3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400" spc="170" baseline="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V oblasti</a:t>
            </a:r>
            <a:r>
              <a:rPr sz="2800" spc="25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cílů můžeme</a:t>
            </a:r>
            <a:r>
              <a:rPr sz="2800" spc="29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vyjádřit</a:t>
            </a:r>
            <a:r>
              <a:rPr sz="2800" spc="37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úroveň</a:t>
            </a:r>
            <a:r>
              <a:rPr sz="2800" spc="24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osvojení</a:t>
            </a:r>
          </a:p>
          <a:p>
            <a:pPr marL="342913" marR="0">
              <a:lnSpc>
                <a:spcPts val="3024"/>
              </a:lnSpc>
              <a:spcBef>
                <a:spcPts val="5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poznatků</a:t>
            </a:r>
            <a:r>
              <a:rPr sz="2800" spc="24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v šesti úrovních</a:t>
            </a:r>
            <a:r>
              <a:rPr sz="2800" spc="25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(Bloom</a:t>
            </a:r>
            <a:r>
              <a:rPr sz="2800" spc="17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– taxonomie</a:t>
            </a:r>
            <a:r>
              <a:rPr sz="2800" spc="32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A)</a:t>
            </a:r>
          </a:p>
          <a:p>
            <a:pPr marL="0" marR="0">
              <a:lnSpc>
                <a:spcPts val="3374"/>
              </a:lnSpc>
              <a:spcBef>
                <a:spcPts val="320"/>
              </a:spcBef>
              <a:spcAft>
                <a:spcPts val="0"/>
              </a:spcAft>
            </a:pPr>
            <a:r>
              <a:rPr sz="3400" baseline="-8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400" spc="170" baseline="-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V oblasti</a:t>
            </a:r>
            <a:r>
              <a:rPr sz="2800" spc="25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učebních úloh</a:t>
            </a:r>
            <a:r>
              <a:rPr sz="2800" spc="25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v pěti úrovních</a:t>
            </a:r>
            <a:r>
              <a:rPr sz="2800" spc="891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-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15562" y="5390825"/>
            <a:ext cx="8552883" cy="8507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4508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(Tollingerová</a:t>
            </a:r>
            <a:r>
              <a:rPr sz="2800" spc="32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–</a:t>
            </a:r>
            <a:r>
              <a:rPr sz="2800" spc="-16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taxonomie</a:t>
            </a:r>
            <a:r>
              <a:rPr sz="2800" spc="29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B)</a:t>
            </a:r>
            <a:r>
              <a:rPr sz="2800" spc="11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spc="-11" dirty="0">
                <a:solidFill>
                  <a:srgbClr val="FFFF00"/>
                </a:solidFill>
                <a:latin typeface="UHPIUW+Tahoma"/>
                <a:cs typeface="UHPIUW+Tahoma"/>
              </a:rPr>
              <a:t>viz</a:t>
            </a:r>
            <a:r>
              <a:rPr sz="2800" spc="44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tabulka</a:t>
            </a:r>
            <a:r>
              <a:rPr sz="2800" spc="37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na dalším</a:t>
            </a:r>
          </a:p>
          <a:p>
            <a:pPr marL="0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UHPIUW+Tahoma"/>
                <a:cs typeface="UHPIUW+Tahoma"/>
              </a:rPr>
              <a:t>slide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NWQPLP+Arial"/>
                <a:cs typeface="NWQPLP+Arial"/>
              </a:rPr>
              <a:t>9 / 23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2746" y="619646"/>
            <a:ext cx="7258828" cy="600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25"/>
              </a:lnSpc>
              <a:spcBef>
                <a:spcPts val="0"/>
              </a:spcBef>
              <a:spcAft>
                <a:spcPts val="0"/>
              </a:spcAft>
            </a:pPr>
            <a:r>
              <a:rPr sz="4000" spc="-37" dirty="0">
                <a:solidFill>
                  <a:srgbClr val="FFFFFF"/>
                </a:solidFill>
                <a:latin typeface="AGCIPP+Times New Roman"/>
                <a:cs typeface="AGCIPP+Times New Roman"/>
              </a:rPr>
              <a:t>Tabulka</a:t>
            </a:r>
            <a:r>
              <a:rPr sz="4000" spc="19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40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taxonů</a:t>
            </a:r>
            <a:r>
              <a:rPr sz="4000" spc="-48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40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(Čtrnáctová, 1997)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NWQPLP+Arial"/>
                <a:cs typeface="NWQPLP+Arial"/>
              </a:rPr>
              <a:t>10 / 23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45424" y="795843"/>
            <a:ext cx="7562131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UHPIUW+Tahoma"/>
                <a:cs typeface="UHPIUW+Tahoma"/>
              </a:rPr>
              <a:t>Formální</a:t>
            </a:r>
            <a:r>
              <a:rPr sz="4400" spc="-51" dirty="0">
                <a:solidFill>
                  <a:srgbClr val="CCFFFF"/>
                </a:solidFill>
                <a:latin typeface="UHPIUW+Tahoma"/>
                <a:cs typeface="UHPIUW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UHPIUW+Tahoma"/>
                <a:cs typeface="UHPIUW+Tahoma"/>
              </a:rPr>
              <a:t>stránka</a:t>
            </a:r>
            <a:r>
              <a:rPr sz="4400" spc="-37" dirty="0">
                <a:solidFill>
                  <a:srgbClr val="CCFFFF"/>
                </a:solidFill>
                <a:latin typeface="UHPIUW+Tahoma"/>
                <a:cs typeface="UHPIUW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UHPIUW+Tahoma"/>
                <a:cs typeface="UHPIUW+Tahoma"/>
              </a:rPr>
              <a:t>učební</a:t>
            </a:r>
            <a:r>
              <a:rPr sz="4400" spc="-52" dirty="0">
                <a:solidFill>
                  <a:srgbClr val="CCFFFF"/>
                </a:solidFill>
                <a:latin typeface="UHPIUW+Tahoma"/>
                <a:cs typeface="UHPIUW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UHPIUW+Tahoma"/>
                <a:cs typeface="UHPIUW+Tahoma"/>
              </a:rPr>
              <a:t>úlohy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76764" y="1730062"/>
            <a:ext cx="7611410" cy="46257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8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850" spc="-167" baseline="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00"/>
                </a:solidFill>
                <a:latin typeface="UHPIUW+Tahoma"/>
                <a:cs typeface="UHPIUW+Tahoma"/>
              </a:rPr>
              <a:t>Základ</a:t>
            </a:r>
            <a:r>
              <a:rPr sz="3200" spc="20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UHPIUW+Tahoma"/>
                <a:cs typeface="UHPIUW+Tahoma"/>
              </a:rPr>
              <a:t>úlohy – verbální složka</a:t>
            </a:r>
            <a:r>
              <a:rPr sz="3200" spc="10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UHPIUW+Tahoma"/>
                <a:cs typeface="UHPIUW+Tahoma"/>
              </a:rPr>
              <a:t>–</a:t>
            </a:r>
          </a:p>
          <a:p>
            <a:pPr marL="342796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UHPIUW+Tahoma"/>
                <a:cs typeface="UHPIUW+Tahoma"/>
              </a:rPr>
              <a:t>1.vyjadřuje podmínky a</a:t>
            </a:r>
            <a:r>
              <a:rPr sz="3200" spc="12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UHPIUW+Tahoma"/>
                <a:cs typeface="UHPIUW+Tahoma"/>
              </a:rPr>
              <a:t>předpoklady</a:t>
            </a:r>
          </a:p>
          <a:p>
            <a:pPr marL="342796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UHPIUW+Tahoma"/>
                <a:cs typeface="UHPIUW+Tahoma"/>
              </a:rPr>
              <a:t>2.otázku nebo</a:t>
            </a:r>
            <a:r>
              <a:rPr sz="3200" spc="12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UHPIUW+Tahoma"/>
                <a:cs typeface="UHPIUW+Tahoma"/>
              </a:rPr>
              <a:t>příkaz</a:t>
            </a:r>
            <a:r>
              <a:rPr sz="3200" spc="14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UHPIUW+Tahoma"/>
                <a:cs typeface="UHPIUW+Tahoma"/>
              </a:rPr>
              <a:t>k řešení</a:t>
            </a:r>
          </a:p>
          <a:p>
            <a:pPr marL="0" marR="0">
              <a:lnSpc>
                <a:spcPts val="3867"/>
              </a:lnSpc>
              <a:spcBef>
                <a:spcPts val="789"/>
              </a:spcBef>
              <a:spcAft>
                <a:spcPts val="0"/>
              </a:spcAft>
            </a:pPr>
            <a:r>
              <a:rPr sz="3850" baseline="-33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850" spc="-167" baseline="-3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Další složky úlohy (motivující,</a:t>
            </a:r>
            <a:r>
              <a:rPr sz="3200" spc="49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doplňující</a:t>
            </a:r>
          </a:p>
          <a:p>
            <a:pPr marL="342796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informace,</a:t>
            </a:r>
            <a:r>
              <a:rPr sz="3200" spc="-16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pokyny k řešení,</a:t>
            </a:r>
            <a:r>
              <a:rPr sz="3200" spc="-18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odpověď)</a:t>
            </a:r>
          </a:p>
          <a:p>
            <a:pPr marL="342796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mohou být</a:t>
            </a:r>
            <a:r>
              <a:rPr sz="3200" spc="11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vyjádřeny verbálně i</a:t>
            </a:r>
          </a:p>
          <a:p>
            <a:pPr marL="342796" marR="0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neverbálně</a:t>
            </a:r>
            <a:r>
              <a:rPr sz="3200" spc="-30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(tabulka,</a:t>
            </a:r>
            <a:r>
              <a:rPr sz="3200" spc="-19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schéma,</a:t>
            </a:r>
            <a:r>
              <a:rPr sz="3200" spc="-18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graf,</a:t>
            </a:r>
          </a:p>
          <a:p>
            <a:pPr marL="342796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model,</a:t>
            </a:r>
            <a:r>
              <a:rPr sz="3200" spc="16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ilustrace,</a:t>
            </a:r>
            <a:r>
              <a:rPr sz="3200" spc="19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fotografie,</a:t>
            </a:r>
            <a:r>
              <a:rPr sz="3200" spc="16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rovnice…)</a:t>
            </a:r>
          </a:p>
          <a:p>
            <a:pPr marL="0" marR="0">
              <a:lnSpc>
                <a:spcPts val="3867"/>
              </a:lnSpc>
              <a:spcBef>
                <a:spcPts val="739"/>
              </a:spcBef>
              <a:spcAft>
                <a:spcPts val="0"/>
              </a:spcAft>
            </a:pPr>
            <a:r>
              <a:rPr sz="3850" baseline="11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850" spc="-167" baseline="1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Dostaneme</a:t>
            </a:r>
            <a:r>
              <a:rPr sz="3200" spc="-27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značné množství</a:t>
            </a:r>
            <a:r>
              <a:rPr sz="3200" spc="30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typů</a:t>
            </a:r>
            <a:r>
              <a:rPr sz="3200" spc="39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úloh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NWQPLP+Arial"/>
                <a:cs typeface="NWQPLP+Arial"/>
              </a:rPr>
              <a:t>11 / 23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60326" y="651101"/>
            <a:ext cx="7914555" cy="5155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UHPIUW+Tahoma"/>
                <a:cs typeface="UHPIUW+Tahoma"/>
              </a:rPr>
              <a:t>Typy úloh v chemii</a:t>
            </a:r>
            <a:r>
              <a:rPr sz="4400" spc="-27" dirty="0">
                <a:solidFill>
                  <a:srgbClr val="CCFFFF"/>
                </a:solidFill>
                <a:latin typeface="UHPIUW+Tahoma"/>
                <a:cs typeface="UHPIUW+Tahoma"/>
              </a:rPr>
              <a:t> </a:t>
            </a:r>
            <a:r>
              <a:rPr sz="4200" baseline="32" dirty="0">
                <a:solidFill>
                  <a:srgbClr val="CCFFFF"/>
                </a:solidFill>
                <a:latin typeface="UHPIUW+Tahoma"/>
                <a:cs typeface="UHPIUW+Tahoma"/>
              </a:rPr>
              <a:t>(Čtrnáctová,</a:t>
            </a:r>
            <a:r>
              <a:rPr sz="4200" spc="-368" baseline="32" dirty="0">
                <a:solidFill>
                  <a:srgbClr val="CCFFFF"/>
                </a:solidFill>
                <a:latin typeface="UHPIUW+Tahoma"/>
                <a:cs typeface="UHPIUW+Tahoma"/>
              </a:rPr>
              <a:t> </a:t>
            </a:r>
            <a:r>
              <a:rPr sz="4200" baseline="32" dirty="0">
                <a:solidFill>
                  <a:srgbClr val="CCFFFF"/>
                </a:solidFill>
                <a:latin typeface="UHPIUW+Tahoma"/>
                <a:cs typeface="UHPIUW+Tahoma"/>
              </a:rPr>
              <a:t>1997)</a:t>
            </a:r>
          </a:p>
          <a:p>
            <a:pPr marL="0" marR="0">
              <a:lnSpc>
                <a:spcPts val="3374"/>
              </a:lnSpc>
              <a:spcBef>
                <a:spcPts val="695"/>
              </a:spcBef>
              <a:spcAft>
                <a:spcPts val="0"/>
              </a:spcAft>
            </a:pPr>
            <a:r>
              <a:rPr sz="3400" baseline="-13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400" spc="170" baseline="-1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Úloha s nejednoznačnou</a:t>
            </a:r>
            <a:r>
              <a:rPr sz="2800" spc="23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otevřenou</a:t>
            </a:r>
            <a:r>
              <a:rPr sz="2800" spc="26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odpovědí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(divergentní)</a:t>
            </a:r>
          </a:p>
          <a:p>
            <a:pPr marL="0" marR="0">
              <a:lnSpc>
                <a:spcPts val="3374"/>
              </a:lnSpc>
              <a:spcBef>
                <a:spcPts val="658"/>
              </a:spcBef>
              <a:spcAft>
                <a:spcPts val="0"/>
              </a:spcAft>
            </a:pPr>
            <a:r>
              <a:rPr sz="3400" baseline="36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400" spc="170" baseline="3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S jednoznačnou</a:t>
            </a:r>
            <a:r>
              <a:rPr sz="2800" spc="24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otevřenou</a:t>
            </a:r>
            <a:r>
              <a:rPr sz="2800" spc="22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odpovědí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(konvergentní)</a:t>
            </a:r>
            <a:r>
              <a:rPr sz="2800" spc="39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– produkční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-23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400" spc="170" baseline="-2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Doplňovací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51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400" spc="170" baseline="-5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Přiřazovací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28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400" spc="170" baseline="2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Uspořádací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0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400" spc="170" baseline="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Klasifikační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29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400" spc="170" baseline="-2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Výběrová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60326" y="5852550"/>
            <a:ext cx="6007418" cy="893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2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400" spc="170" baseline="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S uzavřenou</a:t>
            </a:r>
            <a:r>
              <a:rPr sz="2800" spc="23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odpovědí (odpověď</a:t>
            </a:r>
            <a:r>
              <a:rPr sz="2800" spc="23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je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formulována</a:t>
            </a:r>
            <a:r>
              <a:rPr sz="2800" spc="34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v</a:t>
            </a:r>
            <a:r>
              <a:rPr sz="2800" spc="23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několika</a:t>
            </a:r>
            <a:r>
              <a:rPr sz="2800" spc="34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UHPIUW+Tahoma"/>
                <a:cs typeface="UHPIUW+Tahoma"/>
              </a:rPr>
              <a:t>variantách)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NWQPLP+Arial"/>
                <a:cs typeface="NWQPLP+Arial"/>
              </a:rPr>
              <a:t>12 / 23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668795" y="3915314"/>
            <a:ext cx="1951548" cy="2298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Příklady</a:t>
            </a:r>
            <a:r>
              <a:rPr sz="2400" spc="-52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2400" spc="1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úloh</a:t>
            </a:r>
          </a:p>
          <a:p>
            <a:pPr marL="17" marR="0">
              <a:lnSpc>
                <a:spcPts val="1554"/>
              </a:lnSpc>
              <a:spcBef>
                <a:spcPts val="149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Převzato</a:t>
            </a:r>
            <a:r>
              <a:rPr sz="1400" spc="-43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s</a:t>
            </a:r>
            <a:r>
              <a:rPr sz="1400" spc="18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úpravami:</a:t>
            </a:r>
          </a:p>
          <a:p>
            <a:pPr marL="17" marR="0">
              <a:lnSpc>
                <a:spcPts val="1554"/>
              </a:lnSpc>
              <a:spcBef>
                <a:spcPts val="75"/>
              </a:spcBef>
              <a:spcAft>
                <a:spcPts val="0"/>
              </a:spcAft>
            </a:pPr>
            <a:r>
              <a:rPr sz="1400" spc="-17" dirty="0">
                <a:solidFill>
                  <a:srgbClr val="FFFF00"/>
                </a:solidFill>
                <a:latin typeface="AGCIPP+Times New Roman"/>
                <a:cs typeface="AGCIPP+Times New Roman"/>
              </a:rPr>
              <a:t>PACHMANN,</a:t>
            </a:r>
            <a:r>
              <a:rPr sz="1400" spc="33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E.,</a:t>
            </a:r>
          </a:p>
          <a:p>
            <a:pPr marL="17" marR="0">
              <a:lnSpc>
                <a:spcPts val="1554"/>
              </a:lnSpc>
              <a:spcBef>
                <a:spcPts val="125"/>
              </a:spcBef>
              <a:spcAft>
                <a:spcPts val="0"/>
              </a:spcAft>
            </a:pP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HOFMANN, </a:t>
            </a:r>
            <a:r>
              <a:rPr sz="1400" spc="-183" dirty="0">
                <a:solidFill>
                  <a:srgbClr val="FFFF00"/>
                </a:solidFill>
                <a:latin typeface="AGCIPP+Times New Roman"/>
                <a:cs typeface="AGCIPP+Times New Roman"/>
              </a:rPr>
              <a:t>V.</a:t>
            </a:r>
            <a:r>
              <a:rPr sz="1400" spc="185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Obec.</a:t>
            </a:r>
          </a:p>
          <a:p>
            <a:pPr marL="17" marR="0">
              <a:lnSpc>
                <a:spcPts val="1554"/>
              </a:lnSpc>
              <a:spcBef>
                <a:spcPts val="124"/>
              </a:spcBef>
              <a:spcAft>
                <a:spcPts val="0"/>
              </a:spcAft>
            </a:pP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didaktika</a:t>
            </a:r>
            <a:r>
              <a:rPr sz="1400" spc="-21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chemie.</a:t>
            </a:r>
            <a:r>
              <a:rPr sz="1400" spc="-12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spc="16" dirty="0">
                <a:solidFill>
                  <a:srgbClr val="FFFF00"/>
                </a:solidFill>
                <a:latin typeface="AGCIPP+Times New Roman"/>
                <a:cs typeface="AGCIPP+Times New Roman"/>
              </a:rPr>
              <a:t>1.</a:t>
            </a:r>
            <a:r>
              <a:rPr sz="1400" spc="-28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vyd.</a:t>
            </a:r>
          </a:p>
          <a:p>
            <a:pPr marL="17" marR="0">
              <a:lnSpc>
                <a:spcPts val="1554"/>
              </a:lnSpc>
              <a:spcBef>
                <a:spcPts val="125"/>
              </a:spcBef>
              <a:spcAft>
                <a:spcPts val="0"/>
              </a:spcAft>
            </a:pP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Praha</a:t>
            </a:r>
            <a:r>
              <a:rPr sz="1400" spc="-21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: SPN, 1981</a:t>
            </a:r>
          </a:p>
          <a:p>
            <a:pPr marL="17" marR="0">
              <a:lnSpc>
                <a:spcPts val="1554"/>
              </a:lnSpc>
              <a:spcBef>
                <a:spcPts val="124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ČTRNÁCTOVÁ,</a:t>
            </a:r>
            <a:r>
              <a:rPr sz="1400" spc="19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H.:</a:t>
            </a:r>
          </a:p>
          <a:p>
            <a:pPr marL="17" marR="0">
              <a:lnSpc>
                <a:spcPts val="1554"/>
              </a:lnSpc>
              <a:spcBef>
                <a:spcPts val="75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Učební</a:t>
            </a:r>
            <a:r>
              <a:rPr sz="1400" spc="-14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úlohy</a:t>
            </a:r>
            <a:r>
              <a:rPr sz="1400" spc="-45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v chemii -</a:t>
            </a:r>
          </a:p>
          <a:p>
            <a:pPr marL="17" marR="0">
              <a:lnSpc>
                <a:spcPts val="1554"/>
              </a:lnSpc>
              <a:spcBef>
                <a:spcPts val="125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1. díl,</a:t>
            </a:r>
            <a:r>
              <a:rPr sz="1400" spc="-34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Karolinum,</a:t>
            </a:r>
            <a:r>
              <a:rPr sz="1400" spc="-12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Praha,</a:t>
            </a:r>
          </a:p>
          <a:p>
            <a:pPr marL="17" marR="0">
              <a:lnSpc>
                <a:spcPts val="1554"/>
              </a:lnSpc>
              <a:spcBef>
                <a:spcPts val="124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1998,</a:t>
            </a:r>
            <a:r>
              <a:rPr sz="1400" spc="-35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1.vyd., 75</a:t>
            </a:r>
            <a:r>
              <a:rPr sz="1400" spc="-13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s.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NWQPLP+Arial"/>
                <a:cs typeface="NWQPLP+Arial"/>
              </a:rPr>
              <a:t>13 / 23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648204" y="577701"/>
            <a:ext cx="4720661" cy="875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140029"/>
                </a:solidFill>
                <a:latin typeface="AGCIPP+Times New Roman"/>
                <a:cs typeface="AGCIPP+Times New Roman"/>
              </a:rPr>
              <a:t>Převzato</a:t>
            </a:r>
            <a:r>
              <a:rPr sz="1400" spc="-43" dirty="0">
                <a:solidFill>
                  <a:srgbClr val="140029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140029"/>
                </a:solidFill>
                <a:latin typeface="AGCIPP+Times New Roman"/>
                <a:cs typeface="AGCIPP+Times New Roman"/>
              </a:rPr>
              <a:t>s</a:t>
            </a:r>
            <a:r>
              <a:rPr sz="1400" spc="18" dirty="0">
                <a:solidFill>
                  <a:srgbClr val="140029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140029"/>
                </a:solidFill>
                <a:latin typeface="AGCIPP+Times New Roman"/>
                <a:cs typeface="AGCIPP+Times New Roman"/>
              </a:rPr>
              <a:t>úpravami: </a:t>
            </a:r>
            <a:r>
              <a:rPr sz="1400" spc="-19" dirty="0">
                <a:solidFill>
                  <a:srgbClr val="140029"/>
                </a:solidFill>
                <a:latin typeface="AGCIPP+Times New Roman"/>
                <a:cs typeface="AGCIPP+Times New Roman"/>
              </a:rPr>
              <a:t>PACHMANN,</a:t>
            </a:r>
            <a:r>
              <a:rPr sz="1400" spc="35" dirty="0">
                <a:solidFill>
                  <a:srgbClr val="140029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140029"/>
                </a:solidFill>
                <a:latin typeface="AGCIPP+Times New Roman"/>
                <a:cs typeface="AGCIPP+Times New Roman"/>
              </a:rPr>
              <a:t>E., HOFMANN, </a:t>
            </a:r>
            <a:r>
              <a:rPr sz="1400" spc="-183" dirty="0">
                <a:solidFill>
                  <a:srgbClr val="140029"/>
                </a:solidFill>
                <a:latin typeface="AGCIPP+Times New Roman"/>
                <a:cs typeface="AGCIPP+Times New Roman"/>
              </a:rPr>
              <a:t>V.</a:t>
            </a:r>
            <a:r>
              <a:rPr sz="1400" spc="185" dirty="0">
                <a:solidFill>
                  <a:srgbClr val="140029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140029"/>
                </a:solidFill>
                <a:latin typeface="AGCIPP+Times New Roman"/>
                <a:cs typeface="AGCIPP+Times New Roman"/>
              </a:rPr>
              <a:t>Obec.</a:t>
            </a:r>
          </a:p>
          <a:p>
            <a:pPr marL="0" marR="0">
              <a:lnSpc>
                <a:spcPts val="1554"/>
              </a:lnSpc>
              <a:spcBef>
                <a:spcPts val="75"/>
              </a:spcBef>
              <a:spcAft>
                <a:spcPts val="0"/>
              </a:spcAft>
            </a:pPr>
            <a:r>
              <a:rPr sz="1400" dirty="0">
                <a:solidFill>
                  <a:srgbClr val="140029"/>
                </a:solidFill>
                <a:latin typeface="AGCIPP+Times New Roman"/>
                <a:cs typeface="AGCIPP+Times New Roman"/>
              </a:rPr>
              <a:t>didaktika</a:t>
            </a:r>
            <a:r>
              <a:rPr sz="1400" spc="-21" dirty="0">
                <a:solidFill>
                  <a:srgbClr val="140029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140029"/>
                </a:solidFill>
                <a:latin typeface="AGCIPP+Times New Roman"/>
                <a:cs typeface="AGCIPP+Times New Roman"/>
              </a:rPr>
              <a:t>chemie.</a:t>
            </a:r>
            <a:r>
              <a:rPr sz="1400" spc="-12" dirty="0">
                <a:solidFill>
                  <a:srgbClr val="140029"/>
                </a:solidFill>
                <a:latin typeface="AGCIPP+Times New Roman"/>
                <a:cs typeface="AGCIPP+Times New Roman"/>
              </a:rPr>
              <a:t> </a:t>
            </a:r>
            <a:r>
              <a:rPr sz="1400" spc="16" dirty="0">
                <a:solidFill>
                  <a:srgbClr val="140029"/>
                </a:solidFill>
                <a:latin typeface="AGCIPP+Times New Roman"/>
                <a:cs typeface="AGCIPP+Times New Roman"/>
              </a:rPr>
              <a:t>1.</a:t>
            </a:r>
            <a:r>
              <a:rPr sz="1400" spc="-28" dirty="0">
                <a:solidFill>
                  <a:srgbClr val="140029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140029"/>
                </a:solidFill>
                <a:latin typeface="AGCIPP+Times New Roman"/>
                <a:cs typeface="AGCIPP+Times New Roman"/>
              </a:rPr>
              <a:t>vyd.</a:t>
            </a:r>
            <a:r>
              <a:rPr sz="1400" spc="-14" dirty="0">
                <a:solidFill>
                  <a:srgbClr val="140029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140029"/>
                </a:solidFill>
                <a:latin typeface="AGCIPP+Times New Roman"/>
                <a:cs typeface="AGCIPP+Times New Roman"/>
              </a:rPr>
              <a:t>Praha</a:t>
            </a:r>
            <a:r>
              <a:rPr sz="1400" spc="-21" dirty="0">
                <a:solidFill>
                  <a:srgbClr val="140029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140029"/>
                </a:solidFill>
                <a:latin typeface="AGCIPP+Times New Roman"/>
                <a:cs typeface="AGCIPP+Times New Roman"/>
              </a:rPr>
              <a:t>: SPN, 1981</a:t>
            </a:r>
          </a:p>
          <a:p>
            <a:pPr marL="0" marR="0">
              <a:lnSpc>
                <a:spcPts val="1554"/>
              </a:lnSpc>
              <a:spcBef>
                <a:spcPts val="124"/>
              </a:spcBef>
              <a:spcAft>
                <a:spcPts val="0"/>
              </a:spcAft>
            </a:pPr>
            <a:r>
              <a:rPr sz="1400" dirty="0">
                <a:solidFill>
                  <a:srgbClr val="140029"/>
                </a:solidFill>
                <a:latin typeface="AGCIPP+Times New Roman"/>
                <a:cs typeface="AGCIPP+Times New Roman"/>
              </a:rPr>
              <a:t>ČTRNÁCTOVÁ,</a:t>
            </a:r>
            <a:r>
              <a:rPr sz="1400" spc="19" dirty="0">
                <a:solidFill>
                  <a:srgbClr val="140029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140029"/>
                </a:solidFill>
                <a:latin typeface="AGCIPP+Times New Roman"/>
                <a:cs typeface="AGCIPP+Times New Roman"/>
              </a:rPr>
              <a:t>H.: Učební</a:t>
            </a:r>
            <a:r>
              <a:rPr sz="1400" spc="-14" dirty="0">
                <a:solidFill>
                  <a:srgbClr val="140029"/>
                </a:solidFill>
                <a:latin typeface="AGCIPP+Times New Roman"/>
                <a:cs typeface="AGCIPP+Times New Roman"/>
              </a:rPr>
              <a:t> </a:t>
            </a:r>
            <a:r>
              <a:rPr sz="1400" spc="10" dirty="0">
                <a:solidFill>
                  <a:srgbClr val="140029"/>
                </a:solidFill>
                <a:latin typeface="AGCIPP+Times New Roman"/>
                <a:cs typeface="AGCIPP+Times New Roman"/>
              </a:rPr>
              <a:t>úlohy</a:t>
            </a:r>
            <a:r>
              <a:rPr sz="1400" spc="-49" dirty="0">
                <a:solidFill>
                  <a:srgbClr val="140029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140029"/>
                </a:solidFill>
                <a:latin typeface="AGCIPP+Times New Roman"/>
                <a:cs typeface="AGCIPP+Times New Roman"/>
              </a:rPr>
              <a:t>v chemii -1.</a:t>
            </a:r>
            <a:r>
              <a:rPr sz="1400" spc="-19" dirty="0">
                <a:solidFill>
                  <a:srgbClr val="140029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140029"/>
                </a:solidFill>
                <a:latin typeface="AGCIPP+Times New Roman"/>
                <a:cs typeface="AGCIPP+Times New Roman"/>
              </a:rPr>
              <a:t>díl,</a:t>
            </a:r>
            <a:r>
              <a:rPr sz="1400" spc="-48" dirty="0">
                <a:solidFill>
                  <a:srgbClr val="140029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140029"/>
                </a:solidFill>
                <a:latin typeface="AGCIPP+Times New Roman"/>
                <a:cs typeface="AGCIPP+Times New Roman"/>
              </a:rPr>
              <a:t>Karolinum,</a:t>
            </a:r>
          </a:p>
          <a:p>
            <a:pPr marL="0" marR="0">
              <a:lnSpc>
                <a:spcPts val="1554"/>
              </a:lnSpc>
              <a:spcBef>
                <a:spcPts val="125"/>
              </a:spcBef>
              <a:spcAft>
                <a:spcPts val="0"/>
              </a:spcAft>
            </a:pPr>
            <a:r>
              <a:rPr sz="1400" dirty="0">
                <a:solidFill>
                  <a:srgbClr val="140029"/>
                </a:solidFill>
                <a:latin typeface="AGCIPP+Times New Roman"/>
                <a:cs typeface="AGCIPP+Times New Roman"/>
              </a:rPr>
              <a:t>Praha,</a:t>
            </a:r>
            <a:r>
              <a:rPr sz="1400" spc="-15" dirty="0">
                <a:solidFill>
                  <a:srgbClr val="140029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140029"/>
                </a:solidFill>
                <a:latin typeface="AGCIPP+Times New Roman"/>
                <a:cs typeface="AGCIPP+Times New Roman"/>
              </a:rPr>
              <a:t>1998,</a:t>
            </a:r>
            <a:r>
              <a:rPr sz="1400" spc="-35" dirty="0">
                <a:solidFill>
                  <a:srgbClr val="140029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140029"/>
                </a:solidFill>
                <a:latin typeface="AGCIPP+Times New Roman"/>
                <a:cs typeface="AGCIPP+Times New Roman"/>
              </a:rPr>
              <a:t>1.vyd., 75</a:t>
            </a:r>
            <a:r>
              <a:rPr sz="1400" spc="-13" dirty="0">
                <a:solidFill>
                  <a:srgbClr val="140029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140029"/>
                </a:solidFill>
                <a:latin typeface="AGCIPP+Times New Roman"/>
                <a:cs typeface="AGCIPP+Times New Roman"/>
              </a:rPr>
              <a:t>s.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NWQPLP+Arial"/>
                <a:cs typeface="NWQPLP+Arial"/>
              </a:rPr>
              <a:t>14 / 23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32723" y="6501511"/>
            <a:ext cx="8935402" cy="448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Příklady</a:t>
            </a:r>
            <a:r>
              <a:rPr sz="1400" spc="-43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úloh</a:t>
            </a:r>
            <a:r>
              <a:rPr sz="1400" spc="-32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- převzato</a:t>
            </a:r>
            <a:r>
              <a:rPr sz="1400" spc="-3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s úpravami:</a:t>
            </a:r>
            <a:r>
              <a:rPr sz="1400" spc="-13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spc="-17" dirty="0">
                <a:solidFill>
                  <a:srgbClr val="FFFF00"/>
                </a:solidFill>
                <a:latin typeface="AGCIPP+Times New Roman"/>
                <a:cs typeface="AGCIPP+Times New Roman"/>
              </a:rPr>
              <a:t>PACHMANN,</a:t>
            </a:r>
            <a:r>
              <a:rPr sz="1400" spc="47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E., HOFMANN, </a:t>
            </a:r>
            <a:r>
              <a:rPr sz="1400" spc="-183" dirty="0">
                <a:solidFill>
                  <a:srgbClr val="FFFF00"/>
                </a:solidFill>
                <a:latin typeface="AGCIPP+Times New Roman"/>
                <a:cs typeface="AGCIPP+Times New Roman"/>
              </a:rPr>
              <a:t>V.</a:t>
            </a:r>
            <a:r>
              <a:rPr sz="1400" spc="185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Obec. didaktika</a:t>
            </a:r>
            <a:r>
              <a:rPr sz="1400" spc="-35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chemie. </a:t>
            </a:r>
            <a:r>
              <a:rPr sz="1400" spc="16" dirty="0">
                <a:solidFill>
                  <a:srgbClr val="FFFF00"/>
                </a:solidFill>
                <a:latin typeface="AGCIPP+Times New Roman"/>
                <a:cs typeface="AGCIPP+Times New Roman"/>
              </a:rPr>
              <a:t>1.</a:t>
            </a:r>
            <a:r>
              <a:rPr sz="1400" spc="-28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vyd.</a:t>
            </a:r>
            <a:r>
              <a:rPr sz="1400" spc="-14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Praha</a:t>
            </a:r>
            <a:r>
              <a:rPr sz="1400" spc="-21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: SPN,</a:t>
            </a:r>
            <a:r>
              <a:rPr sz="1400" spc="-12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1981</a:t>
            </a:r>
          </a:p>
          <a:p>
            <a:pPr marL="0" marR="0">
              <a:lnSpc>
                <a:spcPts val="1554"/>
              </a:lnSpc>
              <a:spcBef>
                <a:spcPts val="75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ČTRNÁCTOVÁ,</a:t>
            </a:r>
            <a:r>
              <a:rPr sz="1400" spc="19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H.:</a:t>
            </a:r>
            <a:r>
              <a:rPr sz="1400" spc="12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Učební</a:t>
            </a:r>
            <a:r>
              <a:rPr sz="1400" spc="-14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úlohy</a:t>
            </a:r>
            <a:r>
              <a:rPr sz="1400" spc="-49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v chemii -1.</a:t>
            </a:r>
            <a:r>
              <a:rPr sz="1400" spc="-19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díl,</a:t>
            </a:r>
            <a:r>
              <a:rPr sz="1400" spc="-48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Karolinum,</a:t>
            </a:r>
            <a:r>
              <a:rPr sz="1400" spc="-29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Praha,</a:t>
            </a:r>
            <a:r>
              <a:rPr sz="1400" spc="-32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1998,</a:t>
            </a:r>
            <a:r>
              <a:rPr sz="1400" spc="-35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1.vyd.,</a:t>
            </a:r>
            <a:r>
              <a:rPr sz="1400" spc="-14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spc="16" dirty="0">
                <a:solidFill>
                  <a:srgbClr val="FFFFFF"/>
                </a:solidFill>
                <a:latin typeface="AGCIPP+Times New Roman"/>
                <a:cs typeface="AGCIPP+Times New Roman"/>
              </a:rPr>
              <a:t>75</a:t>
            </a:r>
            <a:r>
              <a:rPr sz="1400" spc="-41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s.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NWQPLP+Arial"/>
                <a:cs typeface="NWQPLP+Arial"/>
              </a:rPr>
              <a:t>15 / 23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00683" y="6355242"/>
            <a:ext cx="8935403" cy="448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Příklady</a:t>
            </a:r>
            <a:r>
              <a:rPr sz="1400" spc="-43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úloh</a:t>
            </a:r>
            <a:r>
              <a:rPr sz="1400" spc="-32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- převzato</a:t>
            </a:r>
            <a:r>
              <a:rPr sz="1400" spc="-3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s úpravami:</a:t>
            </a:r>
            <a:r>
              <a:rPr sz="1400" spc="-13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spc="-17" dirty="0">
                <a:solidFill>
                  <a:srgbClr val="FFFF00"/>
                </a:solidFill>
                <a:latin typeface="AGCIPP+Times New Roman"/>
                <a:cs typeface="AGCIPP+Times New Roman"/>
              </a:rPr>
              <a:t>PACHMANN,</a:t>
            </a:r>
            <a:r>
              <a:rPr sz="1400" spc="47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E., HOFMANN, </a:t>
            </a:r>
            <a:r>
              <a:rPr sz="1400" spc="-183" dirty="0">
                <a:solidFill>
                  <a:srgbClr val="FFFF00"/>
                </a:solidFill>
                <a:latin typeface="AGCIPP+Times New Roman"/>
                <a:cs typeface="AGCIPP+Times New Roman"/>
              </a:rPr>
              <a:t>V.</a:t>
            </a:r>
            <a:r>
              <a:rPr sz="1400" spc="185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Obec. didaktika</a:t>
            </a:r>
            <a:r>
              <a:rPr sz="1400" spc="-35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chemie. </a:t>
            </a:r>
            <a:r>
              <a:rPr sz="1400" spc="16" dirty="0">
                <a:solidFill>
                  <a:srgbClr val="FFFF00"/>
                </a:solidFill>
                <a:latin typeface="AGCIPP+Times New Roman"/>
                <a:cs typeface="AGCIPP+Times New Roman"/>
              </a:rPr>
              <a:t>1.</a:t>
            </a:r>
            <a:r>
              <a:rPr sz="1400" spc="-28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vyd.</a:t>
            </a:r>
            <a:r>
              <a:rPr sz="1400" spc="-14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Praha</a:t>
            </a:r>
            <a:r>
              <a:rPr sz="1400" spc="-21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: SPN,</a:t>
            </a:r>
            <a:r>
              <a:rPr sz="1400" spc="-12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1981</a:t>
            </a:r>
          </a:p>
          <a:p>
            <a:pPr marL="0" marR="0">
              <a:lnSpc>
                <a:spcPts val="1554"/>
              </a:lnSpc>
              <a:spcBef>
                <a:spcPts val="74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ČTRNÁCTOVÁ,</a:t>
            </a:r>
            <a:r>
              <a:rPr sz="1400" spc="19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H.: Učební</a:t>
            </a:r>
            <a:r>
              <a:rPr sz="1400" spc="-14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úlohy</a:t>
            </a:r>
            <a:r>
              <a:rPr sz="1400" spc="-49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v chemii -1.</a:t>
            </a:r>
            <a:r>
              <a:rPr sz="1400" spc="-19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díl,</a:t>
            </a:r>
            <a:r>
              <a:rPr sz="1400" spc="-48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Karolinum,</a:t>
            </a:r>
            <a:r>
              <a:rPr sz="1400" spc="-29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Praha,</a:t>
            </a:r>
            <a:r>
              <a:rPr sz="1400" spc="-32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1998,</a:t>
            </a:r>
            <a:r>
              <a:rPr sz="1400" spc="-35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1.vyd.,</a:t>
            </a:r>
            <a:r>
              <a:rPr sz="1400" spc="-14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spc="16" dirty="0">
                <a:solidFill>
                  <a:srgbClr val="FFFFFF"/>
                </a:solidFill>
                <a:latin typeface="AGCIPP+Times New Roman"/>
                <a:cs typeface="AGCIPP+Times New Roman"/>
              </a:rPr>
              <a:t>75</a:t>
            </a:r>
            <a:r>
              <a:rPr sz="1400" spc="-41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s.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NWQPLP+Arial"/>
                <a:cs typeface="NWQPLP+Arial"/>
              </a:rPr>
              <a:t>16 / 23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73817" y="6571599"/>
            <a:ext cx="8935488" cy="4489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Příklady</a:t>
            </a:r>
            <a:r>
              <a:rPr sz="1400" spc="-43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úloh</a:t>
            </a:r>
            <a:r>
              <a:rPr sz="1400" spc="-32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- převzato</a:t>
            </a:r>
            <a:r>
              <a:rPr sz="1400" spc="-3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s úpravami:</a:t>
            </a:r>
            <a:r>
              <a:rPr sz="1400" spc="-13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spc="-17" dirty="0">
                <a:solidFill>
                  <a:srgbClr val="FFFF00"/>
                </a:solidFill>
                <a:latin typeface="AGCIPP+Times New Roman"/>
                <a:cs typeface="AGCIPP+Times New Roman"/>
              </a:rPr>
              <a:t>PACHMANN,</a:t>
            </a:r>
            <a:r>
              <a:rPr sz="1400" spc="47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E., HOFMANN, </a:t>
            </a:r>
            <a:r>
              <a:rPr sz="1400" spc="-183" dirty="0">
                <a:solidFill>
                  <a:srgbClr val="FFFF00"/>
                </a:solidFill>
                <a:latin typeface="AGCIPP+Times New Roman"/>
                <a:cs typeface="AGCIPP+Times New Roman"/>
              </a:rPr>
              <a:t>V.</a:t>
            </a:r>
            <a:r>
              <a:rPr sz="1400" spc="185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Obec. didaktika</a:t>
            </a:r>
            <a:r>
              <a:rPr sz="1400" spc="-35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chemie. </a:t>
            </a:r>
            <a:r>
              <a:rPr sz="1400" spc="16" dirty="0">
                <a:solidFill>
                  <a:srgbClr val="FFFF00"/>
                </a:solidFill>
                <a:latin typeface="AGCIPP+Times New Roman"/>
                <a:cs typeface="AGCIPP+Times New Roman"/>
              </a:rPr>
              <a:t>1.</a:t>
            </a:r>
            <a:r>
              <a:rPr sz="1400" spc="-28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vyd.</a:t>
            </a:r>
            <a:r>
              <a:rPr sz="1400" spc="-14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Praha</a:t>
            </a:r>
            <a:r>
              <a:rPr sz="1400" spc="-21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: SPN,</a:t>
            </a:r>
            <a:r>
              <a:rPr sz="1400" spc="-12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1981</a:t>
            </a:r>
          </a:p>
          <a:p>
            <a:pPr marL="0" marR="0">
              <a:lnSpc>
                <a:spcPts val="1554"/>
              </a:lnSpc>
              <a:spcBef>
                <a:spcPts val="75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ČTRNÁCTOVÁ,</a:t>
            </a:r>
            <a:r>
              <a:rPr sz="1400" spc="19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H.: Učební</a:t>
            </a:r>
            <a:r>
              <a:rPr sz="1400" spc="-14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úlohy</a:t>
            </a:r>
            <a:r>
              <a:rPr sz="1400" spc="-49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v chemii -1.</a:t>
            </a:r>
            <a:r>
              <a:rPr sz="1400" spc="-19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díl,</a:t>
            </a:r>
            <a:r>
              <a:rPr sz="1400" spc="-48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Karolinum,</a:t>
            </a:r>
            <a:r>
              <a:rPr sz="1400" spc="-29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Praha,</a:t>
            </a:r>
            <a:r>
              <a:rPr sz="1400" spc="-32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1998,</a:t>
            </a:r>
            <a:r>
              <a:rPr sz="1400" spc="-35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1.vyd.,</a:t>
            </a:r>
            <a:r>
              <a:rPr sz="1400" spc="-14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spc="16" dirty="0">
                <a:solidFill>
                  <a:srgbClr val="FFFFFF"/>
                </a:solidFill>
                <a:latin typeface="AGCIPP+Times New Roman"/>
                <a:cs typeface="AGCIPP+Times New Roman"/>
              </a:rPr>
              <a:t>75</a:t>
            </a:r>
            <a:r>
              <a:rPr sz="1400" spc="-41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s.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NWQPLP+Arial"/>
                <a:cs typeface="NWQPLP+Arial"/>
              </a:rPr>
              <a:t>17 / 23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45471" y="5779092"/>
            <a:ext cx="8534211" cy="6622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Příklady</a:t>
            </a:r>
            <a:r>
              <a:rPr sz="1400" spc="-43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úloh</a:t>
            </a:r>
            <a:r>
              <a:rPr sz="1400" spc="-32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- převzato</a:t>
            </a:r>
            <a:r>
              <a:rPr sz="1400" spc="-3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s úpravami:</a:t>
            </a:r>
            <a:r>
              <a:rPr sz="1400" spc="-13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spc="-17" dirty="0">
                <a:solidFill>
                  <a:srgbClr val="FFFF00"/>
                </a:solidFill>
                <a:latin typeface="AGCIPP+Times New Roman"/>
                <a:cs typeface="AGCIPP+Times New Roman"/>
              </a:rPr>
              <a:t>PACHMANN,</a:t>
            </a:r>
            <a:r>
              <a:rPr sz="1400" spc="47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E., HOFMANN, </a:t>
            </a:r>
            <a:r>
              <a:rPr sz="1400" spc="-183" dirty="0">
                <a:solidFill>
                  <a:srgbClr val="FFFF00"/>
                </a:solidFill>
                <a:latin typeface="AGCIPP+Times New Roman"/>
                <a:cs typeface="AGCIPP+Times New Roman"/>
              </a:rPr>
              <a:t>V.</a:t>
            </a:r>
            <a:r>
              <a:rPr sz="1400" spc="185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Obec. didaktika</a:t>
            </a:r>
            <a:r>
              <a:rPr sz="1400" spc="-35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chemie. </a:t>
            </a:r>
            <a:r>
              <a:rPr sz="1400" spc="16" dirty="0">
                <a:solidFill>
                  <a:srgbClr val="FFFF00"/>
                </a:solidFill>
                <a:latin typeface="AGCIPP+Times New Roman"/>
                <a:cs typeface="AGCIPP+Times New Roman"/>
              </a:rPr>
              <a:t>1.</a:t>
            </a:r>
            <a:r>
              <a:rPr sz="1400" spc="-28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vyd.</a:t>
            </a:r>
            <a:r>
              <a:rPr sz="1400" spc="-14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Praha</a:t>
            </a:r>
            <a:r>
              <a:rPr sz="1400" spc="-21" dirty="0">
                <a:solidFill>
                  <a:srgbClr val="FFFF00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: SPN,</a:t>
            </a:r>
          </a:p>
          <a:p>
            <a:pPr marL="0" marR="0">
              <a:lnSpc>
                <a:spcPts val="1554"/>
              </a:lnSpc>
              <a:spcBef>
                <a:spcPts val="75"/>
              </a:spcBef>
              <a:spcAft>
                <a:spcPts val="0"/>
              </a:spcAft>
            </a:pPr>
            <a:r>
              <a:rPr sz="1400" dirty="0">
                <a:solidFill>
                  <a:srgbClr val="FFFF00"/>
                </a:solidFill>
                <a:latin typeface="AGCIPP+Times New Roman"/>
                <a:cs typeface="AGCIPP+Times New Roman"/>
              </a:rPr>
              <a:t>1981</a:t>
            </a:r>
          </a:p>
          <a:p>
            <a:pPr marL="0" marR="0">
              <a:lnSpc>
                <a:spcPts val="1554"/>
              </a:lnSpc>
              <a:spcBef>
                <a:spcPts val="124"/>
              </a:spcBef>
              <a:spcAft>
                <a:spcPts val="0"/>
              </a:spcAft>
            </a:pP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ČTRNÁCTOVÁ,</a:t>
            </a:r>
            <a:r>
              <a:rPr sz="1400" spc="19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H.: Učební</a:t>
            </a:r>
            <a:r>
              <a:rPr sz="1400" spc="-14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spc="1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úlohy</a:t>
            </a:r>
            <a:r>
              <a:rPr sz="1400" spc="-49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v chemii -1.</a:t>
            </a:r>
            <a:r>
              <a:rPr sz="1400" spc="-19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díl,</a:t>
            </a:r>
            <a:r>
              <a:rPr sz="1400" spc="-48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Karolinum,</a:t>
            </a:r>
            <a:r>
              <a:rPr sz="1400" spc="-29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Praha,</a:t>
            </a:r>
            <a:r>
              <a:rPr sz="1400" spc="-32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1998,</a:t>
            </a:r>
            <a:r>
              <a:rPr sz="1400" spc="-35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1.vyd.,</a:t>
            </a:r>
            <a:r>
              <a:rPr sz="1400" spc="-14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spc="16" dirty="0">
                <a:solidFill>
                  <a:srgbClr val="FFFFFF"/>
                </a:solidFill>
                <a:latin typeface="AGCIPP+Times New Roman"/>
                <a:cs typeface="AGCIPP+Times New Roman"/>
              </a:rPr>
              <a:t>75</a:t>
            </a:r>
            <a:r>
              <a:rPr sz="1400" spc="-41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s.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NWQPLP+Arial"/>
                <a:cs typeface="NWQPLP+Arial"/>
              </a:rPr>
              <a:t>18 / 23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95162" y="627328"/>
            <a:ext cx="6616762" cy="600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25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Schéma</a:t>
            </a:r>
            <a:r>
              <a:rPr sz="4000" spc="25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40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odstranění</a:t>
            </a:r>
            <a:r>
              <a:rPr sz="4000" spc="-37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40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síry</a:t>
            </a:r>
            <a:r>
              <a:rPr sz="4000" spc="38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40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z</a:t>
            </a:r>
            <a:r>
              <a:rPr sz="4000" spc="-18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40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emisí;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29402" y="1272729"/>
            <a:ext cx="2023867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Odsířené</a:t>
            </a:r>
            <a:r>
              <a:rPr sz="2400" spc="-11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plyny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719598" y="2318095"/>
            <a:ext cx="3866027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C000"/>
                </a:solidFill>
                <a:latin typeface="AGCIPP+Times New Roman"/>
                <a:cs typeface="AGCIPP+Times New Roman"/>
              </a:rPr>
              <a:t>Produktem</a:t>
            </a:r>
            <a:r>
              <a:rPr sz="2400" spc="-19" dirty="0">
                <a:solidFill>
                  <a:srgbClr val="FFC000"/>
                </a:solidFill>
                <a:latin typeface="AGCIPP+Times New Roman"/>
                <a:cs typeface="AGCIPP+Times New Roman"/>
              </a:rPr>
              <a:t> </a:t>
            </a:r>
            <a:r>
              <a:rPr sz="2400" dirty="0">
                <a:solidFill>
                  <a:srgbClr val="FFC000"/>
                </a:solidFill>
                <a:latin typeface="AGCIPP+Times New Roman"/>
                <a:cs typeface="AGCIPP+Times New Roman"/>
              </a:rPr>
              <a:t>odsiřování</a:t>
            </a:r>
            <a:r>
              <a:rPr sz="2400" spc="-20" dirty="0">
                <a:solidFill>
                  <a:srgbClr val="FFC000"/>
                </a:solidFill>
                <a:latin typeface="AGCIPP+Times New Roman"/>
                <a:cs typeface="AGCIPP+Times New Roman"/>
              </a:rPr>
              <a:t> </a:t>
            </a:r>
            <a:r>
              <a:rPr sz="2400" dirty="0">
                <a:solidFill>
                  <a:srgbClr val="FFC000"/>
                </a:solidFill>
                <a:latin typeface="AGCIPP+Times New Roman"/>
                <a:cs typeface="AGCIPP+Times New Roman"/>
              </a:rPr>
              <a:t>je</a:t>
            </a:r>
            <a:r>
              <a:rPr sz="2400" spc="-14" dirty="0">
                <a:solidFill>
                  <a:srgbClr val="FFC000"/>
                </a:solidFill>
                <a:latin typeface="AGCIPP+Times New Roman"/>
                <a:cs typeface="AGCIPP+Times New Roman"/>
              </a:rPr>
              <a:t> </a:t>
            </a:r>
            <a:r>
              <a:rPr sz="2400" dirty="0">
                <a:solidFill>
                  <a:srgbClr val="FFC000"/>
                </a:solidFill>
                <a:latin typeface="AGCIPP+Times New Roman"/>
                <a:cs typeface="AGCIPP+Times New Roman"/>
              </a:rPr>
              <a:t>sádra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104073" y="2459927"/>
            <a:ext cx="711099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CaO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269186" y="3189403"/>
            <a:ext cx="1873810" cy="2968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33"/>
                </a:solidFill>
                <a:latin typeface="AGCIPP+Times New Roman"/>
                <a:cs typeface="AGCIPP+Times New Roman"/>
              </a:rPr>
              <a:t>CaO + SO</a:t>
            </a:r>
            <a:r>
              <a:rPr sz="1600" spc="14" baseline="-24014" dirty="0">
                <a:solidFill>
                  <a:srgbClr val="000033"/>
                </a:solidFill>
                <a:latin typeface="AGCIPP+Times New Roman"/>
                <a:cs typeface="AGCIPP+Times New Roman"/>
              </a:rPr>
              <a:t>2</a:t>
            </a:r>
            <a:r>
              <a:rPr sz="1600" dirty="0">
                <a:solidFill>
                  <a:srgbClr val="000033"/>
                </a:solidFill>
                <a:latin typeface="AGCIPP+Times New Roman"/>
                <a:cs typeface="AGCIPP+Times New Roman"/>
              </a:rPr>
              <a:t>→</a:t>
            </a:r>
            <a:r>
              <a:rPr sz="1600" spc="11" dirty="0">
                <a:solidFill>
                  <a:srgbClr val="000033"/>
                </a:solidFill>
                <a:latin typeface="AGCIPP+Times New Roman"/>
                <a:cs typeface="AGCIPP+Times New Roman"/>
              </a:rPr>
              <a:t> </a:t>
            </a:r>
            <a:r>
              <a:rPr sz="1600" dirty="0">
                <a:solidFill>
                  <a:srgbClr val="000033"/>
                </a:solidFill>
                <a:latin typeface="AGCIPP+Times New Roman"/>
                <a:cs typeface="AGCIPP+Times New Roman"/>
              </a:rPr>
              <a:t>CaSO</a:t>
            </a:r>
            <a:r>
              <a:rPr sz="1600" baseline="-24014" dirty="0">
                <a:solidFill>
                  <a:srgbClr val="000033"/>
                </a:solidFill>
                <a:latin typeface="AGCIPP+Times New Roman"/>
                <a:cs typeface="AGCIPP+Times New Roman"/>
              </a:rPr>
              <a:t>3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920175" y="5501818"/>
            <a:ext cx="2814058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140029"/>
                </a:solidFill>
                <a:latin typeface="AGCIPP+Times New Roman"/>
                <a:cs typeface="AGCIPP+Times New Roman"/>
              </a:rPr>
              <a:t>2CaSO</a:t>
            </a:r>
            <a:r>
              <a:rPr sz="2400" spc="186" dirty="0">
                <a:solidFill>
                  <a:srgbClr val="140029"/>
                </a:solidFill>
                <a:latin typeface="AGCIPP+Times New Roman"/>
                <a:cs typeface="AGCIPP+Times New Roman"/>
              </a:rPr>
              <a:t> </a:t>
            </a:r>
            <a:r>
              <a:rPr sz="2400" spc="-10" dirty="0">
                <a:solidFill>
                  <a:srgbClr val="140029"/>
                </a:solidFill>
                <a:latin typeface="AGCIPP+Times New Roman"/>
                <a:cs typeface="AGCIPP+Times New Roman"/>
              </a:rPr>
              <a:t>+O</a:t>
            </a:r>
            <a:r>
              <a:rPr sz="2400" spc="221" dirty="0">
                <a:solidFill>
                  <a:srgbClr val="140029"/>
                </a:solidFill>
                <a:latin typeface="AGCIPP+Times New Roman"/>
                <a:cs typeface="AGCIPP+Times New Roman"/>
              </a:rPr>
              <a:t> </a:t>
            </a:r>
            <a:r>
              <a:rPr sz="2400" dirty="0">
                <a:solidFill>
                  <a:srgbClr val="140029"/>
                </a:solidFill>
                <a:latin typeface="AGCIPP+Times New Roman"/>
                <a:cs typeface="AGCIPP+Times New Roman"/>
              </a:rPr>
              <a:t>→2CaSO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799566" y="5667416"/>
            <a:ext cx="253745" cy="2625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140029"/>
                </a:solidFill>
                <a:latin typeface="AGCIPP+Times New Roman"/>
                <a:cs typeface="AGCIPP+Times New Roman"/>
              </a:rPr>
              <a:t>3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293328" y="5667416"/>
            <a:ext cx="253745" cy="2625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140029"/>
                </a:solidFill>
                <a:latin typeface="AGCIPP+Times New Roman"/>
                <a:cs typeface="AGCIPP+Times New Roman"/>
              </a:rPr>
              <a:t>2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579543" y="5667416"/>
            <a:ext cx="253745" cy="2625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140029"/>
                </a:solidFill>
                <a:latin typeface="AGCIPP+Times New Roman"/>
                <a:cs typeface="AGCIPP+Times New Roman"/>
              </a:rPr>
              <a:t>4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746169" y="6465031"/>
            <a:ext cx="980733" cy="4281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AGCIPP+Times New Roman"/>
                <a:cs typeface="AGCIPP+Times New Roman"/>
              </a:rPr>
              <a:t>CaSO</a:t>
            </a:r>
            <a:r>
              <a:rPr sz="2400" baseline="-24461" dirty="0">
                <a:solidFill>
                  <a:srgbClr val="000000"/>
                </a:solidFill>
                <a:latin typeface="AGCIPP+Times New Roman"/>
                <a:cs typeface="AGCIPP+Times New Roman"/>
              </a:rPr>
              <a:t>4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NWQPLP+Arial"/>
                <a:cs typeface="NWQPLP+Arial"/>
              </a:rPr>
              <a:t>19 / 23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60353" y="722653"/>
            <a:ext cx="7528331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UHPIUW+Tahoma"/>
                <a:cs typeface="UHPIUW+Tahoma"/>
              </a:rPr>
              <a:t>Pravidla</a:t>
            </a:r>
            <a:r>
              <a:rPr sz="4400" spc="-34" dirty="0">
                <a:solidFill>
                  <a:srgbClr val="CCFFFF"/>
                </a:solidFill>
                <a:latin typeface="UHPIUW+Tahoma"/>
                <a:cs typeface="UHPIUW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UHPIUW+Tahoma"/>
                <a:cs typeface="UHPIUW+Tahoma"/>
              </a:rPr>
              <a:t>pro</a:t>
            </a:r>
            <a:r>
              <a:rPr sz="4400" spc="-16" dirty="0">
                <a:solidFill>
                  <a:srgbClr val="CCFFFF"/>
                </a:solidFill>
                <a:latin typeface="UHPIUW+Tahoma"/>
                <a:cs typeface="UHPIUW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UHPIUW+Tahoma"/>
                <a:cs typeface="UHPIUW+Tahoma"/>
              </a:rPr>
              <a:t>projektování</a:t>
            </a:r>
            <a:r>
              <a:rPr sz="4400" spc="-52" dirty="0">
                <a:solidFill>
                  <a:srgbClr val="CCFFFF"/>
                </a:solidFill>
                <a:latin typeface="UHPIUW+Tahoma"/>
                <a:cs typeface="UHPIUW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UHPIUW+Tahoma"/>
                <a:cs typeface="UHPIUW+Tahoma"/>
              </a:rPr>
              <a:t>úloh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418" y="1801589"/>
            <a:ext cx="7546164" cy="3065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-27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850" spc="-167" baseline="-2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Soubor</a:t>
            </a:r>
            <a:r>
              <a:rPr sz="3200" spc="-13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učebních</a:t>
            </a:r>
            <a:r>
              <a:rPr sz="3200" spc="-33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úloh musí</a:t>
            </a:r>
            <a:r>
              <a:rPr sz="3200" spc="-10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být</a:t>
            </a:r>
            <a:r>
              <a:rPr sz="3200" spc="11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tak</a:t>
            </a:r>
          </a:p>
          <a:p>
            <a:pPr marL="342847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veliký,</a:t>
            </a:r>
            <a:r>
              <a:rPr sz="3200" spc="15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aby úlohy obsáhly celé téma</a:t>
            </a:r>
          </a:p>
          <a:p>
            <a:pPr marL="342847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nebo</a:t>
            </a:r>
            <a:r>
              <a:rPr sz="3200" spc="-20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tematický celek</a:t>
            </a:r>
          </a:p>
          <a:p>
            <a:pPr marL="0" marR="0">
              <a:lnSpc>
                <a:spcPts val="3867"/>
              </a:lnSpc>
              <a:spcBef>
                <a:spcPts val="789"/>
              </a:spcBef>
              <a:spcAft>
                <a:spcPts val="0"/>
              </a:spcAft>
            </a:pPr>
            <a:r>
              <a:rPr sz="3850" baseline="-8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850" spc="-167" baseline="-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Soubor</a:t>
            </a:r>
            <a:r>
              <a:rPr sz="3200" spc="-13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musí být</a:t>
            </a:r>
            <a:r>
              <a:rPr sz="3200" spc="11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sestaven tak,</a:t>
            </a:r>
            <a:r>
              <a:rPr sz="3200" spc="13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UHPIUW+Tahoma"/>
                <a:cs typeface="UHPIUW+Tahoma"/>
              </a:rPr>
              <a:t>aby</a:t>
            </a:r>
            <a:r>
              <a:rPr sz="3200" spc="12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spc="14" dirty="0">
                <a:solidFill>
                  <a:srgbClr val="FFFFFF"/>
                </a:solidFill>
                <a:latin typeface="UHPIUW+Tahoma"/>
                <a:cs typeface="UHPIUW+Tahoma"/>
              </a:rPr>
              <a:t>se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 v</a:t>
            </a:r>
          </a:p>
          <a:p>
            <a:pPr marL="342847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spc="12" dirty="0">
                <a:solidFill>
                  <a:srgbClr val="FFFFFF"/>
                </a:solidFill>
                <a:latin typeface="UHPIUW+Tahoma"/>
                <a:cs typeface="UHPIUW+Tahoma"/>
              </a:rPr>
              <a:t>něm</a:t>
            </a:r>
            <a:r>
              <a:rPr sz="3200" spc="-15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maximum poznávacích aktivit</a:t>
            </a:r>
          </a:p>
          <a:p>
            <a:pPr marL="342847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soustřeďovalo</a:t>
            </a:r>
            <a:r>
              <a:rPr sz="3200" spc="18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spc="-22" dirty="0">
                <a:solidFill>
                  <a:srgbClr val="FFFFFF"/>
                </a:solidFill>
                <a:latin typeface="UHPIUW+Tahoma"/>
                <a:cs typeface="UHPIUW+Tahoma"/>
              </a:rPr>
              <a:t>na</a:t>
            </a:r>
            <a:r>
              <a:rPr sz="3200" spc="34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nejdůležitější učivo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51418" y="4922738"/>
            <a:ext cx="6820590" cy="10170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-50" dirty="0">
                <a:solidFill>
                  <a:srgbClr val="CC99FF"/>
                </a:solidFill>
                <a:latin typeface="CJEVSK+Wingdings"/>
                <a:cs typeface="CJEVSK+Wingdings"/>
              </a:rPr>
              <a:t></a:t>
            </a:r>
            <a:r>
              <a:rPr sz="3850" spc="-167" baseline="-5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Soubory učebních úloh </a:t>
            </a:r>
            <a:r>
              <a:rPr sz="3200" spc="14" dirty="0">
                <a:solidFill>
                  <a:srgbClr val="FFFFFF"/>
                </a:solidFill>
                <a:latin typeface="UHPIUW+Tahoma"/>
                <a:cs typeface="UHPIUW+Tahoma"/>
              </a:rPr>
              <a:t>se</a:t>
            </a: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 zpravidla</a:t>
            </a:r>
          </a:p>
          <a:p>
            <a:pPr marL="342847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UHPIUW+Tahoma"/>
                <a:cs typeface="UHPIUW+Tahoma"/>
              </a:rPr>
              <a:t>soustřeďují do</a:t>
            </a:r>
            <a:r>
              <a:rPr sz="3200" spc="10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UHPIUW+Tahoma"/>
                <a:cs typeface="UHPIUW+Tahoma"/>
              </a:rPr>
              <a:t>pracovních sešitů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NWQPLP+Arial"/>
                <a:cs typeface="NWQPLP+Arial"/>
              </a:rPr>
              <a:t>20 / 23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59990" y="1972219"/>
            <a:ext cx="2014722" cy="6217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161616"/>
                </a:solidFill>
                <a:latin typeface="AGCIPP+Times New Roman"/>
                <a:cs typeface="AGCIPP+Times New Roman"/>
              </a:rPr>
              <a:t>Otázky</a:t>
            </a:r>
            <a:r>
              <a:rPr sz="2400" spc="-25" dirty="0">
                <a:solidFill>
                  <a:srgbClr val="161616"/>
                </a:solidFill>
                <a:latin typeface="AGCIPP+Times New Roman"/>
                <a:cs typeface="AGCIPP+Times New Roman"/>
              </a:rPr>
              <a:t> </a:t>
            </a:r>
            <a:r>
              <a:rPr sz="2400" dirty="0">
                <a:solidFill>
                  <a:srgbClr val="161616"/>
                </a:solidFill>
                <a:latin typeface="AGCIPP+Times New Roman"/>
                <a:cs typeface="AGCIPP+Times New Roman"/>
              </a:rPr>
              <a:t>a</a:t>
            </a:r>
            <a:r>
              <a:rPr sz="2400" spc="15" dirty="0">
                <a:solidFill>
                  <a:srgbClr val="161616"/>
                </a:solidFill>
                <a:latin typeface="AGCIPP+Times New Roman"/>
                <a:cs typeface="AGCIPP+Times New Roman"/>
              </a:rPr>
              <a:t> </a:t>
            </a:r>
            <a:r>
              <a:rPr sz="2400" dirty="0">
                <a:solidFill>
                  <a:srgbClr val="161616"/>
                </a:solidFill>
                <a:latin typeface="AGCIPP+Times New Roman"/>
                <a:cs typeface="AGCIPP+Times New Roman"/>
              </a:rPr>
              <a:t>úlohy</a:t>
            </a:r>
          </a:p>
          <a:p>
            <a:pPr marL="460214" marR="0">
              <a:lnSpc>
                <a:spcPts val="1767"/>
              </a:lnSpc>
              <a:spcBef>
                <a:spcPts val="120"/>
              </a:spcBef>
              <a:spcAft>
                <a:spcPts val="0"/>
              </a:spcAft>
            </a:pPr>
            <a:r>
              <a:rPr sz="1600" dirty="0">
                <a:solidFill>
                  <a:srgbClr val="002E2E"/>
                </a:solidFill>
                <a:latin typeface="AGCIPP+Times New Roman"/>
                <a:cs typeface="AGCIPP+Times New Roman"/>
              </a:rPr>
              <a:t>-</a:t>
            </a:r>
            <a:r>
              <a:rPr sz="1600" spc="1764" dirty="0">
                <a:solidFill>
                  <a:srgbClr val="002E2E"/>
                </a:solidFill>
                <a:latin typeface="AGCIPP+Times New Roman"/>
                <a:cs typeface="AGCIPP+Times New Roman"/>
              </a:rPr>
              <a:t> </a:t>
            </a:r>
            <a:r>
              <a:rPr sz="1600" dirty="0">
                <a:solidFill>
                  <a:srgbClr val="002E2E"/>
                </a:solidFill>
                <a:latin typeface="AGCIPP+Times New Roman"/>
                <a:cs typeface="AGCIPP+Times New Roman"/>
              </a:rPr>
              <a:t>součást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700738" y="2575294"/>
            <a:ext cx="1530698" cy="5063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2E2E"/>
                </a:solidFill>
                <a:latin typeface="AGCIPP+Times New Roman"/>
                <a:cs typeface="AGCIPP+Times New Roman"/>
              </a:rPr>
              <a:t>zpětnovazebního</a:t>
            </a:r>
          </a:p>
          <a:p>
            <a:pPr marL="2968" marR="0">
              <a:lnSpc>
                <a:spcPts val="1767"/>
              </a:lnSpc>
              <a:spcBef>
                <a:spcPts val="101"/>
              </a:spcBef>
              <a:spcAft>
                <a:spcPts val="0"/>
              </a:spcAft>
            </a:pPr>
            <a:r>
              <a:rPr sz="1600" dirty="0">
                <a:solidFill>
                  <a:srgbClr val="002E2E"/>
                </a:solidFill>
                <a:latin typeface="AGCIPP+Times New Roman"/>
                <a:cs typeface="AGCIPP+Times New Roman"/>
              </a:rPr>
              <a:t>aparátu</a:t>
            </a:r>
            <a:r>
              <a:rPr sz="1600" spc="31" dirty="0">
                <a:solidFill>
                  <a:srgbClr val="002E2E"/>
                </a:solidFill>
                <a:latin typeface="AGCIPP+Times New Roman"/>
                <a:cs typeface="AGCIPP+Times New Roman"/>
              </a:rPr>
              <a:t> </a:t>
            </a:r>
            <a:r>
              <a:rPr sz="1600" dirty="0">
                <a:solidFill>
                  <a:srgbClr val="002E2E"/>
                </a:solidFill>
                <a:latin typeface="AGCIPP+Times New Roman"/>
                <a:cs typeface="AGCIPP+Times New Roman"/>
              </a:rPr>
              <a:t>učebnice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76695" y="5998174"/>
            <a:ext cx="2117253" cy="750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Ukázka z učebnice -</a:t>
            </a:r>
          </a:p>
          <a:p>
            <a:pPr marL="0" marR="0">
              <a:lnSpc>
                <a:spcPts val="1767"/>
              </a:lnSpc>
              <a:spcBef>
                <a:spcPts val="101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GREB, </a:t>
            </a:r>
            <a:r>
              <a:rPr sz="1600" spc="-1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E.,</a:t>
            </a:r>
            <a:r>
              <a:rPr sz="1600" spc="24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kol.: Chémia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pre</a:t>
            </a:r>
            <a:r>
              <a:rPr sz="1600" spc="11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ZŠ, </a:t>
            </a:r>
            <a:r>
              <a:rPr sz="1600" spc="-16" dirty="0">
                <a:solidFill>
                  <a:srgbClr val="FFFFFF"/>
                </a:solidFill>
                <a:latin typeface="AGCIPP+Times New Roman"/>
                <a:cs typeface="AGCIPP+Times New Roman"/>
              </a:rPr>
              <a:t>Slov.PN,</a:t>
            </a:r>
            <a:r>
              <a:rPr sz="1600" spc="3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AGCIPP+Times New Roman"/>
                <a:cs typeface="AGCIPP+Times New Roman"/>
              </a:rPr>
              <a:t>1995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NWQPLP+Arial"/>
                <a:cs typeface="NWQPLP+Arial"/>
              </a:rPr>
              <a:t>21 / 23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610" y="651101"/>
            <a:ext cx="7970688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UHPIUW+Tahoma"/>
                <a:cs typeface="UHPIUW+Tahoma"/>
              </a:rPr>
              <a:t>Zásady pro</a:t>
            </a:r>
            <a:r>
              <a:rPr sz="4400" spc="28" dirty="0">
                <a:solidFill>
                  <a:srgbClr val="CCFFFF"/>
                </a:solidFill>
                <a:latin typeface="UHPIUW+Tahoma"/>
                <a:cs typeface="UHPIUW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UHPIUW+Tahoma"/>
                <a:cs typeface="UHPIUW+Tahoma"/>
              </a:rPr>
              <a:t>řešení úloh</a:t>
            </a:r>
            <a:r>
              <a:rPr sz="4400" spc="-44" dirty="0">
                <a:solidFill>
                  <a:srgbClr val="CCFFFF"/>
                </a:solidFill>
                <a:latin typeface="UHPIUW+Tahoma"/>
                <a:cs typeface="UHPIUW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UHPIUW+Tahoma"/>
                <a:cs typeface="UHPIUW+Tahoma"/>
              </a:rPr>
              <a:t>v chemii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60395" y="1516806"/>
            <a:ext cx="7358669" cy="19420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UHPIUW+Tahoma"/>
                <a:cs typeface="UHPIUW+Tahoma"/>
              </a:rPr>
              <a:t>1.</a:t>
            </a:r>
            <a:r>
              <a:rPr sz="1900" spc="1851" dirty="0">
                <a:solidFill>
                  <a:srgbClr val="CC99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UHPIUW+Tahoma"/>
                <a:cs typeface="UHPIUW+Tahoma"/>
              </a:rPr>
              <a:t>Žáci</a:t>
            </a:r>
            <a:r>
              <a:rPr sz="2400" spc="26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UHPIUW+Tahoma"/>
                <a:cs typeface="UHPIUW+Tahoma"/>
              </a:rPr>
              <a:t>mají chápat</a:t>
            </a:r>
            <a:r>
              <a:rPr sz="2400" spc="-21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UHPIUW+Tahoma"/>
                <a:cs typeface="UHPIUW+Tahoma"/>
              </a:rPr>
              <a:t>obsah úlohy</a:t>
            </a:r>
            <a:r>
              <a:rPr sz="2400" spc="-34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– učitel</a:t>
            </a:r>
            <a:r>
              <a:rPr sz="2400" spc="21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přečte</a:t>
            </a:r>
            <a:r>
              <a:rPr sz="2400" spc="-19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spc="11" dirty="0">
                <a:solidFill>
                  <a:srgbClr val="FFFFFF"/>
                </a:solidFill>
                <a:latin typeface="UHPIUW+Tahoma"/>
                <a:cs typeface="UHPIUW+Tahoma"/>
              </a:rPr>
              <a:t>nebo</a:t>
            </a:r>
          </a:p>
          <a:p>
            <a:pPr marL="515119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prezentuje</a:t>
            </a:r>
            <a:r>
              <a:rPr sz="2400" spc="-48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písemně,</a:t>
            </a:r>
            <a:r>
              <a:rPr sz="2400" spc="-13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spc="17" dirty="0">
                <a:solidFill>
                  <a:srgbClr val="FFFFFF"/>
                </a:solidFill>
                <a:latin typeface="UHPIUW+Tahoma"/>
                <a:cs typeface="UHPIUW+Tahoma"/>
              </a:rPr>
              <a:t>dá</a:t>
            </a:r>
            <a:r>
              <a:rPr sz="2400" spc="-35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zopakovat</a:t>
            </a:r>
            <a:r>
              <a:rPr sz="2400" spc="-20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žákovi,</a:t>
            </a:r>
            <a:r>
              <a:rPr sz="2400" spc="-14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doplní</a:t>
            </a:r>
          </a:p>
          <a:p>
            <a:pPr marL="515119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schématem,</a:t>
            </a:r>
            <a:r>
              <a:rPr sz="2400" spc="13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obrázkem</a:t>
            </a:r>
            <a:r>
              <a:rPr sz="2400" spc="-33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apod.</a:t>
            </a:r>
          </a:p>
          <a:p>
            <a:pPr marL="0" marR="0">
              <a:lnSpc>
                <a:spcPts val="2896"/>
              </a:lnSpc>
              <a:spcBef>
                <a:spcPts val="508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UHPIUW+Tahoma"/>
                <a:cs typeface="UHPIUW+Tahoma"/>
              </a:rPr>
              <a:t>2.</a:t>
            </a:r>
            <a:r>
              <a:rPr sz="1900" spc="1851" dirty="0">
                <a:solidFill>
                  <a:srgbClr val="CC99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UHPIUW+Tahoma"/>
                <a:cs typeface="UHPIUW+Tahoma"/>
              </a:rPr>
              <a:t>Realizace zápisu daných hodnot</a:t>
            </a:r>
            <a:r>
              <a:rPr sz="2400" spc="-32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(přehledný</a:t>
            </a:r>
            <a:r>
              <a:rPr sz="2400" spc="-27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zápis,</a:t>
            </a:r>
          </a:p>
          <a:p>
            <a:pPr marL="515119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převod</a:t>
            </a:r>
            <a:r>
              <a:rPr sz="2400" spc="-12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jednotek</a:t>
            </a:r>
            <a:r>
              <a:rPr sz="2400" spc="-28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apod.)</a:t>
            </a:r>
            <a:r>
              <a:rPr sz="2400" spc="5213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NEZANEDBÁVAT!!!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60395" y="3491899"/>
            <a:ext cx="8251812" cy="4060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UHPIUW+Tahoma"/>
                <a:cs typeface="UHPIUW+Tahoma"/>
              </a:rPr>
              <a:t>3.</a:t>
            </a:r>
            <a:r>
              <a:rPr sz="1900" spc="1851" dirty="0">
                <a:solidFill>
                  <a:srgbClr val="CC99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UHPIUW+Tahoma"/>
                <a:cs typeface="UHPIUW+Tahoma"/>
              </a:rPr>
              <a:t>Analýza</a:t>
            </a:r>
            <a:r>
              <a:rPr sz="2400" spc="-21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UHPIUW+Tahoma"/>
                <a:cs typeface="UHPIUW+Tahoma"/>
              </a:rPr>
              <a:t>podmínek</a:t>
            </a:r>
            <a:r>
              <a:rPr sz="2400" spc="-28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UHPIUW+Tahoma"/>
                <a:cs typeface="UHPIUW+Tahoma"/>
              </a:rPr>
              <a:t>a jevů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,</a:t>
            </a:r>
            <a:r>
              <a:rPr sz="2400" spc="-13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které mají</a:t>
            </a:r>
            <a:r>
              <a:rPr sz="2400" spc="27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vliv na</a:t>
            </a:r>
            <a:r>
              <a:rPr sz="2400" spc="-23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řešení úlohy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60395" y="3930792"/>
            <a:ext cx="7979104" cy="2673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UHPIUW+Tahoma"/>
                <a:cs typeface="UHPIUW+Tahoma"/>
              </a:rPr>
              <a:t>4.</a:t>
            </a:r>
            <a:r>
              <a:rPr sz="1900" spc="1851" dirty="0">
                <a:solidFill>
                  <a:srgbClr val="CC99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V případě</a:t>
            </a:r>
            <a:r>
              <a:rPr sz="2400" spc="-24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několika</a:t>
            </a:r>
            <a:r>
              <a:rPr sz="2400" spc="-21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možných</a:t>
            </a:r>
            <a:r>
              <a:rPr sz="2400" spc="-27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variant řešení </a:t>
            </a:r>
            <a:r>
              <a:rPr sz="2400" dirty="0">
                <a:solidFill>
                  <a:srgbClr val="FFFF00"/>
                </a:solidFill>
                <a:latin typeface="UHPIUW+Tahoma"/>
                <a:cs typeface="UHPIUW+Tahoma"/>
              </a:rPr>
              <a:t>tolerovat</a:t>
            </a:r>
          </a:p>
          <a:p>
            <a:pPr marL="515119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UHPIUW+Tahoma"/>
                <a:cs typeface="UHPIUW+Tahoma"/>
              </a:rPr>
              <a:t>žákům</a:t>
            </a:r>
            <a:r>
              <a:rPr sz="2400" spc="-33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UHPIUW+Tahoma"/>
                <a:cs typeface="UHPIUW+Tahoma"/>
              </a:rPr>
              <a:t>jejich</a:t>
            </a:r>
            <a:r>
              <a:rPr sz="2400" spc="24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UHPIUW+Tahoma"/>
                <a:cs typeface="UHPIUW+Tahoma"/>
              </a:rPr>
              <a:t>způsob;</a:t>
            </a:r>
            <a:r>
              <a:rPr sz="2400" spc="-16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(učitel zdůvodní</a:t>
            </a:r>
            <a:r>
              <a:rPr sz="2400" spc="-28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vlastní použitý</a:t>
            </a:r>
          </a:p>
          <a:p>
            <a:pPr marL="515119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způsob</a:t>
            </a:r>
            <a:r>
              <a:rPr sz="2400" spc="-39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žákům)</a:t>
            </a:r>
          </a:p>
          <a:p>
            <a:pPr marL="0" marR="0">
              <a:lnSpc>
                <a:spcPts val="2896"/>
              </a:lnSpc>
              <a:spcBef>
                <a:spcPts val="508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UHPIUW+Tahoma"/>
                <a:cs typeface="UHPIUW+Tahoma"/>
              </a:rPr>
              <a:t>5.</a:t>
            </a:r>
            <a:r>
              <a:rPr sz="1900" spc="1851" dirty="0">
                <a:solidFill>
                  <a:srgbClr val="CC99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UHPIUW+Tahoma"/>
                <a:cs typeface="UHPIUW+Tahoma"/>
              </a:rPr>
              <a:t>Formulace odpovědi</a:t>
            </a:r>
            <a:r>
              <a:rPr sz="2400" spc="-28" dirty="0">
                <a:solidFill>
                  <a:srgbClr val="FFFF00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– jeden z</a:t>
            </a:r>
            <a:r>
              <a:rPr sz="2400" spc="-16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dokumentů</a:t>
            </a:r>
            <a:r>
              <a:rPr sz="2400" spc="-27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porozumění</a:t>
            </a:r>
          </a:p>
          <a:p>
            <a:pPr marL="515119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učivu (pouhý</a:t>
            </a:r>
            <a:r>
              <a:rPr sz="2400" spc="-28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výpočet</a:t>
            </a:r>
            <a:r>
              <a:rPr sz="2400" spc="-21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může</a:t>
            </a:r>
            <a:r>
              <a:rPr sz="2400" spc="-28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číselně odpovídat</a:t>
            </a:r>
          </a:p>
          <a:p>
            <a:pPr marL="515119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správnému</a:t>
            </a:r>
            <a:r>
              <a:rPr sz="2400" spc="-25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výsledku i při</a:t>
            </a:r>
            <a:r>
              <a:rPr sz="2400" spc="-35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náhodně</a:t>
            </a:r>
            <a:r>
              <a:rPr sz="2400" spc="-52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realizovaných</a:t>
            </a:r>
          </a:p>
          <a:p>
            <a:pPr marL="515119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početních</a:t>
            </a:r>
            <a:r>
              <a:rPr sz="2400" spc="-26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operacích</a:t>
            </a:r>
            <a:r>
              <a:rPr sz="2400" spc="23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s zadanými</a:t>
            </a:r>
            <a:r>
              <a:rPr sz="2400" spc="-29" dirty="0">
                <a:solidFill>
                  <a:srgbClr val="FFFFFF"/>
                </a:solidFill>
                <a:latin typeface="UHPIUW+Tahoma"/>
                <a:cs typeface="UHPIUW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UHPIUW+Tahoma"/>
                <a:cs typeface="UHPIUW+Tahoma"/>
              </a:rPr>
              <a:t>hodnotami)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NWQPLP+Arial"/>
                <a:cs typeface="NWQPLP+Arial"/>
              </a:rPr>
              <a:t>22 / 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lang="cs-CZ" dirty="0"/>
          </a:p>
        </p:txBody>
      </p:sp>
      <p:sp>
        <p:nvSpPr>
          <p:cNvPr id="3" name="object 3"/>
          <p:cNvSpPr txBox="1"/>
          <p:nvPr/>
        </p:nvSpPr>
        <p:spPr>
          <a:xfrm>
            <a:off x="2924527" y="5514675"/>
            <a:ext cx="4416869" cy="600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25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161616"/>
                </a:solidFill>
                <a:latin typeface="AGCIPP+Times New Roman"/>
                <a:cs typeface="AGCIPP+Times New Roman"/>
              </a:rPr>
              <a:t>Děkuji</a:t>
            </a:r>
            <a:r>
              <a:rPr sz="4000" spc="-36" dirty="0">
                <a:solidFill>
                  <a:srgbClr val="161616"/>
                </a:solidFill>
                <a:latin typeface="AGCIPP+Times New Roman"/>
                <a:cs typeface="AGCIPP+Times New Roman"/>
              </a:rPr>
              <a:t> </a:t>
            </a:r>
            <a:r>
              <a:rPr sz="4000" spc="23" dirty="0">
                <a:solidFill>
                  <a:srgbClr val="161616"/>
                </a:solidFill>
                <a:latin typeface="AGCIPP+Times New Roman"/>
                <a:cs typeface="AGCIPP+Times New Roman"/>
              </a:rPr>
              <a:t>za</a:t>
            </a:r>
            <a:r>
              <a:rPr sz="4000" spc="-41" dirty="0">
                <a:solidFill>
                  <a:srgbClr val="161616"/>
                </a:solidFill>
                <a:latin typeface="AGCIPP+Times New Roman"/>
                <a:cs typeface="AGCIPP+Times New Roman"/>
              </a:rPr>
              <a:t> </a:t>
            </a:r>
            <a:r>
              <a:rPr sz="4000" dirty="0">
                <a:solidFill>
                  <a:srgbClr val="161616"/>
                </a:solidFill>
                <a:latin typeface="AGCIPP+Times New Roman"/>
                <a:cs typeface="AGCIPP+Times New Roman"/>
              </a:rPr>
              <a:t>pozornost!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NWQPLP+Arial"/>
                <a:cs typeface="NWQPLP+Arial"/>
              </a:rPr>
              <a:t>23 / 23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D42BD246-848B-6FA1-A528-91935E211D61}"/>
              </a:ext>
            </a:extLst>
          </p:cNvPr>
          <p:cNvSpPr txBox="1"/>
          <p:nvPr/>
        </p:nvSpPr>
        <p:spPr>
          <a:xfrm>
            <a:off x="3656797" y="6655655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autorův archiv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1319</Words>
  <Application>Microsoft Office PowerPoint</Application>
  <PresentationFormat>Vlastní</PresentationFormat>
  <Paragraphs>201</Paragraphs>
  <Slides>24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32" baseType="lpstr">
      <vt:lpstr>UHPIUW+Tahoma</vt:lpstr>
      <vt:lpstr>Times New Roman</vt:lpstr>
      <vt:lpstr>CJEVSK+Wingdings</vt:lpstr>
      <vt:lpstr>NWQPLP+Arial</vt:lpstr>
      <vt:lpstr>Calibri</vt:lpstr>
      <vt:lpstr>MVWFAR+Tahoma Bold</vt:lpstr>
      <vt:lpstr>AGCIPP+Times New Roman</vt:lpstr>
      <vt:lpstr>Theme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doc2pdf</dc:creator>
  <cp:lastModifiedBy>Viktor Chejlava</cp:lastModifiedBy>
  <cp:revision>3</cp:revision>
  <dcterms:modified xsi:type="dcterms:W3CDTF">2023-03-21T09:21:50Z</dcterms:modified>
</cp:coreProperties>
</file>