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7.jpg" ContentType="image/jpeg"/>
  <Override PartName="/ppt/media/image8.jpg" ContentType="image/jpeg"/>
  <Override PartName="/ppt/media/image11.jpg" ContentType="image/jpeg"/>
  <Override PartName="/ppt/media/image21.jpg" ContentType="image/jpeg"/>
  <Override PartName="/ppt/media/image30.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sldIdLst>
    <p:sldId id="401" r:id="rId3"/>
    <p:sldId id="256" r:id="rId4"/>
    <p:sldId id="257" r:id="rId5"/>
    <p:sldId id="258" r:id="rId6"/>
    <p:sldId id="259" r:id="rId7"/>
    <p:sldId id="260" r:id="rId8"/>
    <p:sldId id="261" r:id="rId9"/>
    <p:sldId id="262" r:id="rId10"/>
    <p:sldId id="263" r:id="rId11"/>
    <p:sldId id="264" r:id="rId12"/>
    <p:sldId id="271" r:id="rId13"/>
    <p:sldId id="265" r:id="rId14"/>
    <p:sldId id="266" r:id="rId15"/>
    <p:sldId id="267" r:id="rId16"/>
    <p:sldId id="268" r:id="rId17"/>
    <p:sldId id="269" r:id="rId18"/>
    <p:sldId id="270" r:id="rId19"/>
    <p:sldId id="283" r:id="rId20"/>
    <p:sldId id="275" r:id="rId21"/>
    <p:sldId id="272" r:id="rId22"/>
    <p:sldId id="273" r:id="rId23"/>
    <p:sldId id="274" r:id="rId24"/>
    <p:sldId id="276" r:id="rId25"/>
    <p:sldId id="277" r:id="rId26"/>
    <p:sldId id="284" r:id="rId27"/>
    <p:sldId id="278" r:id="rId28"/>
    <p:sldId id="279" r:id="rId29"/>
    <p:sldId id="403" r:id="rId30"/>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0A2CCD5-349D-4C66-B677-709D2E6BCF60}"/>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3819DDCE-84DE-4E51-B2ED-014178E3C6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B2EEB495-4F5A-4E29-867A-AA6653F81952}"/>
              </a:ext>
            </a:extLst>
          </p:cNvPr>
          <p:cNvSpPr>
            <a:spLocks noGrp="1"/>
          </p:cNvSpPr>
          <p:nvPr>
            <p:ph type="dt" sz="half" idx="10"/>
          </p:nvPr>
        </p:nvSpPr>
        <p:spPr/>
        <p:txBody>
          <a:bodyPr/>
          <a:lstStyle/>
          <a:p>
            <a:fld id="{8A0E3F81-9FE5-424C-9F5B-585C7CB791EF}" type="datetimeFigureOut">
              <a:rPr lang="cs-CZ" smtClean="0"/>
              <a:t>25.06.2022</a:t>
            </a:fld>
            <a:endParaRPr lang="cs-CZ"/>
          </a:p>
        </p:txBody>
      </p:sp>
      <p:sp>
        <p:nvSpPr>
          <p:cNvPr id="5" name="Zástupný symbol pro zápatí 4">
            <a:extLst>
              <a:ext uri="{FF2B5EF4-FFF2-40B4-BE49-F238E27FC236}">
                <a16:creationId xmlns:a16="http://schemas.microsoft.com/office/drawing/2014/main" id="{72D78A9C-CD84-4EA2-B7ED-7C47A03CE69A}"/>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F0FAA48-C3BD-4171-AC54-9622B178B377}"/>
              </a:ext>
            </a:extLst>
          </p:cNvPr>
          <p:cNvSpPr>
            <a:spLocks noGrp="1"/>
          </p:cNvSpPr>
          <p:nvPr>
            <p:ph type="sldNum" sz="quarter" idx="12"/>
          </p:nvPr>
        </p:nvSpPr>
        <p:spPr/>
        <p:txBody>
          <a:bodyPr/>
          <a:lstStyle/>
          <a:p>
            <a:fld id="{C80D26FF-4EA4-4761-8130-78F37E6657E0}" type="slidenum">
              <a:rPr lang="cs-CZ" smtClean="0"/>
              <a:t>‹#›</a:t>
            </a:fld>
            <a:endParaRPr lang="cs-CZ"/>
          </a:p>
        </p:txBody>
      </p:sp>
    </p:spTree>
    <p:extLst>
      <p:ext uri="{BB962C8B-B14F-4D97-AF65-F5344CB8AC3E}">
        <p14:creationId xmlns:p14="http://schemas.microsoft.com/office/powerpoint/2010/main" val="2624425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9D66997-4DCA-4FE8-8C73-07E63A77853D}"/>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4DB6AACD-1907-4D93-9F48-962E3606AB7C}"/>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A3A63FD-A318-4300-A7A4-04A0665FDD02}"/>
              </a:ext>
            </a:extLst>
          </p:cNvPr>
          <p:cNvSpPr>
            <a:spLocks noGrp="1"/>
          </p:cNvSpPr>
          <p:nvPr>
            <p:ph type="dt" sz="half" idx="10"/>
          </p:nvPr>
        </p:nvSpPr>
        <p:spPr/>
        <p:txBody>
          <a:bodyPr/>
          <a:lstStyle/>
          <a:p>
            <a:fld id="{8A0E3F81-9FE5-424C-9F5B-585C7CB791EF}" type="datetimeFigureOut">
              <a:rPr lang="cs-CZ" smtClean="0"/>
              <a:t>25.06.2022</a:t>
            </a:fld>
            <a:endParaRPr lang="cs-CZ"/>
          </a:p>
        </p:txBody>
      </p:sp>
      <p:sp>
        <p:nvSpPr>
          <p:cNvPr id="5" name="Zástupný symbol pro zápatí 4">
            <a:extLst>
              <a:ext uri="{FF2B5EF4-FFF2-40B4-BE49-F238E27FC236}">
                <a16:creationId xmlns:a16="http://schemas.microsoft.com/office/drawing/2014/main" id="{11BD0213-752F-45F9-8C1C-D415D8C83A15}"/>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C332FA3A-2007-4A5D-9EDF-DC2550F71CF0}"/>
              </a:ext>
            </a:extLst>
          </p:cNvPr>
          <p:cNvSpPr>
            <a:spLocks noGrp="1"/>
          </p:cNvSpPr>
          <p:nvPr>
            <p:ph type="sldNum" sz="quarter" idx="12"/>
          </p:nvPr>
        </p:nvSpPr>
        <p:spPr/>
        <p:txBody>
          <a:bodyPr/>
          <a:lstStyle/>
          <a:p>
            <a:fld id="{C80D26FF-4EA4-4761-8130-78F37E6657E0}" type="slidenum">
              <a:rPr lang="cs-CZ" smtClean="0"/>
              <a:t>‹#›</a:t>
            </a:fld>
            <a:endParaRPr lang="cs-CZ"/>
          </a:p>
        </p:txBody>
      </p:sp>
    </p:spTree>
    <p:extLst>
      <p:ext uri="{BB962C8B-B14F-4D97-AF65-F5344CB8AC3E}">
        <p14:creationId xmlns:p14="http://schemas.microsoft.com/office/powerpoint/2010/main" val="3026569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576A444-8A4E-49D7-880E-39E910ECACFA}"/>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DFC50354-2181-48F5-B96B-A9189460E1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950CB69F-38A1-476A-8946-B968EEB6C0DA}"/>
              </a:ext>
            </a:extLst>
          </p:cNvPr>
          <p:cNvSpPr>
            <a:spLocks noGrp="1"/>
          </p:cNvSpPr>
          <p:nvPr>
            <p:ph type="dt" sz="half" idx="10"/>
          </p:nvPr>
        </p:nvSpPr>
        <p:spPr/>
        <p:txBody>
          <a:bodyPr/>
          <a:lstStyle/>
          <a:p>
            <a:fld id="{8A0E3F81-9FE5-424C-9F5B-585C7CB791EF}" type="datetimeFigureOut">
              <a:rPr lang="cs-CZ" smtClean="0"/>
              <a:t>25.06.2022</a:t>
            </a:fld>
            <a:endParaRPr lang="cs-CZ"/>
          </a:p>
        </p:txBody>
      </p:sp>
      <p:sp>
        <p:nvSpPr>
          <p:cNvPr id="5" name="Zástupný symbol pro zápatí 4">
            <a:extLst>
              <a:ext uri="{FF2B5EF4-FFF2-40B4-BE49-F238E27FC236}">
                <a16:creationId xmlns:a16="http://schemas.microsoft.com/office/drawing/2014/main" id="{E5573F37-F601-4BEE-9E61-38F063407D43}"/>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4649B0D6-40AC-4948-9F84-216B94FB973B}"/>
              </a:ext>
            </a:extLst>
          </p:cNvPr>
          <p:cNvSpPr>
            <a:spLocks noGrp="1"/>
          </p:cNvSpPr>
          <p:nvPr>
            <p:ph type="sldNum" sz="quarter" idx="12"/>
          </p:nvPr>
        </p:nvSpPr>
        <p:spPr/>
        <p:txBody>
          <a:bodyPr/>
          <a:lstStyle/>
          <a:p>
            <a:fld id="{C80D26FF-4EA4-4761-8130-78F37E6657E0}" type="slidenum">
              <a:rPr lang="cs-CZ" smtClean="0"/>
              <a:t>‹#›</a:t>
            </a:fld>
            <a:endParaRPr lang="cs-CZ"/>
          </a:p>
        </p:txBody>
      </p:sp>
    </p:spTree>
    <p:extLst>
      <p:ext uri="{BB962C8B-B14F-4D97-AF65-F5344CB8AC3E}">
        <p14:creationId xmlns:p14="http://schemas.microsoft.com/office/powerpoint/2010/main" val="3898286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8737932-68E1-4B91-9AD2-32380298CD3E}"/>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1DAC92DF-086B-4E8F-AE25-0A6A6C49F06F}"/>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C13B93D7-F8A9-4825-8FAC-F2C1ECAC95A6}"/>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8DEC0BFE-0EA2-4820-A860-867C92D9679C}"/>
              </a:ext>
            </a:extLst>
          </p:cNvPr>
          <p:cNvSpPr>
            <a:spLocks noGrp="1"/>
          </p:cNvSpPr>
          <p:nvPr>
            <p:ph type="dt" sz="half" idx="10"/>
          </p:nvPr>
        </p:nvSpPr>
        <p:spPr/>
        <p:txBody>
          <a:bodyPr/>
          <a:lstStyle/>
          <a:p>
            <a:fld id="{8A0E3F81-9FE5-424C-9F5B-585C7CB791EF}" type="datetimeFigureOut">
              <a:rPr lang="cs-CZ" smtClean="0"/>
              <a:t>25.06.2022</a:t>
            </a:fld>
            <a:endParaRPr lang="cs-CZ"/>
          </a:p>
        </p:txBody>
      </p:sp>
      <p:sp>
        <p:nvSpPr>
          <p:cNvPr id="6" name="Zástupný symbol pro zápatí 5">
            <a:extLst>
              <a:ext uri="{FF2B5EF4-FFF2-40B4-BE49-F238E27FC236}">
                <a16:creationId xmlns:a16="http://schemas.microsoft.com/office/drawing/2014/main" id="{6886D32B-4812-4350-BA98-68AAF5E45EEE}"/>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7A3D2C31-981B-4D5D-BDF9-28F50BBD42F2}"/>
              </a:ext>
            </a:extLst>
          </p:cNvPr>
          <p:cNvSpPr>
            <a:spLocks noGrp="1"/>
          </p:cNvSpPr>
          <p:nvPr>
            <p:ph type="sldNum" sz="quarter" idx="12"/>
          </p:nvPr>
        </p:nvSpPr>
        <p:spPr/>
        <p:txBody>
          <a:bodyPr/>
          <a:lstStyle/>
          <a:p>
            <a:fld id="{C80D26FF-4EA4-4761-8130-78F37E6657E0}" type="slidenum">
              <a:rPr lang="cs-CZ" smtClean="0"/>
              <a:t>‹#›</a:t>
            </a:fld>
            <a:endParaRPr lang="cs-CZ"/>
          </a:p>
        </p:txBody>
      </p:sp>
    </p:spTree>
    <p:extLst>
      <p:ext uri="{BB962C8B-B14F-4D97-AF65-F5344CB8AC3E}">
        <p14:creationId xmlns:p14="http://schemas.microsoft.com/office/powerpoint/2010/main" val="2606213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4722F23-669D-459F-90CD-9FBCD9A23A9A}"/>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9B81B5E4-AFA9-430D-99DA-0B376EEA0F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AA79DECC-4B94-4FCB-9E46-871533701564}"/>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6E6188E2-8FE6-4546-97D3-BEFC7FE656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E68412CF-F9A1-4557-A24A-EEE5E5E2A93D}"/>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E72ECB4C-23CF-4BCB-9D9C-B23EF5487201}"/>
              </a:ext>
            </a:extLst>
          </p:cNvPr>
          <p:cNvSpPr>
            <a:spLocks noGrp="1"/>
          </p:cNvSpPr>
          <p:nvPr>
            <p:ph type="dt" sz="half" idx="10"/>
          </p:nvPr>
        </p:nvSpPr>
        <p:spPr/>
        <p:txBody>
          <a:bodyPr/>
          <a:lstStyle/>
          <a:p>
            <a:fld id="{8A0E3F81-9FE5-424C-9F5B-585C7CB791EF}" type="datetimeFigureOut">
              <a:rPr lang="cs-CZ" smtClean="0"/>
              <a:t>25.06.2022</a:t>
            </a:fld>
            <a:endParaRPr lang="cs-CZ"/>
          </a:p>
        </p:txBody>
      </p:sp>
      <p:sp>
        <p:nvSpPr>
          <p:cNvPr id="8" name="Zástupný symbol pro zápatí 7">
            <a:extLst>
              <a:ext uri="{FF2B5EF4-FFF2-40B4-BE49-F238E27FC236}">
                <a16:creationId xmlns:a16="http://schemas.microsoft.com/office/drawing/2014/main" id="{94A67D89-5C33-4CA2-B9E8-B1E30F3239BB}"/>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738E702A-3C9B-4DAC-90C3-DE3B83575E27}"/>
              </a:ext>
            </a:extLst>
          </p:cNvPr>
          <p:cNvSpPr>
            <a:spLocks noGrp="1"/>
          </p:cNvSpPr>
          <p:nvPr>
            <p:ph type="sldNum" sz="quarter" idx="12"/>
          </p:nvPr>
        </p:nvSpPr>
        <p:spPr/>
        <p:txBody>
          <a:bodyPr/>
          <a:lstStyle/>
          <a:p>
            <a:fld id="{C80D26FF-4EA4-4761-8130-78F37E6657E0}" type="slidenum">
              <a:rPr lang="cs-CZ" smtClean="0"/>
              <a:t>‹#›</a:t>
            </a:fld>
            <a:endParaRPr lang="cs-CZ"/>
          </a:p>
        </p:txBody>
      </p:sp>
    </p:spTree>
    <p:extLst>
      <p:ext uri="{BB962C8B-B14F-4D97-AF65-F5344CB8AC3E}">
        <p14:creationId xmlns:p14="http://schemas.microsoft.com/office/powerpoint/2010/main" val="601625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2B94982-DC1E-4E6A-9D02-03783D994DC8}"/>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F2BCB280-1C6B-4E09-A3E5-480C2EE72356}"/>
              </a:ext>
            </a:extLst>
          </p:cNvPr>
          <p:cNvSpPr>
            <a:spLocks noGrp="1"/>
          </p:cNvSpPr>
          <p:nvPr>
            <p:ph type="dt" sz="half" idx="10"/>
          </p:nvPr>
        </p:nvSpPr>
        <p:spPr/>
        <p:txBody>
          <a:bodyPr/>
          <a:lstStyle/>
          <a:p>
            <a:fld id="{8A0E3F81-9FE5-424C-9F5B-585C7CB791EF}" type="datetimeFigureOut">
              <a:rPr lang="cs-CZ" smtClean="0"/>
              <a:t>25.06.2022</a:t>
            </a:fld>
            <a:endParaRPr lang="cs-CZ"/>
          </a:p>
        </p:txBody>
      </p:sp>
      <p:sp>
        <p:nvSpPr>
          <p:cNvPr id="4" name="Zástupný symbol pro zápatí 3">
            <a:extLst>
              <a:ext uri="{FF2B5EF4-FFF2-40B4-BE49-F238E27FC236}">
                <a16:creationId xmlns:a16="http://schemas.microsoft.com/office/drawing/2014/main" id="{7240B061-29CE-40D3-A2D9-A9A909DDE38C}"/>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56E4228A-D13D-4310-8803-7C06BDCB8CFA}"/>
              </a:ext>
            </a:extLst>
          </p:cNvPr>
          <p:cNvSpPr>
            <a:spLocks noGrp="1"/>
          </p:cNvSpPr>
          <p:nvPr>
            <p:ph type="sldNum" sz="quarter" idx="12"/>
          </p:nvPr>
        </p:nvSpPr>
        <p:spPr/>
        <p:txBody>
          <a:bodyPr/>
          <a:lstStyle/>
          <a:p>
            <a:fld id="{C80D26FF-4EA4-4761-8130-78F37E6657E0}" type="slidenum">
              <a:rPr lang="cs-CZ" smtClean="0"/>
              <a:t>‹#›</a:t>
            </a:fld>
            <a:endParaRPr lang="cs-CZ"/>
          </a:p>
        </p:txBody>
      </p:sp>
    </p:spTree>
    <p:extLst>
      <p:ext uri="{BB962C8B-B14F-4D97-AF65-F5344CB8AC3E}">
        <p14:creationId xmlns:p14="http://schemas.microsoft.com/office/powerpoint/2010/main" val="3698667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B57B4A8A-3B63-4863-B69F-257856F6EF30}"/>
              </a:ext>
            </a:extLst>
          </p:cNvPr>
          <p:cNvSpPr>
            <a:spLocks noGrp="1"/>
          </p:cNvSpPr>
          <p:nvPr>
            <p:ph type="dt" sz="half" idx="10"/>
          </p:nvPr>
        </p:nvSpPr>
        <p:spPr/>
        <p:txBody>
          <a:bodyPr/>
          <a:lstStyle/>
          <a:p>
            <a:fld id="{8A0E3F81-9FE5-424C-9F5B-585C7CB791EF}" type="datetimeFigureOut">
              <a:rPr lang="cs-CZ" smtClean="0"/>
              <a:t>25.06.2022</a:t>
            </a:fld>
            <a:endParaRPr lang="cs-CZ"/>
          </a:p>
        </p:txBody>
      </p:sp>
      <p:sp>
        <p:nvSpPr>
          <p:cNvPr id="3" name="Zástupný symbol pro zápatí 2">
            <a:extLst>
              <a:ext uri="{FF2B5EF4-FFF2-40B4-BE49-F238E27FC236}">
                <a16:creationId xmlns:a16="http://schemas.microsoft.com/office/drawing/2014/main" id="{E701D990-24DE-4363-AD74-3264B0145EB8}"/>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237B2C0A-4762-465D-8693-B537AD4A5A17}"/>
              </a:ext>
            </a:extLst>
          </p:cNvPr>
          <p:cNvSpPr>
            <a:spLocks noGrp="1"/>
          </p:cNvSpPr>
          <p:nvPr>
            <p:ph type="sldNum" sz="quarter" idx="12"/>
          </p:nvPr>
        </p:nvSpPr>
        <p:spPr/>
        <p:txBody>
          <a:bodyPr/>
          <a:lstStyle/>
          <a:p>
            <a:fld id="{C80D26FF-4EA4-4761-8130-78F37E6657E0}" type="slidenum">
              <a:rPr lang="cs-CZ" smtClean="0"/>
              <a:t>‹#›</a:t>
            </a:fld>
            <a:endParaRPr lang="cs-CZ"/>
          </a:p>
        </p:txBody>
      </p:sp>
    </p:spTree>
    <p:extLst>
      <p:ext uri="{BB962C8B-B14F-4D97-AF65-F5344CB8AC3E}">
        <p14:creationId xmlns:p14="http://schemas.microsoft.com/office/powerpoint/2010/main" val="1023263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EF905EB-58B1-4393-80D3-90D5439FD2F5}"/>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5B0EBA00-6668-4ADF-A8F8-7937582DF3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C2C319A4-CDE2-45F5-9481-0A5A51179C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B376706B-3089-4869-898F-2835D9E62172}"/>
              </a:ext>
            </a:extLst>
          </p:cNvPr>
          <p:cNvSpPr>
            <a:spLocks noGrp="1"/>
          </p:cNvSpPr>
          <p:nvPr>
            <p:ph type="dt" sz="half" idx="10"/>
          </p:nvPr>
        </p:nvSpPr>
        <p:spPr/>
        <p:txBody>
          <a:bodyPr/>
          <a:lstStyle/>
          <a:p>
            <a:fld id="{8A0E3F81-9FE5-424C-9F5B-585C7CB791EF}" type="datetimeFigureOut">
              <a:rPr lang="cs-CZ" smtClean="0"/>
              <a:t>25.06.2022</a:t>
            </a:fld>
            <a:endParaRPr lang="cs-CZ"/>
          </a:p>
        </p:txBody>
      </p:sp>
      <p:sp>
        <p:nvSpPr>
          <p:cNvPr id="6" name="Zástupný symbol pro zápatí 5">
            <a:extLst>
              <a:ext uri="{FF2B5EF4-FFF2-40B4-BE49-F238E27FC236}">
                <a16:creationId xmlns:a16="http://schemas.microsoft.com/office/drawing/2014/main" id="{B0F6DB36-BBE5-4CD4-A8F4-C34588DD576E}"/>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62C58509-435E-417F-9E15-D4CB0B637320}"/>
              </a:ext>
            </a:extLst>
          </p:cNvPr>
          <p:cNvSpPr>
            <a:spLocks noGrp="1"/>
          </p:cNvSpPr>
          <p:nvPr>
            <p:ph type="sldNum" sz="quarter" idx="12"/>
          </p:nvPr>
        </p:nvSpPr>
        <p:spPr/>
        <p:txBody>
          <a:bodyPr/>
          <a:lstStyle/>
          <a:p>
            <a:fld id="{C80D26FF-4EA4-4761-8130-78F37E6657E0}" type="slidenum">
              <a:rPr lang="cs-CZ" smtClean="0"/>
              <a:t>‹#›</a:t>
            </a:fld>
            <a:endParaRPr lang="cs-CZ"/>
          </a:p>
        </p:txBody>
      </p:sp>
    </p:spTree>
    <p:extLst>
      <p:ext uri="{BB962C8B-B14F-4D97-AF65-F5344CB8AC3E}">
        <p14:creationId xmlns:p14="http://schemas.microsoft.com/office/powerpoint/2010/main" val="3498351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7FCF15D-46BC-4DC7-945E-00BEED0D8B9A}"/>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83D36BF7-BEF3-4981-9E66-0FF5B7C37C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55DD5D50-55E2-459B-B359-CC21A2B0D3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A29C63E4-5400-4872-B886-63DFA5A991D0}"/>
              </a:ext>
            </a:extLst>
          </p:cNvPr>
          <p:cNvSpPr>
            <a:spLocks noGrp="1"/>
          </p:cNvSpPr>
          <p:nvPr>
            <p:ph type="dt" sz="half" idx="10"/>
          </p:nvPr>
        </p:nvSpPr>
        <p:spPr/>
        <p:txBody>
          <a:bodyPr/>
          <a:lstStyle/>
          <a:p>
            <a:fld id="{8A0E3F81-9FE5-424C-9F5B-585C7CB791EF}" type="datetimeFigureOut">
              <a:rPr lang="cs-CZ" smtClean="0"/>
              <a:t>25.06.2022</a:t>
            </a:fld>
            <a:endParaRPr lang="cs-CZ"/>
          </a:p>
        </p:txBody>
      </p:sp>
      <p:sp>
        <p:nvSpPr>
          <p:cNvPr id="6" name="Zástupný symbol pro zápatí 5">
            <a:extLst>
              <a:ext uri="{FF2B5EF4-FFF2-40B4-BE49-F238E27FC236}">
                <a16:creationId xmlns:a16="http://schemas.microsoft.com/office/drawing/2014/main" id="{236320C9-EA2F-4937-8E53-5B513E739E88}"/>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6B316835-B01F-42E6-AD44-CB88B83DE73E}"/>
              </a:ext>
            </a:extLst>
          </p:cNvPr>
          <p:cNvSpPr>
            <a:spLocks noGrp="1"/>
          </p:cNvSpPr>
          <p:nvPr>
            <p:ph type="sldNum" sz="quarter" idx="12"/>
          </p:nvPr>
        </p:nvSpPr>
        <p:spPr/>
        <p:txBody>
          <a:bodyPr/>
          <a:lstStyle/>
          <a:p>
            <a:fld id="{C80D26FF-4EA4-4761-8130-78F37E6657E0}" type="slidenum">
              <a:rPr lang="cs-CZ" smtClean="0"/>
              <a:t>‹#›</a:t>
            </a:fld>
            <a:endParaRPr lang="cs-CZ"/>
          </a:p>
        </p:txBody>
      </p:sp>
    </p:spTree>
    <p:extLst>
      <p:ext uri="{BB962C8B-B14F-4D97-AF65-F5344CB8AC3E}">
        <p14:creationId xmlns:p14="http://schemas.microsoft.com/office/powerpoint/2010/main" val="2618919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A056A4-3FC4-4632-8444-D2719FAC4B90}"/>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D3B51C51-ECC8-4374-BA79-62E0C40738A0}"/>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38E7463E-68F8-449B-995A-224A8103E3B3}"/>
              </a:ext>
            </a:extLst>
          </p:cNvPr>
          <p:cNvSpPr>
            <a:spLocks noGrp="1"/>
          </p:cNvSpPr>
          <p:nvPr>
            <p:ph type="dt" sz="half" idx="10"/>
          </p:nvPr>
        </p:nvSpPr>
        <p:spPr/>
        <p:txBody>
          <a:bodyPr/>
          <a:lstStyle/>
          <a:p>
            <a:fld id="{8A0E3F81-9FE5-424C-9F5B-585C7CB791EF}" type="datetimeFigureOut">
              <a:rPr lang="cs-CZ" smtClean="0"/>
              <a:t>25.06.2022</a:t>
            </a:fld>
            <a:endParaRPr lang="cs-CZ"/>
          </a:p>
        </p:txBody>
      </p:sp>
      <p:sp>
        <p:nvSpPr>
          <p:cNvPr id="5" name="Zástupný symbol pro zápatí 4">
            <a:extLst>
              <a:ext uri="{FF2B5EF4-FFF2-40B4-BE49-F238E27FC236}">
                <a16:creationId xmlns:a16="http://schemas.microsoft.com/office/drawing/2014/main" id="{359DCF64-1431-4FDA-BB0E-83B7E9785135}"/>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C28EFD98-0421-47B1-B88C-B0849957BDCE}"/>
              </a:ext>
            </a:extLst>
          </p:cNvPr>
          <p:cNvSpPr>
            <a:spLocks noGrp="1"/>
          </p:cNvSpPr>
          <p:nvPr>
            <p:ph type="sldNum" sz="quarter" idx="12"/>
          </p:nvPr>
        </p:nvSpPr>
        <p:spPr/>
        <p:txBody>
          <a:bodyPr/>
          <a:lstStyle/>
          <a:p>
            <a:fld id="{C80D26FF-4EA4-4761-8130-78F37E6657E0}" type="slidenum">
              <a:rPr lang="cs-CZ" smtClean="0"/>
              <a:t>‹#›</a:t>
            </a:fld>
            <a:endParaRPr lang="cs-CZ"/>
          </a:p>
        </p:txBody>
      </p:sp>
    </p:spTree>
    <p:extLst>
      <p:ext uri="{BB962C8B-B14F-4D97-AF65-F5344CB8AC3E}">
        <p14:creationId xmlns:p14="http://schemas.microsoft.com/office/powerpoint/2010/main" val="4043717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B194CC8B-78F7-4B0D-97C6-4258AAA3A8F8}"/>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B62AEBAD-1E22-4E46-85B0-60DCB5F5820B}"/>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F28C270A-F6F3-4084-93B5-8EDAFB2E24CC}"/>
              </a:ext>
            </a:extLst>
          </p:cNvPr>
          <p:cNvSpPr>
            <a:spLocks noGrp="1"/>
          </p:cNvSpPr>
          <p:nvPr>
            <p:ph type="dt" sz="half" idx="10"/>
          </p:nvPr>
        </p:nvSpPr>
        <p:spPr/>
        <p:txBody>
          <a:bodyPr/>
          <a:lstStyle/>
          <a:p>
            <a:fld id="{8A0E3F81-9FE5-424C-9F5B-585C7CB791EF}" type="datetimeFigureOut">
              <a:rPr lang="cs-CZ" smtClean="0"/>
              <a:t>25.06.2022</a:t>
            </a:fld>
            <a:endParaRPr lang="cs-CZ"/>
          </a:p>
        </p:txBody>
      </p:sp>
      <p:sp>
        <p:nvSpPr>
          <p:cNvPr id="5" name="Zástupný symbol pro zápatí 4">
            <a:extLst>
              <a:ext uri="{FF2B5EF4-FFF2-40B4-BE49-F238E27FC236}">
                <a16:creationId xmlns:a16="http://schemas.microsoft.com/office/drawing/2014/main" id="{6AF88802-1088-41F6-B939-D3C0449B7C05}"/>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02E88202-EFAC-4CBE-B0D4-801627FD42D0}"/>
              </a:ext>
            </a:extLst>
          </p:cNvPr>
          <p:cNvSpPr>
            <a:spLocks noGrp="1"/>
          </p:cNvSpPr>
          <p:nvPr>
            <p:ph type="sldNum" sz="quarter" idx="12"/>
          </p:nvPr>
        </p:nvSpPr>
        <p:spPr/>
        <p:txBody>
          <a:bodyPr/>
          <a:lstStyle/>
          <a:p>
            <a:fld id="{C80D26FF-4EA4-4761-8130-78F37E6657E0}" type="slidenum">
              <a:rPr lang="cs-CZ" smtClean="0"/>
              <a:t>‹#›</a:t>
            </a:fld>
            <a:endParaRPr lang="cs-CZ"/>
          </a:p>
        </p:txBody>
      </p:sp>
    </p:spTree>
    <p:extLst>
      <p:ext uri="{BB962C8B-B14F-4D97-AF65-F5344CB8AC3E}">
        <p14:creationId xmlns:p14="http://schemas.microsoft.com/office/powerpoint/2010/main" val="1458032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754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53860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2"/>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1736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6426" y="1205030"/>
            <a:ext cx="10579151" cy="366382"/>
          </a:xfrm>
        </p:spPr>
        <p:txBody>
          <a:bodyPr lIns="0" tIns="0" rIns="0" bIns="0"/>
          <a:lstStyle>
            <a:lvl1pPr>
              <a:defRPr sz="2381" b="1" i="0">
                <a:solidFill>
                  <a:srgbClr val="428F9B"/>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57265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806426" y="1205030"/>
            <a:ext cx="10579151" cy="366382"/>
          </a:xfrm>
        </p:spPr>
        <p:txBody>
          <a:bodyPr lIns="0" tIns="0" rIns="0" bIns="0"/>
          <a:lstStyle>
            <a:lvl1pPr>
              <a:defRPr sz="2381" b="1" i="0">
                <a:solidFill>
                  <a:srgbClr val="428F9B"/>
                </a:solidFill>
                <a:latin typeface="Calibri"/>
                <a:cs typeface="Calibri"/>
              </a:defRPr>
            </a:lvl1pPr>
          </a:lstStyle>
          <a:p>
            <a:endParaRPr/>
          </a:p>
        </p:txBody>
      </p:sp>
      <p:sp>
        <p:nvSpPr>
          <p:cNvPr id="3" name="Holder 3"/>
          <p:cNvSpPr>
            <a:spLocks noGrp="1"/>
          </p:cNvSpPr>
          <p:nvPr>
            <p:ph sz="half" idx="2"/>
          </p:nvPr>
        </p:nvSpPr>
        <p:spPr>
          <a:xfrm>
            <a:off x="609601"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1"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887014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806426" y="1205030"/>
            <a:ext cx="10579151" cy="366382"/>
          </a:xfrm>
        </p:spPr>
        <p:txBody>
          <a:bodyPr lIns="0" tIns="0" rIns="0" bIns="0"/>
          <a:lstStyle>
            <a:lvl1pPr>
              <a:defRPr sz="2381" b="1" i="0">
                <a:solidFill>
                  <a:srgbClr val="428F9B"/>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288120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9556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image" Target="../media/image1.jp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D5FB1040-6E62-47DD-8C46-5CCFB00736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CC750CE2-AEE4-477E-96A0-8ACA6992A2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95664E5-C249-4EDE-B28C-16C31B5F3F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0E3F81-9FE5-424C-9F5B-585C7CB791EF}" type="datetimeFigureOut">
              <a:rPr lang="cs-CZ" smtClean="0"/>
              <a:t>25.06.2022</a:t>
            </a:fld>
            <a:endParaRPr lang="cs-CZ"/>
          </a:p>
        </p:txBody>
      </p:sp>
      <p:sp>
        <p:nvSpPr>
          <p:cNvPr id="5" name="Zástupný symbol pro zápatí 4">
            <a:extLst>
              <a:ext uri="{FF2B5EF4-FFF2-40B4-BE49-F238E27FC236}">
                <a16:creationId xmlns:a16="http://schemas.microsoft.com/office/drawing/2014/main" id="{526B67E4-771C-41BB-921A-36169FB6A5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4BE37037-E513-47F7-850B-6389D63842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0D26FF-4EA4-4761-8130-78F37E6657E0}" type="slidenum">
              <a:rPr lang="cs-CZ" smtClean="0"/>
              <a:t>‹#›</a:t>
            </a:fld>
            <a:endParaRPr lang="cs-CZ"/>
          </a:p>
        </p:txBody>
      </p:sp>
    </p:spTree>
    <p:extLst>
      <p:ext uri="{BB962C8B-B14F-4D97-AF65-F5344CB8AC3E}">
        <p14:creationId xmlns:p14="http://schemas.microsoft.com/office/powerpoint/2010/main" val="970427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 y="11"/>
            <a:ext cx="12190407" cy="5876068"/>
          </a:xfrm>
          <a:prstGeom prst="rect">
            <a:avLst/>
          </a:prstGeom>
          <a:blipFill>
            <a:blip r:embed="rId7" cstate="print"/>
            <a:stretch>
              <a:fillRect/>
            </a:stretch>
          </a:blipFill>
        </p:spPr>
        <p:txBody>
          <a:bodyPr wrap="square" lIns="0" tIns="0" rIns="0" bIns="0" rtlCol="0"/>
          <a:lstStyle/>
          <a:p>
            <a:endParaRPr sz="1224"/>
          </a:p>
        </p:txBody>
      </p:sp>
      <p:sp>
        <p:nvSpPr>
          <p:cNvPr id="17" name="bk object 17"/>
          <p:cNvSpPr/>
          <p:nvPr/>
        </p:nvSpPr>
        <p:spPr>
          <a:xfrm>
            <a:off x="7620818" y="6120915"/>
            <a:ext cx="1273991" cy="489670"/>
          </a:xfrm>
          <a:prstGeom prst="rect">
            <a:avLst/>
          </a:prstGeom>
          <a:blipFill>
            <a:blip r:embed="rId8" cstate="print"/>
            <a:stretch>
              <a:fillRect/>
            </a:stretch>
          </a:blipFill>
        </p:spPr>
        <p:txBody>
          <a:bodyPr wrap="square" lIns="0" tIns="0" rIns="0" bIns="0" rtlCol="0"/>
          <a:lstStyle/>
          <a:p>
            <a:endParaRPr sz="1224"/>
          </a:p>
        </p:txBody>
      </p:sp>
      <p:sp>
        <p:nvSpPr>
          <p:cNvPr id="18" name="bk object 18"/>
          <p:cNvSpPr/>
          <p:nvPr/>
        </p:nvSpPr>
        <p:spPr>
          <a:xfrm>
            <a:off x="4316644" y="6192162"/>
            <a:ext cx="2369981" cy="350009"/>
          </a:xfrm>
          <a:prstGeom prst="rect">
            <a:avLst/>
          </a:prstGeom>
          <a:blipFill>
            <a:blip r:embed="rId9" cstate="print"/>
            <a:stretch>
              <a:fillRect/>
            </a:stretch>
          </a:blipFill>
        </p:spPr>
        <p:txBody>
          <a:bodyPr wrap="square" lIns="0" tIns="0" rIns="0" bIns="0" rtlCol="0"/>
          <a:lstStyle/>
          <a:p>
            <a:endParaRPr sz="1224"/>
          </a:p>
        </p:txBody>
      </p:sp>
      <p:sp>
        <p:nvSpPr>
          <p:cNvPr id="19" name="bk object 19"/>
          <p:cNvSpPr/>
          <p:nvPr/>
        </p:nvSpPr>
        <p:spPr>
          <a:xfrm>
            <a:off x="3295606" y="6120918"/>
            <a:ext cx="923812" cy="490022"/>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sz="1224"/>
          </a:p>
        </p:txBody>
      </p:sp>
      <p:sp>
        <p:nvSpPr>
          <p:cNvPr id="20" name="bk object 20"/>
          <p:cNvSpPr/>
          <p:nvPr/>
        </p:nvSpPr>
        <p:spPr>
          <a:xfrm>
            <a:off x="3724823" y="6175325"/>
            <a:ext cx="65159" cy="4952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224"/>
          </a:p>
        </p:txBody>
      </p:sp>
      <p:sp>
        <p:nvSpPr>
          <p:cNvPr id="21" name="bk object 21"/>
          <p:cNvSpPr/>
          <p:nvPr/>
        </p:nvSpPr>
        <p:spPr>
          <a:xfrm>
            <a:off x="3622210" y="6197193"/>
            <a:ext cx="65159" cy="4952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224"/>
          </a:p>
        </p:txBody>
      </p:sp>
      <p:sp>
        <p:nvSpPr>
          <p:cNvPr id="22" name="bk object 22"/>
          <p:cNvSpPr/>
          <p:nvPr/>
        </p:nvSpPr>
        <p:spPr>
          <a:xfrm>
            <a:off x="3547093" y="6256925"/>
            <a:ext cx="65159"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224"/>
          </a:p>
        </p:txBody>
      </p:sp>
      <p:sp>
        <p:nvSpPr>
          <p:cNvPr id="23" name="bk object 23"/>
          <p:cNvSpPr/>
          <p:nvPr/>
        </p:nvSpPr>
        <p:spPr>
          <a:xfrm>
            <a:off x="3519598" y="6338550"/>
            <a:ext cx="65159" cy="4952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224"/>
          </a:p>
        </p:txBody>
      </p:sp>
      <p:sp>
        <p:nvSpPr>
          <p:cNvPr id="24" name="bk object 24"/>
          <p:cNvSpPr/>
          <p:nvPr/>
        </p:nvSpPr>
        <p:spPr>
          <a:xfrm>
            <a:off x="3930049" y="6338550"/>
            <a:ext cx="65159"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224"/>
          </a:p>
        </p:txBody>
      </p:sp>
      <p:sp>
        <p:nvSpPr>
          <p:cNvPr id="25" name="bk object 25"/>
          <p:cNvSpPr/>
          <p:nvPr/>
        </p:nvSpPr>
        <p:spPr>
          <a:xfrm>
            <a:off x="3902554" y="6256925"/>
            <a:ext cx="65159" cy="4952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224"/>
          </a:p>
        </p:txBody>
      </p:sp>
      <p:sp>
        <p:nvSpPr>
          <p:cNvPr id="26" name="bk object 26"/>
          <p:cNvSpPr/>
          <p:nvPr/>
        </p:nvSpPr>
        <p:spPr>
          <a:xfrm>
            <a:off x="3827437" y="6197193"/>
            <a:ext cx="65159"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224"/>
          </a:p>
        </p:txBody>
      </p:sp>
      <p:sp>
        <p:nvSpPr>
          <p:cNvPr id="27" name="bk object 27"/>
          <p:cNvSpPr/>
          <p:nvPr/>
        </p:nvSpPr>
        <p:spPr>
          <a:xfrm>
            <a:off x="3902554" y="6420152"/>
            <a:ext cx="65159" cy="4952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224"/>
          </a:p>
        </p:txBody>
      </p:sp>
      <p:sp>
        <p:nvSpPr>
          <p:cNvPr id="28" name="bk object 28"/>
          <p:cNvSpPr/>
          <p:nvPr/>
        </p:nvSpPr>
        <p:spPr>
          <a:xfrm>
            <a:off x="3827437" y="6479894"/>
            <a:ext cx="65159"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224"/>
          </a:p>
        </p:txBody>
      </p:sp>
      <p:sp>
        <p:nvSpPr>
          <p:cNvPr id="29" name="bk object 29"/>
          <p:cNvSpPr/>
          <p:nvPr/>
        </p:nvSpPr>
        <p:spPr>
          <a:xfrm>
            <a:off x="3724823" y="6501763"/>
            <a:ext cx="65159" cy="4952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224"/>
          </a:p>
        </p:txBody>
      </p:sp>
      <p:sp>
        <p:nvSpPr>
          <p:cNvPr id="30" name="bk object 30"/>
          <p:cNvSpPr/>
          <p:nvPr/>
        </p:nvSpPr>
        <p:spPr>
          <a:xfrm>
            <a:off x="3622210" y="6479894"/>
            <a:ext cx="65159" cy="4952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224"/>
          </a:p>
        </p:txBody>
      </p:sp>
      <p:sp>
        <p:nvSpPr>
          <p:cNvPr id="31" name="bk object 31"/>
          <p:cNvSpPr/>
          <p:nvPr/>
        </p:nvSpPr>
        <p:spPr>
          <a:xfrm>
            <a:off x="3547093" y="6420152"/>
            <a:ext cx="65159" cy="4952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224"/>
          </a:p>
        </p:txBody>
      </p:sp>
      <p:sp>
        <p:nvSpPr>
          <p:cNvPr id="2" name="Holder 2"/>
          <p:cNvSpPr>
            <a:spLocks noGrp="1"/>
          </p:cNvSpPr>
          <p:nvPr>
            <p:ph type="title"/>
          </p:nvPr>
        </p:nvSpPr>
        <p:spPr>
          <a:xfrm>
            <a:off x="806426" y="1205031"/>
            <a:ext cx="10579151" cy="538609"/>
          </a:xfrm>
          <a:prstGeom prst="rect">
            <a:avLst/>
          </a:prstGeom>
        </p:spPr>
        <p:txBody>
          <a:bodyPr wrap="square" lIns="0" tIns="0" rIns="0" bIns="0">
            <a:spAutoFit/>
          </a:bodyPr>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a:xfrm>
            <a:off x="806426" y="1876956"/>
            <a:ext cx="10579151"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1"/>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1"/>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6/25/2022</a:t>
            </a:fld>
            <a:endParaRPr lang="en-US"/>
          </a:p>
        </p:txBody>
      </p:sp>
      <p:sp>
        <p:nvSpPr>
          <p:cNvPr id="6" name="Holder 6"/>
          <p:cNvSpPr>
            <a:spLocks noGrp="1"/>
          </p:cNvSpPr>
          <p:nvPr>
            <p:ph type="sldNum" sz="quarter" idx="7"/>
          </p:nvPr>
        </p:nvSpPr>
        <p:spPr>
          <a:xfrm>
            <a:off x="8778240" y="6377941"/>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060821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xStyles>
    <p:titleStyle>
      <a:lvl1pPr>
        <a:defRPr>
          <a:latin typeface="+mj-lt"/>
          <a:ea typeface="+mj-ea"/>
          <a:cs typeface="+mj-cs"/>
        </a:defRPr>
      </a:lvl1pPr>
    </p:titleStyle>
    <p:bodyStyle>
      <a:lvl1pPr marL="0">
        <a:defRPr>
          <a:latin typeface="+mn-lt"/>
          <a:ea typeface="+mn-ea"/>
          <a:cs typeface="+mn-cs"/>
        </a:defRPr>
      </a:lvl1pPr>
      <a:lvl2pPr marL="310942">
        <a:defRPr>
          <a:latin typeface="+mn-lt"/>
          <a:ea typeface="+mn-ea"/>
          <a:cs typeface="+mn-cs"/>
        </a:defRPr>
      </a:lvl2pPr>
      <a:lvl3pPr marL="621884">
        <a:defRPr>
          <a:latin typeface="+mn-lt"/>
          <a:ea typeface="+mn-ea"/>
          <a:cs typeface="+mn-cs"/>
        </a:defRPr>
      </a:lvl3pPr>
      <a:lvl4pPr marL="932825">
        <a:defRPr>
          <a:latin typeface="+mn-lt"/>
          <a:ea typeface="+mn-ea"/>
          <a:cs typeface="+mn-cs"/>
        </a:defRPr>
      </a:lvl4pPr>
      <a:lvl5pPr marL="1243767">
        <a:defRPr>
          <a:latin typeface="+mn-lt"/>
          <a:ea typeface="+mn-ea"/>
          <a:cs typeface="+mn-cs"/>
        </a:defRPr>
      </a:lvl5pPr>
      <a:lvl6pPr marL="1554709">
        <a:defRPr>
          <a:latin typeface="+mn-lt"/>
          <a:ea typeface="+mn-ea"/>
          <a:cs typeface="+mn-cs"/>
        </a:defRPr>
      </a:lvl6pPr>
      <a:lvl7pPr marL="1865651">
        <a:defRPr>
          <a:latin typeface="+mn-lt"/>
          <a:ea typeface="+mn-ea"/>
          <a:cs typeface="+mn-cs"/>
        </a:defRPr>
      </a:lvl7pPr>
      <a:lvl8pPr marL="2176592">
        <a:defRPr>
          <a:latin typeface="+mn-lt"/>
          <a:ea typeface="+mn-ea"/>
          <a:cs typeface="+mn-cs"/>
        </a:defRPr>
      </a:lvl8pPr>
      <a:lvl9pPr marL="2487534">
        <a:defRPr>
          <a:latin typeface="+mn-lt"/>
          <a:ea typeface="+mn-ea"/>
          <a:cs typeface="+mn-cs"/>
        </a:defRPr>
      </a:lvl9pPr>
    </p:bodyStyle>
    <p:otherStyle>
      <a:lvl1pPr marL="0">
        <a:defRPr>
          <a:latin typeface="+mn-lt"/>
          <a:ea typeface="+mn-ea"/>
          <a:cs typeface="+mn-cs"/>
        </a:defRPr>
      </a:lvl1pPr>
      <a:lvl2pPr marL="310942">
        <a:defRPr>
          <a:latin typeface="+mn-lt"/>
          <a:ea typeface="+mn-ea"/>
          <a:cs typeface="+mn-cs"/>
        </a:defRPr>
      </a:lvl2pPr>
      <a:lvl3pPr marL="621884">
        <a:defRPr>
          <a:latin typeface="+mn-lt"/>
          <a:ea typeface="+mn-ea"/>
          <a:cs typeface="+mn-cs"/>
        </a:defRPr>
      </a:lvl3pPr>
      <a:lvl4pPr marL="932825">
        <a:defRPr>
          <a:latin typeface="+mn-lt"/>
          <a:ea typeface="+mn-ea"/>
          <a:cs typeface="+mn-cs"/>
        </a:defRPr>
      </a:lvl4pPr>
      <a:lvl5pPr marL="1243767">
        <a:defRPr>
          <a:latin typeface="+mn-lt"/>
          <a:ea typeface="+mn-ea"/>
          <a:cs typeface="+mn-cs"/>
        </a:defRPr>
      </a:lvl5pPr>
      <a:lvl6pPr marL="1554709">
        <a:defRPr>
          <a:latin typeface="+mn-lt"/>
          <a:ea typeface="+mn-ea"/>
          <a:cs typeface="+mn-cs"/>
        </a:defRPr>
      </a:lvl6pPr>
      <a:lvl7pPr marL="1865651">
        <a:defRPr>
          <a:latin typeface="+mn-lt"/>
          <a:ea typeface="+mn-ea"/>
          <a:cs typeface="+mn-cs"/>
        </a:defRPr>
      </a:lvl7pPr>
      <a:lvl8pPr marL="2176592">
        <a:defRPr>
          <a:latin typeface="+mn-lt"/>
          <a:ea typeface="+mn-ea"/>
          <a:cs typeface="+mn-cs"/>
        </a:defRPr>
      </a:lvl8pPr>
      <a:lvl9pPr marL="2487534">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22.emf"/><Relationship Id="rId7" Type="http://schemas.openxmlformats.org/officeDocument/2006/relationships/image" Target="../media/image26.emf"/><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 Id="rId9" Type="http://schemas.openxmlformats.org/officeDocument/2006/relationships/image" Target="../media/image28.emf"/></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1" y="195478"/>
            <a:ext cx="9142804" cy="5541090"/>
          </a:xfrm>
          <a:prstGeom prst="rect">
            <a:avLst/>
          </a:prstGeom>
          <a:blipFill>
            <a:blip r:embed="rId2" cstate="print"/>
            <a:stretch>
              <a:fillRect/>
            </a:stretch>
          </a:blip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3" name="object 3"/>
          <p:cNvSpPr/>
          <p:nvPr/>
        </p:nvSpPr>
        <p:spPr>
          <a:xfrm>
            <a:off x="7239613" y="5967459"/>
            <a:ext cx="955492" cy="461755"/>
          </a:xfrm>
          <a:prstGeom prst="rect">
            <a:avLst/>
          </a:prstGeom>
          <a:blipFill>
            <a:blip r:embed="rId3" cstate="print"/>
            <a:stretch>
              <a:fillRect/>
            </a:stretch>
          </a:blip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4" name="object 4"/>
          <p:cNvSpPr/>
          <p:nvPr/>
        </p:nvSpPr>
        <p:spPr>
          <a:xfrm>
            <a:off x="4761483" y="6034640"/>
            <a:ext cx="1777486" cy="330056"/>
          </a:xfrm>
          <a:prstGeom prst="rect">
            <a:avLst/>
          </a:prstGeom>
          <a:blipFill>
            <a:blip r:embed="rId4" cstate="print"/>
            <a:stretch>
              <a:fillRect/>
            </a:stretch>
          </a:blip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5" name="object 5"/>
          <p:cNvSpPr/>
          <p:nvPr/>
        </p:nvSpPr>
        <p:spPr>
          <a:xfrm>
            <a:off x="3995705" y="5967461"/>
            <a:ext cx="692859" cy="462087"/>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6" name="object 6"/>
          <p:cNvSpPr/>
          <p:nvPr/>
        </p:nvSpPr>
        <p:spPr>
          <a:xfrm>
            <a:off x="4317617" y="6018765"/>
            <a:ext cx="48869" cy="46698"/>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7" name="object 7"/>
          <p:cNvSpPr/>
          <p:nvPr/>
        </p:nvSpPr>
        <p:spPr>
          <a:xfrm>
            <a:off x="4240658" y="6039387"/>
            <a:ext cx="48869" cy="46698"/>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8" name="object 8"/>
          <p:cNvSpPr/>
          <p:nvPr/>
        </p:nvSpPr>
        <p:spPr>
          <a:xfrm>
            <a:off x="4184319" y="6095713"/>
            <a:ext cx="48869" cy="46698"/>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9" name="object 9"/>
          <p:cNvSpPr/>
          <p:nvPr/>
        </p:nvSpPr>
        <p:spPr>
          <a:xfrm>
            <a:off x="4163699" y="6172685"/>
            <a:ext cx="48869" cy="46698"/>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10" name="object 10"/>
          <p:cNvSpPr/>
          <p:nvPr/>
        </p:nvSpPr>
        <p:spPr>
          <a:xfrm>
            <a:off x="4471537" y="6172685"/>
            <a:ext cx="48869" cy="46698"/>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11" name="object 11"/>
          <p:cNvSpPr/>
          <p:nvPr/>
        </p:nvSpPr>
        <p:spPr>
          <a:xfrm>
            <a:off x="4450917" y="6095713"/>
            <a:ext cx="48869" cy="46698"/>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12" name="object 12"/>
          <p:cNvSpPr/>
          <p:nvPr/>
        </p:nvSpPr>
        <p:spPr>
          <a:xfrm>
            <a:off x="4394577" y="6039387"/>
            <a:ext cx="48869" cy="46698"/>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13" name="object 13"/>
          <p:cNvSpPr/>
          <p:nvPr/>
        </p:nvSpPr>
        <p:spPr>
          <a:xfrm>
            <a:off x="4450917" y="6249635"/>
            <a:ext cx="48869" cy="46698"/>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14" name="object 14"/>
          <p:cNvSpPr/>
          <p:nvPr/>
        </p:nvSpPr>
        <p:spPr>
          <a:xfrm>
            <a:off x="4394577" y="6305972"/>
            <a:ext cx="48869" cy="46698"/>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15" name="object 15"/>
          <p:cNvSpPr/>
          <p:nvPr/>
        </p:nvSpPr>
        <p:spPr>
          <a:xfrm>
            <a:off x="4317617" y="6326593"/>
            <a:ext cx="48869" cy="46698"/>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16" name="object 16"/>
          <p:cNvSpPr/>
          <p:nvPr/>
        </p:nvSpPr>
        <p:spPr>
          <a:xfrm>
            <a:off x="4240658" y="6305972"/>
            <a:ext cx="48869" cy="46698"/>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17" name="object 17"/>
          <p:cNvSpPr/>
          <p:nvPr/>
        </p:nvSpPr>
        <p:spPr>
          <a:xfrm>
            <a:off x="4184319" y="6249635"/>
            <a:ext cx="48869" cy="46698"/>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pPr defTabSz="407526"/>
            <a:endParaRPr sz="1633">
              <a:solidFill>
                <a:srgbClr val="FFFFFF"/>
              </a:solidFill>
              <a:ea typeface="Arial Unicode MS" panose="020B0604020202020204" pitchFamily="34" charset="-128"/>
            </a:endParaRPr>
          </a:p>
        </p:txBody>
      </p:sp>
      <p:sp>
        <p:nvSpPr>
          <p:cNvPr id="18" name="object 18"/>
          <p:cNvSpPr txBox="1"/>
          <p:nvPr/>
        </p:nvSpPr>
        <p:spPr>
          <a:xfrm>
            <a:off x="2289787" y="2178688"/>
            <a:ext cx="7612217" cy="953915"/>
          </a:xfrm>
          <a:prstGeom prst="rect">
            <a:avLst/>
          </a:prstGeom>
        </p:spPr>
        <p:txBody>
          <a:bodyPr vert="horz" wrap="square" lIns="0" tIns="0" rIns="0" bIns="0" rtlCol="0">
            <a:spAutoFit/>
          </a:bodyPr>
          <a:lstStyle/>
          <a:p>
            <a:pPr algn="ctr" defTabSz="407526">
              <a:lnSpc>
                <a:spcPts val="4019"/>
              </a:lnSpc>
            </a:pPr>
            <a:r>
              <a:rPr lang="cs-CZ" sz="2737" b="1" spc="-17" dirty="0">
                <a:solidFill>
                  <a:srgbClr val="428F9B"/>
                </a:solidFill>
                <a:ea typeface="Arial Unicode MS" panose="020B0604020202020204" pitchFamily="34" charset="-128"/>
                <a:cs typeface="Calibri"/>
              </a:rPr>
              <a:t>ESF II projekt Západočeské univerzity v Plzni</a:t>
            </a:r>
          </a:p>
          <a:p>
            <a:pPr algn="ctr" defTabSz="407526">
              <a:lnSpc>
                <a:spcPts val="4019"/>
              </a:lnSpc>
            </a:pPr>
            <a:r>
              <a:rPr lang="cs-CZ" sz="1710" b="1" spc="-17" dirty="0" err="1">
                <a:solidFill>
                  <a:srgbClr val="428F9B"/>
                </a:solidFill>
                <a:ea typeface="Arial Unicode MS" panose="020B0604020202020204" pitchFamily="34" charset="-128"/>
                <a:cs typeface="Calibri"/>
              </a:rPr>
              <a:t>reg</a:t>
            </a:r>
            <a:r>
              <a:rPr lang="cs-CZ" sz="1710" b="1" spc="-17" dirty="0">
                <a:solidFill>
                  <a:srgbClr val="428F9B"/>
                </a:solidFill>
                <a:ea typeface="Arial Unicode MS" panose="020B0604020202020204" pitchFamily="34" charset="-128"/>
                <a:cs typeface="Calibri"/>
              </a:rPr>
              <a:t>. č. CZ.02.2.69/0.0/0.0/18_056/0013239</a:t>
            </a:r>
            <a:endParaRPr sz="3421" dirty="0">
              <a:solidFill>
                <a:srgbClr val="FFFFFF"/>
              </a:solidFill>
              <a:latin typeface="Calibri"/>
              <a:ea typeface="Arial Unicode MS" panose="020B0604020202020204" pitchFamily="34" charset="-128"/>
              <a:cs typeface="Calibri"/>
            </a:endParaRPr>
          </a:p>
        </p:txBody>
      </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ovéPole 5">
            <a:extLst>
              <a:ext uri="{FF2B5EF4-FFF2-40B4-BE49-F238E27FC236}">
                <a16:creationId xmlns:a16="http://schemas.microsoft.com/office/drawing/2014/main" id="{22C752D9-5DE3-42C3-9062-4048F02C9E8B}"/>
              </a:ext>
            </a:extLst>
          </p:cNvPr>
          <p:cNvSpPr txBox="1"/>
          <p:nvPr/>
        </p:nvSpPr>
        <p:spPr>
          <a:xfrm>
            <a:off x="2973197" y="2290086"/>
            <a:ext cx="6094602" cy="1077218"/>
          </a:xfrm>
          <a:prstGeom prst="rect">
            <a:avLst/>
          </a:prstGeom>
          <a:noFill/>
        </p:spPr>
        <p:txBody>
          <a:bodyPr wrap="square">
            <a:spAutoFit/>
          </a:bodyPr>
          <a:lstStyle/>
          <a:p>
            <a:pPr algn="ctr"/>
            <a:r>
              <a:rPr lang="cs-CZ" sz="3200" b="1" dirty="0">
                <a:solidFill>
                  <a:srgbClr val="0000FF"/>
                </a:solidFill>
                <a:latin typeface="Times New Roman" panose="02020603050405020304" pitchFamily="18" charset="0"/>
                <a:cs typeface="Times New Roman" panose="02020603050405020304" pitchFamily="18" charset="0"/>
              </a:rPr>
              <a:t>Tečení</a:t>
            </a:r>
          </a:p>
          <a:p>
            <a:pPr algn="ctr"/>
            <a:r>
              <a:rPr lang="cs-CZ" altLang="cs-CZ" sz="3200" dirty="0">
                <a:solidFill>
                  <a:srgbClr val="0000FF"/>
                </a:solidFill>
              </a:rPr>
              <a:t>Prof. Dr. Ing. Antonín Kříž</a:t>
            </a:r>
            <a:endParaRPr lang="cs-CZ" sz="3200" b="1" dirty="0">
              <a:solidFill>
                <a:srgbClr val="0000FF"/>
              </a:solidFill>
              <a:latin typeface="Times New Roman" panose="02020603050405020304" pitchFamily="18" charset="0"/>
              <a:cs typeface="Times New Roman" panose="02020603050405020304" pitchFamily="18" charset="0"/>
            </a:endParaRPr>
          </a:p>
        </p:txBody>
      </p:sp>
      <p:sp>
        <p:nvSpPr>
          <p:cNvPr id="5" name="Text Box 1">
            <a:extLst>
              <a:ext uri="{FF2B5EF4-FFF2-40B4-BE49-F238E27FC236}">
                <a16:creationId xmlns:a16="http://schemas.microsoft.com/office/drawing/2014/main" id="{B711839E-7258-49D8-A7C6-82ADE1B5EF51}"/>
              </a:ext>
            </a:extLst>
          </p:cNvPr>
          <p:cNvSpPr txBox="1">
            <a:spLocks noChangeArrowheads="1"/>
          </p:cNvSpPr>
          <p:nvPr/>
        </p:nvSpPr>
        <p:spPr bwMode="auto">
          <a:xfrm>
            <a:off x="2916935" y="288421"/>
            <a:ext cx="620712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spAutoFit/>
          </a:bodyPr>
          <a:lstStyle>
            <a:lvl1pPr>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chemeClr val="tx1"/>
                </a:solidFill>
                <a:latin typeface="Arial" panose="020B0604020202020204" pitchFamily="34" charset="0"/>
              </a:defRPr>
            </a:lvl1pPr>
            <a:lvl2pPr marL="742950" indent="-28575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chemeClr val="tx1"/>
                </a:solidFill>
                <a:latin typeface="Arial" panose="020B0604020202020204" pitchFamily="34" charset="0"/>
              </a:defRPr>
            </a:lvl2pPr>
            <a:lvl3pPr marL="11430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defRPr>
            </a:lvl3pPr>
            <a:lvl4pPr marL="16002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4pPr>
            <a:lvl5pPr marL="2057400" indent="-228600">
              <a:spcBef>
                <a:spcPct val="20000"/>
              </a:spcBef>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Arial" panose="020B0604020202020204" pitchFamily="34" charset="0"/>
              </a:defRPr>
            </a:lvl9pPr>
          </a:lstStyle>
          <a:p>
            <a:pPr algn="ctr" eaLnBrk="1">
              <a:lnSpc>
                <a:spcPct val="87000"/>
              </a:lnSpc>
              <a:spcBef>
                <a:spcPct val="0"/>
              </a:spcBef>
              <a:buClr>
                <a:srgbClr val="000000"/>
              </a:buClr>
              <a:buSzPct val="45000"/>
              <a:buFont typeface="Wingdings" panose="05000000000000000000" pitchFamily="2" charset="2"/>
              <a:buNone/>
            </a:pPr>
            <a:r>
              <a:rPr lang="en-GB" altLang="cs-CZ" sz="4000" dirty="0" err="1">
                <a:solidFill>
                  <a:srgbClr val="FF0000"/>
                </a:solidFill>
                <a:ea typeface="Arial Unicode MS"/>
                <a:cs typeface="Arial Unicode MS"/>
              </a:rPr>
              <a:t>Strojírenské</a:t>
            </a:r>
            <a:r>
              <a:rPr lang="en-GB" altLang="cs-CZ" sz="4000" dirty="0">
                <a:solidFill>
                  <a:srgbClr val="FF0000"/>
                </a:solidFill>
                <a:ea typeface="Arial Unicode MS"/>
                <a:cs typeface="Arial Unicode MS"/>
              </a:rPr>
              <a:t> </a:t>
            </a:r>
            <a:r>
              <a:rPr lang="en-GB" altLang="cs-CZ" sz="4000" dirty="0" err="1">
                <a:solidFill>
                  <a:srgbClr val="FF0000"/>
                </a:solidFill>
                <a:ea typeface="Arial Unicode MS"/>
                <a:cs typeface="Arial Unicode MS"/>
              </a:rPr>
              <a:t>materiály</a:t>
            </a:r>
            <a:endParaRPr lang="en-GB" altLang="cs-CZ" sz="4000" dirty="0">
              <a:solidFill>
                <a:srgbClr val="FF0000"/>
              </a:solidFill>
              <a:ea typeface="Arial Unicode MS"/>
              <a:cs typeface="Arial Unicode MS"/>
            </a:endParaRPr>
          </a:p>
        </p:txBody>
      </p:sp>
      <p:sp>
        <p:nvSpPr>
          <p:cNvPr id="9" name="TextovéPole 8">
            <a:extLst>
              <a:ext uri="{FF2B5EF4-FFF2-40B4-BE49-F238E27FC236}">
                <a16:creationId xmlns:a16="http://schemas.microsoft.com/office/drawing/2014/main" id="{F0FC363B-CFE9-4B46-900B-55403683F5F1}"/>
              </a:ext>
            </a:extLst>
          </p:cNvPr>
          <p:cNvSpPr txBox="1"/>
          <p:nvPr/>
        </p:nvSpPr>
        <p:spPr>
          <a:xfrm>
            <a:off x="2177159" y="3516415"/>
            <a:ext cx="7686675" cy="466725"/>
          </a:xfrm>
          <a:prstGeom prst="rect">
            <a:avLst/>
          </a:prstGeom>
          <a:noFill/>
        </p:spPr>
        <p:txBody>
          <a:bodyPr>
            <a:spAutoFit/>
          </a:bodyPr>
          <a:lstStyle/>
          <a:p>
            <a:pPr algn="ctr" eaLnBrk="1">
              <a:lnSpc>
                <a:spcPct val="87000"/>
              </a:lnSpc>
              <a:buClr>
                <a:srgbClr val="000000"/>
              </a:buClr>
              <a:buSzPct val="45000"/>
              <a:buFont typeface="Wingdings" panose="05000000000000000000" pitchFamily="2" charset="2"/>
              <a:buNone/>
              <a:defRPr/>
            </a:pPr>
            <a:r>
              <a:rPr lang="cs-CZ" altLang="cs-CZ" sz="2800" dirty="0">
                <a:solidFill>
                  <a:srgbClr val="0000FF"/>
                </a:solidFill>
                <a:latin typeface="+mj-lt"/>
              </a:rPr>
              <a:t>Přednáška pro presenční formu studia</a:t>
            </a:r>
            <a:endParaRPr lang="en-GB" altLang="cs-CZ" sz="2800" dirty="0">
              <a:solidFill>
                <a:srgbClr val="0000FF"/>
              </a:solidFill>
              <a:latin typeface="+mj-lt"/>
            </a:endParaRPr>
          </a:p>
        </p:txBody>
      </p:sp>
      <p:sp>
        <p:nvSpPr>
          <p:cNvPr id="7" name="Obdélník 6">
            <a:extLst>
              <a:ext uri="{FF2B5EF4-FFF2-40B4-BE49-F238E27FC236}">
                <a16:creationId xmlns:a16="http://schemas.microsoft.com/office/drawing/2014/main" id="{F9C16F51-5E22-46C5-8475-EA285B4CC89E}"/>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1167290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9DD03F4E-6C6C-4014-9691-B32D797E3B3D}"/>
              </a:ext>
            </a:extLst>
          </p:cNvPr>
          <p:cNvSpPr txBox="1"/>
          <p:nvPr/>
        </p:nvSpPr>
        <p:spPr>
          <a:xfrm>
            <a:off x="134923" y="72109"/>
            <a:ext cx="11853644" cy="3139321"/>
          </a:xfrm>
          <a:prstGeom prst="rect">
            <a:avLst/>
          </a:prstGeom>
          <a:noFill/>
        </p:spPr>
        <p:txBody>
          <a:bodyPr wrap="square">
            <a:spAutoFit/>
          </a:bodyPr>
          <a:lstStyle/>
          <a:p>
            <a:pPr algn="just"/>
            <a:r>
              <a:rPr lang="cs-CZ" dirty="0">
                <a:latin typeface="Times New Roman" panose="02020603050405020304" pitchFamily="18" charset="0"/>
                <a:cs typeface="Times New Roman" panose="02020603050405020304" pitchFamily="18" charset="0"/>
              </a:rPr>
              <a:t>Tečení je výsledkem jevů, projevujících se během </a:t>
            </a:r>
            <a:r>
              <a:rPr lang="cs-CZ" b="1" dirty="0">
                <a:latin typeface="Times New Roman" panose="02020603050405020304" pitchFamily="18" charset="0"/>
                <a:cs typeface="Times New Roman" panose="02020603050405020304" pitchFamily="18" charset="0"/>
              </a:rPr>
              <a:t>plastické deformace za zvýšené teploty</a:t>
            </a:r>
            <a:r>
              <a:rPr lang="cs-CZ" dirty="0">
                <a:latin typeface="Times New Roman" panose="02020603050405020304" pitchFamily="18" charset="0"/>
                <a:cs typeface="Times New Roman" panose="02020603050405020304" pitchFamily="18" charset="0"/>
              </a:rPr>
              <a:t>, které je možné vysvětlit chováním </a:t>
            </a:r>
            <a:r>
              <a:rPr lang="cs-CZ" dirty="0">
                <a:solidFill>
                  <a:srgbClr val="FF0000"/>
                </a:solidFill>
                <a:latin typeface="Times New Roman" panose="02020603050405020304" pitchFamily="18" charset="0"/>
                <a:cs typeface="Times New Roman" panose="02020603050405020304" pitchFamily="18" charset="0"/>
              </a:rPr>
              <a:t>dislokací</a:t>
            </a:r>
            <a:r>
              <a:rPr lang="cs-CZ" dirty="0">
                <a:latin typeface="Times New Roman" panose="02020603050405020304" pitchFamily="18" charset="0"/>
                <a:cs typeface="Times New Roman" panose="02020603050405020304" pitchFamily="18" charset="0"/>
              </a:rPr>
              <a:t> za působení vnějších sil a </a:t>
            </a:r>
            <a:r>
              <a:rPr lang="cs-CZ" dirty="0" err="1">
                <a:solidFill>
                  <a:srgbClr val="FF0000"/>
                </a:solidFill>
                <a:latin typeface="Times New Roman" panose="02020603050405020304" pitchFamily="18" charset="0"/>
                <a:cs typeface="Times New Roman" panose="02020603050405020304" pitchFamily="18" charset="0"/>
              </a:rPr>
              <a:t>difúse</a:t>
            </a:r>
            <a:r>
              <a:rPr lang="cs-CZ" dirty="0">
                <a:solidFill>
                  <a:srgbClr val="FF0000"/>
                </a:solidFill>
                <a:latin typeface="Times New Roman" panose="02020603050405020304" pitchFamily="18" charset="0"/>
                <a:cs typeface="Times New Roman" panose="02020603050405020304" pitchFamily="18" charset="0"/>
              </a:rPr>
              <a:t> </a:t>
            </a:r>
            <a:r>
              <a:rPr lang="cs-CZ" dirty="0">
                <a:latin typeface="Times New Roman" panose="02020603050405020304" pitchFamily="18" charset="0"/>
                <a:cs typeface="Times New Roman" panose="02020603050405020304" pitchFamily="18" charset="0"/>
              </a:rPr>
              <a:t>za příslušné teploty. Teplotu tečení lze, stejně jako rekrystalizační teplotu čistých kovů, porovnat podle tzv. </a:t>
            </a:r>
            <a:r>
              <a:rPr lang="cs-CZ" b="1" dirty="0">
                <a:solidFill>
                  <a:srgbClr val="FF0000"/>
                </a:solidFill>
                <a:latin typeface="Times New Roman" panose="02020603050405020304" pitchFamily="18" charset="0"/>
                <a:cs typeface="Times New Roman" panose="02020603050405020304" pitchFamily="18" charset="0"/>
              </a:rPr>
              <a:t>homologické teploty</a:t>
            </a:r>
            <a:r>
              <a:rPr lang="cs-CZ" dirty="0">
                <a:latin typeface="Times New Roman" panose="02020603050405020304" pitchFamily="18" charset="0"/>
                <a:cs typeface="Times New Roman" panose="02020603050405020304" pitchFamily="18" charset="0"/>
              </a:rPr>
              <a:t>, která vyjadřuje </a:t>
            </a:r>
            <a:r>
              <a:rPr lang="cs-CZ" dirty="0">
                <a:solidFill>
                  <a:srgbClr val="FF0000"/>
                </a:solidFill>
                <a:latin typeface="Times New Roman" panose="02020603050405020304" pitchFamily="18" charset="0"/>
                <a:cs typeface="Times New Roman" panose="02020603050405020304" pitchFamily="18" charset="0"/>
              </a:rPr>
              <a:t>poměr absolutní teploty</a:t>
            </a:r>
            <a:r>
              <a:rPr lang="cs-CZ" dirty="0">
                <a:latin typeface="Times New Roman" panose="02020603050405020304" pitchFamily="18" charset="0"/>
                <a:cs typeface="Times New Roman" panose="02020603050405020304" pitchFamily="18" charset="0"/>
              </a:rPr>
              <a:t>, při které probíhá </a:t>
            </a:r>
            <a:r>
              <a:rPr lang="cs-CZ" dirty="0">
                <a:solidFill>
                  <a:srgbClr val="FF0000"/>
                </a:solidFill>
                <a:latin typeface="Times New Roman" panose="02020603050405020304" pitchFamily="18" charset="0"/>
                <a:cs typeface="Times New Roman" panose="02020603050405020304" pitchFamily="18" charset="0"/>
              </a:rPr>
              <a:t>tečení</a:t>
            </a:r>
            <a:r>
              <a:rPr lang="cs-CZ" dirty="0">
                <a:latin typeface="Times New Roman" panose="02020603050405020304" pitchFamily="18" charset="0"/>
                <a:cs typeface="Times New Roman" panose="02020603050405020304" pitchFamily="18" charset="0"/>
              </a:rPr>
              <a:t>, k </a:t>
            </a:r>
            <a:r>
              <a:rPr lang="cs-CZ" dirty="0">
                <a:solidFill>
                  <a:srgbClr val="FF0000"/>
                </a:solidFill>
                <a:latin typeface="Times New Roman" panose="02020603050405020304" pitchFamily="18" charset="0"/>
                <a:cs typeface="Times New Roman" panose="02020603050405020304" pitchFamily="18" charset="0"/>
              </a:rPr>
              <a:t>teplotě</a:t>
            </a:r>
            <a:r>
              <a:rPr lang="cs-CZ" dirty="0">
                <a:latin typeface="Times New Roman" panose="02020603050405020304" pitchFamily="18" charset="0"/>
                <a:cs typeface="Times New Roman" panose="02020603050405020304" pitchFamily="18" charset="0"/>
              </a:rPr>
              <a:t> </a:t>
            </a:r>
            <a:r>
              <a:rPr lang="cs-CZ" dirty="0">
                <a:solidFill>
                  <a:srgbClr val="FF0000"/>
                </a:solidFill>
                <a:latin typeface="Times New Roman" panose="02020603050405020304" pitchFamily="18" charset="0"/>
                <a:cs typeface="Times New Roman" panose="02020603050405020304" pitchFamily="18" charset="0"/>
              </a:rPr>
              <a:t>tavení</a:t>
            </a:r>
            <a:r>
              <a:rPr lang="cs-CZ" dirty="0">
                <a:latin typeface="Times New Roman" panose="02020603050405020304" pitchFamily="18" charset="0"/>
                <a:cs typeface="Times New Roman" panose="02020603050405020304" pitchFamily="18" charset="0"/>
              </a:rPr>
              <a:t>. Z diagramu je možné stanovit homologickou teplotu pro železo, měď, hliník, olovo, rtuť. Vodorovné osy diagramu jsou teplota v absolutních stupních, tedy Kelvinech, a horní osa ve stupních Celsia. Na svislé ose je relativní vzdálenost od absolutní nuly k teplotě tavení v procentech. Pro jednotlivé kovy jsou vyznačeny spojnice absolutní nuly s odpovídající tavící teplotou kovu. Vodorovné přímky protínají tyto spojnice v bodech, které udávají teploty, při níž je fyzikální stav všech kovů přibližně stejný. Podle přímky BB´ je možné srovnávat například vlastnosti olova s vlastnostmi čistého železa za teploty přibližně 650 °C. Svislá spojnice AA´ protíná přímky jednotlivých kovů v bodech, které mají stejnou absolutní teplotu, ale homologickou značně rozdílnou. To naznačuje, že jejich stav je rozdílný a není možné jejich vlastnosti za těchto podmínek srovnávat. </a:t>
            </a:r>
          </a:p>
        </p:txBody>
      </p:sp>
      <p:sp>
        <p:nvSpPr>
          <p:cNvPr id="7" name="TextovéPole 6">
            <a:extLst>
              <a:ext uri="{FF2B5EF4-FFF2-40B4-BE49-F238E27FC236}">
                <a16:creationId xmlns:a16="http://schemas.microsoft.com/office/drawing/2014/main" id="{12D58C1E-2252-48B0-846C-81FB55281257}"/>
              </a:ext>
            </a:extLst>
          </p:cNvPr>
          <p:cNvSpPr txBox="1"/>
          <p:nvPr/>
        </p:nvSpPr>
        <p:spPr>
          <a:xfrm>
            <a:off x="127928" y="3343206"/>
            <a:ext cx="11785134" cy="1631216"/>
          </a:xfrm>
          <a:prstGeom prst="rect">
            <a:avLst/>
          </a:prstGeom>
          <a:noFill/>
        </p:spPr>
        <p:txBody>
          <a:bodyPr wrap="square">
            <a:spAutoFit/>
          </a:bodyPr>
          <a:lstStyle/>
          <a:p>
            <a:pPr algn="just"/>
            <a:r>
              <a:rPr lang="cs-CZ" sz="2000" dirty="0">
                <a:latin typeface="Times New Roman" panose="02020603050405020304" pitchFamily="18" charset="0"/>
                <a:cs typeface="Times New Roman" panose="02020603050405020304" pitchFamily="18" charset="0"/>
              </a:rPr>
              <a:t>Z hlediska bezpečného dimenzování konstrukcí, které jsou vystaveny tečení jsou důležité hlavně podmínky vedoucí k určité deformaci za daný čas a podmínky, které způsobí lom součásti. Tyto údaje je možné získat z křivek tečení, z nichž se určuje hlavně mez tečení, tj. napětí které za danou dobu a dané teploty vede k určité velikosti deformace, a mez pevnosti při tečení, tj. napětí, které za danou dobu a dané teploty vede k lomu zkoušené součásti. </a:t>
            </a:r>
          </a:p>
        </p:txBody>
      </p:sp>
      <p:sp>
        <p:nvSpPr>
          <p:cNvPr id="4" name="Obdélník 3">
            <a:extLst>
              <a:ext uri="{FF2B5EF4-FFF2-40B4-BE49-F238E27FC236}">
                <a16:creationId xmlns:a16="http://schemas.microsoft.com/office/drawing/2014/main" id="{5021128F-4813-4883-A32F-E09721E40B20}"/>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6" name="TextovéPole 5">
            <a:extLst>
              <a:ext uri="{FF2B5EF4-FFF2-40B4-BE49-F238E27FC236}">
                <a16:creationId xmlns:a16="http://schemas.microsoft.com/office/drawing/2014/main" id="{361E2306-D11C-8A59-DF1F-C9B8D470DD27}"/>
              </a:ext>
            </a:extLst>
          </p:cNvPr>
          <p:cNvSpPr txBox="1"/>
          <p:nvPr/>
        </p:nvSpPr>
        <p:spPr>
          <a:xfrm>
            <a:off x="134923" y="5241191"/>
            <a:ext cx="11139881" cy="338554"/>
          </a:xfrm>
          <a:prstGeom prst="rect">
            <a:avLst/>
          </a:prstGeom>
          <a:noFill/>
        </p:spPr>
        <p:txBody>
          <a:bodyPr wrap="square">
            <a:spAutoFit/>
          </a:bodyPr>
          <a:lstStyle/>
          <a:p>
            <a:r>
              <a:rPr lang="cs-CZ" sz="1600" dirty="0" err="1">
                <a:latin typeface="Times New Roman" panose="02020603050405020304" pitchFamily="18" charset="0"/>
                <a:cs typeface="Times New Roman" panose="02020603050405020304" pitchFamily="18" charset="0"/>
              </a:rPr>
              <a:t>Callister</a:t>
            </a:r>
            <a:r>
              <a:rPr lang="cs-CZ" sz="1600" dirty="0">
                <a:latin typeface="Times New Roman" panose="02020603050405020304" pitchFamily="18" charset="0"/>
                <a:cs typeface="Times New Roman" panose="02020603050405020304" pitchFamily="18" charset="0"/>
              </a:rPr>
              <a:t> W.D., </a:t>
            </a:r>
            <a:r>
              <a:rPr lang="cs-CZ" sz="1600" dirty="0" err="1">
                <a:latin typeface="Times New Roman" panose="02020603050405020304" pitchFamily="18" charset="0"/>
                <a:cs typeface="Times New Roman" panose="02020603050405020304" pitchFamily="18" charset="0"/>
              </a:rPr>
              <a:t>Materials</a:t>
            </a:r>
            <a:r>
              <a:rPr lang="cs-CZ" sz="1600" dirty="0">
                <a:latin typeface="Times New Roman" panose="02020603050405020304" pitchFamily="18" charset="0"/>
                <a:cs typeface="Times New Roman" panose="02020603050405020304" pitchFamily="18" charset="0"/>
              </a:rPr>
              <a:t> Science and </a:t>
            </a:r>
            <a:r>
              <a:rPr lang="cs-CZ" sz="1600" dirty="0" err="1">
                <a:latin typeface="Times New Roman" panose="02020603050405020304" pitchFamily="18" charset="0"/>
                <a:cs typeface="Times New Roman" panose="02020603050405020304" pitchFamily="18" charset="0"/>
              </a:rPr>
              <a:t>Engineering</a:t>
            </a:r>
            <a:r>
              <a:rPr lang="cs-CZ" sz="1600" dirty="0">
                <a:latin typeface="Times New Roman" panose="02020603050405020304" pitchFamily="18" charset="0"/>
                <a:cs typeface="Times New Roman" panose="02020603050405020304" pitchFamily="18" charset="0"/>
              </a:rPr>
              <a:t> – An </a:t>
            </a:r>
            <a:r>
              <a:rPr lang="cs-CZ" sz="1600" dirty="0" err="1">
                <a:latin typeface="Times New Roman" panose="02020603050405020304" pitchFamily="18" charset="0"/>
                <a:cs typeface="Times New Roman" panose="02020603050405020304" pitchFamily="18" charset="0"/>
              </a:rPr>
              <a:t>introduction</a:t>
            </a:r>
            <a:r>
              <a:rPr lang="cs-CZ" sz="1600" dirty="0">
                <a:latin typeface="Times New Roman" panose="02020603050405020304" pitchFamily="18" charset="0"/>
                <a:cs typeface="Times New Roman" panose="02020603050405020304" pitchFamily="18" charset="0"/>
              </a:rPr>
              <a:t>, 7th </a:t>
            </a:r>
            <a:r>
              <a:rPr lang="cs-CZ" sz="1600" dirty="0" err="1">
                <a:latin typeface="Times New Roman" panose="02020603050405020304" pitchFamily="18" charset="0"/>
                <a:cs typeface="Times New Roman" panose="02020603050405020304" pitchFamily="18" charset="0"/>
              </a:rPr>
              <a:t>edition</a:t>
            </a:r>
            <a:r>
              <a:rPr lang="cs-CZ" sz="1600" dirty="0">
                <a:latin typeface="Times New Roman" panose="02020603050405020304" pitchFamily="18" charset="0"/>
                <a:cs typeface="Times New Roman" panose="02020603050405020304" pitchFamily="18" charset="0"/>
              </a:rPr>
              <a:t>, </a:t>
            </a:r>
            <a:r>
              <a:rPr lang="cs-CZ" sz="1600" dirty="0" err="1">
                <a:latin typeface="Times New Roman" panose="02020603050405020304" pitchFamily="18" charset="0"/>
                <a:cs typeface="Times New Roman" panose="02020603050405020304" pitchFamily="18" charset="0"/>
              </a:rPr>
              <a:t>Wiley</a:t>
            </a:r>
            <a:r>
              <a:rPr lang="cs-CZ" sz="1600" dirty="0">
                <a:latin typeface="Times New Roman" panose="02020603050405020304" pitchFamily="18" charset="0"/>
                <a:cs typeface="Times New Roman" panose="02020603050405020304" pitchFamily="18" charset="0"/>
              </a:rPr>
              <a:t>, 2020.ISBN: 1119453917.</a:t>
            </a:r>
          </a:p>
        </p:txBody>
      </p:sp>
    </p:spTree>
    <p:extLst>
      <p:ext uri="{BB962C8B-B14F-4D97-AF65-F5344CB8AC3E}">
        <p14:creationId xmlns:p14="http://schemas.microsoft.com/office/powerpoint/2010/main" val="607195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délník 3">
            <a:extLst>
              <a:ext uri="{FF2B5EF4-FFF2-40B4-BE49-F238E27FC236}">
                <a16:creationId xmlns:a16="http://schemas.microsoft.com/office/drawing/2014/main" id="{A4C80F84-AE7E-4222-B70A-7D2511B462BE}"/>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pic>
        <p:nvPicPr>
          <p:cNvPr id="3" name="Obrázek 2">
            <a:extLst>
              <a:ext uri="{FF2B5EF4-FFF2-40B4-BE49-F238E27FC236}">
                <a16:creationId xmlns:a16="http://schemas.microsoft.com/office/drawing/2014/main" id="{289659B1-A939-430D-BF90-10BCA79DE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742" y="0"/>
            <a:ext cx="9889994" cy="5247444"/>
          </a:xfrm>
          <a:prstGeom prst="rect">
            <a:avLst/>
          </a:prstGeom>
        </p:spPr>
      </p:pic>
      <p:sp>
        <p:nvSpPr>
          <p:cNvPr id="5" name="TextovéPole 4">
            <a:extLst>
              <a:ext uri="{FF2B5EF4-FFF2-40B4-BE49-F238E27FC236}">
                <a16:creationId xmlns:a16="http://schemas.microsoft.com/office/drawing/2014/main" id="{3BC09E8A-276A-4DA0-84C5-34B568BF3B42}"/>
              </a:ext>
            </a:extLst>
          </p:cNvPr>
          <p:cNvSpPr txBox="1"/>
          <p:nvPr/>
        </p:nvSpPr>
        <p:spPr>
          <a:xfrm>
            <a:off x="4490001" y="3686328"/>
            <a:ext cx="6094602" cy="461665"/>
          </a:xfrm>
          <a:prstGeom prst="rect">
            <a:avLst/>
          </a:prstGeom>
          <a:noFill/>
        </p:spPr>
        <p:txBody>
          <a:bodyPr wrap="square">
            <a:spAutoFit/>
          </a:bodyPr>
          <a:lstStyle/>
          <a:p>
            <a:r>
              <a:rPr lang="cs-CZ" sz="2400" b="1" dirty="0">
                <a:latin typeface="Times New Roman" panose="02020603050405020304" pitchFamily="18" charset="0"/>
                <a:cs typeface="Times New Roman" panose="02020603050405020304" pitchFamily="18" charset="0"/>
              </a:rPr>
              <a:t>Homologické teploty vybraných kovů</a:t>
            </a:r>
          </a:p>
        </p:txBody>
      </p:sp>
      <p:sp>
        <p:nvSpPr>
          <p:cNvPr id="6" name="TextovéPole 5">
            <a:extLst>
              <a:ext uri="{FF2B5EF4-FFF2-40B4-BE49-F238E27FC236}">
                <a16:creationId xmlns:a16="http://schemas.microsoft.com/office/drawing/2014/main" id="{E3F1D692-FFA9-A604-EDBF-345EC826D53D}"/>
              </a:ext>
            </a:extLst>
          </p:cNvPr>
          <p:cNvSpPr txBox="1"/>
          <p:nvPr/>
        </p:nvSpPr>
        <p:spPr>
          <a:xfrm>
            <a:off x="287323" y="5395079"/>
            <a:ext cx="6094602" cy="369332"/>
          </a:xfrm>
          <a:prstGeom prst="rect">
            <a:avLst/>
          </a:prstGeom>
          <a:noFill/>
        </p:spPr>
        <p:txBody>
          <a:bodyPr wrap="square">
            <a:spAutoFit/>
          </a:bodyPr>
          <a:lstStyle/>
          <a:p>
            <a:r>
              <a:rPr lang="cs-CZ" dirty="0"/>
              <a:t>http://ocw.utm.my/file.php/160/edited_creep_part_1.pdf</a:t>
            </a:r>
          </a:p>
        </p:txBody>
      </p:sp>
    </p:spTree>
    <p:extLst>
      <p:ext uri="{BB962C8B-B14F-4D97-AF65-F5344CB8AC3E}">
        <p14:creationId xmlns:p14="http://schemas.microsoft.com/office/powerpoint/2010/main" val="1325794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délník 7">
            <a:extLst>
              <a:ext uri="{FF2B5EF4-FFF2-40B4-BE49-F238E27FC236}">
                <a16:creationId xmlns:a16="http://schemas.microsoft.com/office/drawing/2014/main" id="{A8448AD6-CEBF-4D9B-95CC-EA4060F57E2F}"/>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7" name="TextovéPole 6">
            <a:extLst>
              <a:ext uri="{FF2B5EF4-FFF2-40B4-BE49-F238E27FC236}">
                <a16:creationId xmlns:a16="http://schemas.microsoft.com/office/drawing/2014/main" id="{D859CFFB-A80F-47D1-883D-673683DA7868}"/>
              </a:ext>
            </a:extLst>
          </p:cNvPr>
          <p:cNvSpPr txBox="1"/>
          <p:nvPr/>
        </p:nvSpPr>
        <p:spPr>
          <a:xfrm>
            <a:off x="199086" y="70681"/>
            <a:ext cx="11863647" cy="1323439"/>
          </a:xfrm>
          <a:prstGeom prst="rect">
            <a:avLst/>
          </a:prstGeom>
          <a:noFill/>
        </p:spPr>
        <p:txBody>
          <a:bodyPr wrap="square">
            <a:spAutoFit/>
          </a:bodyPr>
          <a:lstStyle/>
          <a:p>
            <a:pPr algn="just"/>
            <a:r>
              <a:rPr lang="cs-CZ" sz="2000" dirty="0">
                <a:latin typeface="Times New Roman" panose="02020603050405020304" pitchFamily="18" charset="0"/>
                <a:cs typeface="Times New Roman" panose="02020603050405020304" pitchFamily="18" charset="0"/>
              </a:rPr>
              <a:t>S rostoucí teplotou a napětím se zvětšuje celková deformace v okamžiku lomu a zkracuje se doba do lomu. Při nízkých teplotách a při nízkých hodnotách působícího napětí (křivka 1) se objevuje pouze přechodné tečení, které však rychle mizí a počáteční hodnota rychlosti tečení d</a:t>
            </a:r>
            <a:r>
              <a:rPr lang="el-GR" sz="2000" dirty="0">
                <a:latin typeface="Times New Roman" panose="02020603050405020304" pitchFamily="18" charset="0"/>
                <a:cs typeface="Times New Roman" panose="02020603050405020304" pitchFamily="18" charset="0"/>
              </a:rPr>
              <a:t>ε/</a:t>
            </a:r>
            <a:r>
              <a:rPr lang="cs-CZ" sz="2000" dirty="0" err="1">
                <a:latin typeface="Times New Roman" panose="02020603050405020304" pitchFamily="18" charset="0"/>
                <a:cs typeface="Times New Roman" panose="02020603050405020304" pitchFamily="18" charset="0"/>
              </a:rPr>
              <a:t>dt</a:t>
            </a:r>
            <a:r>
              <a:rPr lang="cs-CZ" sz="2000" dirty="0">
                <a:latin typeface="Times New Roman" panose="02020603050405020304" pitchFamily="18" charset="0"/>
                <a:cs typeface="Times New Roman" panose="02020603050405020304" pitchFamily="18" charset="0"/>
              </a:rPr>
              <a:t> se neustále zmenšuje. Průběh deformace je možné vyjádřit vztahem: </a:t>
            </a:r>
          </a:p>
        </p:txBody>
      </p:sp>
      <p:pic>
        <p:nvPicPr>
          <p:cNvPr id="9" name="Obrázek 8">
            <a:extLst>
              <a:ext uri="{FF2B5EF4-FFF2-40B4-BE49-F238E27FC236}">
                <a16:creationId xmlns:a16="http://schemas.microsoft.com/office/drawing/2014/main" id="{7EC6F472-2D13-4CE7-9E35-56D8CF7A9CD2}"/>
              </a:ext>
            </a:extLst>
          </p:cNvPr>
          <p:cNvPicPr>
            <a:picLocks noChangeAspect="1"/>
          </p:cNvPicPr>
          <p:nvPr/>
        </p:nvPicPr>
        <p:blipFill>
          <a:blip r:embed="rId3"/>
          <a:stretch>
            <a:fillRect/>
          </a:stretch>
        </p:blipFill>
        <p:spPr>
          <a:xfrm>
            <a:off x="199086" y="1537577"/>
            <a:ext cx="3644115" cy="1783939"/>
          </a:xfrm>
          <a:prstGeom prst="rect">
            <a:avLst/>
          </a:prstGeom>
        </p:spPr>
      </p:pic>
      <p:pic>
        <p:nvPicPr>
          <p:cNvPr id="11" name="Obrázek 10">
            <a:extLst>
              <a:ext uri="{FF2B5EF4-FFF2-40B4-BE49-F238E27FC236}">
                <a16:creationId xmlns:a16="http://schemas.microsoft.com/office/drawing/2014/main" id="{3D63B5B9-492B-4685-8EC7-9FA5A42BFEEE}"/>
              </a:ext>
            </a:extLst>
          </p:cNvPr>
          <p:cNvPicPr>
            <a:picLocks noChangeAspect="1"/>
          </p:cNvPicPr>
          <p:nvPr/>
        </p:nvPicPr>
        <p:blipFill>
          <a:blip r:embed="rId4"/>
          <a:stretch>
            <a:fillRect/>
          </a:stretch>
        </p:blipFill>
        <p:spPr>
          <a:xfrm>
            <a:off x="3967674" y="1394120"/>
            <a:ext cx="5465496" cy="4218514"/>
          </a:xfrm>
          <a:prstGeom prst="rect">
            <a:avLst/>
          </a:prstGeom>
        </p:spPr>
      </p:pic>
      <p:sp>
        <p:nvSpPr>
          <p:cNvPr id="6" name="TextovéPole 5">
            <a:extLst>
              <a:ext uri="{FF2B5EF4-FFF2-40B4-BE49-F238E27FC236}">
                <a16:creationId xmlns:a16="http://schemas.microsoft.com/office/drawing/2014/main" id="{298C088F-9C28-4FCA-9CA0-42D45C4FDAC1}"/>
              </a:ext>
            </a:extLst>
          </p:cNvPr>
          <p:cNvSpPr txBox="1"/>
          <p:nvPr/>
        </p:nvSpPr>
        <p:spPr>
          <a:xfrm>
            <a:off x="4104237" y="1066940"/>
            <a:ext cx="6094602" cy="369332"/>
          </a:xfrm>
          <a:prstGeom prst="rect">
            <a:avLst/>
          </a:prstGeom>
          <a:noFill/>
        </p:spPr>
        <p:txBody>
          <a:bodyPr wrap="square">
            <a:spAutoFit/>
          </a:bodyPr>
          <a:lstStyle/>
          <a:p>
            <a:r>
              <a:rPr lang="cs-CZ" b="1" dirty="0">
                <a:solidFill>
                  <a:srgbClr val="0000FF"/>
                </a:solidFill>
              </a:rPr>
              <a:t>Změna tvaru křivek tečení vlivem různého napětí </a:t>
            </a:r>
          </a:p>
        </p:txBody>
      </p:sp>
      <p:sp>
        <p:nvSpPr>
          <p:cNvPr id="10" name="TextovéPole 9">
            <a:extLst>
              <a:ext uri="{FF2B5EF4-FFF2-40B4-BE49-F238E27FC236}">
                <a16:creationId xmlns:a16="http://schemas.microsoft.com/office/drawing/2014/main" id="{1A6ED87C-3624-61C0-4C7B-F0B40BA48C96}"/>
              </a:ext>
            </a:extLst>
          </p:cNvPr>
          <p:cNvSpPr txBox="1"/>
          <p:nvPr/>
        </p:nvSpPr>
        <p:spPr>
          <a:xfrm>
            <a:off x="234662" y="5320423"/>
            <a:ext cx="6094602" cy="369332"/>
          </a:xfrm>
          <a:prstGeom prst="rect">
            <a:avLst/>
          </a:prstGeom>
          <a:noFill/>
        </p:spPr>
        <p:txBody>
          <a:bodyPr wrap="square">
            <a:spAutoFit/>
          </a:bodyPr>
          <a:lstStyle/>
          <a:p>
            <a:r>
              <a:rPr lang="cs-CZ" dirty="0"/>
              <a:t>http://ocw.utm.my/file.php/160/edited_creep_part_1.pdf</a:t>
            </a:r>
          </a:p>
        </p:txBody>
      </p:sp>
    </p:spTree>
    <p:extLst>
      <p:ext uri="{BB962C8B-B14F-4D97-AF65-F5344CB8AC3E}">
        <p14:creationId xmlns:p14="http://schemas.microsoft.com/office/powerpoint/2010/main" val="717579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a:extLst>
              <a:ext uri="{FF2B5EF4-FFF2-40B4-BE49-F238E27FC236}">
                <a16:creationId xmlns:a16="http://schemas.microsoft.com/office/drawing/2014/main" id="{D0002BA1-0A24-40E4-92E2-E30C41021EB1}"/>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pic>
        <p:nvPicPr>
          <p:cNvPr id="5" name="Obrázek 4">
            <a:extLst>
              <a:ext uri="{FF2B5EF4-FFF2-40B4-BE49-F238E27FC236}">
                <a16:creationId xmlns:a16="http://schemas.microsoft.com/office/drawing/2014/main" id="{85B9B941-3B61-40B7-A4A2-46952B1BB8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265"/>
            <a:ext cx="6267938" cy="4880945"/>
          </a:xfrm>
          <a:prstGeom prst="rect">
            <a:avLst/>
          </a:prstGeom>
        </p:spPr>
      </p:pic>
      <p:sp>
        <p:nvSpPr>
          <p:cNvPr id="7" name="TextovéPole 6">
            <a:extLst>
              <a:ext uri="{FF2B5EF4-FFF2-40B4-BE49-F238E27FC236}">
                <a16:creationId xmlns:a16="http://schemas.microsoft.com/office/drawing/2014/main" id="{72C8CC84-507B-4A5C-A8F5-F449401C07E5}"/>
              </a:ext>
            </a:extLst>
          </p:cNvPr>
          <p:cNvSpPr txBox="1"/>
          <p:nvPr/>
        </p:nvSpPr>
        <p:spPr>
          <a:xfrm>
            <a:off x="2178932" y="5092145"/>
            <a:ext cx="3236054" cy="461665"/>
          </a:xfrm>
          <a:prstGeom prst="rect">
            <a:avLst/>
          </a:prstGeom>
          <a:noFill/>
        </p:spPr>
        <p:txBody>
          <a:bodyPr wrap="square">
            <a:spAutoFit/>
          </a:bodyPr>
          <a:lstStyle/>
          <a:p>
            <a:r>
              <a:rPr lang="cs-CZ" sz="2400" dirty="0">
                <a:solidFill>
                  <a:srgbClr val="0000FF"/>
                </a:solidFill>
                <a:latin typeface="Times New Roman" panose="02020603050405020304" pitchFamily="18" charset="0"/>
                <a:cs typeface="Times New Roman" panose="02020603050405020304" pitchFamily="18" charset="0"/>
              </a:rPr>
              <a:t>Křivka tečení </a:t>
            </a:r>
          </a:p>
        </p:txBody>
      </p:sp>
      <p:pic>
        <p:nvPicPr>
          <p:cNvPr id="3074" name="Picture 2">
            <a:extLst>
              <a:ext uri="{FF2B5EF4-FFF2-40B4-BE49-F238E27FC236}">
                <a16:creationId xmlns:a16="http://schemas.microsoft.com/office/drawing/2014/main" id="{C5E3B3E6-3E83-4D50-90ED-D9EA12B8D87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1308" y="380403"/>
            <a:ext cx="5207611" cy="477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ovéPole 7">
            <a:extLst>
              <a:ext uri="{FF2B5EF4-FFF2-40B4-BE49-F238E27FC236}">
                <a16:creationId xmlns:a16="http://schemas.microsoft.com/office/drawing/2014/main" id="{40FE151F-A876-731A-8FDB-6ACF73C7BE23}"/>
              </a:ext>
            </a:extLst>
          </p:cNvPr>
          <p:cNvSpPr txBox="1"/>
          <p:nvPr/>
        </p:nvSpPr>
        <p:spPr>
          <a:xfrm>
            <a:off x="4406317" y="5395079"/>
            <a:ext cx="6094602" cy="369332"/>
          </a:xfrm>
          <a:prstGeom prst="rect">
            <a:avLst/>
          </a:prstGeom>
          <a:noFill/>
        </p:spPr>
        <p:txBody>
          <a:bodyPr wrap="square">
            <a:spAutoFit/>
          </a:bodyPr>
          <a:lstStyle/>
          <a:p>
            <a:r>
              <a:rPr lang="cs-CZ" dirty="0"/>
              <a:t>http://ocw.utm.my/file.php/160/edited_creep_part_1.pdf</a:t>
            </a:r>
          </a:p>
        </p:txBody>
      </p:sp>
    </p:spTree>
    <p:extLst>
      <p:ext uri="{BB962C8B-B14F-4D97-AF65-F5344CB8AC3E}">
        <p14:creationId xmlns:p14="http://schemas.microsoft.com/office/powerpoint/2010/main" val="3479012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8EC98EBC-1555-4DA4-AD0D-C4F6BD2B08D2}"/>
              </a:ext>
            </a:extLst>
          </p:cNvPr>
          <p:cNvSpPr txBox="1"/>
          <p:nvPr/>
        </p:nvSpPr>
        <p:spPr>
          <a:xfrm>
            <a:off x="232095" y="250913"/>
            <a:ext cx="11727810" cy="1938992"/>
          </a:xfrm>
          <a:prstGeom prst="rect">
            <a:avLst/>
          </a:prstGeom>
          <a:noFill/>
        </p:spPr>
        <p:txBody>
          <a:bodyPr wrap="square">
            <a:spAutoFit/>
          </a:bodyPr>
          <a:lstStyle/>
          <a:p>
            <a:pPr algn="just"/>
            <a:r>
              <a:rPr lang="cs-CZ" sz="2000" dirty="0"/>
              <a:t>Z hlediska změny průběhu deformace můžeme charakteristickou křivku tečení rozdělit na čtyři části. </a:t>
            </a:r>
          </a:p>
          <a:p>
            <a:pPr algn="just"/>
            <a:r>
              <a:rPr lang="cs-CZ" sz="2000" dirty="0"/>
              <a:t>První část křivky OA odpovídá počátečnímu protažení zkušební tyče působením konstantní síly. Protažení nemá nic společného s tečením materiálu a skládá se ze složky elastické (pružné) a plastické (tvárné). </a:t>
            </a:r>
          </a:p>
          <a:p>
            <a:pPr algn="just"/>
            <a:endParaRPr lang="cs-CZ" sz="2000" dirty="0"/>
          </a:p>
          <a:p>
            <a:pPr algn="just"/>
            <a:r>
              <a:rPr lang="cs-CZ" sz="2000" dirty="0"/>
              <a:t>V druhé části křivky, úsek AB, se tyč prodlužuje stále se zmenšující rychlostí zatížení. Tuto část nazýváme přechodné, neboli </a:t>
            </a:r>
            <a:r>
              <a:rPr lang="el-GR" sz="2000" dirty="0"/>
              <a:t>β-</a:t>
            </a:r>
            <a:r>
              <a:rPr lang="cs-CZ" sz="2000" dirty="0"/>
              <a:t>tečení, jehož průběh lze vyjádřit vztahem:</a:t>
            </a:r>
          </a:p>
        </p:txBody>
      </p:sp>
      <p:pic>
        <p:nvPicPr>
          <p:cNvPr id="5" name="Obrázek 4">
            <a:extLst>
              <a:ext uri="{FF2B5EF4-FFF2-40B4-BE49-F238E27FC236}">
                <a16:creationId xmlns:a16="http://schemas.microsoft.com/office/drawing/2014/main" id="{99CE09B7-54FC-421A-9AE0-0E1BF986774D}"/>
              </a:ext>
            </a:extLst>
          </p:cNvPr>
          <p:cNvPicPr>
            <a:picLocks noChangeAspect="1"/>
          </p:cNvPicPr>
          <p:nvPr/>
        </p:nvPicPr>
        <p:blipFill>
          <a:blip r:embed="rId2"/>
          <a:stretch>
            <a:fillRect/>
          </a:stretch>
        </p:blipFill>
        <p:spPr>
          <a:xfrm>
            <a:off x="7145255" y="1872616"/>
            <a:ext cx="2163097" cy="1317523"/>
          </a:xfrm>
          <a:prstGeom prst="rect">
            <a:avLst/>
          </a:prstGeom>
        </p:spPr>
      </p:pic>
      <p:sp>
        <p:nvSpPr>
          <p:cNvPr id="7" name="TextovéPole 6">
            <a:extLst>
              <a:ext uri="{FF2B5EF4-FFF2-40B4-BE49-F238E27FC236}">
                <a16:creationId xmlns:a16="http://schemas.microsoft.com/office/drawing/2014/main" id="{59DD15F7-E0B9-46EA-A4C7-3E49177349E0}"/>
              </a:ext>
            </a:extLst>
          </p:cNvPr>
          <p:cNvSpPr txBox="1"/>
          <p:nvPr/>
        </p:nvSpPr>
        <p:spPr>
          <a:xfrm>
            <a:off x="232094" y="2327593"/>
            <a:ext cx="6848213" cy="1323439"/>
          </a:xfrm>
          <a:prstGeom prst="rect">
            <a:avLst/>
          </a:prstGeom>
          <a:noFill/>
        </p:spPr>
        <p:txBody>
          <a:bodyPr wrap="square">
            <a:spAutoFit/>
          </a:bodyPr>
          <a:lstStyle/>
          <a:p>
            <a:pPr algn="just"/>
            <a:r>
              <a:rPr lang="el-GR" sz="2000" dirty="0"/>
              <a:t>β- </a:t>
            </a:r>
            <a:r>
              <a:rPr lang="cs-CZ" sz="2000" dirty="0"/>
              <a:t>tečení je vysvětlováno příčným kluzem, jehož intenzita se při vzrůstajícím napětím zvětšuje. Pozn.: Rozeznávají se dva druhy tečení. Kromě </a:t>
            </a:r>
            <a:r>
              <a:rPr lang="el-GR" sz="2000" dirty="0"/>
              <a:t>β-</a:t>
            </a:r>
            <a:r>
              <a:rPr lang="cs-CZ" sz="2000" dirty="0"/>
              <a:t>tečení existuje ještě </a:t>
            </a:r>
            <a:r>
              <a:rPr lang="el-GR" sz="2000" dirty="0"/>
              <a:t>α, </a:t>
            </a:r>
            <a:r>
              <a:rPr lang="cs-CZ" sz="2000" dirty="0"/>
              <a:t>které je popisováno u tečení při nízkých teplotách, jinak nazýváno logaritmické.</a:t>
            </a:r>
          </a:p>
        </p:txBody>
      </p:sp>
      <p:sp>
        <p:nvSpPr>
          <p:cNvPr id="9" name="TextovéPole 8">
            <a:extLst>
              <a:ext uri="{FF2B5EF4-FFF2-40B4-BE49-F238E27FC236}">
                <a16:creationId xmlns:a16="http://schemas.microsoft.com/office/drawing/2014/main" id="{A5BBB08E-BD99-4047-BD44-B91A535FCFDF}"/>
              </a:ext>
            </a:extLst>
          </p:cNvPr>
          <p:cNvSpPr txBox="1"/>
          <p:nvPr/>
        </p:nvSpPr>
        <p:spPr>
          <a:xfrm>
            <a:off x="213151" y="3788720"/>
            <a:ext cx="8607557" cy="1015663"/>
          </a:xfrm>
          <a:prstGeom prst="rect">
            <a:avLst/>
          </a:prstGeom>
          <a:noFill/>
        </p:spPr>
        <p:txBody>
          <a:bodyPr wrap="square">
            <a:spAutoFit/>
          </a:bodyPr>
          <a:lstStyle/>
          <a:p>
            <a:pPr algn="just"/>
            <a:r>
              <a:rPr lang="cs-CZ" sz="2000" dirty="0"/>
              <a:t>Třetí část křivky tečení BC je nejdůležitější, neboť odpovídá rychlosti tečení, která je téměř konstantní. Proto v této části definujeme obvykle mez tečení. Konstantní rychlost tečení lze vyjádřit vztahem: </a:t>
            </a:r>
          </a:p>
        </p:txBody>
      </p:sp>
      <p:pic>
        <p:nvPicPr>
          <p:cNvPr id="11" name="Obrázek 10">
            <a:extLst>
              <a:ext uri="{FF2B5EF4-FFF2-40B4-BE49-F238E27FC236}">
                <a16:creationId xmlns:a16="http://schemas.microsoft.com/office/drawing/2014/main" id="{77A99E5A-61D1-459D-947A-66AB369DA26D}"/>
              </a:ext>
            </a:extLst>
          </p:cNvPr>
          <p:cNvPicPr>
            <a:picLocks noChangeAspect="1"/>
          </p:cNvPicPr>
          <p:nvPr/>
        </p:nvPicPr>
        <p:blipFill>
          <a:blip r:embed="rId3"/>
          <a:stretch>
            <a:fillRect/>
          </a:stretch>
        </p:blipFill>
        <p:spPr>
          <a:xfrm>
            <a:off x="9131100" y="3428999"/>
            <a:ext cx="2463379" cy="1453393"/>
          </a:xfrm>
          <a:prstGeom prst="rect">
            <a:avLst/>
          </a:prstGeom>
        </p:spPr>
      </p:pic>
      <p:sp>
        <p:nvSpPr>
          <p:cNvPr id="8" name="Obdélník 7">
            <a:extLst>
              <a:ext uri="{FF2B5EF4-FFF2-40B4-BE49-F238E27FC236}">
                <a16:creationId xmlns:a16="http://schemas.microsoft.com/office/drawing/2014/main" id="{0B0C105D-302D-4996-91BF-D0D86C74CAE7}"/>
              </a:ext>
            </a:extLst>
          </p:cNvPr>
          <p:cNvSpPr/>
          <p:nvPr/>
        </p:nvSpPr>
        <p:spPr bwMode="auto">
          <a:xfrm>
            <a:off x="3140453" y="5579745"/>
            <a:ext cx="5760085" cy="1278255"/>
          </a:xfrm>
          <a:prstGeom prst="rect">
            <a:avLst/>
          </a:prstGeom>
          <a:blipFill>
            <a:blip r:embed="rId4"/>
            <a:stretch/>
          </a:blipFill>
          <a:ln>
            <a:noFill/>
          </a:ln>
        </p:spPr>
        <p:txBody>
          <a:bodyPr rot="0">
            <a:prstTxWarp prst="textNoShape">
              <a:avLst/>
            </a:prstTxWarp>
            <a:noAutofit/>
          </a:bodyPr>
          <a:lstStyle/>
          <a:p>
            <a:endParaRPr lang="cs-CZ"/>
          </a:p>
        </p:txBody>
      </p:sp>
      <p:sp>
        <p:nvSpPr>
          <p:cNvPr id="10" name="Obdélník 9">
            <a:extLst>
              <a:ext uri="{FF2B5EF4-FFF2-40B4-BE49-F238E27FC236}">
                <a16:creationId xmlns:a16="http://schemas.microsoft.com/office/drawing/2014/main" id="{A439D59A-34B8-C984-9237-EAAF2B6420D8}"/>
              </a:ext>
            </a:extLst>
          </p:cNvPr>
          <p:cNvSpPr/>
          <p:nvPr/>
        </p:nvSpPr>
        <p:spPr>
          <a:xfrm>
            <a:off x="105661" y="5011423"/>
            <a:ext cx="11829668" cy="646331"/>
          </a:xfrm>
          <a:prstGeom prst="rect">
            <a:avLst/>
          </a:prstGeom>
        </p:spPr>
        <p:txBody>
          <a:bodyPr wrap="square">
            <a:spAutoFit/>
          </a:bodyPr>
          <a:lstStyle/>
          <a:p>
            <a:r>
              <a:rPr lang="cs-CZ" i="1" dirty="0"/>
              <a:t>ONDŘEJ DVOŘÁČEK: MODELOVÁNÍ FÁZOVÉHO SLOŽENÍ ŽÁRUPEVNÝCH OCELÍ A JEJICH SPOJŮ. Diplomová práce VUT Brno 2009. https://core.ac.uk/download/pdf/30306821.pdf </a:t>
            </a:r>
          </a:p>
        </p:txBody>
      </p:sp>
    </p:spTree>
    <p:extLst>
      <p:ext uri="{BB962C8B-B14F-4D97-AF65-F5344CB8AC3E}">
        <p14:creationId xmlns:p14="http://schemas.microsoft.com/office/powerpoint/2010/main" val="4002068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0F88B4D9-9553-4D69-B0D8-4BC23E13A9F0}"/>
              </a:ext>
            </a:extLst>
          </p:cNvPr>
          <p:cNvSpPr txBox="1"/>
          <p:nvPr/>
        </p:nvSpPr>
        <p:spPr>
          <a:xfrm>
            <a:off x="142613" y="60944"/>
            <a:ext cx="11870422" cy="5016758"/>
          </a:xfrm>
          <a:prstGeom prst="rect">
            <a:avLst/>
          </a:prstGeom>
          <a:noFill/>
        </p:spPr>
        <p:txBody>
          <a:bodyPr wrap="square">
            <a:spAutoFit/>
          </a:bodyPr>
          <a:lstStyle/>
          <a:p>
            <a:pPr algn="just"/>
            <a:r>
              <a:rPr lang="cs-CZ" sz="2000" b="1" dirty="0">
                <a:solidFill>
                  <a:srgbClr val="0000FF"/>
                </a:solidFill>
              </a:rPr>
              <a:t>Ve třetí oblasti </a:t>
            </a:r>
            <a:r>
              <a:rPr lang="cs-CZ" sz="2000" dirty="0"/>
              <a:t>dochází k </a:t>
            </a:r>
            <a:r>
              <a:rPr lang="cs-CZ" sz="2000" dirty="0">
                <a:solidFill>
                  <a:srgbClr val="0000FF"/>
                </a:solidFill>
              </a:rPr>
              <a:t>plastické deformaci</a:t>
            </a:r>
            <a:r>
              <a:rPr lang="cs-CZ" sz="2000" dirty="0"/>
              <a:t>, při níž se součást zpevňuje a současně probíhá zotavování kovové hmoty. Rychlost zpevňování je v rovnováze s rychlostí regenerace krystalové mřížky. </a:t>
            </a:r>
            <a:r>
              <a:rPr lang="cs-CZ" sz="2000" dirty="0">
                <a:solidFill>
                  <a:srgbClr val="0000FF"/>
                </a:solidFill>
              </a:rPr>
              <a:t>Tečení může pokračovat jen v případě, že zpevňování je současně snižováno zotavováním.</a:t>
            </a:r>
            <a:r>
              <a:rPr lang="cs-CZ" sz="2000" dirty="0"/>
              <a:t> Na rychlosti a intenzitě zotavování záleží rovněž rychlost tečení, kde sklon přímky BC vyjadřuje lineární závislost </a:t>
            </a:r>
            <a:r>
              <a:rPr lang="el-GR" sz="2000" dirty="0"/>
              <a:t>ε-</a:t>
            </a:r>
            <a:r>
              <a:rPr lang="cs-CZ" sz="2000" dirty="0"/>
              <a:t>t. </a:t>
            </a:r>
          </a:p>
          <a:p>
            <a:pPr algn="just"/>
            <a:endParaRPr lang="cs-CZ" sz="2000" dirty="0"/>
          </a:p>
          <a:p>
            <a:pPr algn="just"/>
            <a:r>
              <a:rPr lang="cs-CZ" sz="2000" dirty="0"/>
              <a:t>Aby se neprojevilo zpevňování, které by snižovalo rychlost tečení, </a:t>
            </a:r>
            <a:r>
              <a:rPr lang="cs-CZ" sz="2000" b="1" dirty="0"/>
              <a:t>musí být dislokace schopny unikat šplháním</a:t>
            </a:r>
            <a:r>
              <a:rPr lang="cs-CZ" sz="2000" dirty="0"/>
              <a:t>. Šplhavý pohyb je hlavním pochodem regenerace v tomto stádiu. </a:t>
            </a:r>
            <a:r>
              <a:rPr lang="cs-CZ" sz="2000" b="1" dirty="0"/>
              <a:t>Kromě toho se uplatňuje za zvýšených teplot také tečení na hranicích zrn. Čím vyšší je teplota, při které zkouška probíhá, tím větší je podíl deformace tečením na hranicích zrn, protože za vysokých teplot kladou hranice zrn menší odpor proti deformaci než vnitřní oblasti zrn</a:t>
            </a:r>
            <a:r>
              <a:rPr lang="cs-CZ" sz="2000" dirty="0"/>
              <a:t>. Je to způsobeno tím, že na hranicích zrn je vysoké množství poruch a za zvýšené teploty se snadněji aktivují. Z toho vyplývá, že díky vysoké teplotě spočívá změna vzorku stále víc ve vzájemném natáčení částí nebo celých zrn a stále méně na pohybu dislokací ve kluzových rovinách. </a:t>
            </a:r>
          </a:p>
          <a:p>
            <a:pPr algn="just"/>
            <a:endParaRPr lang="cs-CZ" sz="2000" dirty="0"/>
          </a:p>
          <a:p>
            <a:pPr algn="just"/>
            <a:r>
              <a:rPr lang="cs-CZ" sz="2000" dirty="0"/>
              <a:t>Bylo zjištěno, že </a:t>
            </a:r>
            <a:r>
              <a:rPr lang="cs-CZ" sz="2000" dirty="0">
                <a:solidFill>
                  <a:srgbClr val="0000FF"/>
                </a:solidFill>
              </a:rPr>
              <a:t>rychlost tečení </a:t>
            </a:r>
            <a:r>
              <a:rPr lang="cs-CZ" sz="2000" dirty="0"/>
              <a:t>v tomto stádiu </a:t>
            </a:r>
            <a:r>
              <a:rPr lang="cs-CZ" sz="2000" dirty="0">
                <a:solidFill>
                  <a:srgbClr val="0000FF"/>
                </a:solidFill>
              </a:rPr>
              <a:t>je vyšší u jemnozrnného kovu s větší plochou hranic zrn v daném objemu, než u hrubozrnných kovů</a:t>
            </a:r>
            <a:r>
              <a:rPr lang="cs-CZ" sz="2000" dirty="0"/>
              <a:t>, s menší plochou hranic. Teplotní oblast, ve které se bude uplatňovat ustálené tečení, závisí na energii vazby mezi atomy a bude tím výše, čím vyšší je teplota tání daného kovu. </a:t>
            </a:r>
          </a:p>
        </p:txBody>
      </p:sp>
      <p:sp>
        <p:nvSpPr>
          <p:cNvPr id="4" name="Obdélník 3">
            <a:extLst>
              <a:ext uri="{FF2B5EF4-FFF2-40B4-BE49-F238E27FC236}">
                <a16:creationId xmlns:a16="http://schemas.microsoft.com/office/drawing/2014/main" id="{2DDDA98C-D237-4447-A121-9FC8B3498E44}"/>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5" name="TextovéPole 4">
            <a:extLst>
              <a:ext uri="{FF2B5EF4-FFF2-40B4-BE49-F238E27FC236}">
                <a16:creationId xmlns:a16="http://schemas.microsoft.com/office/drawing/2014/main" id="{81248DC4-D57B-7D7A-4772-5173CC80428C}"/>
              </a:ext>
            </a:extLst>
          </p:cNvPr>
          <p:cNvSpPr txBox="1"/>
          <p:nvPr/>
        </p:nvSpPr>
        <p:spPr>
          <a:xfrm>
            <a:off x="134923" y="5241191"/>
            <a:ext cx="11139881" cy="338554"/>
          </a:xfrm>
          <a:prstGeom prst="rect">
            <a:avLst/>
          </a:prstGeom>
          <a:noFill/>
        </p:spPr>
        <p:txBody>
          <a:bodyPr wrap="square">
            <a:spAutoFit/>
          </a:bodyPr>
          <a:lstStyle/>
          <a:p>
            <a:r>
              <a:rPr lang="cs-CZ" sz="1600" dirty="0" err="1">
                <a:latin typeface="Times New Roman" panose="02020603050405020304" pitchFamily="18" charset="0"/>
                <a:cs typeface="Times New Roman" panose="02020603050405020304" pitchFamily="18" charset="0"/>
              </a:rPr>
              <a:t>Callister</a:t>
            </a:r>
            <a:r>
              <a:rPr lang="cs-CZ" sz="1600" dirty="0">
                <a:latin typeface="Times New Roman" panose="02020603050405020304" pitchFamily="18" charset="0"/>
                <a:cs typeface="Times New Roman" panose="02020603050405020304" pitchFamily="18" charset="0"/>
              </a:rPr>
              <a:t> W.D., </a:t>
            </a:r>
            <a:r>
              <a:rPr lang="cs-CZ" sz="1600" dirty="0" err="1">
                <a:latin typeface="Times New Roman" panose="02020603050405020304" pitchFamily="18" charset="0"/>
                <a:cs typeface="Times New Roman" panose="02020603050405020304" pitchFamily="18" charset="0"/>
              </a:rPr>
              <a:t>Materials</a:t>
            </a:r>
            <a:r>
              <a:rPr lang="cs-CZ" sz="1600" dirty="0">
                <a:latin typeface="Times New Roman" panose="02020603050405020304" pitchFamily="18" charset="0"/>
                <a:cs typeface="Times New Roman" panose="02020603050405020304" pitchFamily="18" charset="0"/>
              </a:rPr>
              <a:t> Science and </a:t>
            </a:r>
            <a:r>
              <a:rPr lang="cs-CZ" sz="1600" dirty="0" err="1">
                <a:latin typeface="Times New Roman" panose="02020603050405020304" pitchFamily="18" charset="0"/>
                <a:cs typeface="Times New Roman" panose="02020603050405020304" pitchFamily="18" charset="0"/>
              </a:rPr>
              <a:t>Engineering</a:t>
            </a:r>
            <a:r>
              <a:rPr lang="cs-CZ" sz="1600" dirty="0">
                <a:latin typeface="Times New Roman" panose="02020603050405020304" pitchFamily="18" charset="0"/>
                <a:cs typeface="Times New Roman" panose="02020603050405020304" pitchFamily="18" charset="0"/>
              </a:rPr>
              <a:t> – An </a:t>
            </a:r>
            <a:r>
              <a:rPr lang="cs-CZ" sz="1600" dirty="0" err="1">
                <a:latin typeface="Times New Roman" panose="02020603050405020304" pitchFamily="18" charset="0"/>
                <a:cs typeface="Times New Roman" panose="02020603050405020304" pitchFamily="18" charset="0"/>
              </a:rPr>
              <a:t>introduction</a:t>
            </a:r>
            <a:r>
              <a:rPr lang="cs-CZ" sz="1600" dirty="0">
                <a:latin typeface="Times New Roman" panose="02020603050405020304" pitchFamily="18" charset="0"/>
                <a:cs typeface="Times New Roman" panose="02020603050405020304" pitchFamily="18" charset="0"/>
              </a:rPr>
              <a:t>, 7th </a:t>
            </a:r>
            <a:r>
              <a:rPr lang="cs-CZ" sz="1600" dirty="0" err="1">
                <a:latin typeface="Times New Roman" panose="02020603050405020304" pitchFamily="18" charset="0"/>
                <a:cs typeface="Times New Roman" panose="02020603050405020304" pitchFamily="18" charset="0"/>
              </a:rPr>
              <a:t>edition</a:t>
            </a:r>
            <a:r>
              <a:rPr lang="cs-CZ" sz="1600" dirty="0">
                <a:latin typeface="Times New Roman" panose="02020603050405020304" pitchFamily="18" charset="0"/>
                <a:cs typeface="Times New Roman" panose="02020603050405020304" pitchFamily="18" charset="0"/>
              </a:rPr>
              <a:t>, </a:t>
            </a:r>
            <a:r>
              <a:rPr lang="cs-CZ" sz="1600" dirty="0" err="1">
                <a:latin typeface="Times New Roman" panose="02020603050405020304" pitchFamily="18" charset="0"/>
                <a:cs typeface="Times New Roman" panose="02020603050405020304" pitchFamily="18" charset="0"/>
              </a:rPr>
              <a:t>Wiley</a:t>
            </a:r>
            <a:r>
              <a:rPr lang="cs-CZ" sz="1600" dirty="0">
                <a:latin typeface="Times New Roman" panose="02020603050405020304" pitchFamily="18" charset="0"/>
                <a:cs typeface="Times New Roman" panose="02020603050405020304" pitchFamily="18" charset="0"/>
              </a:rPr>
              <a:t>, 2020.ISBN: 1119453917.</a:t>
            </a:r>
          </a:p>
        </p:txBody>
      </p:sp>
    </p:spTree>
    <p:extLst>
      <p:ext uri="{BB962C8B-B14F-4D97-AF65-F5344CB8AC3E}">
        <p14:creationId xmlns:p14="http://schemas.microsoft.com/office/powerpoint/2010/main" val="519765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638D21B-4F1D-4831-A3D3-BBFDEC6BED74}"/>
              </a:ext>
            </a:extLst>
          </p:cNvPr>
          <p:cNvSpPr txBox="1"/>
          <p:nvPr/>
        </p:nvSpPr>
        <p:spPr>
          <a:xfrm>
            <a:off x="169178" y="0"/>
            <a:ext cx="11853644" cy="5324535"/>
          </a:xfrm>
          <a:prstGeom prst="rect">
            <a:avLst/>
          </a:prstGeom>
          <a:noFill/>
        </p:spPr>
        <p:txBody>
          <a:bodyPr wrap="square">
            <a:spAutoFit/>
          </a:bodyPr>
          <a:lstStyle/>
          <a:p>
            <a:pPr algn="just"/>
            <a:r>
              <a:rPr lang="cs-CZ" sz="2000" dirty="0">
                <a:solidFill>
                  <a:srgbClr val="0000FF"/>
                </a:solidFill>
              </a:rPr>
              <a:t>Čtvrtá část křivky </a:t>
            </a:r>
            <a:r>
              <a:rPr lang="cs-CZ" sz="2000" dirty="0"/>
              <a:t>CD představuje zvětšující se rychlost prodlužování tyče. Je označována jako </a:t>
            </a:r>
            <a:r>
              <a:rPr lang="cs-CZ" sz="2000" dirty="0">
                <a:solidFill>
                  <a:srgbClr val="0000FF"/>
                </a:solidFill>
              </a:rPr>
              <a:t>zrychlené tečení</a:t>
            </a:r>
            <a:r>
              <a:rPr lang="cs-CZ" sz="2000" dirty="0"/>
              <a:t>. Prodlužování se již nezastaví a v bodě D dojde k přetržení tyče. Počátek zvyšování rychlosti tečení udává okamžik, kdy v kovu začínají vznikat první mikroskopické poruchy, které se s postupující dobou zvětšují, což má za následek lom. Tečení, které probíhá přednostně na hranicích zrn, zapříčiňuje vznik trhlin mezi krystaly, které se postupně spojují a vzniká tak hlavní lomová plocha. Byly zjištěny dva mechanismy vzniku těchto poruch. První vede ke vzniku mikrotrhlin ve styku tří hranic zrn. </a:t>
            </a:r>
            <a:r>
              <a:rPr lang="cs-CZ" sz="2000" dirty="0">
                <a:solidFill>
                  <a:srgbClr val="0000FF"/>
                </a:solidFill>
              </a:rPr>
              <a:t>Díky </a:t>
            </a:r>
            <a:r>
              <a:rPr lang="cs-CZ" sz="2000" dirty="0" err="1">
                <a:solidFill>
                  <a:srgbClr val="0000FF"/>
                </a:solidFill>
              </a:rPr>
              <a:t>pokluzu</a:t>
            </a:r>
            <a:r>
              <a:rPr lang="cs-CZ" sz="2000" dirty="0">
                <a:solidFill>
                  <a:srgbClr val="0000FF"/>
                </a:solidFill>
              </a:rPr>
              <a:t> po hranicích krystalů dochází ke koncentraci napětí a vzniku mikrotrhliny, které se tvoří hlavně při vysokých rychlostech tečení. Druhý mechanismus se tvoří při pomalých rychlostech tečení, kdy se projevuje zotavování, na hranicích vznikají poruchy odlišného typu, na vhodně orientovaných hranicích se hromadí </a:t>
            </a:r>
            <a:r>
              <a:rPr lang="cs-CZ" sz="2000" dirty="0" err="1">
                <a:solidFill>
                  <a:srgbClr val="0000FF"/>
                </a:solidFill>
              </a:rPr>
              <a:t>vakance</a:t>
            </a:r>
            <a:r>
              <a:rPr lang="cs-CZ" sz="2000" dirty="0">
                <a:solidFill>
                  <a:srgbClr val="0000FF"/>
                </a:solidFill>
              </a:rPr>
              <a:t>, a dochází ke </a:t>
            </a:r>
            <a:r>
              <a:rPr lang="cs-CZ" sz="2000" b="1" dirty="0">
                <a:solidFill>
                  <a:srgbClr val="FF0000"/>
                </a:solidFill>
              </a:rPr>
              <a:t>vzniku dutin</a:t>
            </a:r>
            <a:r>
              <a:rPr lang="cs-CZ" sz="2000" dirty="0">
                <a:solidFill>
                  <a:srgbClr val="0000FF"/>
                </a:solidFill>
              </a:rPr>
              <a:t>. </a:t>
            </a:r>
            <a:r>
              <a:rPr lang="cs-CZ" sz="2000" dirty="0"/>
              <a:t>Lom vzorku je tedy iniciován hranicemi krystalů, charakter lomu je proto interkrystalický, lomová plocha prochází po hranicích mezi krystaly. </a:t>
            </a:r>
            <a:br>
              <a:rPr lang="cs-CZ" sz="2000" dirty="0"/>
            </a:br>
            <a:r>
              <a:rPr lang="cs-CZ" sz="2000" dirty="0"/>
              <a:t>V důsledku hromadění deformace na hranicích krystalů se zmenšuje objem kovu, který se účastní deformace a při vysokých teplotách a nízkých napětích bývá celková deformace vzorku do lomu malá. Je tedy zřejmé, že se tečení rozvíjí jako trvale pokračující tvárná deformace, která je spojena se zpevňováním kovové hmoty a s probíhajícím zotavováním. </a:t>
            </a:r>
            <a:r>
              <a:rPr lang="cs-CZ" sz="2000" dirty="0">
                <a:solidFill>
                  <a:srgbClr val="0000FF"/>
                </a:solidFill>
              </a:rPr>
              <a:t>Odpor proti plastické deformaci, zpevňování a difúzní pohyb dislokací, které vedou k zotavení, jsou základním předpokladem odolnosti materiálu vůči tečení. </a:t>
            </a:r>
            <a:r>
              <a:rPr lang="cs-CZ" sz="2000" b="1" dirty="0"/>
              <a:t>Jelikož plastická deformace je hlavně závislá na pohybu dislokací, je nutno jejich pohyb omezit co nejvíce. </a:t>
            </a:r>
            <a:r>
              <a:rPr lang="cs-CZ" sz="2000" dirty="0"/>
              <a:t>Odolnost kovu proti tečení způsobují účinné překážky, jako jsou rozptýlené </a:t>
            </a:r>
            <a:r>
              <a:rPr lang="cs-CZ" sz="2000" b="1" dirty="0">
                <a:solidFill>
                  <a:srgbClr val="FF0000"/>
                </a:solidFill>
              </a:rPr>
              <a:t>drobné částice stabilních precipitátů</a:t>
            </a:r>
            <a:r>
              <a:rPr lang="cs-CZ" sz="2000" dirty="0"/>
              <a:t>, </a:t>
            </a:r>
            <a:r>
              <a:rPr lang="cs-CZ" sz="2000" dirty="0">
                <a:solidFill>
                  <a:srgbClr val="0000FF"/>
                </a:solidFill>
              </a:rPr>
              <a:t>například karbidy molybdenu, titanu, vanadu, chromu. </a:t>
            </a:r>
            <a:endParaRPr lang="cs-CZ" sz="2000" dirty="0"/>
          </a:p>
        </p:txBody>
      </p:sp>
      <p:sp>
        <p:nvSpPr>
          <p:cNvPr id="4" name="Obdélník 3">
            <a:extLst>
              <a:ext uri="{FF2B5EF4-FFF2-40B4-BE49-F238E27FC236}">
                <a16:creationId xmlns:a16="http://schemas.microsoft.com/office/drawing/2014/main" id="{C1D072BE-B733-43B1-91AA-B78D80F84FC3}"/>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5" name="TextovéPole 4">
            <a:extLst>
              <a:ext uri="{FF2B5EF4-FFF2-40B4-BE49-F238E27FC236}">
                <a16:creationId xmlns:a16="http://schemas.microsoft.com/office/drawing/2014/main" id="{DFC5E77F-6EE4-22C1-A861-40ED09E8B8CD}"/>
              </a:ext>
            </a:extLst>
          </p:cNvPr>
          <p:cNvSpPr txBox="1"/>
          <p:nvPr/>
        </p:nvSpPr>
        <p:spPr>
          <a:xfrm>
            <a:off x="134923" y="5241191"/>
            <a:ext cx="11139881" cy="338554"/>
          </a:xfrm>
          <a:prstGeom prst="rect">
            <a:avLst/>
          </a:prstGeom>
          <a:noFill/>
        </p:spPr>
        <p:txBody>
          <a:bodyPr wrap="square">
            <a:spAutoFit/>
          </a:bodyPr>
          <a:lstStyle/>
          <a:p>
            <a:r>
              <a:rPr lang="cs-CZ" sz="1600" dirty="0" err="1">
                <a:latin typeface="Times New Roman" panose="02020603050405020304" pitchFamily="18" charset="0"/>
                <a:cs typeface="Times New Roman" panose="02020603050405020304" pitchFamily="18" charset="0"/>
              </a:rPr>
              <a:t>Callister</a:t>
            </a:r>
            <a:r>
              <a:rPr lang="cs-CZ" sz="1600" dirty="0">
                <a:latin typeface="Times New Roman" panose="02020603050405020304" pitchFamily="18" charset="0"/>
                <a:cs typeface="Times New Roman" panose="02020603050405020304" pitchFamily="18" charset="0"/>
              </a:rPr>
              <a:t> W.D., </a:t>
            </a:r>
            <a:r>
              <a:rPr lang="cs-CZ" sz="1600" dirty="0" err="1">
                <a:latin typeface="Times New Roman" panose="02020603050405020304" pitchFamily="18" charset="0"/>
                <a:cs typeface="Times New Roman" panose="02020603050405020304" pitchFamily="18" charset="0"/>
              </a:rPr>
              <a:t>Materials</a:t>
            </a:r>
            <a:r>
              <a:rPr lang="cs-CZ" sz="1600" dirty="0">
                <a:latin typeface="Times New Roman" panose="02020603050405020304" pitchFamily="18" charset="0"/>
                <a:cs typeface="Times New Roman" panose="02020603050405020304" pitchFamily="18" charset="0"/>
              </a:rPr>
              <a:t> Science and </a:t>
            </a:r>
            <a:r>
              <a:rPr lang="cs-CZ" sz="1600" dirty="0" err="1">
                <a:latin typeface="Times New Roman" panose="02020603050405020304" pitchFamily="18" charset="0"/>
                <a:cs typeface="Times New Roman" panose="02020603050405020304" pitchFamily="18" charset="0"/>
              </a:rPr>
              <a:t>Engineering</a:t>
            </a:r>
            <a:r>
              <a:rPr lang="cs-CZ" sz="1600" dirty="0">
                <a:latin typeface="Times New Roman" panose="02020603050405020304" pitchFamily="18" charset="0"/>
                <a:cs typeface="Times New Roman" panose="02020603050405020304" pitchFamily="18" charset="0"/>
              </a:rPr>
              <a:t> – An </a:t>
            </a:r>
            <a:r>
              <a:rPr lang="cs-CZ" sz="1600" dirty="0" err="1">
                <a:latin typeface="Times New Roman" panose="02020603050405020304" pitchFamily="18" charset="0"/>
                <a:cs typeface="Times New Roman" panose="02020603050405020304" pitchFamily="18" charset="0"/>
              </a:rPr>
              <a:t>introduction</a:t>
            </a:r>
            <a:r>
              <a:rPr lang="cs-CZ" sz="1600" dirty="0">
                <a:latin typeface="Times New Roman" panose="02020603050405020304" pitchFamily="18" charset="0"/>
                <a:cs typeface="Times New Roman" panose="02020603050405020304" pitchFamily="18" charset="0"/>
              </a:rPr>
              <a:t>, 7th </a:t>
            </a:r>
            <a:r>
              <a:rPr lang="cs-CZ" sz="1600" dirty="0" err="1">
                <a:latin typeface="Times New Roman" panose="02020603050405020304" pitchFamily="18" charset="0"/>
                <a:cs typeface="Times New Roman" panose="02020603050405020304" pitchFamily="18" charset="0"/>
              </a:rPr>
              <a:t>edition</a:t>
            </a:r>
            <a:r>
              <a:rPr lang="cs-CZ" sz="1600" dirty="0">
                <a:latin typeface="Times New Roman" panose="02020603050405020304" pitchFamily="18" charset="0"/>
                <a:cs typeface="Times New Roman" panose="02020603050405020304" pitchFamily="18" charset="0"/>
              </a:rPr>
              <a:t>, </a:t>
            </a:r>
            <a:r>
              <a:rPr lang="cs-CZ" sz="1600" dirty="0" err="1">
                <a:latin typeface="Times New Roman" panose="02020603050405020304" pitchFamily="18" charset="0"/>
                <a:cs typeface="Times New Roman" panose="02020603050405020304" pitchFamily="18" charset="0"/>
              </a:rPr>
              <a:t>Wiley</a:t>
            </a:r>
            <a:r>
              <a:rPr lang="cs-CZ" sz="1600" dirty="0">
                <a:latin typeface="Times New Roman" panose="02020603050405020304" pitchFamily="18" charset="0"/>
                <a:cs typeface="Times New Roman" panose="02020603050405020304" pitchFamily="18" charset="0"/>
              </a:rPr>
              <a:t>, 2020.ISBN: 1119453917.</a:t>
            </a:r>
          </a:p>
        </p:txBody>
      </p:sp>
    </p:spTree>
    <p:extLst>
      <p:ext uri="{BB962C8B-B14F-4D97-AF65-F5344CB8AC3E}">
        <p14:creationId xmlns:p14="http://schemas.microsoft.com/office/powerpoint/2010/main" val="2462742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19DC043F-F1A5-4F3A-8637-140F7ACF720D}"/>
              </a:ext>
            </a:extLst>
          </p:cNvPr>
          <p:cNvSpPr txBox="1"/>
          <p:nvPr/>
        </p:nvSpPr>
        <p:spPr>
          <a:xfrm>
            <a:off x="60820" y="0"/>
            <a:ext cx="6094602" cy="523220"/>
          </a:xfrm>
          <a:prstGeom prst="rect">
            <a:avLst/>
          </a:prstGeom>
          <a:noFill/>
        </p:spPr>
        <p:txBody>
          <a:bodyPr wrap="square">
            <a:spAutoFit/>
          </a:bodyPr>
          <a:lstStyle/>
          <a:p>
            <a:r>
              <a:rPr lang="cs-CZ" sz="2800" dirty="0">
                <a:solidFill>
                  <a:srgbClr val="0000FF"/>
                </a:solidFill>
              </a:rPr>
              <a:t>Mechanismy </a:t>
            </a:r>
            <a:r>
              <a:rPr lang="cs-CZ" sz="2800" dirty="0" err="1">
                <a:solidFill>
                  <a:srgbClr val="0000FF"/>
                </a:solidFill>
              </a:rPr>
              <a:t>creepu</a:t>
            </a:r>
            <a:endParaRPr lang="cs-CZ" sz="2800" dirty="0">
              <a:solidFill>
                <a:srgbClr val="0000FF"/>
              </a:solidFill>
            </a:endParaRPr>
          </a:p>
        </p:txBody>
      </p:sp>
      <p:sp>
        <p:nvSpPr>
          <p:cNvPr id="5" name="TextovéPole 4">
            <a:extLst>
              <a:ext uri="{FF2B5EF4-FFF2-40B4-BE49-F238E27FC236}">
                <a16:creationId xmlns:a16="http://schemas.microsoft.com/office/drawing/2014/main" id="{8CEE1FA5-30D1-4FCF-94D5-29C9721B226D}"/>
              </a:ext>
            </a:extLst>
          </p:cNvPr>
          <p:cNvSpPr txBox="1"/>
          <p:nvPr/>
        </p:nvSpPr>
        <p:spPr>
          <a:xfrm>
            <a:off x="60820" y="461063"/>
            <a:ext cx="11994160" cy="3170099"/>
          </a:xfrm>
          <a:prstGeom prst="rect">
            <a:avLst/>
          </a:prstGeom>
          <a:noFill/>
        </p:spPr>
        <p:txBody>
          <a:bodyPr wrap="square">
            <a:spAutoFit/>
          </a:bodyPr>
          <a:lstStyle/>
          <a:p>
            <a:pPr algn="just"/>
            <a:r>
              <a:rPr lang="cs-CZ" sz="2000" b="1" dirty="0"/>
              <a:t>Základem </a:t>
            </a:r>
            <a:r>
              <a:rPr lang="cs-CZ" sz="2000" b="1" dirty="0" err="1"/>
              <a:t>creepových</a:t>
            </a:r>
            <a:r>
              <a:rPr lang="cs-CZ" sz="2000" b="1" dirty="0"/>
              <a:t> procesů je difúze atomů. </a:t>
            </a:r>
            <a:r>
              <a:rPr lang="cs-CZ" sz="2000" dirty="0"/>
              <a:t>Plastická deformace při </a:t>
            </a:r>
            <a:r>
              <a:rPr lang="cs-CZ" sz="2000" dirty="0" err="1"/>
              <a:t>creepu</a:t>
            </a:r>
            <a:r>
              <a:rPr lang="cs-CZ" sz="2000" dirty="0"/>
              <a:t> je důsledkem součinnosti dvou mechanismů: </a:t>
            </a:r>
          </a:p>
          <a:p>
            <a:pPr algn="just"/>
            <a:r>
              <a:rPr lang="cs-CZ" sz="2000" dirty="0"/>
              <a:t>a) difúzní </a:t>
            </a:r>
            <a:r>
              <a:rPr lang="cs-CZ" sz="2000" dirty="0" err="1"/>
              <a:t>creep</a:t>
            </a:r>
            <a:r>
              <a:rPr lang="cs-CZ" sz="2000" dirty="0"/>
              <a:t> </a:t>
            </a:r>
          </a:p>
          <a:p>
            <a:pPr algn="just"/>
            <a:r>
              <a:rPr lang="cs-CZ" sz="2000" dirty="0"/>
              <a:t>b) dislokační </a:t>
            </a:r>
            <a:r>
              <a:rPr lang="cs-CZ" sz="2000" dirty="0" err="1"/>
              <a:t>creep</a:t>
            </a:r>
            <a:r>
              <a:rPr lang="cs-CZ" sz="2000" dirty="0"/>
              <a:t> </a:t>
            </a:r>
          </a:p>
          <a:p>
            <a:pPr algn="just"/>
            <a:r>
              <a:rPr lang="cs-CZ" sz="2000" dirty="0">
                <a:solidFill>
                  <a:srgbClr val="0000FF"/>
                </a:solidFill>
              </a:rPr>
              <a:t>Difúzní </a:t>
            </a:r>
            <a:r>
              <a:rPr lang="cs-CZ" sz="2000" dirty="0" err="1">
                <a:solidFill>
                  <a:srgbClr val="0000FF"/>
                </a:solidFill>
              </a:rPr>
              <a:t>creep</a:t>
            </a:r>
            <a:r>
              <a:rPr lang="cs-CZ" sz="2000" dirty="0">
                <a:solidFill>
                  <a:srgbClr val="0000FF"/>
                </a:solidFill>
              </a:rPr>
              <a:t> vzniká při nízkých napětích, ale vyžaduje poměrně vysokou teplotu. </a:t>
            </a:r>
            <a:r>
              <a:rPr lang="cs-CZ" sz="2000" dirty="0"/>
              <a:t>Hranice mezi krystalovými zrny jsou neuspořádané oblasti, ze kterých mohou </a:t>
            </a:r>
            <a:r>
              <a:rPr lang="cs-CZ" sz="2000" dirty="0" err="1"/>
              <a:t>vakance</a:t>
            </a:r>
            <a:r>
              <a:rPr lang="cs-CZ" sz="2000" dirty="0"/>
              <a:t> difundovat do krystalové mřížky zrna. V zatíženém tělese </a:t>
            </a:r>
            <a:br>
              <a:rPr lang="cs-CZ" sz="2000" dirty="0"/>
            </a:br>
            <a:r>
              <a:rPr lang="cs-CZ" sz="2000" dirty="0"/>
              <a:t>v okolí hranic zrn, které jsou orientovány kolmo k tahovému napětí dochází k tahové deformaci a v okolí hranic rovnoběžných s napětím k deformaci tlakové. V místech tahové deformace vznikají </a:t>
            </a:r>
            <a:r>
              <a:rPr lang="cs-CZ" sz="2000" dirty="0" err="1"/>
              <a:t>vakance</a:t>
            </a:r>
            <a:r>
              <a:rPr lang="cs-CZ" sz="2000" dirty="0"/>
              <a:t> a v místech tlakové deformace intersticiální atomy. Difúzí se pak koncentrace bodových poruch vyrovnávají a tak se zrna ve směru tahového napětí prodlužují. </a:t>
            </a:r>
          </a:p>
        </p:txBody>
      </p:sp>
      <p:pic>
        <p:nvPicPr>
          <p:cNvPr id="7" name="Obrázek 6">
            <a:extLst>
              <a:ext uri="{FF2B5EF4-FFF2-40B4-BE49-F238E27FC236}">
                <a16:creationId xmlns:a16="http://schemas.microsoft.com/office/drawing/2014/main" id="{78D4AF54-0709-4C04-9532-A95C96C9F719}"/>
              </a:ext>
            </a:extLst>
          </p:cNvPr>
          <p:cNvPicPr>
            <a:picLocks noChangeAspect="1"/>
          </p:cNvPicPr>
          <p:nvPr/>
        </p:nvPicPr>
        <p:blipFill>
          <a:blip r:embed="rId2"/>
          <a:stretch>
            <a:fillRect/>
          </a:stretch>
        </p:blipFill>
        <p:spPr>
          <a:xfrm>
            <a:off x="3771900" y="3292582"/>
            <a:ext cx="6997700" cy="2326460"/>
          </a:xfrm>
          <a:prstGeom prst="rect">
            <a:avLst/>
          </a:prstGeom>
        </p:spPr>
      </p:pic>
      <p:sp>
        <p:nvSpPr>
          <p:cNvPr id="6" name="Obdélník 5">
            <a:extLst>
              <a:ext uri="{FF2B5EF4-FFF2-40B4-BE49-F238E27FC236}">
                <a16:creationId xmlns:a16="http://schemas.microsoft.com/office/drawing/2014/main" id="{E0094338-37A9-4055-9DC5-92CFEC15AF30}"/>
              </a:ext>
            </a:extLst>
          </p:cNvPr>
          <p:cNvSpPr/>
          <p:nvPr/>
        </p:nvSpPr>
        <p:spPr bwMode="auto">
          <a:xfrm>
            <a:off x="3140453"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8" name="TextovéPole 7">
            <a:extLst>
              <a:ext uri="{FF2B5EF4-FFF2-40B4-BE49-F238E27FC236}">
                <a16:creationId xmlns:a16="http://schemas.microsoft.com/office/drawing/2014/main" id="{93E21F83-88F2-CA2D-09E6-3C2EB1B44119}"/>
              </a:ext>
            </a:extLst>
          </p:cNvPr>
          <p:cNvSpPr txBox="1"/>
          <p:nvPr/>
        </p:nvSpPr>
        <p:spPr>
          <a:xfrm>
            <a:off x="151701" y="5579745"/>
            <a:ext cx="11139881" cy="338554"/>
          </a:xfrm>
          <a:prstGeom prst="rect">
            <a:avLst/>
          </a:prstGeom>
          <a:noFill/>
        </p:spPr>
        <p:txBody>
          <a:bodyPr wrap="square">
            <a:spAutoFit/>
          </a:bodyPr>
          <a:lstStyle/>
          <a:p>
            <a:r>
              <a:rPr lang="cs-CZ" sz="1600" dirty="0" err="1">
                <a:latin typeface="Times New Roman" panose="02020603050405020304" pitchFamily="18" charset="0"/>
                <a:cs typeface="Times New Roman" panose="02020603050405020304" pitchFamily="18" charset="0"/>
              </a:rPr>
              <a:t>Callister</a:t>
            </a:r>
            <a:r>
              <a:rPr lang="cs-CZ" sz="1600" dirty="0">
                <a:latin typeface="Times New Roman" panose="02020603050405020304" pitchFamily="18" charset="0"/>
                <a:cs typeface="Times New Roman" panose="02020603050405020304" pitchFamily="18" charset="0"/>
              </a:rPr>
              <a:t> W.D., </a:t>
            </a:r>
            <a:r>
              <a:rPr lang="cs-CZ" sz="1600" dirty="0" err="1">
                <a:latin typeface="Times New Roman" panose="02020603050405020304" pitchFamily="18" charset="0"/>
                <a:cs typeface="Times New Roman" panose="02020603050405020304" pitchFamily="18" charset="0"/>
              </a:rPr>
              <a:t>Materials</a:t>
            </a:r>
            <a:r>
              <a:rPr lang="cs-CZ" sz="1600" dirty="0">
                <a:latin typeface="Times New Roman" panose="02020603050405020304" pitchFamily="18" charset="0"/>
                <a:cs typeface="Times New Roman" panose="02020603050405020304" pitchFamily="18" charset="0"/>
              </a:rPr>
              <a:t> Science and </a:t>
            </a:r>
            <a:r>
              <a:rPr lang="cs-CZ" sz="1600" dirty="0" err="1">
                <a:latin typeface="Times New Roman" panose="02020603050405020304" pitchFamily="18" charset="0"/>
                <a:cs typeface="Times New Roman" panose="02020603050405020304" pitchFamily="18" charset="0"/>
              </a:rPr>
              <a:t>Engineering</a:t>
            </a:r>
            <a:r>
              <a:rPr lang="cs-CZ" sz="1600" dirty="0">
                <a:latin typeface="Times New Roman" panose="02020603050405020304" pitchFamily="18" charset="0"/>
                <a:cs typeface="Times New Roman" panose="02020603050405020304" pitchFamily="18" charset="0"/>
              </a:rPr>
              <a:t> – An </a:t>
            </a:r>
            <a:r>
              <a:rPr lang="cs-CZ" sz="1600" dirty="0" err="1">
                <a:latin typeface="Times New Roman" panose="02020603050405020304" pitchFamily="18" charset="0"/>
                <a:cs typeface="Times New Roman" panose="02020603050405020304" pitchFamily="18" charset="0"/>
              </a:rPr>
              <a:t>introduction</a:t>
            </a:r>
            <a:r>
              <a:rPr lang="cs-CZ" sz="1600" dirty="0">
                <a:latin typeface="Times New Roman" panose="02020603050405020304" pitchFamily="18" charset="0"/>
                <a:cs typeface="Times New Roman" panose="02020603050405020304" pitchFamily="18" charset="0"/>
              </a:rPr>
              <a:t>, 7th </a:t>
            </a:r>
            <a:r>
              <a:rPr lang="cs-CZ" sz="1600" dirty="0" err="1">
                <a:latin typeface="Times New Roman" panose="02020603050405020304" pitchFamily="18" charset="0"/>
                <a:cs typeface="Times New Roman" panose="02020603050405020304" pitchFamily="18" charset="0"/>
              </a:rPr>
              <a:t>edition</a:t>
            </a:r>
            <a:r>
              <a:rPr lang="cs-CZ" sz="1600" dirty="0">
                <a:latin typeface="Times New Roman" panose="02020603050405020304" pitchFamily="18" charset="0"/>
                <a:cs typeface="Times New Roman" panose="02020603050405020304" pitchFamily="18" charset="0"/>
              </a:rPr>
              <a:t>, </a:t>
            </a:r>
            <a:r>
              <a:rPr lang="cs-CZ" sz="1600" dirty="0" err="1">
                <a:latin typeface="Times New Roman" panose="02020603050405020304" pitchFamily="18" charset="0"/>
                <a:cs typeface="Times New Roman" panose="02020603050405020304" pitchFamily="18" charset="0"/>
              </a:rPr>
              <a:t>Wiley</a:t>
            </a:r>
            <a:r>
              <a:rPr lang="cs-CZ" sz="1600" dirty="0">
                <a:latin typeface="Times New Roman" panose="02020603050405020304" pitchFamily="18" charset="0"/>
                <a:cs typeface="Times New Roman" panose="02020603050405020304" pitchFamily="18" charset="0"/>
              </a:rPr>
              <a:t>, 2020.ISBN: 1119453917.</a:t>
            </a:r>
          </a:p>
        </p:txBody>
      </p:sp>
    </p:spTree>
    <p:extLst>
      <p:ext uri="{BB962C8B-B14F-4D97-AF65-F5344CB8AC3E}">
        <p14:creationId xmlns:p14="http://schemas.microsoft.com/office/powerpoint/2010/main" val="118471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349F9185-1762-4383-94E5-52D8270A59C0}"/>
              </a:ext>
            </a:extLst>
          </p:cNvPr>
          <p:cNvSpPr txBox="1"/>
          <p:nvPr/>
        </p:nvSpPr>
        <p:spPr>
          <a:xfrm>
            <a:off x="209726" y="63044"/>
            <a:ext cx="11482431" cy="2554545"/>
          </a:xfrm>
          <a:prstGeom prst="rect">
            <a:avLst/>
          </a:prstGeom>
          <a:noFill/>
        </p:spPr>
        <p:txBody>
          <a:bodyPr wrap="square">
            <a:spAutoFit/>
          </a:bodyPr>
          <a:lstStyle/>
          <a:p>
            <a:pPr marL="228600" algn="just"/>
            <a:r>
              <a:rPr lang="cs-CZ" sz="2000" dirty="0">
                <a:solidFill>
                  <a:srgbClr val="0000FF"/>
                </a:solidFill>
                <a:effectLst/>
                <a:latin typeface="Times New Roman" panose="02020603050405020304" pitchFamily="18" charset="0"/>
                <a:ea typeface="Times New Roman" panose="02020603050405020304" pitchFamily="18" charset="0"/>
              </a:rPr>
              <a:t>Dislokace uvázlé na překážkách se mohou osvobodit:</a:t>
            </a:r>
          </a:p>
          <a:p>
            <a:pPr marL="228600" algn="just"/>
            <a:endParaRPr lang="cs-CZ" sz="2000" dirty="0">
              <a:solidFill>
                <a:srgbClr val="0000FF"/>
              </a:solidFill>
              <a:effectLst/>
              <a:latin typeface="Times New Roman" panose="02020603050405020304" pitchFamily="18" charset="0"/>
              <a:ea typeface="Times New Roman" panose="02020603050405020304" pitchFamily="18" charset="0"/>
            </a:endParaRPr>
          </a:p>
          <a:p>
            <a:pPr marL="342900" lvl="0" indent="-342900" algn="just">
              <a:buFont typeface="+mj-lt"/>
              <a:buAutoNum type="alphaLcParenR"/>
              <a:tabLst>
                <a:tab pos="457200" algn="l"/>
              </a:tabLst>
            </a:pPr>
            <a:r>
              <a:rPr lang="cs-CZ" sz="2000" dirty="0">
                <a:effectLst/>
                <a:latin typeface="Times New Roman" panose="02020603050405020304" pitchFamily="18" charset="0"/>
                <a:ea typeface="Times New Roman" panose="02020603050405020304" pitchFamily="18" charset="0"/>
              </a:rPr>
              <a:t>přesunem překážek (např. koagulací);</a:t>
            </a:r>
          </a:p>
          <a:p>
            <a:pPr marL="342900" lvl="0" indent="-342900" algn="just">
              <a:buFont typeface="+mj-lt"/>
              <a:buAutoNum type="alphaLcParenR"/>
              <a:tabLst>
                <a:tab pos="457200" algn="l"/>
              </a:tabLst>
            </a:pPr>
            <a:r>
              <a:rPr lang="cs-CZ" sz="2000" dirty="0">
                <a:effectLst/>
                <a:latin typeface="Times New Roman" panose="02020603050405020304" pitchFamily="18" charset="0"/>
                <a:ea typeface="Times New Roman" panose="02020603050405020304" pitchFamily="18" charset="0"/>
              </a:rPr>
              <a:t>obcházením překážek;</a:t>
            </a:r>
          </a:p>
          <a:p>
            <a:pPr marL="342900" lvl="0" indent="-342900" algn="just">
              <a:buFont typeface="+mj-lt"/>
              <a:buAutoNum type="alphaLcParenR"/>
              <a:tabLst>
                <a:tab pos="457200" algn="l"/>
              </a:tabLst>
            </a:pPr>
            <a:r>
              <a:rPr lang="cs-CZ" sz="2000" dirty="0">
                <a:effectLst/>
                <a:latin typeface="Times New Roman" panose="02020603050405020304" pitchFamily="18" charset="0"/>
                <a:ea typeface="Times New Roman" panose="02020603050405020304" pitchFamily="18" charset="0"/>
              </a:rPr>
              <a:t>šplháním přes překážky;</a:t>
            </a:r>
          </a:p>
          <a:p>
            <a:pPr marL="342900" lvl="0" indent="-342900" algn="just">
              <a:buFont typeface="+mj-lt"/>
              <a:buAutoNum type="alphaLcParenR"/>
              <a:tabLst>
                <a:tab pos="457200" algn="l"/>
              </a:tabLst>
            </a:pPr>
            <a:r>
              <a:rPr lang="cs-CZ" sz="2000" dirty="0">
                <a:effectLst/>
                <a:latin typeface="Times New Roman" panose="02020603050405020304" pitchFamily="18" charset="0"/>
                <a:ea typeface="Times New Roman" panose="02020603050405020304" pitchFamily="18" charset="0"/>
              </a:rPr>
              <a:t>příčným skluzem.</a:t>
            </a:r>
          </a:p>
          <a:p>
            <a:pPr marL="228600" algn="just"/>
            <a:endParaRPr lang="cs-CZ" sz="2000" dirty="0">
              <a:effectLst/>
              <a:latin typeface="Times New Roman" panose="02020603050405020304" pitchFamily="18" charset="0"/>
              <a:ea typeface="Times New Roman" panose="02020603050405020304" pitchFamily="18" charset="0"/>
            </a:endParaRPr>
          </a:p>
          <a:p>
            <a:pPr marL="228600" algn="just"/>
            <a:r>
              <a:rPr lang="cs-CZ" sz="2000" dirty="0">
                <a:effectLst/>
                <a:latin typeface="Times New Roman" panose="02020603050405020304" pitchFamily="18" charset="0"/>
                <a:ea typeface="Times New Roman" panose="02020603050405020304" pitchFamily="18" charset="0"/>
              </a:rPr>
              <a:t>Zejména proces </a:t>
            </a:r>
            <a:r>
              <a:rPr lang="cs-CZ" sz="2000" b="1" dirty="0">
                <a:solidFill>
                  <a:srgbClr val="FF0000"/>
                </a:solidFill>
                <a:effectLst/>
                <a:latin typeface="Times New Roman" panose="02020603050405020304" pitchFamily="18" charset="0"/>
                <a:ea typeface="Times New Roman" panose="02020603050405020304" pitchFamily="18" charset="0"/>
              </a:rPr>
              <a:t>„šplhání“ (jako tepelně aktivovaný proces) je při tečení velmi významný.</a:t>
            </a:r>
          </a:p>
        </p:txBody>
      </p:sp>
      <p:sp>
        <p:nvSpPr>
          <p:cNvPr id="7" name="TextovéPole 6">
            <a:extLst>
              <a:ext uri="{FF2B5EF4-FFF2-40B4-BE49-F238E27FC236}">
                <a16:creationId xmlns:a16="http://schemas.microsoft.com/office/drawing/2014/main" id="{0C06AF28-7BB6-4B72-AFFC-E09C2141B58A}"/>
              </a:ext>
            </a:extLst>
          </p:cNvPr>
          <p:cNvSpPr txBox="1"/>
          <p:nvPr/>
        </p:nvSpPr>
        <p:spPr>
          <a:xfrm>
            <a:off x="209726" y="2670937"/>
            <a:ext cx="5276674" cy="1938992"/>
          </a:xfrm>
          <a:prstGeom prst="rect">
            <a:avLst/>
          </a:prstGeom>
          <a:noFill/>
        </p:spPr>
        <p:txBody>
          <a:bodyPr wrap="square">
            <a:spAutoFit/>
          </a:bodyPr>
          <a:lstStyle/>
          <a:p>
            <a:pPr algn="just"/>
            <a:r>
              <a:rPr lang="cs-CZ" sz="2000" dirty="0">
                <a:latin typeface="Times New Roman" panose="02020603050405020304" pitchFamily="18" charset="0"/>
                <a:cs typeface="Times New Roman" panose="02020603050405020304" pitchFamily="18" charset="0"/>
              </a:rPr>
              <a:t>Interkrystalický lom je typický při nižších rychlostech tečení, malých napětích a dlouhých časech do lomu. Deformace nastává především v oblastech kolem hranic zrn, kam se soustřeďuje i iniciace porušování. Při tečení má interkrystalický lom převažující význam. </a:t>
            </a:r>
          </a:p>
        </p:txBody>
      </p:sp>
      <p:pic>
        <p:nvPicPr>
          <p:cNvPr id="9" name="Obrázek 8">
            <a:extLst>
              <a:ext uri="{FF2B5EF4-FFF2-40B4-BE49-F238E27FC236}">
                <a16:creationId xmlns:a16="http://schemas.microsoft.com/office/drawing/2014/main" id="{F68EBF11-4F29-42A6-8AF3-2C0E3D477F98}"/>
              </a:ext>
            </a:extLst>
          </p:cNvPr>
          <p:cNvPicPr>
            <a:picLocks noChangeAspect="1"/>
          </p:cNvPicPr>
          <p:nvPr/>
        </p:nvPicPr>
        <p:blipFill>
          <a:blip r:embed="rId2"/>
          <a:stretch>
            <a:fillRect/>
          </a:stretch>
        </p:blipFill>
        <p:spPr>
          <a:xfrm>
            <a:off x="5626449" y="2617589"/>
            <a:ext cx="5791200" cy="2271252"/>
          </a:xfrm>
          <a:prstGeom prst="rect">
            <a:avLst/>
          </a:prstGeom>
        </p:spPr>
      </p:pic>
      <p:sp>
        <p:nvSpPr>
          <p:cNvPr id="11" name="TextovéPole 10">
            <a:extLst>
              <a:ext uri="{FF2B5EF4-FFF2-40B4-BE49-F238E27FC236}">
                <a16:creationId xmlns:a16="http://schemas.microsoft.com/office/drawing/2014/main" id="{53E0EF3F-32A3-4AF2-B143-CB949937980C}"/>
              </a:ext>
            </a:extLst>
          </p:cNvPr>
          <p:cNvSpPr txBox="1"/>
          <p:nvPr/>
        </p:nvSpPr>
        <p:spPr>
          <a:xfrm>
            <a:off x="5486400" y="4914687"/>
            <a:ext cx="6094602" cy="369332"/>
          </a:xfrm>
          <a:prstGeom prst="rect">
            <a:avLst/>
          </a:prstGeom>
          <a:noFill/>
        </p:spPr>
        <p:txBody>
          <a:bodyPr wrap="square">
            <a:spAutoFit/>
          </a:bodyPr>
          <a:lstStyle/>
          <a:p>
            <a:r>
              <a:rPr lang="cs-CZ" dirty="0"/>
              <a:t>Interkrystalický štěpný lom - trhlina kopíruje hranice zrn</a:t>
            </a:r>
          </a:p>
        </p:txBody>
      </p:sp>
      <p:sp>
        <p:nvSpPr>
          <p:cNvPr id="6" name="Obdélník 5">
            <a:extLst>
              <a:ext uri="{FF2B5EF4-FFF2-40B4-BE49-F238E27FC236}">
                <a16:creationId xmlns:a16="http://schemas.microsoft.com/office/drawing/2014/main" id="{424D752E-CD1B-4F28-B927-A46955F975B3}"/>
              </a:ext>
            </a:extLst>
          </p:cNvPr>
          <p:cNvSpPr/>
          <p:nvPr/>
        </p:nvSpPr>
        <p:spPr bwMode="auto">
          <a:xfrm>
            <a:off x="3140453"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8" name="Obdélník 7">
            <a:extLst>
              <a:ext uri="{FF2B5EF4-FFF2-40B4-BE49-F238E27FC236}">
                <a16:creationId xmlns:a16="http://schemas.microsoft.com/office/drawing/2014/main" id="{D0DEBCBB-7CAC-E1B7-445D-941388F74B3F}"/>
              </a:ext>
            </a:extLst>
          </p:cNvPr>
          <p:cNvSpPr/>
          <p:nvPr/>
        </p:nvSpPr>
        <p:spPr>
          <a:xfrm>
            <a:off x="105661" y="5284019"/>
            <a:ext cx="11829668" cy="646331"/>
          </a:xfrm>
          <a:prstGeom prst="rect">
            <a:avLst/>
          </a:prstGeom>
        </p:spPr>
        <p:txBody>
          <a:bodyPr wrap="square">
            <a:spAutoFit/>
          </a:bodyPr>
          <a:lstStyle/>
          <a:p>
            <a:r>
              <a:rPr lang="cs-CZ" i="1" dirty="0"/>
              <a:t>ONDŘEJ DVOŘÁČEK: MODELOVÁNÍ FÁZOVÉHO SLOŽENÍ ŽÁRUPEVNÝCH OCELÍ A JEJICH SPOJŮ. Diplomová práce VUT Brno 2009. https://core.ac.uk/download/pdf/30306821.pdf </a:t>
            </a:r>
          </a:p>
        </p:txBody>
      </p:sp>
    </p:spTree>
    <p:extLst>
      <p:ext uri="{BB962C8B-B14F-4D97-AF65-F5344CB8AC3E}">
        <p14:creationId xmlns:p14="http://schemas.microsoft.com/office/powerpoint/2010/main" val="2719087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1463DB2E-FDEE-4B74-9C9C-CC3CAF24DF11}"/>
              </a:ext>
            </a:extLst>
          </p:cNvPr>
          <p:cNvSpPr txBox="1"/>
          <p:nvPr/>
        </p:nvSpPr>
        <p:spPr>
          <a:xfrm>
            <a:off x="0" y="0"/>
            <a:ext cx="11870422" cy="2677656"/>
          </a:xfrm>
          <a:prstGeom prst="rect">
            <a:avLst/>
          </a:prstGeom>
          <a:noFill/>
        </p:spPr>
        <p:txBody>
          <a:bodyPr wrap="square">
            <a:spAutoFit/>
          </a:bodyPr>
          <a:lstStyle/>
          <a:p>
            <a:pPr algn="just"/>
            <a:r>
              <a:rPr lang="cs-CZ" sz="2800" dirty="0">
                <a:solidFill>
                  <a:srgbClr val="0000FF"/>
                </a:solidFill>
              </a:rPr>
              <a:t>Dislokační </a:t>
            </a:r>
            <a:r>
              <a:rPr lang="cs-CZ" sz="2800" dirty="0" err="1">
                <a:solidFill>
                  <a:srgbClr val="0000FF"/>
                </a:solidFill>
              </a:rPr>
              <a:t>creep</a:t>
            </a:r>
            <a:r>
              <a:rPr lang="cs-CZ" sz="2800" dirty="0">
                <a:solidFill>
                  <a:srgbClr val="0000FF"/>
                </a:solidFill>
              </a:rPr>
              <a:t> </a:t>
            </a:r>
            <a:r>
              <a:rPr lang="cs-CZ" sz="2000" dirty="0"/>
              <a:t>je způsobem difúzí atomů, které mohou způsobit uvolnění dislokací a usnadnit tak plastickou deformaci. </a:t>
            </a:r>
            <a:r>
              <a:rPr lang="cs-CZ" sz="2000" b="1" dirty="0"/>
              <a:t>Napětí pro pohyb dislokací musí překonat odpor krystalové mřížky a překonat překážky krystalové mřížky – atomy v tuhém roztoku, precipitáty. </a:t>
            </a:r>
            <a:r>
              <a:rPr lang="cs-CZ" sz="2000" dirty="0"/>
              <a:t>Síla, která působí na dislokaci ve skluzové rovině je v rovnováze s reakční silou od precipitátu. Pokud skluzová rovina neprochází středem precipitátu, potom se zde objevuje složka síly, která se snaží vytlačit dislokaci z její skluzové roviny. Dislokace se nemůže tímto směrem pohybovat přemisťováním atomů ve skluzové rovině, ale může k jejímu pohybu dojít v případě, že atomy, které tvoří hranu vložené poloroviny </a:t>
            </a:r>
            <a:r>
              <a:rPr lang="cs-CZ" sz="2000" dirty="0" err="1"/>
              <a:t>oddifundují</a:t>
            </a:r>
            <a:r>
              <a:rPr lang="cs-CZ" sz="2000" dirty="0"/>
              <a:t>. Tento proces se nazývá šplhání dislokací a protože je podmíněn difúzí dochází k němu za vyšších teplot.</a:t>
            </a:r>
          </a:p>
        </p:txBody>
      </p:sp>
      <p:sp>
        <p:nvSpPr>
          <p:cNvPr id="5" name="TextovéPole 4">
            <a:extLst>
              <a:ext uri="{FF2B5EF4-FFF2-40B4-BE49-F238E27FC236}">
                <a16:creationId xmlns:a16="http://schemas.microsoft.com/office/drawing/2014/main" id="{4C2452A7-DF07-4B68-BE29-5135365B5FC0}"/>
              </a:ext>
            </a:extLst>
          </p:cNvPr>
          <p:cNvSpPr txBox="1"/>
          <p:nvPr/>
        </p:nvSpPr>
        <p:spPr>
          <a:xfrm>
            <a:off x="92279" y="2516482"/>
            <a:ext cx="7891943" cy="461665"/>
          </a:xfrm>
          <a:prstGeom prst="rect">
            <a:avLst/>
          </a:prstGeom>
          <a:noFill/>
        </p:spPr>
        <p:txBody>
          <a:bodyPr wrap="square">
            <a:spAutoFit/>
          </a:bodyPr>
          <a:lstStyle/>
          <a:p>
            <a:r>
              <a:rPr lang="cs-CZ" sz="2400" dirty="0">
                <a:solidFill>
                  <a:srgbClr val="0000FF"/>
                </a:solidFill>
              </a:rPr>
              <a:t>Způsoby omezení </a:t>
            </a:r>
            <a:r>
              <a:rPr lang="cs-CZ" sz="2400" dirty="0" err="1">
                <a:solidFill>
                  <a:srgbClr val="0000FF"/>
                </a:solidFill>
              </a:rPr>
              <a:t>creepu</a:t>
            </a:r>
            <a:r>
              <a:rPr lang="cs-CZ" sz="2400" dirty="0">
                <a:solidFill>
                  <a:srgbClr val="0000FF"/>
                </a:solidFill>
              </a:rPr>
              <a:t> v kovových materiálech</a:t>
            </a:r>
          </a:p>
        </p:txBody>
      </p:sp>
      <p:sp>
        <p:nvSpPr>
          <p:cNvPr id="7" name="TextovéPole 6">
            <a:extLst>
              <a:ext uri="{FF2B5EF4-FFF2-40B4-BE49-F238E27FC236}">
                <a16:creationId xmlns:a16="http://schemas.microsoft.com/office/drawing/2014/main" id="{27BCD4E9-E239-469D-8A74-DE9635533E00}"/>
              </a:ext>
            </a:extLst>
          </p:cNvPr>
          <p:cNvSpPr txBox="1"/>
          <p:nvPr/>
        </p:nvSpPr>
        <p:spPr>
          <a:xfrm>
            <a:off x="92279" y="2970823"/>
            <a:ext cx="11870422" cy="1631216"/>
          </a:xfrm>
          <a:prstGeom prst="rect">
            <a:avLst/>
          </a:prstGeom>
          <a:noFill/>
        </p:spPr>
        <p:txBody>
          <a:bodyPr wrap="square">
            <a:spAutoFit/>
          </a:bodyPr>
          <a:lstStyle/>
          <a:p>
            <a:r>
              <a:rPr lang="cs-CZ" sz="2000" dirty="0" err="1"/>
              <a:t>Creep</a:t>
            </a:r>
            <a:r>
              <a:rPr lang="cs-CZ" sz="2000" dirty="0"/>
              <a:t> probíhá pomocí: </a:t>
            </a:r>
          </a:p>
          <a:p>
            <a:pPr marL="457200" indent="-457200">
              <a:buAutoNum type="arabicPeriod"/>
            </a:pPr>
            <a:r>
              <a:rPr lang="cs-CZ" sz="2000" dirty="0"/>
              <a:t>skluzu dislokací </a:t>
            </a:r>
          </a:p>
          <a:p>
            <a:pPr marL="457200" indent="-457200">
              <a:buAutoNum type="arabicPeriod"/>
            </a:pPr>
            <a:r>
              <a:rPr lang="cs-CZ" sz="2000" dirty="0"/>
              <a:t>tvorbou </a:t>
            </a:r>
            <a:r>
              <a:rPr lang="cs-CZ" sz="2000" dirty="0" err="1"/>
              <a:t>subzrn</a:t>
            </a:r>
            <a:r>
              <a:rPr lang="cs-CZ" sz="2000" dirty="0"/>
              <a:t> nebo bloků</a:t>
            </a:r>
          </a:p>
          <a:p>
            <a:pPr marL="457200" indent="-457200">
              <a:buAutoNum type="arabicPeriod"/>
            </a:pPr>
            <a:r>
              <a:rPr lang="cs-CZ" sz="2000" dirty="0" err="1"/>
              <a:t>pokluzu</a:t>
            </a:r>
            <a:r>
              <a:rPr lang="cs-CZ" sz="2000" dirty="0"/>
              <a:t> hranic zrn </a:t>
            </a:r>
          </a:p>
          <a:p>
            <a:pPr marL="457200" indent="-457200">
              <a:buAutoNum type="arabicPeriod"/>
            </a:pPr>
            <a:r>
              <a:rPr lang="cs-CZ" sz="2000" dirty="0"/>
              <a:t>difúzí </a:t>
            </a:r>
            <a:r>
              <a:rPr lang="cs-CZ" sz="2000" dirty="0" err="1"/>
              <a:t>vakancí</a:t>
            </a:r>
            <a:r>
              <a:rPr lang="cs-CZ" sz="2000" dirty="0"/>
              <a:t> nebo intersticiálních atomů </a:t>
            </a:r>
          </a:p>
        </p:txBody>
      </p:sp>
      <p:sp>
        <p:nvSpPr>
          <p:cNvPr id="6" name="Obdélník 5">
            <a:extLst>
              <a:ext uri="{FF2B5EF4-FFF2-40B4-BE49-F238E27FC236}">
                <a16:creationId xmlns:a16="http://schemas.microsoft.com/office/drawing/2014/main" id="{69EDD5AB-BC5F-4FAB-92A4-52682B9FF060}"/>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8" name="Obdélník 7">
            <a:extLst>
              <a:ext uri="{FF2B5EF4-FFF2-40B4-BE49-F238E27FC236}">
                <a16:creationId xmlns:a16="http://schemas.microsoft.com/office/drawing/2014/main" id="{CE59BE5D-6542-04F2-644B-840B1A0A6827}"/>
              </a:ext>
            </a:extLst>
          </p:cNvPr>
          <p:cNvSpPr/>
          <p:nvPr/>
        </p:nvSpPr>
        <p:spPr>
          <a:xfrm>
            <a:off x="0" y="4740215"/>
            <a:ext cx="11829668" cy="584775"/>
          </a:xfrm>
          <a:prstGeom prst="rect">
            <a:avLst/>
          </a:prstGeom>
        </p:spPr>
        <p:txBody>
          <a:bodyPr wrap="square">
            <a:spAutoFit/>
          </a:bodyPr>
          <a:lstStyle/>
          <a:p>
            <a:r>
              <a:rPr lang="cs-CZ" sz="1600" i="1" dirty="0">
                <a:latin typeface="Times New Roman" panose="02020603050405020304" pitchFamily="18" charset="0"/>
                <a:cs typeface="Times New Roman" panose="02020603050405020304" pitchFamily="18" charset="0"/>
              </a:rPr>
              <a:t>ONDŘEJ DVOŘÁČEK: MODELOVÁNÍ FÁZOVÉHO SLOŽENÍ ŽÁRUPEVNÝCH OCELÍ A JEJICH SPOJŮ. Diplomová práce VUT Brno 2009. https://core.ac.uk/download/pdf/30306821.pdf </a:t>
            </a:r>
          </a:p>
        </p:txBody>
      </p:sp>
      <p:sp>
        <p:nvSpPr>
          <p:cNvPr id="9" name="TextovéPole 8">
            <a:extLst>
              <a:ext uri="{FF2B5EF4-FFF2-40B4-BE49-F238E27FC236}">
                <a16:creationId xmlns:a16="http://schemas.microsoft.com/office/drawing/2014/main" id="{88B5C017-5066-D855-BAB9-C57FF4AB2FBF}"/>
              </a:ext>
            </a:extLst>
          </p:cNvPr>
          <p:cNvSpPr txBox="1"/>
          <p:nvPr/>
        </p:nvSpPr>
        <p:spPr>
          <a:xfrm>
            <a:off x="0" y="5355445"/>
            <a:ext cx="11139881" cy="338554"/>
          </a:xfrm>
          <a:prstGeom prst="rect">
            <a:avLst/>
          </a:prstGeom>
          <a:noFill/>
        </p:spPr>
        <p:txBody>
          <a:bodyPr wrap="square">
            <a:spAutoFit/>
          </a:bodyPr>
          <a:lstStyle/>
          <a:p>
            <a:r>
              <a:rPr lang="cs-CZ" sz="1600" dirty="0" err="1">
                <a:latin typeface="Times New Roman" panose="02020603050405020304" pitchFamily="18" charset="0"/>
                <a:cs typeface="Times New Roman" panose="02020603050405020304" pitchFamily="18" charset="0"/>
              </a:rPr>
              <a:t>Callister</a:t>
            </a:r>
            <a:r>
              <a:rPr lang="cs-CZ" sz="1600" dirty="0">
                <a:latin typeface="Times New Roman" panose="02020603050405020304" pitchFamily="18" charset="0"/>
                <a:cs typeface="Times New Roman" panose="02020603050405020304" pitchFamily="18" charset="0"/>
              </a:rPr>
              <a:t> W.D., </a:t>
            </a:r>
            <a:r>
              <a:rPr lang="cs-CZ" sz="1600" dirty="0" err="1">
                <a:latin typeface="Times New Roman" panose="02020603050405020304" pitchFamily="18" charset="0"/>
                <a:cs typeface="Times New Roman" panose="02020603050405020304" pitchFamily="18" charset="0"/>
              </a:rPr>
              <a:t>Materials</a:t>
            </a:r>
            <a:r>
              <a:rPr lang="cs-CZ" sz="1600" dirty="0">
                <a:latin typeface="Times New Roman" panose="02020603050405020304" pitchFamily="18" charset="0"/>
                <a:cs typeface="Times New Roman" panose="02020603050405020304" pitchFamily="18" charset="0"/>
              </a:rPr>
              <a:t> Science and </a:t>
            </a:r>
            <a:r>
              <a:rPr lang="cs-CZ" sz="1600" dirty="0" err="1">
                <a:latin typeface="Times New Roman" panose="02020603050405020304" pitchFamily="18" charset="0"/>
                <a:cs typeface="Times New Roman" panose="02020603050405020304" pitchFamily="18" charset="0"/>
              </a:rPr>
              <a:t>Engineering</a:t>
            </a:r>
            <a:r>
              <a:rPr lang="cs-CZ" sz="1600" dirty="0">
                <a:latin typeface="Times New Roman" panose="02020603050405020304" pitchFamily="18" charset="0"/>
                <a:cs typeface="Times New Roman" panose="02020603050405020304" pitchFamily="18" charset="0"/>
              </a:rPr>
              <a:t> – An </a:t>
            </a:r>
            <a:r>
              <a:rPr lang="cs-CZ" sz="1600" dirty="0" err="1">
                <a:latin typeface="Times New Roman" panose="02020603050405020304" pitchFamily="18" charset="0"/>
                <a:cs typeface="Times New Roman" panose="02020603050405020304" pitchFamily="18" charset="0"/>
              </a:rPr>
              <a:t>introduction</a:t>
            </a:r>
            <a:r>
              <a:rPr lang="cs-CZ" sz="1600" dirty="0">
                <a:latin typeface="Times New Roman" panose="02020603050405020304" pitchFamily="18" charset="0"/>
                <a:cs typeface="Times New Roman" panose="02020603050405020304" pitchFamily="18" charset="0"/>
              </a:rPr>
              <a:t>, 7th </a:t>
            </a:r>
            <a:r>
              <a:rPr lang="cs-CZ" sz="1600" dirty="0" err="1">
                <a:latin typeface="Times New Roman" panose="02020603050405020304" pitchFamily="18" charset="0"/>
                <a:cs typeface="Times New Roman" panose="02020603050405020304" pitchFamily="18" charset="0"/>
              </a:rPr>
              <a:t>edition</a:t>
            </a:r>
            <a:r>
              <a:rPr lang="cs-CZ" sz="1600" dirty="0">
                <a:latin typeface="Times New Roman" panose="02020603050405020304" pitchFamily="18" charset="0"/>
                <a:cs typeface="Times New Roman" panose="02020603050405020304" pitchFamily="18" charset="0"/>
              </a:rPr>
              <a:t>, </a:t>
            </a:r>
            <a:r>
              <a:rPr lang="cs-CZ" sz="1600" dirty="0" err="1">
                <a:latin typeface="Times New Roman" panose="02020603050405020304" pitchFamily="18" charset="0"/>
                <a:cs typeface="Times New Roman" panose="02020603050405020304" pitchFamily="18" charset="0"/>
              </a:rPr>
              <a:t>Wiley</a:t>
            </a:r>
            <a:r>
              <a:rPr lang="cs-CZ" sz="1600" dirty="0">
                <a:latin typeface="Times New Roman" panose="02020603050405020304" pitchFamily="18" charset="0"/>
                <a:cs typeface="Times New Roman" panose="02020603050405020304" pitchFamily="18" charset="0"/>
              </a:rPr>
              <a:t>, 2020.ISBN: 1119453917.</a:t>
            </a:r>
          </a:p>
        </p:txBody>
      </p:sp>
    </p:spTree>
    <p:extLst>
      <p:ext uri="{BB962C8B-B14F-4D97-AF65-F5344CB8AC3E}">
        <p14:creationId xmlns:p14="http://schemas.microsoft.com/office/powerpoint/2010/main" val="430889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2E8B7CE-5CB0-44D7-A330-BD9514037EFE}"/>
              </a:ext>
            </a:extLst>
          </p:cNvPr>
          <p:cNvSpPr txBox="1"/>
          <p:nvPr/>
        </p:nvSpPr>
        <p:spPr>
          <a:xfrm>
            <a:off x="136321" y="108949"/>
            <a:ext cx="8999290" cy="461665"/>
          </a:xfrm>
          <a:prstGeom prst="rect">
            <a:avLst/>
          </a:prstGeom>
          <a:noFill/>
        </p:spPr>
        <p:txBody>
          <a:bodyPr wrap="square">
            <a:spAutoFit/>
          </a:bodyPr>
          <a:lstStyle/>
          <a:p>
            <a:r>
              <a:rPr lang="cs-CZ" sz="2400" dirty="0">
                <a:solidFill>
                  <a:srgbClr val="0000FF"/>
                </a:solidFill>
              </a:rPr>
              <a:t>Porušení kovů a slitin za vyšší teploty. Lomy při tečení </a:t>
            </a:r>
          </a:p>
        </p:txBody>
      </p:sp>
      <p:sp>
        <p:nvSpPr>
          <p:cNvPr id="5" name="TextovéPole 4">
            <a:extLst>
              <a:ext uri="{FF2B5EF4-FFF2-40B4-BE49-F238E27FC236}">
                <a16:creationId xmlns:a16="http://schemas.microsoft.com/office/drawing/2014/main" id="{18560604-FB6A-4E5B-B366-DED6ACB36A05}"/>
              </a:ext>
            </a:extLst>
          </p:cNvPr>
          <p:cNvSpPr txBox="1"/>
          <p:nvPr/>
        </p:nvSpPr>
        <p:spPr>
          <a:xfrm>
            <a:off x="136321" y="566678"/>
            <a:ext cx="11952215" cy="5078313"/>
          </a:xfrm>
          <a:prstGeom prst="rect">
            <a:avLst/>
          </a:prstGeom>
          <a:noFill/>
        </p:spPr>
        <p:txBody>
          <a:bodyPr wrap="square">
            <a:spAutoFit/>
          </a:bodyPr>
          <a:lstStyle/>
          <a:p>
            <a:pPr algn="just"/>
            <a:r>
              <a:rPr lang="cs-CZ" dirty="0"/>
              <a:t>Lom při tečení, který vzniká při zatížení tělesa v podmínkách dlouhodobého zatížení je výsledkem degradačních procesů, které během zatížení probíhají v materiálu. </a:t>
            </a:r>
          </a:p>
          <a:p>
            <a:pPr algn="just"/>
            <a:endParaRPr lang="cs-CZ" dirty="0"/>
          </a:p>
          <a:p>
            <a:pPr algn="just"/>
            <a:r>
              <a:rPr lang="cs-CZ" dirty="0"/>
              <a:t>Na rozdíl od lomu při krátkodobé tahové zkoušce a při stejné teplotě, je lom při tečení výrazně odlišný. Materiál dlouhodobě namáhaný v podmínkách tečení, </a:t>
            </a:r>
            <a:r>
              <a:rPr lang="cs-CZ" b="1" dirty="0"/>
              <a:t>se porušuje </a:t>
            </a:r>
            <a:r>
              <a:rPr lang="cs-CZ" b="1" dirty="0" err="1"/>
              <a:t>bezdeformačním</a:t>
            </a:r>
            <a:r>
              <a:rPr lang="cs-CZ" b="1" dirty="0"/>
              <a:t> (</a:t>
            </a:r>
            <a:r>
              <a:rPr lang="cs-CZ" b="1" dirty="0" err="1"/>
              <a:t>kvazikřehkým</a:t>
            </a:r>
            <a:r>
              <a:rPr lang="cs-CZ" b="1" dirty="0"/>
              <a:t>) lomem při velmi nízké kontrakci </a:t>
            </a:r>
            <a:r>
              <a:rPr lang="cs-CZ" dirty="0"/>
              <a:t>(Z ≤ 2%), jeho </a:t>
            </a:r>
            <a:r>
              <a:rPr lang="cs-CZ" b="1" dirty="0"/>
              <a:t>lomová plocha má nepravidelný povrch a je v průměru kolmá na směr zatížení. </a:t>
            </a:r>
          </a:p>
          <a:p>
            <a:pPr algn="just"/>
            <a:r>
              <a:rPr lang="cs-CZ" dirty="0"/>
              <a:t>Samotný lom vzniká na konci terciálního tečení v důsledku snížení skutečného nosného průřezu a zvýšení rychlosti tečení. </a:t>
            </a:r>
          </a:p>
          <a:p>
            <a:pPr algn="just"/>
            <a:endParaRPr lang="cs-CZ" dirty="0"/>
          </a:p>
          <a:p>
            <a:pPr algn="just"/>
            <a:r>
              <a:rPr lang="cs-CZ" dirty="0"/>
              <a:t>Při zkoumání struktury a vlastnosti materiálu během celého procesu tečení lze zjistit určité změny již v oblasti stacionárního tečení. </a:t>
            </a:r>
          </a:p>
          <a:p>
            <a:pPr algn="just"/>
            <a:endParaRPr lang="cs-CZ" dirty="0"/>
          </a:p>
          <a:p>
            <a:pPr algn="just"/>
            <a:r>
              <a:rPr lang="cs-CZ" dirty="0"/>
              <a:t>Celý lomový proces se skládá z těchto etap: </a:t>
            </a:r>
          </a:p>
          <a:p>
            <a:pPr marL="285750" indent="-285750" algn="just">
              <a:buFontTx/>
              <a:buChar char="-"/>
            </a:pPr>
            <a:r>
              <a:rPr lang="cs-CZ" dirty="0">
                <a:solidFill>
                  <a:srgbClr val="FF0000"/>
                </a:solidFill>
              </a:rPr>
              <a:t>vznik zárodků lomu </a:t>
            </a:r>
            <a:r>
              <a:rPr lang="cs-CZ" dirty="0"/>
              <a:t>(póry, mikrotrhliny apod.), </a:t>
            </a:r>
          </a:p>
          <a:p>
            <a:pPr marL="285750" indent="-285750" algn="just">
              <a:buFontTx/>
              <a:buChar char="-"/>
            </a:pPr>
            <a:r>
              <a:rPr lang="cs-CZ" dirty="0">
                <a:solidFill>
                  <a:srgbClr val="FF0000"/>
                </a:solidFill>
              </a:rPr>
              <a:t>růst </a:t>
            </a:r>
            <a:r>
              <a:rPr lang="cs-CZ" dirty="0"/>
              <a:t>těchto zárodků a jejich propojování až do kritické velikosti, </a:t>
            </a:r>
          </a:p>
          <a:p>
            <a:pPr marL="285750" indent="-285750" algn="just">
              <a:buFontTx/>
              <a:buChar char="-"/>
            </a:pPr>
            <a:r>
              <a:rPr lang="cs-CZ" dirty="0">
                <a:solidFill>
                  <a:srgbClr val="FF0000"/>
                </a:solidFill>
              </a:rPr>
              <a:t>vlastní lom </a:t>
            </a:r>
            <a:r>
              <a:rPr lang="cs-CZ" dirty="0"/>
              <a:t>v podobě šíření trhliny v místech s kritickými rozměry defektů. </a:t>
            </a:r>
          </a:p>
          <a:p>
            <a:pPr algn="just"/>
            <a:endParaRPr lang="cs-CZ" dirty="0"/>
          </a:p>
          <a:p>
            <a:pPr algn="just"/>
            <a:r>
              <a:rPr lang="cs-CZ" dirty="0"/>
              <a:t>Podle průběhu lomové čáry vzhledem k zrnům mohou vznikat v závislosti na teplotě, napětí anebo rychlosti tečení lomy </a:t>
            </a:r>
            <a:r>
              <a:rPr lang="cs-CZ" b="1" dirty="0" err="1"/>
              <a:t>transkrystalické</a:t>
            </a:r>
            <a:r>
              <a:rPr lang="cs-CZ" b="1" dirty="0"/>
              <a:t> nebo interkrystalické</a:t>
            </a:r>
            <a:r>
              <a:rPr lang="cs-CZ" dirty="0"/>
              <a:t>.</a:t>
            </a:r>
          </a:p>
        </p:txBody>
      </p:sp>
      <p:sp>
        <p:nvSpPr>
          <p:cNvPr id="4" name="Obdélník 3">
            <a:extLst>
              <a:ext uri="{FF2B5EF4-FFF2-40B4-BE49-F238E27FC236}">
                <a16:creationId xmlns:a16="http://schemas.microsoft.com/office/drawing/2014/main" id="{45A87847-660B-408D-8D96-50041070AEB5}"/>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1023617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a:extLst>
              <a:ext uri="{FF2B5EF4-FFF2-40B4-BE49-F238E27FC236}">
                <a16:creationId xmlns:a16="http://schemas.microsoft.com/office/drawing/2014/main" id="{76C6DF9C-DC5B-414D-AD5F-7ACA812E4E89}"/>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3" name="TextovéPole 2">
            <a:extLst>
              <a:ext uri="{FF2B5EF4-FFF2-40B4-BE49-F238E27FC236}">
                <a16:creationId xmlns:a16="http://schemas.microsoft.com/office/drawing/2014/main" id="{D5105A37-C4B0-4ED2-9A54-2CFEAFD2FE56}"/>
              </a:ext>
            </a:extLst>
          </p:cNvPr>
          <p:cNvSpPr txBox="1"/>
          <p:nvPr/>
        </p:nvSpPr>
        <p:spPr>
          <a:xfrm>
            <a:off x="234892" y="0"/>
            <a:ext cx="11855042" cy="3231654"/>
          </a:xfrm>
          <a:prstGeom prst="rect">
            <a:avLst/>
          </a:prstGeom>
          <a:noFill/>
        </p:spPr>
        <p:txBody>
          <a:bodyPr wrap="square">
            <a:spAutoFit/>
          </a:bodyPr>
          <a:lstStyle/>
          <a:p>
            <a:pPr algn="just"/>
            <a:r>
              <a:rPr lang="cs-CZ" sz="2000" b="1" dirty="0" err="1"/>
              <a:t>Transkrystalický</a:t>
            </a:r>
            <a:r>
              <a:rPr lang="cs-CZ" sz="2000" b="1" dirty="0"/>
              <a:t> lom </a:t>
            </a:r>
            <a:r>
              <a:rPr lang="cs-CZ" sz="2000" dirty="0"/>
              <a:t>vzniká při </a:t>
            </a:r>
            <a:r>
              <a:rPr lang="cs-CZ" sz="2000" dirty="0">
                <a:solidFill>
                  <a:srgbClr val="FF0000"/>
                </a:solidFill>
              </a:rPr>
              <a:t>nižších teplotách</a:t>
            </a:r>
            <a:r>
              <a:rPr lang="cs-CZ" sz="2000" dirty="0"/>
              <a:t>, </a:t>
            </a:r>
            <a:r>
              <a:rPr lang="cs-CZ" sz="2000" dirty="0">
                <a:solidFill>
                  <a:srgbClr val="FF0000"/>
                </a:solidFill>
              </a:rPr>
              <a:t>vyšších napětích </a:t>
            </a:r>
            <a:r>
              <a:rPr lang="cs-CZ" sz="2000" dirty="0"/>
              <a:t>a kratší době do lomu. Nastává vznikem </a:t>
            </a:r>
            <a:r>
              <a:rPr lang="cs-CZ" sz="2000" dirty="0" err="1"/>
              <a:t>mikrodutin</a:t>
            </a:r>
            <a:r>
              <a:rPr lang="cs-CZ" sz="2000" dirty="0"/>
              <a:t> na částicích (inkluzích, precipitátech) uvnitř zrn. Tyto </a:t>
            </a:r>
            <a:r>
              <a:rPr lang="cs-CZ" sz="2000" dirty="0" err="1"/>
              <a:t>mikrodutiny</a:t>
            </a:r>
            <a:r>
              <a:rPr lang="cs-CZ" sz="2000" dirty="0"/>
              <a:t> mohou dále růst a spojovat se do </a:t>
            </a:r>
            <a:r>
              <a:rPr lang="cs-CZ" sz="2000" dirty="0" err="1"/>
              <a:t>transkrystalových</a:t>
            </a:r>
            <a:r>
              <a:rPr lang="cs-CZ" sz="2000" dirty="0"/>
              <a:t> trhlin, které pak výustí do lomu. Doba do lomu je zde nepřímo úměrná rychlosti dislokačního tečení. </a:t>
            </a:r>
          </a:p>
          <a:p>
            <a:pPr algn="just"/>
            <a:r>
              <a:rPr lang="cs-CZ" sz="2000" b="1" dirty="0"/>
              <a:t>Interkrystalický lom </a:t>
            </a:r>
            <a:r>
              <a:rPr lang="cs-CZ" sz="2000" dirty="0"/>
              <a:t>vzniká při </a:t>
            </a:r>
            <a:r>
              <a:rPr lang="cs-CZ" sz="2000" dirty="0">
                <a:solidFill>
                  <a:srgbClr val="FF0000"/>
                </a:solidFill>
              </a:rPr>
              <a:t>vyšších teplotách</a:t>
            </a:r>
            <a:r>
              <a:rPr lang="cs-CZ" sz="2000" dirty="0"/>
              <a:t>, při </a:t>
            </a:r>
            <a:r>
              <a:rPr lang="cs-CZ" sz="2000" dirty="0">
                <a:solidFill>
                  <a:srgbClr val="FF0000"/>
                </a:solidFill>
              </a:rPr>
              <a:t>nižších napětích </a:t>
            </a:r>
            <a:r>
              <a:rPr lang="cs-CZ" sz="2000" dirty="0"/>
              <a:t>a při delších dobách do lomu. V závislosti na podmínkách tečení může interkrystalické porušení nastat dvěma základními způsoby – klínovými trhlinami a vznikem kavit. Klínové trhliny (W trhliny) vznikají v místech styku tří zrn, ve trojných bodech, při relativně vysokých napětích a nižších teplotách. Od tahového napětí </a:t>
            </a:r>
            <a:r>
              <a:rPr lang="el-GR" sz="2400" dirty="0">
                <a:latin typeface="Calibri" panose="020F0502020204030204" pitchFamily="34" charset="0"/>
                <a:cs typeface="Calibri" panose="020F0502020204030204" pitchFamily="34" charset="0"/>
              </a:rPr>
              <a:t>σ</a:t>
            </a:r>
            <a:r>
              <a:rPr lang="cs-CZ" sz="2000" dirty="0"/>
              <a:t>n vznikají na hranicích zrn smyková napětí, která vyvolávají </a:t>
            </a:r>
            <a:r>
              <a:rPr lang="cs-CZ" sz="2000" dirty="0" err="1"/>
              <a:t>pokluzy</a:t>
            </a:r>
            <a:r>
              <a:rPr lang="cs-CZ" sz="2000" dirty="0"/>
              <a:t> po hranicích a vedou ke vzniku trhlin klínovitého tvaru (pokud v sousedním zrnu nemůže dojit k plastické deformaci s relaxací smykových napětí).</a:t>
            </a:r>
          </a:p>
        </p:txBody>
      </p:sp>
      <p:pic>
        <p:nvPicPr>
          <p:cNvPr id="5" name="Obrázek 4">
            <a:extLst>
              <a:ext uri="{FF2B5EF4-FFF2-40B4-BE49-F238E27FC236}">
                <a16:creationId xmlns:a16="http://schemas.microsoft.com/office/drawing/2014/main" id="{0CE4A001-AFE7-4C0B-B8BD-D9DC6C8679C4}"/>
              </a:ext>
            </a:extLst>
          </p:cNvPr>
          <p:cNvPicPr>
            <a:picLocks noChangeAspect="1"/>
          </p:cNvPicPr>
          <p:nvPr/>
        </p:nvPicPr>
        <p:blipFill>
          <a:blip r:embed="rId3"/>
          <a:stretch>
            <a:fillRect/>
          </a:stretch>
        </p:blipFill>
        <p:spPr>
          <a:xfrm>
            <a:off x="5758167" y="2804425"/>
            <a:ext cx="5167741" cy="2820488"/>
          </a:xfrm>
          <a:prstGeom prst="rect">
            <a:avLst/>
          </a:prstGeom>
        </p:spPr>
      </p:pic>
      <p:pic>
        <p:nvPicPr>
          <p:cNvPr id="1026" name="Picture 2">
            <a:extLst>
              <a:ext uri="{FF2B5EF4-FFF2-40B4-BE49-F238E27FC236}">
                <a16:creationId xmlns:a16="http://schemas.microsoft.com/office/drawing/2014/main" id="{14CA733C-0165-4C90-9301-F1DB5BB80D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892" y="3231655"/>
            <a:ext cx="3790031" cy="263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255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a:extLst>
              <a:ext uri="{FF2B5EF4-FFF2-40B4-BE49-F238E27FC236}">
                <a16:creationId xmlns:a16="http://schemas.microsoft.com/office/drawing/2014/main" id="{85952A2C-498A-4686-B26A-9847867E36D2}"/>
              </a:ext>
            </a:extLst>
          </p:cNvPr>
          <p:cNvSpPr/>
          <p:nvPr/>
        </p:nvSpPr>
        <p:spPr bwMode="auto">
          <a:xfrm>
            <a:off x="3139058"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3" name="TextovéPole 2">
            <a:extLst>
              <a:ext uri="{FF2B5EF4-FFF2-40B4-BE49-F238E27FC236}">
                <a16:creationId xmlns:a16="http://schemas.microsoft.com/office/drawing/2014/main" id="{D0DF469A-2DFC-45CE-92CA-B7ED3A338715}"/>
              </a:ext>
            </a:extLst>
          </p:cNvPr>
          <p:cNvSpPr txBox="1"/>
          <p:nvPr/>
        </p:nvSpPr>
        <p:spPr>
          <a:xfrm>
            <a:off x="83890" y="91198"/>
            <a:ext cx="11870422" cy="2862322"/>
          </a:xfrm>
          <a:prstGeom prst="rect">
            <a:avLst/>
          </a:prstGeom>
          <a:noFill/>
        </p:spPr>
        <p:txBody>
          <a:bodyPr wrap="square">
            <a:spAutoFit/>
          </a:bodyPr>
          <a:lstStyle/>
          <a:p>
            <a:pPr algn="just"/>
            <a:r>
              <a:rPr lang="cs-CZ" sz="2000" dirty="0">
                <a:solidFill>
                  <a:srgbClr val="0000FF"/>
                </a:solidFill>
              </a:rPr>
              <a:t>Při vysokých teplotách, nízkých napětích a dlouhých dobách do lomu vznikají na hranicích zrn mikroskopické dutiny oválného nebo protáhlého tvaru – kavity. </a:t>
            </a:r>
          </a:p>
          <a:p>
            <a:pPr algn="just"/>
            <a:r>
              <a:rPr lang="cs-CZ" sz="2000" dirty="0"/>
              <a:t>Kavity vznikají přednostně na hranicích zrn, které se směrem hlavního normálového napětí svírají úhel 45° nebo 90°. </a:t>
            </a:r>
            <a:r>
              <a:rPr lang="cs-CZ" sz="2000" dirty="0">
                <a:solidFill>
                  <a:srgbClr val="0000FF"/>
                </a:solidFill>
              </a:rPr>
              <a:t>Pravděpodobnými místy pro vznik kavit jsou hranice zrn a cizí částice v matrici kovu. </a:t>
            </a:r>
          </a:p>
          <a:p>
            <a:pPr algn="just"/>
            <a:r>
              <a:rPr lang="cs-CZ" sz="2000" dirty="0"/>
              <a:t>Proces vzniku kavity na hranicích zrn může probíhat kondenzací (nahromaděním) a koalescencí (spojením) </a:t>
            </a:r>
            <a:r>
              <a:rPr lang="cs-CZ" sz="2000" dirty="0" err="1"/>
              <a:t>vakancí</a:t>
            </a:r>
            <a:r>
              <a:rPr lang="cs-CZ" sz="2000" dirty="0"/>
              <a:t> v poli napětí. </a:t>
            </a:r>
          </a:p>
          <a:p>
            <a:pPr algn="just"/>
            <a:r>
              <a:rPr lang="cs-CZ" sz="2000" dirty="0"/>
              <a:t>Kromě difúzního mechanismu mohou kavity vznikat </a:t>
            </a:r>
            <a:r>
              <a:rPr lang="cs-CZ" sz="2000" dirty="0" err="1"/>
              <a:t>pokluzy</a:t>
            </a:r>
            <a:r>
              <a:rPr lang="cs-CZ" sz="2000" dirty="0"/>
              <a:t> po hranicích zrn, způsobujícími výstupky při proniknutí kluzového pásu hranicí, na částicích druhé fáze na hranicích zrn, a to v důsledku skluzového mechanismu anebo v důsledku migrace hranic zrn. </a:t>
            </a:r>
          </a:p>
        </p:txBody>
      </p:sp>
      <p:sp>
        <p:nvSpPr>
          <p:cNvPr id="7" name="TextovéPole 6">
            <a:extLst>
              <a:ext uri="{FF2B5EF4-FFF2-40B4-BE49-F238E27FC236}">
                <a16:creationId xmlns:a16="http://schemas.microsoft.com/office/drawing/2014/main" id="{E0C5D3C5-6021-4889-B2F9-A7484829820E}"/>
              </a:ext>
            </a:extLst>
          </p:cNvPr>
          <p:cNvSpPr txBox="1"/>
          <p:nvPr/>
        </p:nvSpPr>
        <p:spPr>
          <a:xfrm>
            <a:off x="83890" y="5140314"/>
            <a:ext cx="11996257" cy="646331"/>
          </a:xfrm>
          <a:prstGeom prst="rect">
            <a:avLst/>
          </a:prstGeom>
          <a:noFill/>
        </p:spPr>
        <p:txBody>
          <a:bodyPr wrap="square">
            <a:spAutoFit/>
          </a:bodyPr>
          <a:lstStyle/>
          <a:p>
            <a:r>
              <a:rPr lang="cs-CZ" dirty="0"/>
              <a:t>Schéma různých způsobů vzniku kavit na hranicích zrn při tečení: a – kondenzací </a:t>
            </a:r>
            <a:r>
              <a:rPr lang="cs-CZ" dirty="0" err="1"/>
              <a:t>vakancí</a:t>
            </a:r>
            <a:r>
              <a:rPr lang="cs-CZ" dirty="0"/>
              <a:t>, b – průnikem skluzového pásma hranicí zrna, c – </a:t>
            </a:r>
            <a:r>
              <a:rPr lang="cs-CZ" dirty="0" err="1"/>
              <a:t>dekohezí</a:t>
            </a:r>
            <a:r>
              <a:rPr lang="cs-CZ" dirty="0"/>
              <a:t> hranice mezi matricí a částicí. Kavity, které vznikly při tečení po hranicích zrn (vpravo). </a:t>
            </a:r>
          </a:p>
        </p:txBody>
      </p:sp>
      <p:pic>
        <p:nvPicPr>
          <p:cNvPr id="2050" name="Picture 2">
            <a:extLst>
              <a:ext uri="{FF2B5EF4-FFF2-40B4-BE49-F238E27FC236}">
                <a16:creationId xmlns:a16="http://schemas.microsoft.com/office/drawing/2014/main" id="{08F69087-68AB-4108-8887-7C4793C3F3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7460" y="2854368"/>
            <a:ext cx="4644848" cy="2285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F626398D-DFF8-462E-A4A0-70FB8A6A830A}"/>
              </a:ext>
            </a:extLst>
          </p:cNvPr>
          <p:cNvPicPr>
            <a:picLocks noChangeAspect="1"/>
          </p:cNvPicPr>
          <p:nvPr/>
        </p:nvPicPr>
        <p:blipFill>
          <a:blip r:embed="rId4"/>
          <a:stretch>
            <a:fillRect/>
          </a:stretch>
        </p:blipFill>
        <p:spPr>
          <a:xfrm>
            <a:off x="237688" y="2953520"/>
            <a:ext cx="6295974" cy="2235378"/>
          </a:xfrm>
          <a:prstGeom prst="rect">
            <a:avLst/>
          </a:prstGeom>
        </p:spPr>
      </p:pic>
    </p:spTree>
    <p:extLst>
      <p:ext uri="{BB962C8B-B14F-4D97-AF65-F5344CB8AC3E}">
        <p14:creationId xmlns:p14="http://schemas.microsoft.com/office/powerpoint/2010/main" val="3321825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8E9B0281-934B-4A6D-86D1-B81487568EC3}"/>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3" name="TextovéPole 2">
            <a:extLst>
              <a:ext uri="{FF2B5EF4-FFF2-40B4-BE49-F238E27FC236}">
                <a16:creationId xmlns:a16="http://schemas.microsoft.com/office/drawing/2014/main" id="{DB4F71A7-EB48-4539-8578-9CFCA051E7A5}"/>
              </a:ext>
            </a:extLst>
          </p:cNvPr>
          <p:cNvSpPr txBox="1"/>
          <p:nvPr/>
        </p:nvSpPr>
        <p:spPr>
          <a:xfrm>
            <a:off x="136320" y="100397"/>
            <a:ext cx="11918659" cy="2862322"/>
          </a:xfrm>
          <a:prstGeom prst="rect">
            <a:avLst/>
          </a:prstGeom>
          <a:noFill/>
        </p:spPr>
        <p:txBody>
          <a:bodyPr wrap="square">
            <a:spAutoFit/>
          </a:bodyPr>
          <a:lstStyle/>
          <a:p>
            <a:pPr algn="just"/>
            <a:r>
              <a:rPr lang="cs-CZ" sz="2000" dirty="0">
                <a:solidFill>
                  <a:srgbClr val="0000FF"/>
                </a:solidFill>
              </a:rPr>
              <a:t>Difuzní růst kavit se uskutečňuje difúzí </a:t>
            </a:r>
            <a:r>
              <a:rPr lang="cs-CZ" sz="2000" dirty="0" err="1">
                <a:solidFill>
                  <a:srgbClr val="0000FF"/>
                </a:solidFill>
              </a:rPr>
              <a:t>vakancí</a:t>
            </a:r>
            <a:r>
              <a:rPr lang="cs-CZ" sz="2000" dirty="0">
                <a:solidFill>
                  <a:srgbClr val="0000FF"/>
                </a:solidFill>
              </a:rPr>
              <a:t> z okolí podél hranic zrn. </a:t>
            </a:r>
            <a:r>
              <a:rPr lang="cs-CZ" sz="2000" dirty="0"/>
              <a:t>Difuzně mohou kavity růst pokud jsou malé. Po dosažení určité velikosti roste kavita dále plastickou deformací.</a:t>
            </a:r>
          </a:p>
          <a:p>
            <a:pPr algn="just"/>
            <a:r>
              <a:rPr lang="cs-CZ" sz="2000" b="1" dirty="0">
                <a:solidFill>
                  <a:srgbClr val="0000FF"/>
                </a:solidFill>
              </a:rPr>
              <a:t>Vztahy pro příslušné mechanismy lomů lze použít pro sestrojení lomových map. </a:t>
            </a:r>
            <a:r>
              <a:rPr lang="cs-CZ" sz="2000" dirty="0"/>
              <a:t>Při jejich konstrukcí lze vycházet z modelových představ o mechanismu lomu a stanovit jednotlivé oblasti dominantních mechanismů, </a:t>
            </a:r>
            <a:br>
              <a:rPr lang="cs-CZ" sz="2000" dirty="0"/>
            </a:br>
            <a:r>
              <a:rPr lang="cs-CZ" sz="2000" dirty="0"/>
              <a:t>resp. z fraktografického rozboru dostatečného počtu experimentálních výsledků stanovit hranice oblastí jednotlivých mechanismů lomu.</a:t>
            </a:r>
          </a:p>
          <a:p>
            <a:pPr algn="just"/>
            <a:r>
              <a:rPr lang="cs-CZ" sz="2000" dirty="0">
                <a:solidFill>
                  <a:srgbClr val="0000FF"/>
                </a:solidFill>
              </a:rPr>
              <a:t>Praktický význam deformačních a lomových map je v možnosti předpovídat deformační anebo lomový mechanismus pro dané podmínky namáhaní. </a:t>
            </a:r>
            <a:r>
              <a:rPr lang="cs-CZ" sz="2000" dirty="0"/>
              <a:t>Umožňuje to vhodné zásahy do chemického složení a struktury za účelem snížení rychlosti tečení, resp. prodloužení doby do lomu.</a:t>
            </a:r>
          </a:p>
        </p:txBody>
      </p:sp>
      <p:pic>
        <p:nvPicPr>
          <p:cNvPr id="7" name="Obrázek 6">
            <a:extLst>
              <a:ext uri="{FF2B5EF4-FFF2-40B4-BE49-F238E27FC236}">
                <a16:creationId xmlns:a16="http://schemas.microsoft.com/office/drawing/2014/main" id="{31D24A10-0095-4A21-A21D-2575B10F61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446" y="2962719"/>
            <a:ext cx="3249237" cy="3628820"/>
          </a:xfrm>
          <a:prstGeom prst="rect">
            <a:avLst/>
          </a:prstGeom>
        </p:spPr>
      </p:pic>
      <p:sp>
        <p:nvSpPr>
          <p:cNvPr id="9" name="TextovéPole 8">
            <a:extLst>
              <a:ext uri="{FF2B5EF4-FFF2-40B4-BE49-F238E27FC236}">
                <a16:creationId xmlns:a16="http://schemas.microsoft.com/office/drawing/2014/main" id="{DDD1F987-9C52-455F-A47D-39469988A1EA}"/>
              </a:ext>
            </a:extLst>
          </p:cNvPr>
          <p:cNvSpPr txBox="1"/>
          <p:nvPr/>
        </p:nvSpPr>
        <p:spPr>
          <a:xfrm>
            <a:off x="3678246" y="4175385"/>
            <a:ext cx="8279170" cy="1015663"/>
          </a:xfrm>
          <a:prstGeom prst="rect">
            <a:avLst/>
          </a:prstGeom>
          <a:noFill/>
        </p:spPr>
        <p:txBody>
          <a:bodyPr wrap="square">
            <a:spAutoFit/>
          </a:bodyPr>
          <a:lstStyle/>
          <a:p>
            <a:pPr algn="just"/>
            <a:r>
              <a:rPr lang="cs-CZ" sz="2000" dirty="0"/>
              <a:t>Lomová mapa oceli typu 17Cr-12Ni-2Mo s velikosti zrna austenitu 110 µm po tečení při T = 600 °C, sestrojená na základě výpočtů; šrafovaná oblast - zahrnuje podmínky práce jaderných reaktorů </a:t>
            </a:r>
          </a:p>
        </p:txBody>
      </p:sp>
    </p:spTree>
    <p:extLst>
      <p:ext uri="{BB962C8B-B14F-4D97-AF65-F5344CB8AC3E}">
        <p14:creationId xmlns:p14="http://schemas.microsoft.com/office/powerpoint/2010/main" val="2792912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délník 11">
            <a:extLst>
              <a:ext uri="{FF2B5EF4-FFF2-40B4-BE49-F238E27FC236}">
                <a16:creationId xmlns:a16="http://schemas.microsoft.com/office/drawing/2014/main" id="{791FE5CE-DDC0-4E4F-8516-DB51DD75B7D7}"/>
              </a:ext>
            </a:extLst>
          </p:cNvPr>
          <p:cNvSpPr/>
          <p:nvPr/>
        </p:nvSpPr>
        <p:spPr bwMode="auto">
          <a:xfrm>
            <a:off x="2477367" y="5572312"/>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2" name="Obdélník 1"/>
          <p:cNvSpPr/>
          <p:nvPr/>
        </p:nvSpPr>
        <p:spPr>
          <a:xfrm>
            <a:off x="121932" y="104319"/>
            <a:ext cx="3488455" cy="461665"/>
          </a:xfrm>
          <a:prstGeom prst="rect">
            <a:avLst/>
          </a:prstGeom>
        </p:spPr>
        <p:txBody>
          <a:bodyPr wrap="none">
            <a:spAutoFit/>
          </a:bodyPr>
          <a:lstStyle/>
          <a:p>
            <a:r>
              <a:rPr lang="cs-CZ" sz="2400" b="1" dirty="0" err="1">
                <a:solidFill>
                  <a:srgbClr val="0000FF"/>
                </a:solidFill>
                <a:latin typeface="Times New Roman" panose="02020603050405020304" pitchFamily="18" charset="0"/>
              </a:rPr>
              <a:t>Karbidické</a:t>
            </a:r>
            <a:r>
              <a:rPr lang="cs-CZ" sz="2400" b="1" dirty="0">
                <a:solidFill>
                  <a:srgbClr val="0000FF"/>
                </a:solidFill>
                <a:latin typeface="Times New Roman" panose="02020603050405020304" pitchFamily="18" charset="0"/>
              </a:rPr>
              <a:t> fáze v ocelích</a:t>
            </a:r>
            <a:endParaRPr lang="cs-CZ" sz="2400" dirty="0">
              <a:solidFill>
                <a:srgbClr val="0000FF"/>
              </a:solidFill>
            </a:endParaRPr>
          </a:p>
        </p:txBody>
      </p:sp>
      <p:sp>
        <p:nvSpPr>
          <p:cNvPr id="3" name="Obdélník 2"/>
          <p:cNvSpPr/>
          <p:nvPr/>
        </p:nvSpPr>
        <p:spPr>
          <a:xfrm>
            <a:off x="121932" y="565984"/>
            <a:ext cx="11766430" cy="2246769"/>
          </a:xfrm>
          <a:prstGeom prst="rect">
            <a:avLst/>
          </a:prstGeom>
        </p:spPr>
        <p:txBody>
          <a:bodyPr wrap="square">
            <a:spAutoFit/>
          </a:bodyPr>
          <a:lstStyle/>
          <a:p>
            <a:pPr algn="just"/>
            <a:r>
              <a:rPr lang="cs-CZ" sz="2000" dirty="0">
                <a:latin typeface="Times New Roman" panose="02020603050405020304" pitchFamily="18" charset="0"/>
                <a:cs typeface="Times New Roman" panose="02020603050405020304" pitchFamily="18" charset="0"/>
              </a:rPr>
              <a:t>Vznik karbidů v ocelích je spjat s množstvím elektronů v atomové hladině </a:t>
            </a:r>
            <a:r>
              <a:rPr lang="cs-CZ" sz="2000" i="1" dirty="0">
                <a:latin typeface="Times New Roman" panose="02020603050405020304" pitchFamily="18" charset="0"/>
                <a:cs typeface="Times New Roman" panose="02020603050405020304" pitchFamily="18" charset="0"/>
              </a:rPr>
              <a:t>d</a:t>
            </a:r>
            <a:r>
              <a:rPr lang="cs-CZ" sz="2000" dirty="0">
                <a:solidFill>
                  <a:srgbClr val="0000FF"/>
                </a:solidFill>
                <a:latin typeface="Times New Roman" panose="02020603050405020304" pitchFamily="18" charset="0"/>
                <a:cs typeface="Times New Roman" panose="02020603050405020304" pitchFamily="18" charset="0"/>
              </a:rPr>
              <a:t>. Při vzniku karbidů se valenční elektrony u </a:t>
            </a:r>
            <a:r>
              <a:rPr lang="cs-CZ" sz="2000" dirty="0" err="1">
                <a:solidFill>
                  <a:srgbClr val="0000FF"/>
                </a:solidFill>
                <a:latin typeface="Times New Roman" panose="02020603050405020304" pitchFamily="18" charset="0"/>
                <a:cs typeface="Times New Roman" panose="02020603050405020304" pitchFamily="18" charset="0"/>
              </a:rPr>
              <a:t>karbidotvorných</a:t>
            </a:r>
            <a:r>
              <a:rPr lang="cs-CZ" sz="2000" dirty="0">
                <a:solidFill>
                  <a:srgbClr val="0000FF"/>
                </a:solidFill>
                <a:latin typeface="Times New Roman" panose="02020603050405020304" pitchFamily="18" charset="0"/>
                <a:cs typeface="Times New Roman" panose="02020603050405020304" pitchFamily="18" charset="0"/>
              </a:rPr>
              <a:t> prvků a železa uvolňují a tím vznikne mezi těmito atomy kovová vazba, která je charakterizována valenčními elektrony, které se nacházejí mezi kladnými částicemi.</a:t>
            </a:r>
            <a:r>
              <a:rPr lang="cs-CZ" sz="2000" dirty="0">
                <a:latin typeface="Times New Roman" panose="02020603050405020304" pitchFamily="18" charset="0"/>
                <a:cs typeface="Times New Roman" panose="02020603050405020304" pitchFamily="18" charset="0"/>
              </a:rPr>
              <a:t> Valenční elektrony vytváří tzv. elektronový plyn.</a:t>
            </a:r>
          </a:p>
          <a:p>
            <a:pPr algn="just"/>
            <a:r>
              <a:rPr lang="cs-CZ" sz="2000" dirty="0" err="1">
                <a:solidFill>
                  <a:srgbClr val="FF0000"/>
                </a:solidFill>
                <a:latin typeface="Times New Roman" panose="02020603050405020304" pitchFamily="18" charset="0"/>
                <a:cs typeface="Times New Roman" panose="02020603050405020304" pitchFamily="18" charset="0"/>
              </a:rPr>
              <a:t>Karbidotvornost</a:t>
            </a:r>
            <a:r>
              <a:rPr lang="cs-CZ" sz="2000" dirty="0">
                <a:solidFill>
                  <a:srgbClr val="FF0000"/>
                </a:solidFill>
                <a:latin typeface="Times New Roman" panose="02020603050405020304" pitchFamily="18" charset="0"/>
                <a:cs typeface="Times New Roman" panose="02020603050405020304" pitchFamily="18" charset="0"/>
              </a:rPr>
              <a:t> kovového prvku stoupá se zvyšujícím se deficitem elektronů na hladině </a:t>
            </a:r>
            <a:r>
              <a:rPr lang="cs-CZ" sz="2000" i="1" dirty="0">
                <a:solidFill>
                  <a:srgbClr val="FF0000"/>
                </a:solidFill>
                <a:latin typeface="Times New Roman" panose="02020603050405020304" pitchFamily="18" charset="0"/>
                <a:cs typeface="Times New Roman" panose="02020603050405020304" pitchFamily="18" charset="0"/>
              </a:rPr>
              <a:t>d</a:t>
            </a:r>
            <a:r>
              <a:rPr lang="cs-CZ" sz="2000" dirty="0">
                <a:solidFill>
                  <a:srgbClr val="FF0000"/>
                </a:solidFill>
                <a:latin typeface="Times New Roman" panose="02020603050405020304" pitchFamily="18" charset="0"/>
                <a:cs typeface="Times New Roman" panose="02020603050405020304" pitchFamily="18" charset="0"/>
              </a:rPr>
              <a:t>. </a:t>
            </a:r>
            <a:r>
              <a:rPr lang="cs-CZ" sz="2000" dirty="0">
                <a:latin typeface="Times New Roman" panose="02020603050405020304" pitchFamily="18" charset="0"/>
                <a:cs typeface="Times New Roman" panose="02020603050405020304" pitchFamily="18" charset="0"/>
              </a:rPr>
              <a:t>Pořadí prvků podle množství elektronů v této hladině je od nejmenšího po největší: Ti, </a:t>
            </a:r>
            <a:r>
              <a:rPr lang="cs-CZ" sz="2000" dirty="0" err="1">
                <a:latin typeface="Times New Roman" panose="02020603050405020304" pitchFamily="18" charset="0"/>
                <a:cs typeface="Times New Roman" panose="02020603050405020304" pitchFamily="18" charset="0"/>
              </a:rPr>
              <a:t>Zr</a:t>
            </a:r>
            <a:r>
              <a:rPr lang="cs-CZ" sz="2000" dirty="0">
                <a:latin typeface="Times New Roman" panose="02020603050405020304" pitchFamily="18" charset="0"/>
                <a:cs typeface="Times New Roman" panose="02020603050405020304" pitchFamily="18" charset="0"/>
              </a:rPr>
              <a:t>, </a:t>
            </a:r>
            <a:r>
              <a:rPr lang="cs-CZ" sz="2000" dirty="0" err="1">
                <a:latin typeface="Times New Roman" panose="02020603050405020304" pitchFamily="18" charset="0"/>
                <a:cs typeface="Times New Roman" panose="02020603050405020304" pitchFamily="18" charset="0"/>
              </a:rPr>
              <a:t>Hf</a:t>
            </a:r>
            <a:r>
              <a:rPr lang="cs-CZ" sz="2000" dirty="0">
                <a:latin typeface="Times New Roman" panose="02020603050405020304" pitchFamily="18" charset="0"/>
                <a:cs typeface="Times New Roman" panose="02020603050405020304" pitchFamily="18" charset="0"/>
              </a:rPr>
              <a:t>, </a:t>
            </a:r>
            <a:r>
              <a:rPr lang="cs-CZ" sz="2000" dirty="0" err="1">
                <a:latin typeface="Times New Roman" panose="02020603050405020304" pitchFamily="18" charset="0"/>
                <a:cs typeface="Times New Roman" panose="02020603050405020304" pitchFamily="18" charset="0"/>
              </a:rPr>
              <a:t>Nb</a:t>
            </a:r>
            <a:r>
              <a:rPr lang="cs-CZ" sz="2000" dirty="0">
                <a:latin typeface="Times New Roman" panose="02020603050405020304" pitchFamily="18" charset="0"/>
                <a:cs typeface="Times New Roman" panose="02020603050405020304" pitchFamily="18" charset="0"/>
              </a:rPr>
              <a:t>, V, Ta, W, </a:t>
            </a:r>
            <a:r>
              <a:rPr lang="cs-CZ" sz="2000" dirty="0" err="1">
                <a:latin typeface="Times New Roman" panose="02020603050405020304" pitchFamily="18" charset="0"/>
                <a:cs typeface="Times New Roman" panose="02020603050405020304" pitchFamily="18" charset="0"/>
              </a:rPr>
              <a:t>Mo</a:t>
            </a:r>
            <a:r>
              <a:rPr lang="cs-CZ" sz="2000" dirty="0">
                <a:latin typeface="Times New Roman" panose="02020603050405020304" pitchFamily="18" charset="0"/>
                <a:cs typeface="Times New Roman" panose="02020603050405020304" pitchFamily="18" charset="0"/>
              </a:rPr>
              <a:t>, </a:t>
            </a:r>
            <a:r>
              <a:rPr lang="cs-CZ" sz="2000" dirty="0" err="1">
                <a:latin typeface="Times New Roman" panose="02020603050405020304" pitchFamily="18" charset="0"/>
                <a:cs typeface="Times New Roman" panose="02020603050405020304" pitchFamily="18" charset="0"/>
              </a:rPr>
              <a:t>Cr</a:t>
            </a:r>
            <a:r>
              <a:rPr lang="cs-CZ" sz="2000" dirty="0">
                <a:latin typeface="Times New Roman" panose="02020603050405020304" pitchFamily="18" charset="0"/>
                <a:cs typeface="Times New Roman" panose="02020603050405020304" pitchFamily="18" charset="0"/>
              </a:rPr>
              <a:t>, </a:t>
            </a:r>
            <a:r>
              <a:rPr lang="cs-CZ" sz="2000" dirty="0" err="1">
                <a:latin typeface="Times New Roman" panose="02020603050405020304" pitchFamily="18" charset="0"/>
                <a:cs typeface="Times New Roman" panose="02020603050405020304" pitchFamily="18" charset="0"/>
              </a:rPr>
              <a:t>Mn</a:t>
            </a:r>
            <a:r>
              <a:rPr lang="cs-CZ" sz="2000" dirty="0">
                <a:latin typeface="Times New Roman" panose="02020603050405020304" pitchFamily="18" charset="0"/>
                <a:cs typeface="Times New Roman" panose="02020603050405020304" pitchFamily="18" charset="0"/>
              </a:rPr>
              <a:t>, </a:t>
            </a:r>
            <a:r>
              <a:rPr lang="cs-CZ" sz="2000" dirty="0" err="1">
                <a:latin typeface="Times New Roman" panose="02020603050405020304" pitchFamily="18" charset="0"/>
                <a:cs typeface="Times New Roman" panose="02020603050405020304" pitchFamily="18" charset="0"/>
              </a:rPr>
              <a:t>Fe</a:t>
            </a:r>
            <a:r>
              <a:rPr lang="cs-CZ" sz="2000" dirty="0">
                <a:latin typeface="Times New Roman" panose="02020603050405020304" pitchFamily="18" charset="0"/>
                <a:cs typeface="Times New Roman" panose="02020603050405020304" pitchFamily="18" charset="0"/>
              </a:rPr>
              <a:t>, tedy všechny prvky, které se v periodické soustavě nacházejí vlevo od železa.</a:t>
            </a:r>
          </a:p>
        </p:txBody>
      </p:sp>
      <p:pic>
        <p:nvPicPr>
          <p:cNvPr id="5" name="Obrázek 4"/>
          <p:cNvPicPr>
            <a:picLocks noChangeAspect="1"/>
          </p:cNvPicPr>
          <p:nvPr/>
        </p:nvPicPr>
        <p:blipFill>
          <a:blip r:embed="rId3"/>
          <a:stretch>
            <a:fillRect/>
          </a:stretch>
        </p:blipFill>
        <p:spPr>
          <a:xfrm>
            <a:off x="230879" y="3027871"/>
            <a:ext cx="2641717" cy="2645601"/>
          </a:xfrm>
          <a:prstGeom prst="rect">
            <a:avLst/>
          </a:prstGeom>
        </p:spPr>
      </p:pic>
      <p:pic>
        <p:nvPicPr>
          <p:cNvPr id="6" name="Obrázek 5"/>
          <p:cNvPicPr>
            <a:picLocks noChangeAspect="1"/>
          </p:cNvPicPr>
          <p:nvPr/>
        </p:nvPicPr>
        <p:blipFill>
          <a:blip r:embed="rId4"/>
          <a:stretch>
            <a:fillRect/>
          </a:stretch>
        </p:blipFill>
        <p:spPr>
          <a:xfrm>
            <a:off x="2957976" y="2880799"/>
            <a:ext cx="2637995" cy="2792673"/>
          </a:xfrm>
          <a:prstGeom prst="rect">
            <a:avLst/>
          </a:prstGeom>
        </p:spPr>
      </p:pic>
      <p:sp>
        <p:nvSpPr>
          <p:cNvPr id="7" name="Obdélník 6"/>
          <p:cNvSpPr/>
          <p:nvPr/>
        </p:nvSpPr>
        <p:spPr>
          <a:xfrm>
            <a:off x="5111964" y="2874308"/>
            <a:ext cx="569387" cy="400110"/>
          </a:xfrm>
          <a:prstGeom prst="rect">
            <a:avLst/>
          </a:prstGeom>
        </p:spPr>
        <p:txBody>
          <a:bodyPr wrap="none">
            <a:spAutoFit/>
          </a:bodyPr>
          <a:lstStyle/>
          <a:p>
            <a:r>
              <a:rPr lang="cs-CZ" sz="2000" b="1" dirty="0" err="1">
                <a:latin typeface="Times New Roman" panose="02020603050405020304" pitchFamily="18" charset="0"/>
                <a:cs typeface="Times New Roman" panose="02020603050405020304" pitchFamily="18" charset="0"/>
              </a:rPr>
              <a:t>Mn</a:t>
            </a:r>
            <a:endParaRPr lang="cs-CZ" b="1" dirty="0"/>
          </a:p>
        </p:txBody>
      </p:sp>
      <p:pic>
        <p:nvPicPr>
          <p:cNvPr id="8" name="Obrázek 7"/>
          <p:cNvPicPr>
            <a:picLocks noChangeAspect="1"/>
          </p:cNvPicPr>
          <p:nvPr/>
        </p:nvPicPr>
        <p:blipFill>
          <a:blip r:embed="rId5"/>
          <a:stretch>
            <a:fillRect/>
          </a:stretch>
        </p:blipFill>
        <p:spPr>
          <a:xfrm>
            <a:off x="5681351" y="2772579"/>
            <a:ext cx="2714853" cy="2900893"/>
          </a:xfrm>
          <a:prstGeom prst="rect">
            <a:avLst/>
          </a:prstGeom>
        </p:spPr>
      </p:pic>
      <p:pic>
        <p:nvPicPr>
          <p:cNvPr id="4" name="Obrázek 3"/>
          <p:cNvPicPr>
            <a:picLocks noChangeAspect="1"/>
          </p:cNvPicPr>
          <p:nvPr/>
        </p:nvPicPr>
        <p:blipFill>
          <a:blip r:embed="rId6"/>
          <a:stretch>
            <a:fillRect/>
          </a:stretch>
        </p:blipFill>
        <p:spPr>
          <a:xfrm>
            <a:off x="8166167" y="2511338"/>
            <a:ext cx="3952233" cy="1879508"/>
          </a:xfrm>
          <a:prstGeom prst="rect">
            <a:avLst/>
          </a:prstGeom>
        </p:spPr>
      </p:pic>
      <p:pic>
        <p:nvPicPr>
          <p:cNvPr id="9" name="Obrázek 8"/>
          <p:cNvPicPr>
            <a:picLocks noChangeAspect="1"/>
          </p:cNvPicPr>
          <p:nvPr/>
        </p:nvPicPr>
        <p:blipFill>
          <a:blip r:embed="rId7"/>
          <a:stretch>
            <a:fillRect/>
          </a:stretch>
        </p:blipFill>
        <p:spPr>
          <a:xfrm>
            <a:off x="8166166" y="4350671"/>
            <a:ext cx="3952233" cy="480989"/>
          </a:xfrm>
          <a:prstGeom prst="rect">
            <a:avLst/>
          </a:prstGeom>
        </p:spPr>
      </p:pic>
      <p:pic>
        <p:nvPicPr>
          <p:cNvPr id="10" name="Obrázek 9"/>
          <p:cNvPicPr>
            <a:picLocks noChangeAspect="1"/>
          </p:cNvPicPr>
          <p:nvPr/>
        </p:nvPicPr>
        <p:blipFill>
          <a:blip r:embed="rId8"/>
          <a:stretch>
            <a:fillRect/>
          </a:stretch>
        </p:blipFill>
        <p:spPr>
          <a:xfrm>
            <a:off x="8166165" y="4831660"/>
            <a:ext cx="3952233" cy="955308"/>
          </a:xfrm>
          <a:prstGeom prst="rect">
            <a:avLst/>
          </a:prstGeom>
        </p:spPr>
      </p:pic>
      <p:pic>
        <p:nvPicPr>
          <p:cNvPr id="11" name="Obrázek 10"/>
          <p:cNvPicPr>
            <a:picLocks noChangeAspect="1"/>
          </p:cNvPicPr>
          <p:nvPr/>
        </p:nvPicPr>
        <p:blipFill>
          <a:blip r:embed="rId9"/>
          <a:stretch>
            <a:fillRect/>
          </a:stretch>
        </p:blipFill>
        <p:spPr>
          <a:xfrm>
            <a:off x="8166164" y="5724080"/>
            <a:ext cx="3952233" cy="1087754"/>
          </a:xfrm>
          <a:prstGeom prst="rect">
            <a:avLst/>
          </a:prstGeom>
        </p:spPr>
      </p:pic>
    </p:spTree>
    <p:extLst>
      <p:ext uri="{BB962C8B-B14F-4D97-AF65-F5344CB8AC3E}">
        <p14:creationId xmlns:p14="http://schemas.microsoft.com/office/powerpoint/2010/main" val="4176508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83A2B78C-F55C-4B03-B7E4-5C5C89BC6582}"/>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pic>
        <p:nvPicPr>
          <p:cNvPr id="2050" name="Picture 2" descr="https://upload.wikimedia.org/wikipedia/commons/6/67/Elektronov%C3%A1_konfigurac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9514" y="0"/>
            <a:ext cx="7615590" cy="5308600"/>
          </a:xfrm>
          <a:prstGeom prst="rect">
            <a:avLst/>
          </a:prstGeom>
          <a:noFill/>
          <a:extLst>
            <a:ext uri="{909E8E84-426E-40DD-AFC4-6F175D3DCCD1}">
              <a14:hiddenFill xmlns:a14="http://schemas.microsoft.com/office/drawing/2010/main">
                <a:solidFill>
                  <a:srgbClr val="FFFFFF"/>
                </a:solidFill>
              </a14:hiddenFill>
            </a:ext>
          </a:extLst>
        </p:spPr>
      </p:pic>
      <p:sp>
        <p:nvSpPr>
          <p:cNvPr id="4" name="Obdélník 3"/>
          <p:cNvSpPr/>
          <p:nvPr/>
        </p:nvSpPr>
        <p:spPr>
          <a:xfrm>
            <a:off x="1192514" y="5308600"/>
            <a:ext cx="10251312" cy="369332"/>
          </a:xfrm>
          <a:prstGeom prst="rect">
            <a:avLst/>
          </a:prstGeom>
        </p:spPr>
        <p:txBody>
          <a:bodyPr wrap="square">
            <a:spAutoFit/>
          </a:bodyPr>
          <a:lstStyle/>
          <a:p>
            <a:r>
              <a:rPr lang="cs-CZ" dirty="0"/>
              <a:t>http://www-pdg.lbl.gov/2012/reviews/rpp2012-rev-elements-electronic-struct.pdf</a:t>
            </a:r>
          </a:p>
        </p:txBody>
      </p:sp>
    </p:spTree>
    <p:extLst>
      <p:ext uri="{BB962C8B-B14F-4D97-AF65-F5344CB8AC3E}">
        <p14:creationId xmlns:p14="http://schemas.microsoft.com/office/powerpoint/2010/main" val="1693774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94891" y="335846"/>
            <a:ext cx="11869947" cy="4539704"/>
          </a:xfrm>
          <a:prstGeom prst="rect">
            <a:avLst/>
          </a:prstGeom>
        </p:spPr>
        <p:txBody>
          <a:bodyPr wrap="square">
            <a:spAutoFit/>
          </a:bodyPr>
          <a:lstStyle/>
          <a:p>
            <a:pPr algn="just"/>
            <a:r>
              <a:rPr lang="cs-CZ" sz="2000" dirty="0" err="1">
                <a:latin typeface="Times New Roman" panose="02020603050405020304" pitchFamily="18" charset="0"/>
                <a:cs typeface="Times New Roman" panose="02020603050405020304" pitchFamily="18" charset="0"/>
              </a:rPr>
              <a:t>Karbidické</a:t>
            </a:r>
            <a:r>
              <a:rPr lang="cs-CZ" sz="2000" dirty="0">
                <a:latin typeface="Times New Roman" panose="02020603050405020304" pitchFamily="18" charset="0"/>
                <a:cs typeface="Times New Roman" panose="02020603050405020304" pitchFamily="18" charset="0"/>
              </a:rPr>
              <a:t> fáze jsou obecně křehké a svou stavbou, velikostí a způsobem rozložení v základním tuhém roztoku mají velký vliv na mechanické vlastnosti ocelí za pokojové teploty. Mají ale také vliv na chování ocelí při změně tepelných podmínek. Některé karbidy jsou stabilní za austenitických teplot, ale za vyšších teplot se rozpouští.</a:t>
            </a:r>
          </a:p>
          <a:p>
            <a:pPr algn="just"/>
            <a:r>
              <a:rPr lang="cs-CZ" sz="2000" dirty="0">
                <a:latin typeface="Times New Roman" panose="02020603050405020304" pitchFamily="18" charset="0"/>
                <a:cs typeface="Times New Roman" panose="02020603050405020304" pitchFamily="18" charset="0"/>
              </a:rPr>
              <a:t>Krystalická struktura karbidů slitinových prvků je různá a závisí na umístění </a:t>
            </a:r>
            <a:r>
              <a:rPr lang="cs-CZ" sz="2000" dirty="0" err="1">
                <a:latin typeface="Times New Roman" panose="02020603050405020304" pitchFamily="18" charset="0"/>
                <a:cs typeface="Times New Roman" panose="02020603050405020304" pitchFamily="18" charset="0"/>
              </a:rPr>
              <a:t>karbidotvorných</a:t>
            </a:r>
            <a:r>
              <a:rPr lang="cs-CZ" sz="2000" dirty="0">
                <a:latin typeface="Times New Roman" panose="02020603050405020304" pitchFamily="18" charset="0"/>
                <a:cs typeface="Times New Roman" panose="02020603050405020304" pitchFamily="18" charset="0"/>
              </a:rPr>
              <a:t> prvků v periodické soustavě. Podle druhu krystalických mřížek se binární karbidy rozdělují do následujících tří skupin:</a:t>
            </a:r>
          </a:p>
          <a:p>
            <a:pPr algn="just"/>
            <a:endParaRPr lang="cs-CZ" sz="2000" dirty="0">
              <a:latin typeface="Times New Roman" panose="02020603050405020304" pitchFamily="18" charset="0"/>
              <a:cs typeface="Times New Roman" panose="02020603050405020304" pitchFamily="18" charset="0"/>
            </a:endParaRPr>
          </a:p>
          <a:p>
            <a:pPr algn="just"/>
            <a:r>
              <a:rPr lang="cs-CZ" sz="2000" dirty="0">
                <a:latin typeface="Times New Roman" panose="02020603050405020304" pitchFamily="18" charset="0"/>
                <a:cs typeface="Times New Roman" panose="02020603050405020304" pitchFamily="18" charset="0"/>
              </a:rPr>
              <a:t>1</a:t>
            </a:r>
            <a:r>
              <a:rPr lang="cs-CZ" sz="2000" dirty="0">
                <a:solidFill>
                  <a:srgbClr val="0000FF"/>
                </a:solidFill>
                <a:latin typeface="Times New Roman" panose="02020603050405020304" pitchFamily="18" charset="0"/>
                <a:cs typeface="Times New Roman" panose="02020603050405020304" pitchFamily="18" charset="0"/>
              </a:rPr>
              <a:t>. s mřížkou kubickou: nejstabilnější karbidy</a:t>
            </a:r>
          </a:p>
          <a:p>
            <a:pPr algn="just"/>
            <a:r>
              <a:rPr lang="pl-PL" sz="2000" dirty="0">
                <a:latin typeface="Times New Roman" panose="02020603050405020304" pitchFamily="18" charset="0"/>
                <a:cs typeface="Times New Roman" panose="02020603050405020304" pitchFamily="18" charset="0"/>
              </a:rPr>
              <a:t>a) karbidy typu MC(M</a:t>
            </a:r>
            <a:r>
              <a:rPr lang="pl-PL" sz="900" dirty="0">
                <a:latin typeface="Times New Roman" panose="02020603050405020304" pitchFamily="18" charset="0"/>
                <a:cs typeface="Times New Roman" panose="02020603050405020304" pitchFamily="18" charset="0"/>
              </a:rPr>
              <a:t>4 </a:t>
            </a:r>
            <a:r>
              <a:rPr lang="pl-PL" sz="2000" dirty="0">
                <a:latin typeface="Times New Roman" panose="02020603050405020304" pitchFamily="18" charset="0"/>
                <a:cs typeface="Times New Roman" panose="02020603050405020304" pitchFamily="18" charset="0"/>
              </a:rPr>
              <a:t>C</a:t>
            </a:r>
            <a:r>
              <a:rPr lang="pl-PL" sz="900" dirty="0">
                <a:latin typeface="Times New Roman" panose="02020603050405020304" pitchFamily="18" charset="0"/>
                <a:cs typeface="Times New Roman" panose="02020603050405020304" pitchFamily="18" charset="0"/>
              </a:rPr>
              <a:t>3 </a:t>
            </a:r>
            <a:r>
              <a:rPr lang="pl-PL" sz="2000" dirty="0">
                <a:latin typeface="Times New Roman" panose="02020603050405020304" pitchFamily="18" charset="0"/>
                <a:cs typeface="Times New Roman" panose="02020603050405020304" pitchFamily="18" charset="0"/>
              </a:rPr>
              <a:t>), TiC, ZrC, VC(V</a:t>
            </a:r>
            <a:r>
              <a:rPr lang="pl-PL" sz="900" dirty="0">
                <a:latin typeface="Times New Roman" panose="02020603050405020304" pitchFamily="18" charset="0"/>
                <a:cs typeface="Times New Roman" panose="02020603050405020304" pitchFamily="18" charset="0"/>
              </a:rPr>
              <a:t>4 </a:t>
            </a:r>
            <a:r>
              <a:rPr lang="pl-PL" sz="2000" dirty="0">
                <a:latin typeface="Times New Roman" panose="02020603050405020304" pitchFamily="18" charset="0"/>
                <a:cs typeface="Times New Roman" panose="02020603050405020304" pitchFamily="18" charset="0"/>
              </a:rPr>
              <a:t>C ) </a:t>
            </a:r>
            <a:r>
              <a:rPr lang="pl-PL" sz="900" dirty="0">
                <a:latin typeface="Times New Roman" panose="02020603050405020304" pitchFamily="18" charset="0"/>
                <a:cs typeface="Times New Roman" panose="02020603050405020304" pitchFamily="18" charset="0"/>
              </a:rPr>
              <a:t>3 </a:t>
            </a:r>
            <a:r>
              <a:rPr lang="pl-PL" sz="2000" dirty="0">
                <a:latin typeface="Times New Roman" panose="02020603050405020304" pitchFamily="18" charset="0"/>
                <a:cs typeface="Times New Roman" panose="02020603050405020304" pitchFamily="18" charset="0"/>
              </a:rPr>
              <a:t>,NbC(Nb </a:t>
            </a:r>
            <a:r>
              <a:rPr lang="pl-PL" sz="900" dirty="0">
                <a:latin typeface="Times New Roman" panose="02020603050405020304" pitchFamily="18" charset="0"/>
                <a:cs typeface="Times New Roman" panose="02020603050405020304" pitchFamily="18" charset="0"/>
              </a:rPr>
              <a:t>4 </a:t>
            </a:r>
            <a:r>
              <a:rPr lang="pl-PL" sz="2000" dirty="0">
                <a:latin typeface="Times New Roman" panose="02020603050405020304" pitchFamily="18" charset="0"/>
                <a:cs typeface="Times New Roman" panose="02020603050405020304" pitchFamily="18" charset="0"/>
              </a:rPr>
              <a:t>C)</a:t>
            </a:r>
            <a:r>
              <a:rPr lang="pl-PL" sz="900" dirty="0">
                <a:latin typeface="Times New Roman" panose="02020603050405020304" pitchFamily="18" charset="0"/>
                <a:cs typeface="Times New Roman" panose="02020603050405020304" pitchFamily="18" charset="0"/>
              </a:rPr>
              <a:t>3 </a:t>
            </a:r>
            <a:r>
              <a:rPr lang="pl-PL" sz="2000" dirty="0">
                <a:latin typeface="Times New Roman" panose="02020603050405020304" pitchFamily="18" charset="0"/>
                <a:cs typeface="Times New Roman" panose="02020603050405020304" pitchFamily="18" charset="0"/>
              </a:rPr>
              <a:t>,TaC</a:t>
            </a:r>
          </a:p>
          <a:p>
            <a:pPr algn="just"/>
            <a:r>
              <a:rPr lang="pl-PL" sz="2000" dirty="0">
                <a:latin typeface="Times New Roman" panose="02020603050405020304" pitchFamily="18" charset="0"/>
                <a:cs typeface="Times New Roman" panose="02020603050405020304" pitchFamily="18" charset="0"/>
              </a:rPr>
              <a:t>b) karbidy typu M</a:t>
            </a:r>
            <a:r>
              <a:rPr lang="pl-PL" sz="900" dirty="0">
                <a:latin typeface="Times New Roman" panose="02020603050405020304" pitchFamily="18" charset="0"/>
                <a:cs typeface="Times New Roman" panose="02020603050405020304" pitchFamily="18" charset="0"/>
              </a:rPr>
              <a:t>23 </a:t>
            </a:r>
            <a:r>
              <a:rPr lang="pl-PL" sz="2000" dirty="0">
                <a:latin typeface="Times New Roman" panose="02020603050405020304" pitchFamily="18" charset="0"/>
                <a:cs typeface="Times New Roman" panose="02020603050405020304" pitchFamily="18" charset="0"/>
              </a:rPr>
              <a:t>C</a:t>
            </a:r>
            <a:r>
              <a:rPr lang="pl-PL" sz="900" dirty="0">
                <a:latin typeface="Times New Roman" panose="02020603050405020304" pitchFamily="18" charset="0"/>
                <a:cs typeface="Times New Roman" panose="02020603050405020304" pitchFamily="18" charset="0"/>
              </a:rPr>
              <a:t>6 </a:t>
            </a:r>
            <a:r>
              <a:rPr lang="pl-PL" sz="2000" dirty="0">
                <a:latin typeface="Times New Roman" panose="02020603050405020304" pitchFamily="18" charset="0"/>
                <a:cs typeface="Times New Roman" panose="02020603050405020304" pitchFamily="18" charset="0"/>
              </a:rPr>
              <a:t>, Cr</a:t>
            </a:r>
            <a:r>
              <a:rPr lang="pl-PL" sz="900" dirty="0">
                <a:latin typeface="Times New Roman" panose="02020603050405020304" pitchFamily="18" charset="0"/>
                <a:cs typeface="Times New Roman" panose="02020603050405020304" pitchFamily="18" charset="0"/>
              </a:rPr>
              <a:t>23 </a:t>
            </a:r>
            <a:r>
              <a:rPr lang="pl-PL" sz="2000" dirty="0">
                <a:latin typeface="Times New Roman" panose="02020603050405020304" pitchFamily="18" charset="0"/>
                <a:cs typeface="Times New Roman" panose="02020603050405020304" pitchFamily="18" charset="0"/>
              </a:rPr>
              <a:t>C</a:t>
            </a:r>
            <a:r>
              <a:rPr lang="pl-PL" sz="900" dirty="0">
                <a:latin typeface="Times New Roman" panose="02020603050405020304" pitchFamily="18" charset="0"/>
                <a:cs typeface="Times New Roman" panose="02020603050405020304" pitchFamily="18" charset="0"/>
              </a:rPr>
              <a:t>6 </a:t>
            </a:r>
            <a:r>
              <a:rPr lang="pl-PL" sz="2000" dirty="0">
                <a:latin typeface="Times New Roman" panose="02020603050405020304" pitchFamily="18" charset="0"/>
                <a:cs typeface="Times New Roman" panose="02020603050405020304" pitchFamily="18" charset="0"/>
              </a:rPr>
              <a:t>, Mn</a:t>
            </a:r>
            <a:r>
              <a:rPr lang="pl-PL" sz="900" dirty="0">
                <a:latin typeface="Times New Roman" panose="02020603050405020304" pitchFamily="18" charset="0"/>
                <a:cs typeface="Times New Roman" panose="02020603050405020304" pitchFamily="18" charset="0"/>
              </a:rPr>
              <a:t>23 </a:t>
            </a:r>
            <a:r>
              <a:rPr lang="pl-PL" sz="2000" dirty="0">
                <a:latin typeface="Times New Roman" panose="02020603050405020304" pitchFamily="18" charset="0"/>
                <a:cs typeface="Times New Roman" panose="02020603050405020304" pitchFamily="18" charset="0"/>
              </a:rPr>
              <a:t>C</a:t>
            </a:r>
            <a:r>
              <a:rPr lang="pl-PL" sz="900" dirty="0">
                <a:latin typeface="Times New Roman" panose="02020603050405020304" pitchFamily="18" charset="0"/>
                <a:cs typeface="Times New Roman" panose="02020603050405020304" pitchFamily="18" charset="0"/>
              </a:rPr>
              <a:t>6</a:t>
            </a:r>
          </a:p>
          <a:p>
            <a:pPr algn="just"/>
            <a:endParaRPr lang="cs-CZ" sz="2000" dirty="0">
              <a:latin typeface="Times New Roman" panose="02020603050405020304" pitchFamily="18" charset="0"/>
              <a:cs typeface="Times New Roman" panose="02020603050405020304" pitchFamily="18" charset="0"/>
            </a:endParaRPr>
          </a:p>
          <a:p>
            <a:pPr algn="just"/>
            <a:r>
              <a:rPr lang="pt-BR" sz="2000" dirty="0">
                <a:latin typeface="Times New Roman" panose="02020603050405020304" pitchFamily="18" charset="0"/>
                <a:cs typeface="Times New Roman" panose="02020603050405020304" pitchFamily="18" charset="0"/>
              </a:rPr>
              <a:t>2. </a:t>
            </a:r>
            <a:r>
              <a:rPr lang="pt-BR" sz="2000" dirty="0">
                <a:solidFill>
                  <a:srgbClr val="0000FF"/>
                </a:solidFill>
                <a:latin typeface="Times New Roman" panose="02020603050405020304" pitchFamily="18" charset="0"/>
                <a:cs typeface="Times New Roman" panose="02020603050405020304" pitchFamily="18" charset="0"/>
              </a:rPr>
              <a:t>s mřížkou hexagonální a trigonální</a:t>
            </a:r>
          </a:p>
          <a:p>
            <a:pPr algn="just"/>
            <a:r>
              <a:rPr lang="cs-CZ" sz="2000" dirty="0">
                <a:latin typeface="Times New Roman" panose="02020603050405020304" pitchFamily="18" charset="0"/>
                <a:cs typeface="Times New Roman" panose="02020603050405020304" pitchFamily="18" charset="0"/>
              </a:rPr>
              <a:t>a) hexagonální karbidy s nejtěsnějším uspořádáním- </a:t>
            </a:r>
            <a:r>
              <a:rPr lang="cs-CZ" sz="2000" dirty="0" err="1">
                <a:latin typeface="Times New Roman" panose="02020603050405020304" pitchFamily="18" charset="0"/>
                <a:cs typeface="Times New Roman" panose="02020603050405020304" pitchFamily="18" charset="0"/>
              </a:rPr>
              <a:t>MoC</a:t>
            </a:r>
            <a:r>
              <a:rPr lang="cs-CZ" sz="2000" dirty="0">
                <a:latin typeface="Times New Roman" panose="02020603050405020304" pitchFamily="18" charset="0"/>
                <a:cs typeface="Times New Roman" panose="02020603050405020304" pitchFamily="18" charset="0"/>
              </a:rPr>
              <a:t>, Mo</a:t>
            </a:r>
            <a:r>
              <a:rPr lang="cs-CZ" sz="900" dirty="0">
                <a:latin typeface="Times New Roman" panose="02020603050405020304" pitchFamily="18" charset="0"/>
                <a:cs typeface="Times New Roman" panose="02020603050405020304" pitchFamily="18" charset="0"/>
              </a:rPr>
              <a:t>2 </a:t>
            </a:r>
            <a:r>
              <a:rPr lang="cs-CZ" sz="2000" dirty="0">
                <a:latin typeface="Times New Roman" panose="02020603050405020304" pitchFamily="18" charset="0"/>
                <a:cs typeface="Times New Roman" panose="02020603050405020304" pitchFamily="18" charset="0"/>
              </a:rPr>
              <a:t>C,WC, W</a:t>
            </a:r>
            <a:r>
              <a:rPr lang="cs-CZ" sz="900" dirty="0">
                <a:latin typeface="Times New Roman" panose="02020603050405020304" pitchFamily="18" charset="0"/>
                <a:cs typeface="Times New Roman" panose="02020603050405020304" pitchFamily="18" charset="0"/>
              </a:rPr>
              <a:t>2 </a:t>
            </a:r>
            <a:r>
              <a:rPr lang="cs-CZ" sz="2000" dirty="0">
                <a:latin typeface="Times New Roman" panose="02020603050405020304" pitchFamily="18" charset="0"/>
                <a:cs typeface="Times New Roman" panose="02020603050405020304" pitchFamily="18" charset="0"/>
              </a:rPr>
              <a:t>C, Ta</a:t>
            </a:r>
            <a:r>
              <a:rPr lang="cs-CZ" sz="900" dirty="0">
                <a:latin typeface="Times New Roman" panose="02020603050405020304" pitchFamily="18" charset="0"/>
                <a:cs typeface="Times New Roman" panose="02020603050405020304" pitchFamily="18" charset="0"/>
              </a:rPr>
              <a:t>2 </a:t>
            </a:r>
            <a:r>
              <a:rPr lang="cs-CZ" sz="2000" dirty="0">
                <a:latin typeface="Times New Roman" panose="02020603050405020304" pitchFamily="18" charset="0"/>
                <a:cs typeface="Times New Roman" panose="02020603050405020304" pitchFamily="18" charset="0"/>
              </a:rPr>
              <a:t>C</a:t>
            </a:r>
          </a:p>
          <a:p>
            <a:pPr algn="just"/>
            <a:r>
              <a:rPr lang="en-US" sz="2000" dirty="0">
                <a:latin typeface="Times New Roman" panose="02020603050405020304" pitchFamily="18" charset="0"/>
                <a:cs typeface="Times New Roman" panose="02020603050405020304" pitchFamily="18" charset="0"/>
              </a:rPr>
              <a:t>b) </a:t>
            </a:r>
            <a:r>
              <a:rPr lang="en-US" sz="2000" dirty="0" err="1">
                <a:latin typeface="Times New Roman" panose="02020603050405020304" pitchFamily="18" charset="0"/>
                <a:cs typeface="Times New Roman" panose="02020603050405020304" pitchFamily="18" charset="0"/>
              </a:rPr>
              <a:t>trigonální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karbidy</a:t>
            </a:r>
            <a:r>
              <a:rPr lang="en-US" sz="2000" dirty="0">
                <a:latin typeface="Times New Roman" panose="02020603050405020304" pitchFamily="18" charset="0"/>
                <a:cs typeface="Times New Roman" panose="02020603050405020304" pitchFamily="18" charset="0"/>
              </a:rPr>
              <a:t>- M</a:t>
            </a:r>
            <a:r>
              <a:rPr lang="en-US" sz="900" dirty="0">
                <a:latin typeface="Times New Roman" panose="02020603050405020304" pitchFamily="18" charset="0"/>
                <a:cs typeface="Times New Roman" panose="02020603050405020304" pitchFamily="18" charset="0"/>
              </a:rPr>
              <a:t>7 </a:t>
            </a:r>
            <a:r>
              <a:rPr lang="en-US" sz="2000" dirty="0">
                <a:latin typeface="Times New Roman" panose="02020603050405020304" pitchFamily="18" charset="0"/>
                <a:cs typeface="Times New Roman" panose="02020603050405020304" pitchFamily="18" charset="0"/>
              </a:rPr>
              <a:t>C</a:t>
            </a:r>
            <a:r>
              <a:rPr lang="en-US" sz="900" dirty="0">
                <a:latin typeface="Times New Roman" panose="02020603050405020304" pitchFamily="18" charset="0"/>
                <a:cs typeface="Times New Roman" panose="02020603050405020304" pitchFamily="18" charset="0"/>
              </a:rPr>
              <a:t>3 </a:t>
            </a:r>
            <a:r>
              <a:rPr lang="en-US" sz="2000" dirty="0">
                <a:latin typeface="Times New Roman" panose="02020603050405020304" pitchFamily="18" charset="0"/>
                <a:cs typeface="Times New Roman" panose="02020603050405020304" pitchFamily="18" charset="0"/>
              </a:rPr>
              <a:t>, Cr</a:t>
            </a:r>
            <a:r>
              <a:rPr lang="en-US" sz="900" dirty="0">
                <a:latin typeface="Times New Roman" panose="02020603050405020304" pitchFamily="18" charset="0"/>
                <a:cs typeface="Times New Roman" panose="02020603050405020304" pitchFamily="18" charset="0"/>
              </a:rPr>
              <a:t>7 </a:t>
            </a:r>
            <a:r>
              <a:rPr lang="en-US" sz="2000" dirty="0">
                <a:latin typeface="Times New Roman" panose="02020603050405020304" pitchFamily="18" charset="0"/>
                <a:cs typeface="Times New Roman" panose="02020603050405020304" pitchFamily="18" charset="0"/>
              </a:rPr>
              <a:t>C</a:t>
            </a:r>
            <a:r>
              <a:rPr lang="en-US" sz="900" dirty="0">
                <a:latin typeface="Times New Roman" panose="02020603050405020304" pitchFamily="18" charset="0"/>
                <a:cs typeface="Times New Roman" panose="02020603050405020304" pitchFamily="18" charset="0"/>
              </a:rPr>
              <a:t>3 </a:t>
            </a:r>
            <a:r>
              <a:rPr lang="en-US" sz="2000" dirty="0">
                <a:latin typeface="Times New Roman" panose="02020603050405020304" pitchFamily="18" charset="0"/>
                <a:cs typeface="Times New Roman" panose="02020603050405020304" pitchFamily="18" charset="0"/>
              </a:rPr>
              <a:t>, Mn</a:t>
            </a:r>
            <a:r>
              <a:rPr lang="en-US" sz="900" dirty="0">
                <a:latin typeface="Times New Roman" panose="02020603050405020304" pitchFamily="18" charset="0"/>
                <a:cs typeface="Times New Roman" panose="02020603050405020304" pitchFamily="18" charset="0"/>
              </a:rPr>
              <a:t>7 </a:t>
            </a:r>
            <a:r>
              <a:rPr lang="en-US" sz="2000" dirty="0">
                <a:latin typeface="Times New Roman" panose="02020603050405020304" pitchFamily="18" charset="0"/>
                <a:cs typeface="Times New Roman" panose="02020603050405020304" pitchFamily="18" charset="0"/>
              </a:rPr>
              <a:t>C</a:t>
            </a:r>
            <a:r>
              <a:rPr lang="en-US" sz="900" dirty="0">
                <a:latin typeface="Times New Roman" panose="02020603050405020304" pitchFamily="18" charset="0"/>
                <a:cs typeface="Times New Roman" panose="02020603050405020304" pitchFamily="18" charset="0"/>
              </a:rPr>
              <a:t>3</a:t>
            </a:r>
            <a:endParaRPr lang="cs-CZ" sz="900" dirty="0">
              <a:latin typeface="Times New Roman" panose="02020603050405020304" pitchFamily="18" charset="0"/>
              <a:cs typeface="Times New Roman" panose="02020603050405020304" pitchFamily="18" charset="0"/>
            </a:endParaRPr>
          </a:p>
          <a:p>
            <a:pPr algn="just"/>
            <a:endParaRPr lang="cs-CZ" sz="900" dirty="0">
              <a:latin typeface="Times New Roman" panose="02020603050405020304" pitchFamily="18" charset="0"/>
              <a:cs typeface="Times New Roman" panose="02020603050405020304" pitchFamily="18" charset="0"/>
            </a:endParaRPr>
          </a:p>
          <a:p>
            <a:pPr algn="just"/>
            <a:r>
              <a:rPr lang="cs-CZ" sz="2000" dirty="0"/>
              <a:t>3. </a:t>
            </a:r>
            <a:r>
              <a:rPr lang="cs-CZ" sz="2000" dirty="0">
                <a:solidFill>
                  <a:srgbClr val="0000FF"/>
                </a:solidFill>
              </a:rPr>
              <a:t>s mřížkou </a:t>
            </a:r>
            <a:r>
              <a:rPr lang="cs-CZ" sz="2000" dirty="0" err="1">
                <a:solidFill>
                  <a:srgbClr val="0000FF"/>
                </a:solidFill>
              </a:rPr>
              <a:t>ortorombickou</a:t>
            </a:r>
            <a:r>
              <a:rPr lang="cs-CZ" sz="2000" dirty="0">
                <a:solidFill>
                  <a:srgbClr val="0000FF"/>
                </a:solidFill>
              </a:rPr>
              <a:t> </a:t>
            </a:r>
            <a:r>
              <a:rPr lang="cs-CZ" sz="2000" dirty="0"/>
              <a:t>M</a:t>
            </a:r>
            <a:r>
              <a:rPr lang="cs-CZ" sz="2000" baseline="-25000" dirty="0"/>
              <a:t>3</a:t>
            </a:r>
            <a:r>
              <a:rPr lang="cs-CZ" sz="2000" dirty="0"/>
              <a:t>C, Fe</a:t>
            </a:r>
            <a:r>
              <a:rPr lang="cs-CZ" sz="2000" baseline="-25000" dirty="0"/>
              <a:t>3</a:t>
            </a:r>
            <a:r>
              <a:rPr lang="cs-CZ" sz="2000" dirty="0"/>
              <a:t>C, Mn</a:t>
            </a:r>
            <a:r>
              <a:rPr lang="cs-CZ" sz="2000" baseline="-25000" dirty="0"/>
              <a:t>3</a:t>
            </a:r>
            <a:r>
              <a:rPr lang="cs-CZ" sz="2000" dirty="0"/>
              <a:t>C</a:t>
            </a:r>
            <a:endParaRPr lang="cs-CZ" sz="2000" dirty="0">
              <a:latin typeface="Times New Roman" panose="02020603050405020304" pitchFamily="18" charset="0"/>
              <a:cs typeface="Times New Roman" panose="02020603050405020304" pitchFamily="18" charset="0"/>
            </a:endParaRPr>
          </a:p>
        </p:txBody>
      </p:sp>
      <p:sp>
        <p:nvSpPr>
          <p:cNvPr id="3" name="Obdélník 2">
            <a:extLst>
              <a:ext uri="{FF2B5EF4-FFF2-40B4-BE49-F238E27FC236}">
                <a16:creationId xmlns:a16="http://schemas.microsoft.com/office/drawing/2014/main" id="{F5BD350B-314E-4D76-8AE0-56F1AB78B9D6}"/>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4" name="Obdélník 3">
            <a:extLst>
              <a:ext uri="{FF2B5EF4-FFF2-40B4-BE49-F238E27FC236}">
                <a16:creationId xmlns:a16="http://schemas.microsoft.com/office/drawing/2014/main" id="{1F0BF695-4BFF-FB41-BA56-0E966D426553}"/>
              </a:ext>
            </a:extLst>
          </p:cNvPr>
          <p:cNvSpPr/>
          <p:nvPr/>
        </p:nvSpPr>
        <p:spPr>
          <a:xfrm>
            <a:off x="0" y="4933414"/>
            <a:ext cx="11829668" cy="646331"/>
          </a:xfrm>
          <a:prstGeom prst="rect">
            <a:avLst/>
          </a:prstGeom>
        </p:spPr>
        <p:txBody>
          <a:bodyPr wrap="square">
            <a:spAutoFit/>
          </a:bodyPr>
          <a:lstStyle/>
          <a:p>
            <a:r>
              <a:rPr lang="cs-CZ" i="1" dirty="0"/>
              <a:t>ONDŘEJ DVOŘÁČEK: MODELOVÁNÍ FÁZOVÉHO SLOŽENÍ ŽÁRUPEVNÝCH OCELÍ A JEJICH SPOJŮ. Diplomová práce VUT Brno 2009. https://core.ac.uk/download/pdf/30306821.pdf </a:t>
            </a:r>
          </a:p>
        </p:txBody>
      </p:sp>
    </p:spTree>
    <p:extLst>
      <p:ext uri="{BB962C8B-B14F-4D97-AF65-F5344CB8AC3E}">
        <p14:creationId xmlns:p14="http://schemas.microsoft.com/office/powerpoint/2010/main" val="1430175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E4BFF678-D935-4810-A6AB-7DB1B9E1D5B8}"/>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2" name="Obdélník 1"/>
          <p:cNvSpPr/>
          <p:nvPr/>
        </p:nvSpPr>
        <p:spPr>
          <a:xfrm>
            <a:off x="103515" y="0"/>
            <a:ext cx="11809563" cy="1754326"/>
          </a:xfrm>
          <a:prstGeom prst="rect">
            <a:avLst/>
          </a:prstGeom>
        </p:spPr>
        <p:txBody>
          <a:bodyPr wrap="square">
            <a:spAutoFit/>
          </a:bodyPr>
          <a:lstStyle/>
          <a:p>
            <a:pPr algn="just"/>
            <a:r>
              <a:rPr lang="cs-CZ" dirty="0">
                <a:latin typeface="Times New Roman" panose="02020603050405020304" pitchFamily="18" charset="0"/>
                <a:cs typeface="Times New Roman" panose="02020603050405020304" pitchFamily="18" charset="0"/>
              </a:rPr>
              <a:t>Je-li v oceli zastoupeno více </a:t>
            </a:r>
            <a:r>
              <a:rPr lang="cs-CZ" dirty="0" err="1">
                <a:latin typeface="Times New Roman" panose="02020603050405020304" pitchFamily="18" charset="0"/>
                <a:cs typeface="Times New Roman" panose="02020603050405020304" pitchFamily="18" charset="0"/>
              </a:rPr>
              <a:t>karbidotvorných</a:t>
            </a:r>
            <a:r>
              <a:rPr lang="cs-CZ" dirty="0">
                <a:latin typeface="Times New Roman" panose="02020603050405020304" pitchFamily="18" charset="0"/>
                <a:cs typeface="Times New Roman" panose="02020603050405020304" pitchFamily="18" charset="0"/>
              </a:rPr>
              <a:t> prvků, tvoří se </a:t>
            </a:r>
            <a:r>
              <a:rPr lang="cs-CZ" dirty="0">
                <a:solidFill>
                  <a:srgbClr val="0000FF"/>
                </a:solidFill>
                <a:latin typeface="Times New Roman" panose="02020603050405020304" pitchFamily="18" charset="0"/>
                <a:cs typeface="Times New Roman" panose="02020603050405020304" pitchFamily="18" charset="0"/>
              </a:rPr>
              <a:t>komplexní karbidy </a:t>
            </a:r>
            <a:r>
              <a:rPr lang="cs-CZ" dirty="0">
                <a:latin typeface="Times New Roman" panose="02020603050405020304" pitchFamily="18" charset="0"/>
                <a:cs typeface="Times New Roman" panose="02020603050405020304" pitchFamily="18" charset="0"/>
              </a:rPr>
              <a:t>a v rovnovážných podmínkách může souběžně existovat i několik typů karbidů.</a:t>
            </a:r>
          </a:p>
          <a:p>
            <a:pPr algn="just"/>
            <a:r>
              <a:rPr lang="cs-CZ" dirty="0">
                <a:latin typeface="Times New Roman" panose="02020603050405020304" pitchFamily="18" charset="0"/>
                <a:cs typeface="Times New Roman" panose="02020603050405020304" pitchFamily="18" charset="0"/>
              </a:rPr>
              <a:t>V nejstabilnějších karbidech se železo nerozpouští a prvky, které tvoří tyto karbidy se téměř nerozpouští v cementitu. </a:t>
            </a:r>
          </a:p>
          <a:p>
            <a:pPr algn="just"/>
            <a:r>
              <a:rPr lang="cs-CZ" dirty="0">
                <a:latin typeface="Times New Roman" panose="02020603050405020304" pitchFamily="18" charset="0"/>
                <a:cs typeface="Times New Roman" panose="02020603050405020304" pitchFamily="18" charset="0"/>
              </a:rPr>
              <a:t>V kubických karbidech M</a:t>
            </a:r>
            <a:r>
              <a:rPr lang="cs-CZ" sz="800" dirty="0">
                <a:latin typeface="Times New Roman" panose="02020603050405020304" pitchFamily="18" charset="0"/>
                <a:cs typeface="Times New Roman" panose="02020603050405020304" pitchFamily="18" charset="0"/>
              </a:rPr>
              <a:t>23 </a:t>
            </a:r>
            <a:r>
              <a:rPr lang="cs-CZ" dirty="0">
                <a:latin typeface="Times New Roman" panose="02020603050405020304" pitchFamily="18" charset="0"/>
                <a:cs typeface="Times New Roman" panose="02020603050405020304" pitchFamily="18" charset="0"/>
              </a:rPr>
              <a:t>C</a:t>
            </a:r>
            <a:r>
              <a:rPr lang="cs-CZ" sz="800" dirty="0">
                <a:latin typeface="Times New Roman" panose="02020603050405020304" pitchFamily="18" charset="0"/>
                <a:cs typeface="Times New Roman" panose="02020603050405020304" pitchFamily="18" charset="0"/>
              </a:rPr>
              <a:t>6 </a:t>
            </a:r>
            <a:r>
              <a:rPr lang="cs-CZ" dirty="0">
                <a:latin typeface="Times New Roman" panose="02020603050405020304" pitchFamily="18" charset="0"/>
                <a:cs typeface="Times New Roman" panose="02020603050405020304" pitchFamily="18" charset="0"/>
              </a:rPr>
              <a:t>se omezeně rozpouští atomy železa a také další </a:t>
            </a:r>
            <a:r>
              <a:rPr lang="cs-CZ" dirty="0" err="1">
                <a:latin typeface="Times New Roman" panose="02020603050405020304" pitchFamily="18" charset="0"/>
                <a:cs typeface="Times New Roman" panose="02020603050405020304" pitchFamily="18" charset="0"/>
              </a:rPr>
              <a:t>karbidotvorné</a:t>
            </a:r>
            <a:r>
              <a:rPr lang="cs-CZ" dirty="0">
                <a:latin typeface="Times New Roman" panose="02020603050405020304" pitchFamily="18" charset="0"/>
                <a:cs typeface="Times New Roman" panose="02020603050405020304" pitchFamily="18" charset="0"/>
              </a:rPr>
              <a:t> prvky V, W, </a:t>
            </a:r>
            <a:r>
              <a:rPr lang="cs-CZ" dirty="0" err="1">
                <a:latin typeface="Times New Roman" panose="02020603050405020304" pitchFamily="18" charset="0"/>
                <a:cs typeface="Times New Roman" panose="02020603050405020304" pitchFamily="18" charset="0"/>
              </a:rPr>
              <a:t>Mo</a:t>
            </a:r>
            <a:r>
              <a:rPr lang="cs-CZ" dirty="0">
                <a:latin typeface="Times New Roman" panose="02020603050405020304" pitchFamily="18" charset="0"/>
                <a:cs typeface="Times New Roman" panose="02020603050405020304" pitchFamily="18" charset="0"/>
              </a:rPr>
              <a:t>.</a:t>
            </a:r>
          </a:p>
          <a:p>
            <a:pPr algn="just"/>
            <a:r>
              <a:rPr lang="cs-CZ" dirty="0">
                <a:latin typeface="Times New Roman" panose="02020603050405020304" pitchFamily="18" charset="0"/>
                <a:cs typeface="Times New Roman" panose="02020603050405020304" pitchFamily="18" charset="0"/>
              </a:rPr>
              <a:t>Železo tvoří s atomy </a:t>
            </a:r>
            <a:r>
              <a:rPr lang="cs-CZ" dirty="0" err="1">
                <a:latin typeface="Times New Roman" panose="02020603050405020304" pitchFamily="18" charset="0"/>
                <a:cs typeface="Times New Roman" panose="02020603050405020304" pitchFamily="18" charset="0"/>
              </a:rPr>
              <a:t>Mo</a:t>
            </a:r>
            <a:r>
              <a:rPr lang="cs-CZ" dirty="0">
                <a:latin typeface="Times New Roman" panose="02020603050405020304" pitchFamily="18" charset="0"/>
                <a:cs typeface="Times New Roman" panose="02020603050405020304" pitchFamily="18" charset="0"/>
              </a:rPr>
              <a:t> a W ternární karbidy typu M</a:t>
            </a:r>
            <a:r>
              <a:rPr lang="cs-CZ" sz="800" dirty="0">
                <a:latin typeface="Times New Roman" panose="02020603050405020304" pitchFamily="18" charset="0"/>
                <a:cs typeface="Times New Roman" panose="02020603050405020304" pitchFamily="18" charset="0"/>
              </a:rPr>
              <a:t>6</a:t>
            </a:r>
            <a:r>
              <a:rPr lang="cs-CZ" dirty="0">
                <a:latin typeface="Times New Roman" panose="02020603050405020304" pitchFamily="18" charset="0"/>
                <a:cs typeface="Times New Roman" panose="02020603050405020304" pitchFamily="18" charset="0"/>
              </a:rPr>
              <a:t>C mezi něž patří Fe</a:t>
            </a:r>
            <a:r>
              <a:rPr lang="cs-CZ" sz="800" dirty="0">
                <a:latin typeface="Times New Roman" panose="02020603050405020304" pitchFamily="18" charset="0"/>
                <a:cs typeface="Times New Roman" panose="02020603050405020304" pitchFamily="18" charset="0"/>
              </a:rPr>
              <a:t>3</a:t>
            </a:r>
            <a:r>
              <a:rPr lang="cs-CZ" dirty="0">
                <a:latin typeface="Times New Roman" panose="02020603050405020304" pitchFamily="18" charset="0"/>
                <a:cs typeface="Times New Roman" panose="02020603050405020304" pitchFamily="18" charset="0"/>
              </a:rPr>
              <a:t>W</a:t>
            </a:r>
            <a:r>
              <a:rPr lang="cs-CZ" sz="800" dirty="0">
                <a:latin typeface="Times New Roman" panose="02020603050405020304" pitchFamily="18" charset="0"/>
                <a:cs typeface="Times New Roman" panose="02020603050405020304" pitchFamily="18" charset="0"/>
              </a:rPr>
              <a:t>3 </a:t>
            </a:r>
            <a:r>
              <a:rPr lang="cs-CZ" dirty="0">
                <a:latin typeface="Times New Roman" panose="02020603050405020304" pitchFamily="18" charset="0"/>
                <a:cs typeface="Times New Roman" panose="02020603050405020304" pitchFamily="18" charset="0"/>
              </a:rPr>
              <a:t>C, Fe</a:t>
            </a:r>
            <a:r>
              <a:rPr lang="cs-CZ" sz="800" dirty="0">
                <a:latin typeface="Times New Roman" panose="02020603050405020304" pitchFamily="18" charset="0"/>
                <a:cs typeface="Times New Roman" panose="02020603050405020304" pitchFamily="18" charset="0"/>
              </a:rPr>
              <a:t>2</a:t>
            </a:r>
            <a:r>
              <a:rPr lang="cs-CZ" dirty="0">
                <a:latin typeface="Times New Roman" panose="02020603050405020304" pitchFamily="18" charset="0"/>
                <a:cs typeface="Times New Roman" panose="02020603050405020304" pitchFamily="18" charset="0"/>
              </a:rPr>
              <a:t>W</a:t>
            </a:r>
            <a:r>
              <a:rPr lang="cs-CZ" sz="800" dirty="0">
                <a:latin typeface="Times New Roman" panose="02020603050405020304" pitchFamily="18" charset="0"/>
                <a:cs typeface="Times New Roman" panose="02020603050405020304" pitchFamily="18" charset="0"/>
              </a:rPr>
              <a:t>4 </a:t>
            </a:r>
            <a:r>
              <a:rPr lang="cs-CZ" dirty="0">
                <a:latin typeface="Times New Roman" panose="02020603050405020304" pitchFamily="18" charset="0"/>
                <a:cs typeface="Times New Roman" panose="02020603050405020304" pitchFamily="18" charset="0"/>
              </a:rPr>
              <a:t>C, Fe</a:t>
            </a:r>
            <a:r>
              <a:rPr lang="cs-CZ" sz="800" dirty="0">
                <a:latin typeface="Times New Roman" panose="02020603050405020304" pitchFamily="18" charset="0"/>
                <a:cs typeface="Times New Roman" panose="02020603050405020304" pitchFamily="18" charset="0"/>
              </a:rPr>
              <a:t>3 </a:t>
            </a:r>
            <a:r>
              <a:rPr lang="cs-CZ" dirty="0">
                <a:latin typeface="Times New Roman" panose="02020603050405020304" pitchFamily="18" charset="0"/>
                <a:cs typeface="Times New Roman" panose="02020603050405020304" pitchFamily="18" charset="0"/>
              </a:rPr>
              <a:t>Mo</a:t>
            </a:r>
            <a:r>
              <a:rPr lang="cs-CZ" sz="800" dirty="0">
                <a:latin typeface="Times New Roman" panose="02020603050405020304" pitchFamily="18" charset="0"/>
                <a:cs typeface="Times New Roman" panose="02020603050405020304" pitchFamily="18" charset="0"/>
              </a:rPr>
              <a:t>3 </a:t>
            </a:r>
            <a:r>
              <a:rPr lang="cs-CZ" dirty="0">
                <a:latin typeface="Times New Roman" panose="02020603050405020304" pitchFamily="18" charset="0"/>
                <a:cs typeface="Times New Roman" panose="02020603050405020304" pitchFamily="18" charset="0"/>
              </a:rPr>
              <a:t>C, Fe</a:t>
            </a:r>
            <a:r>
              <a:rPr lang="cs-CZ" sz="800" dirty="0">
                <a:latin typeface="Times New Roman" panose="02020603050405020304" pitchFamily="18" charset="0"/>
                <a:cs typeface="Times New Roman" panose="02020603050405020304" pitchFamily="18" charset="0"/>
              </a:rPr>
              <a:t>2 </a:t>
            </a:r>
            <a:r>
              <a:rPr lang="cs-CZ" dirty="0">
                <a:latin typeface="Times New Roman" panose="02020603050405020304" pitchFamily="18" charset="0"/>
                <a:cs typeface="Times New Roman" panose="02020603050405020304" pitchFamily="18" charset="0"/>
              </a:rPr>
              <a:t>Mo</a:t>
            </a:r>
            <a:r>
              <a:rPr lang="cs-CZ" sz="800" dirty="0">
                <a:latin typeface="Times New Roman" panose="02020603050405020304" pitchFamily="18" charset="0"/>
                <a:cs typeface="Times New Roman" panose="02020603050405020304" pitchFamily="18" charset="0"/>
              </a:rPr>
              <a:t>4 </a:t>
            </a:r>
            <a:r>
              <a:rPr lang="cs-CZ" dirty="0">
                <a:latin typeface="Times New Roman" panose="02020603050405020304" pitchFamily="18" charset="0"/>
                <a:cs typeface="Times New Roman" panose="02020603050405020304" pitchFamily="18" charset="0"/>
              </a:rPr>
              <a:t>C a u těchto karbidů se atomy W a </a:t>
            </a:r>
            <a:r>
              <a:rPr lang="cs-CZ" dirty="0" err="1">
                <a:latin typeface="Times New Roman" panose="02020603050405020304" pitchFamily="18" charset="0"/>
                <a:cs typeface="Times New Roman" panose="02020603050405020304" pitchFamily="18" charset="0"/>
              </a:rPr>
              <a:t>Mo</a:t>
            </a:r>
            <a:r>
              <a:rPr lang="cs-CZ" dirty="0">
                <a:latin typeface="Times New Roman" panose="02020603050405020304" pitchFamily="18" charset="0"/>
                <a:cs typeface="Times New Roman" panose="02020603050405020304" pitchFamily="18" charset="0"/>
              </a:rPr>
              <a:t> mohou také vzájemně nahrazovat. Mají kubickou mřížku.</a:t>
            </a:r>
          </a:p>
        </p:txBody>
      </p:sp>
      <p:sp>
        <p:nvSpPr>
          <p:cNvPr id="3" name="Obdélník 2"/>
          <p:cNvSpPr/>
          <p:nvPr/>
        </p:nvSpPr>
        <p:spPr>
          <a:xfrm>
            <a:off x="103515" y="1754326"/>
            <a:ext cx="11809563" cy="2308324"/>
          </a:xfrm>
          <a:prstGeom prst="rect">
            <a:avLst/>
          </a:prstGeom>
        </p:spPr>
        <p:txBody>
          <a:bodyPr wrap="square">
            <a:spAutoFit/>
          </a:bodyPr>
          <a:lstStyle/>
          <a:p>
            <a:pPr algn="just"/>
            <a:r>
              <a:rPr lang="cs-CZ" b="1" dirty="0">
                <a:latin typeface="Times New Roman" panose="02020603050405020304" pitchFamily="18" charset="0"/>
                <a:cs typeface="Times New Roman" panose="02020603050405020304" pitchFamily="18" charset="0"/>
              </a:rPr>
              <a:t>Karbid M</a:t>
            </a:r>
            <a:r>
              <a:rPr lang="cs-CZ" sz="800" b="1" dirty="0">
                <a:latin typeface="Times New Roman" panose="02020603050405020304" pitchFamily="18" charset="0"/>
                <a:cs typeface="Times New Roman" panose="02020603050405020304" pitchFamily="18" charset="0"/>
              </a:rPr>
              <a:t>3</a:t>
            </a:r>
            <a:r>
              <a:rPr lang="cs-CZ" b="1" dirty="0">
                <a:latin typeface="Times New Roman" panose="02020603050405020304" pitchFamily="18" charset="0"/>
                <a:cs typeface="Times New Roman" panose="02020603050405020304" pitchFamily="18" charset="0"/>
              </a:rPr>
              <a:t>C </a:t>
            </a:r>
            <a:r>
              <a:rPr lang="cs-CZ" dirty="0">
                <a:latin typeface="Times New Roman" panose="02020603050405020304" pitchFamily="18" charset="0"/>
                <a:cs typeface="Times New Roman" panose="02020603050405020304" pitchFamily="18" charset="0"/>
              </a:rPr>
              <a:t>za rovnovážného stavu s feritem rozpouští </a:t>
            </a:r>
            <a:r>
              <a:rPr lang="cs-CZ" dirty="0">
                <a:solidFill>
                  <a:srgbClr val="FF0000"/>
                </a:solidFill>
                <a:latin typeface="Times New Roman" panose="02020603050405020304" pitchFamily="18" charset="0"/>
                <a:cs typeface="Times New Roman" panose="02020603050405020304" pitchFamily="18" charset="0"/>
              </a:rPr>
              <a:t>18 až 20 % chromu</a:t>
            </a:r>
            <a:r>
              <a:rPr lang="cs-CZ" dirty="0">
                <a:latin typeface="Times New Roman" panose="02020603050405020304" pitchFamily="18" charset="0"/>
                <a:cs typeface="Times New Roman" panose="02020603050405020304" pitchFamily="18" charset="0"/>
              </a:rPr>
              <a:t>. Tutu velkou rozpustnost způsobuje malý rozdíl </a:t>
            </a:r>
            <a:br>
              <a:rPr lang="cs-CZ" dirty="0">
                <a:latin typeface="Times New Roman" panose="02020603050405020304" pitchFamily="18" charset="0"/>
                <a:cs typeface="Times New Roman" panose="02020603050405020304" pitchFamily="18" charset="0"/>
              </a:rPr>
            </a:br>
            <a:r>
              <a:rPr lang="cs-CZ" dirty="0">
                <a:latin typeface="Times New Roman" panose="02020603050405020304" pitchFamily="18" charset="0"/>
                <a:cs typeface="Times New Roman" panose="02020603050405020304" pitchFamily="18" charset="0"/>
              </a:rPr>
              <a:t>v poloměru atomů železa a chromu. Rozpustnost </a:t>
            </a:r>
            <a:r>
              <a:rPr lang="cs-CZ" dirty="0">
                <a:solidFill>
                  <a:srgbClr val="FF0000"/>
                </a:solidFill>
                <a:latin typeface="Times New Roman" panose="02020603050405020304" pitchFamily="18" charset="0"/>
                <a:cs typeface="Times New Roman" panose="02020603050405020304" pitchFamily="18" charset="0"/>
              </a:rPr>
              <a:t>vanadu je přibližně 0,1%, wolframu 1,5% a molybdenu 1%.</a:t>
            </a:r>
          </a:p>
          <a:p>
            <a:pPr algn="just"/>
            <a:r>
              <a:rPr lang="cs-CZ" b="1" dirty="0">
                <a:latin typeface="Times New Roman" panose="02020603050405020304" pitchFamily="18" charset="0"/>
                <a:cs typeface="Times New Roman" panose="02020603050405020304" pitchFamily="18" charset="0"/>
              </a:rPr>
              <a:t>Karbid M</a:t>
            </a:r>
            <a:r>
              <a:rPr lang="cs-CZ" sz="800" b="1" dirty="0">
                <a:latin typeface="Times New Roman" panose="02020603050405020304" pitchFamily="18" charset="0"/>
                <a:cs typeface="Times New Roman" panose="02020603050405020304" pitchFamily="18" charset="0"/>
              </a:rPr>
              <a:t>7 </a:t>
            </a:r>
            <a:r>
              <a:rPr lang="cs-CZ" b="1" dirty="0">
                <a:latin typeface="Times New Roman" panose="02020603050405020304" pitchFamily="18" charset="0"/>
                <a:cs typeface="Times New Roman" panose="02020603050405020304" pitchFamily="18" charset="0"/>
              </a:rPr>
              <a:t>C</a:t>
            </a:r>
            <a:r>
              <a:rPr lang="cs-CZ" sz="800" b="1" dirty="0">
                <a:latin typeface="Times New Roman" panose="02020603050405020304" pitchFamily="18" charset="0"/>
                <a:cs typeface="Times New Roman" panose="02020603050405020304" pitchFamily="18" charset="0"/>
              </a:rPr>
              <a:t>3 </a:t>
            </a:r>
            <a:r>
              <a:rPr lang="cs-CZ" dirty="0">
                <a:latin typeface="Times New Roman" panose="02020603050405020304" pitchFamily="18" charset="0"/>
                <a:cs typeface="Times New Roman" panose="02020603050405020304" pitchFamily="18" charset="0"/>
              </a:rPr>
              <a:t>, jehož existenci ovlivňuje přítomnost chromu, se může rozpouštět za rovnovážných podmínek s feritem </a:t>
            </a:r>
            <a:br>
              <a:rPr lang="cs-CZ" dirty="0">
                <a:latin typeface="Times New Roman" panose="02020603050405020304" pitchFamily="18" charset="0"/>
                <a:cs typeface="Times New Roman" panose="02020603050405020304" pitchFamily="18" charset="0"/>
              </a:rPr>
            </a:br>
            <a:r>
              <a:rPr lang="cs-CZ" dirty="0">
                <a:latin typeface="Times New Roman" panose="02020603050405020304" pitchFamily="18" charset="0"/>
                <a:cs typeface="Times New Roman" panose="02020603050405020304" pitchFamily="18" charset="0"/>
              </a:rPr>
              <a:t>30 až 50 % železa, rozpustnost molybdenu je přibližně 2 %.</a:t>
            </a:r>
          </a:p>
          <a:p>
            <a:pPr algn="just"/>
            <a:r>
              <a:rPr lang="cs-CZ" dirty="0">
                <a:latin typeface="Times New Roman" panose="02020603050405020304" pitchFamily="18" charset="0"/>
                <a:cs typeface="Times New Roman" panose="02020603050405020304" pitchFamily="18" charset="0"/>
              </a:rPr>
              <a:t>Rozpustnost wolframu se dá těžko zjistit, protože lehce ve slitinách </a:t>
            </a:r>
            <a:r>
              <a:rPr lang="cs-CZ" dirty="0" err="1">
                <a:latin typeface="Times New Roman" panose="02020603050405020304" pitchFamily="18" charset="0"/>
                <a:cs typeface="Times New Roman" panose="02020603050405020304" pitchFamily="18" charset="0"/>
              </a:rPr>
              <a:t>Fe</a:t>
            </a:r>
            <a:r>
              <a:rPr lang="cs-CZ" dirty="0">
                <a:latin typeface="Times New Roman" panose="02020603050405020304" pitchFamily="18" charset="0"/>
                <a:cs typeface="Times New Roman" panose="02020603050405020304" pitchFamily="18" charset="0"/>
              </a:rPr>
              <a:t>-</a:t>
            </a:r>
            <a:r>
              <a:rPr lang="cs-CZ" dirty="0" err="1">
                <a:latin typeface="Times New Roman" panose="02020603050405020304" pitchFamily="18" charset="0"/>
                <a:cs typeface="Times New Roman" panose="02020603050405020304" pitchFamily="18" charset="0"/>
              </a:rPr>
              <a:t>Cr</a:t>
            </a:r>
            <a:r>
              <a:rPr lang="cs-CZ" dirty="0">
                <a:latin typeface="Times New Roman" panose="02020603050405020304" pitchFamily="18" charset="0"/>
                <a:cs typeface="Times New Roman" panose="02020603050405020304" pitchFamily="18" charset="0"/>
              </a:rPr>
              <a:t>-C tvoří karbidy M</a:t>
            </a:r>
            <a:r>
              <a:rPr lang="cs-CZ" sz="800" dirty="0">
                <a:latin typeface="Times New Roman" panose="02020603050405020304" pitchFamily="18" charset="0"/>
                <a:cs typeface="Times New Roman" panose="02020603050405020304" pitchFamily="18" charset="0"/>
              </a:rPr>
              <a:t>23 </a:t>
            </a:r>
            <a:r>
              <a:rPr lang="cs-CZ" dirty="0">
                <a:latin typeface="Times New Roman" panose="02020603050405020304" pitchFamily="18" charset="0"/>
                <a:cs typeface="Times New Roman" panose="02020603050405020304" pitchFamily="18" charset="0"/>
              </a:rPr>
              <a:t>C</a:t>
            </a:r>
            <a:r>
              <a:rPr lang="cs-CZ" sz="800" dirty="0">
                <a:latin typeface="Times New Roman" panose="02020603050405020304" pitchFamily="18" charset="0"/>
                <a:cs typeface="Times New Roman" panose="02020603050405020304" pitchFamily="18" charset="0"/>
              </a:rPr>
              <a:t>6</a:t>
            </a:r>
          </a:p>
          <a:p>
            <a:pPr algn="just"/>
            <a:r>
              <a:rPr lang="cs-CZ" b="1" dirty="0">
                <a:latin typeface="Times New Roman" panose="02020603050405020304" pitchFamily="18" charset="0"/>
                <a:cs typeface="Times New Roman" panose="02020603050405020304" pitchFamily="18" charset="0"/>
              </a:rPr>
              <a:t>Karbid M</a:t>
            </a:r>
            <a:r>
              <a:rPr lang="cs-CZ" sz="800" b="1" dirty="0">
                <a:latin typeface="Times New Roman" panose="02020603050405020304" pitchFamily="18" charset="0"/>
                <a:cs typeface="Times New Roman" panose="02020603050405020304" pitchFamily="18" charset="0"/>
              </a:rPr>
              <a:t>6</a:t>
            </a:r>
            <a:r>
              <a:rPr lang="cs-CZ" b="1" dirty="0">
                <a:latin typeface="Times New Roman" panose="02020603050405020304" pitchFamily="18" charset="0"/>
                <a:cs typeface="Times New Roman" panose="02020603050405020304" pitchFamily="18" charset="0"/>
              </a:rPr>
              <a:t>C </a:t>
            </a:r>
            <a:r>
              <a:rPr lang="cs-CZ" dirty="0">
                <a:latin typeface="Times New Roman" panose="02020603050405020304" pitchFamily="18" charset="0"/>
                <a:cs typeface="Times New Roman" panose="02020603050405020304" pitchFamily="18" charset="0"/>
              </a:rPr>
              <a:t>existuje ve slitinách </a:t>
            </a:r>
            <a:r>
              <a:rPr lang="cs-CZ" dirty="0" err="1">
                <a:latin typeface="Times New Roman" panose="02020603050405020304" pitchFamily="18" charset="0"/>
                <a:cs typeface="Times New Roman" panose="02020603050405020304" pitchFamily="18" charset="0"/>
              </a:rPr>
              <a:t>Fe</a:t>
            </a:r>
            <a:r>
              <a:rPr lang="cs-CZ" dirty="0">
                <a:latin typeface="Times New Roman" panose="02020603050405020304" pitchFamily="18" charset="0"/>
                <a:cs typeface="Times New Roman" panose="02020603050405020304" pitchFamily="18" charset="0"/>
              </a:rPr>
              <a:t>-</a:t>
            </a:r>
            <a:r>
              <a:rPr lang="cs-CZ" dirty="0" err="1">
                <a:latin typeface="Times New Roman" panose="02020603050405020304" pitchFamily="18" charset="0"/>
                <a:cs typeface="Times New Roman" panose="02020603050405020304" pitchFamily="18" charset="0"/>
              </a:rPr>
              <a:t>Mo</a:t>
            </a:r>
            <a:r>
              <a:rPr lang="cs-CZ" dirty="0">
                <a:latin typeface="Times New Roman" panose="02020603050405020304" pitchFamily="18" charset="0"/>
                <a:cs typeface="Times New Roman" panose="02020603050405020304" pitchFamily="18" charset="0"/>
              </a:rPr>
              <a:t>-C a </a:t>
            </a:r>
            <a:r>
              <a:rPr lang="cs-CZ" dirty="0" err="1">
                <a:latin typeface="Times New Roman" panose="02020603050405020304" pitchFamily="18" charset="0"/>
                <a:cs typeface="Times New Roman" panose="02020603050405020304" pitchFamily="18" charset="0"/>
              </a:rPr>
              <a:t>Fe</a:t>
            </a:r>
            <a:r>
              <a:rPr lang="cs-CZ" dirty="0">
                <a:latin typeface="Times New Roman" panose="02020603050405020304" pitchFamily="18" charset="0"/>
                <a:cs typeface="Times New Roman" panose="02020603050405020304" pitchFamily="18" charset="0"/>
              </a:rPr>
              <a:t>-W-C jako rovnovážná fáze. V určitých ternárních soustavách se za ideálních podmínek může v tomto karbidu rozpouštět 60 až 75,4% molybdenu, rozpustnost chromu je asi 8% v soustavě </a:t>
            </a:r>
            <a:r>
              <a:rPr lang="cs-CZ" dirty="0" err="1">
                <a:latin typeface="Times New Roman" panose="02020603050405020304" pitchFamily="18" charset="0"/>
                <a:cs typeface="Times New Roman" panose="02020603050405020304" pitchFamily="18" charset="0"/>
              </a:rPr>
              <a:t>Fe</a:t>
            </a:r>
            <a:r>
              <a:rPr lang="cs-CZ" dirty="0">
                <a:latin typeface="Times New Roman" panose="02020603050405020304" pitchFamily="18" charset="0"/>
                <a:cs typeface="Times New Roman" panose="02020603050405020304" pitchFamily="18" charset="0"/>
              </a:rPr>
              <a:t>-</a:t>
            </a:r>
            <a:r>
              <a:rPr lang="cs-CZ" dirty="0" err="1">
                <a:latin typeface="Times New Roman" panose="02020603050405020304" pitchFamily="18" charset="0"/>
                <a:cs typeface="Times New Roman" panose="02020603050405020304" pitchFamily="18" charset="0"/>
              </a:rPr>
              <a:t>Cr</a:t>
            </a:r>
            <a:r>
              <a:rPr lang="cs-CZ" dirty="0">
                <a:latin typeface="Times New Roman" panose="02020603050405020304" pitchFamily="18" charset="0"/>
                <a:cs typeface="Times New Roman" panose="02020603050405020304" pitchFamily="18" charset="0"/>
              </a:rPr>
              <a:t>-W-C. Chrom nahrazuje železo, ale také wolfram a někdy molybden.</a:t>
            </a:r>
          </a:p>
        </p:txBody>
      </p:sp>
      <p:sp>
        <p:nvSpPr>
          <p:cNvPr id="4" name="Obdélník 3"/>
          <p:cNvSpPr/>
          <p:nvPr/>
        </p:nvSpPr>
        <p:spPr>
          <a:xfrm>
            <a:off x="103515" y="4062650"/>
            <a:ext cx="11913081" cy="2031325"/>
          </a:xfrm>
          <a:prstGeom prst="rect">
            <a:avLst/>
          </a:prstGeom>
        </p:spPr>
        <p:txBody>
          <a:bodyPr wrap="square">
            <a:spAutoFit/>
          </a:bodyPr>
          <a:lstStyle/>
          <a:p>
            <a:pPr algn="just"/>
            <a:r>
              <a:rPr lang="cs-CZ" b="1" dirty="0">
                <a:latin typeface="Times New Roman" panose="02020603050405020304" pitchFamily="18" charset="0"/>
                <a:cs typeface="Times New Roman" panose="02020603050405020304" pitchFamily="18" charset="0"/>
              </a:rPr>
              <a:t>Karbid M</a:t>
            </a:r>
            <a:r>
              <a:rPr lang="cs-CZ" sz="800" b="1" dirty="0">
                <a:latin typeface="Times New Roman" panose="02020603050405020304" pitchFamily="18" charset="0"/>
                <a:cs typeface="Times New Roman" panose="02020603050405020304" pitchFamily="18" charset="0"/>
              </a:rPr>
              <a:t>4 </a:t>
            </a:r>
            <a:r>
              <a:rPr lang="cs-CZ" b="1" dirty="0">
                <a:latin typeface="Times New Roman" panose="02020603050405020304" pitchFamily="18" charset="0"/>
                <a:cs typeface="Times New Roman" panose="02020603050405020304" pitchFamily="18" charset="0"/>
              </a:rPr>
              <a:t>C</a:t>
            </a:r>
            <a:r>
              <a:rPr lang="cs-CZ" sz="800" b="1" dirty="0">
                <a:latin typeface="Times New Roman" panose="02020603050405020304" pitchFamily="18" charset="0"/>
                <a:cs typeface="Times New Roman" panose="02020603050405020304" pitchFamily="18" charset="0"/>
              </a:rPr>
              <a:t>3 </a:t>
            </a:r>
            <a:r>
              <a:rPr lang="cs-CZ" dirty="0">
                <a:latin typeface="Times New Roman" panose="02020603050405020304" pitchFamily="18" charset="0"/>
                <a:cs typeface="Times New Roman" panose="02020603050405020304" pitchFamily="18" charset="0"/>
              </a:rPr>
              <a:t>je v soustavách V-C. Rozpustnost železa se pohybuje kolem 11,5%, </a:t>
            </a:r>
            <a:r>
              <a:rPr lang="pl-PL" dirty="0">
                <a:latin typeface="Times New Roman" panose="02020603050405020304" pitchFamily="18" charset="0"/>
                <a:cs typeface="Times New Roman" panose="02020603050405020304" pitchFamily="18" charset="0"/>
              </a:rPr>
              <a:t>rozpustnost chromu je 6%, ale velká je rozpustnost molybdenu až 50 %.</a:t>
            </a:r>
          </a:p>
          <a:p>
            <a:pPr algn="just"/>
            <a:r>
              <a:rPr lang="cs-CZ" b="1" dirty="0">
                <a:latin typeface="Times New Roman" panose="02020603050405020304" pitchFamily="18" charset="0"/>
                <a:cs typeface="Times New Roman" panose="02020603050405020304" pitchFamily="18" charset="0"/>
              </a:rPr>
              <a:t>Karbid MX </a:t>
            </a:r>
            <a:r>
              <a:rPr lang="cs-CZ" dirty="0">
                <a:latin typeface="Times New Roman" panose="02020603050405020304" pitchFamily="18" charset="0"/>
                <a:cs typeface="Times New Roman" panose="02020603050405020304" pitchFamily="18" charset="0"/>
              </a:rPr>
              <a:t>se vylučuje při popouštění na teplotách vyšších než 700 °C. Existuje plynulý přechod od čistě </a:t>
            </a:r>
            <a:r>
              <a:rPr lang="cs-CZ" dirty="0" err="1">
                <a:latin typeface="Times New Roman" panose="02020603050405020304" pitchFamily="18" charset="0"/>
                <a:cs typeface="Times New Roman" panose="02020603050405020304" pitchFamily="18" charset="0"/>
              </a:rPr>
              <a:t>karbidického</a:t>
            </a:r>
            <a:r>
              <a:rPr lang="cs-CZ" dirty="0">
                <a:latin typeface="Times New Roman" panose="02020603050405020304" pitchFamily="18" charset="0"/>
                <a:cs typeface="Times New Roman" panose="02020603050405020304" pitchFamily="18" charset="0"/>
              </a:rPr>
              <a:t> složení k téměř čistému nitridu, který je závislý na chemickém složení dané oceli, především na obsahu dusíku, vanadu a niobu. Teplota rozpouštění karbidu </a:t>
            </a:r>
            <a:r>
              <a:rPr lang="cs-CZ" dirty="0" err="1">
                <a:latin typeface="Times New Roman" panose="02020603050405020304" pitchFamily="18" charset="0"/>
                <a:cs typeface="Times New Roman" panose="02020603050405020304" pitchFamily="18" charset="0"/>
              </a:rPr>
              <a:t>TiX</a:t>
            </a:r>
            <a:r>
              <a:rPr lang="cs-CZ" dirty="0">
                <a:latin typeface="Times New Roman" panose="02020603050405020304" pitchFamily="18" charset="0"/>
                <a:cs typeface="Times New Roman" panose="02020603050405020304" pitchFamily="18" charset="0"/>
              </a:rPr>
              <a:t> a </a:t>
            </a:r>
            <a:r>
              <a:rPr lang="cs-CZ" dirty="0" err="1">
                <a:latin typeface="Times New Roman" panose="02020603050405020304" pitchFamily="18" charset="0"/>
                <a:cs typeface="Times New Roman" panose="02020603050405020304" pitchFamily="18" charset="0"/>
              </a:rPr>
              <a:t>NbX</a:t>
            </a:r>
            <a:r>
              <a:rPr lang="cs-CZ" dirty="0">
                <a:latin typeface="Times New Roman" panose="02020603050405020304" pitchFamily="18" charset="0"/>
                <a:cs typeface="Times New Roman" panose="02020603050405020304" pitchFamily="18" charset="0"/>
              </a:rPr>
              <a:t> je 1150 °C, karbidu VX 1100 °C. Jejich precipitace probíhá za těchto teplot: pro</a:t>
            </a:r>
          </a:p>
          <a:p>
            <a:pPr algn="just"/>
            <a:r>
              <a:rPr lang="cs-CZ" dirty="0" err="1">
                <a:latin typeface="Times New Roman" panose="02020603050405020304" pitchFamily="18" charset="0"/>
                <a:cs typeface="Times New Roman" panose="02020603050405020304" pitchFamily="18" charset="0"/>
              </a:rPr>
              <a:t>TiX</a:t>
            </a:r>
            <a:r>
              <a:rPr lang="cs-CZ" dirty="0">
                <a:latin typeface="Times New Roman" panose="02020603050405020304" pitchFamily="18" charset="0"/>
                <a:cs typeface="Times New Roman" panose="02020603050405020304" pitchFamily="18" charset="0"/>
              </a:rPr>
              <a:t> je teplota v rozmezí od 650 °C do 950 °C, pro </a:t>
            </a:r>
            <a:r>
              <a:rPr lang="cs-CZ" dirty="0" err="1">
                <a:latin typeface="Times New Roman" panose="02020603050405020304" pitchFamily="18" charset="0"/>
                <a:cs typeface="Times New Roman" panose="02020603050405020304" pitchFamily="18" charset="0"/>
              </a:rPr>
              <a:t>NbX</a:t>
            </a:r>
            <a:r>
              <a:rPr lang="cs-CZ" dirty="0">
                <a:latin typeface="Times New Roman" panose="02020603050405020304" pitchFamily="18" charset="0"/>
                <a:cs typeface="Times New Roman" panose="02020603050405020304" pitchFamily="18" charset="0"/>
              </a:rPr>
              <a:t> 400 °C až 900 °C a pro VX 550 °C až 750 °C. (dále jsou uvedeny další informace).</a:t>
            </a:r>
          </a:p>
        </p:txBody>
      </p:sp>
    </p:spTree>
    <p:extLst>
      <p:ext uri="{BB962C8B-B14F-4D97-AF65-F5344CB8AC3E}">
        <p14:creationId xmlns:p14="http://schemas.microsoft.com/office/powerpoint/2010/main" val="2356757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759" y="152946"/>
            <a:ext cx="11827241" cy="3711687"/>
          </a:xfrm>
          <a:prstGeom prst="rect">
            <a:avLst/>
          </a:prstGeom>
        </p:spPr>
      </p:pic>
      <p:sp>
        <p:nvSpPr>
          <p:cNvPr id="3" name="Obdélník 2"/>
          <p:cNvSpPr/>
          <p:nvPr/>
        </p:nvSpPr>
        <p:spPr>
          <a:xfrm>
            <a:off x="427786" y="4012085"/>
            <a:ext cx="1066318" cy="461665"/>
          </a:xfrm>
          <a:prstGeom prst="rect">
            <a:avLst/>
          </a:prstGeom>
        </p:spPr>
        <p:txBody>
          <a:bodyPr wrap="none">
            <a:spAutoFit/>
          </a:bodyPr>
          <a:lstStyle/>
          <a:p>
            <a:r>
              <a:rPr lang="cs-CZ" sz="2400" b="1" dirty="0">
                <a:solidFill>
                  <a:srgbClr val="0000FF"/>
                </a:solidFill>
                <a:latin typeface="Times New Roman" panose="02020603050405020304" pitchFamily="18" charset="0"/>
              </a:rPr>
              <a:t>Fáze </a:t>
            </a:r>
            <a:r>
              <a:rPr lang="el-GR" sz="2400" dirty="0">
                <a:solidFill>
                  <a:srgbClr val="0000FF"/>
                </a:solidFill>
                <a:latin typeface="Arial" panose="020B0604020202020204" pitchFamily="34" charset="0"/>
              </a:rPr>
              <a:t>σ</a:t>
            </a:r>
            <a:endParaRPr lang="cs-CZ" sz="2400" dirty="0">
              <a:solidFill>
                <a:srgbClr val="0000FF"/>
              </a:solidFill>
            </a:endParaRPr>
          </a:p>
        </p:txBody>
      </p:sp>
      <p:sp>
        <p:nvSpPr>
          <p:cNvPr id="4" name="Obdélník 3"/>
          <p:cNvSpPr/>
          <p:nvPr/>
        </p:nvSpPr>
        <p:spPr>
          <a:xfrm>
            <a:off x="160601" y="4473750"/>
            <a:ext cx="11692093" cy="1200329"/>
          </a:xfrm>
          <a:prstGeom prst="rect">
            <a:avLst/>
          </a:prstGeom>
        </p:spPr>
        <p:txBody>
          <a:bodyPr wrap="square">
            <a:spAutoFit/>
          </a:bodyPr>
          <a:lstStyle/>
          <a:p>
            <a:pPr algn="just"/>
            <a:r>
              <a:rPr lang="cs-CZ" dirty="0">
                <a:latin typeface="Times New Roman" panose="02020603050405020304" pitchFamily="18" charset="0"/>
                <a:cs typeface="Times New Roman" panose="02020603050405020304" pitchFamily="18" charset="0"/>
              </a:rPr>
              <a:t>Tato fáze se vyskytuje v binárním systému </a:t>
            </a:r>
            <a:r>
              <a:rPr lang="cs-CZ" dirty="0" err="1">
                <a:latin typeface="Times New Roman" panose="02020603050405020304" pitchFamily="18" charset="0"/>
                <a:cs typeface="Times New Roman" panose="02020603050405020304" pitchFamily="18" charset="0"/>
              </a:rPr>
              <a:t>Fe-Cr</a:t>
            </a:r>
            <a:r>
              <a:rPr lang="cs-CZ" dirty="0">
                <a:latin typeface="Times New Roman" panose="02020603050405020304" pitchFamily="18" charset="0"/>
                <a:cs typeface="Times New Roman" panose="02020603050405020304" pitchFamily="18" charset="0"/>
              </a:rPr>
              <a:t> a </a:t>
            </a:r>
            <a:r>
              <a:rPr lang="cs-CZ" dirty="0" err="1">
                <a:latin typeface="Times New Roman" panose="02020603050405020304" pitchFamily="18" charset="0"/>
                <a:cs typeface="Times New Roman" panose="02020603050405020304" pitchFamily="18" charset="0"/>
              </a:rPr>
              <a:t>Fe</a:t>
            </a:r>
            <a:r>
              <a:rPr lang="cs-CZ" dirty="0">
                <a:latin typeface="Times New Roman" panose="02020603050405020304" pitchFamily="18" charset="0"/>
                <a:cs typeface="Times New Roman" panose="02020603050405020304" pitchFamily="18" charset="0"/>
              </a:rPr>
              <a:t>-V. </a:t>
            </a:r>
            <a:r>
              <a:rPr lang="el-GR" dirty="0">
                <a:latin typeface="Times New Roman" panose="02020603050405020304" pitchFamily="18" charset="0"/>
                <a:cs typeface="Times New Roman" panose="02020603050405020304" pitchFamily="18" charset="0"/>
              </a:rPr>
              <a:t>σ-</a:t>
            </a:r>
            <a:r>
              <a:rPr lang="cs-CZ" dirty="0">
                <a:latin typeface="Times New Roman" panose="02020603050405020304" pitchFamily="18" charset="0"/>
                <a:cs typeface="Times New Roman" panose="02020603050405020304" pitchFamily="18" charset="0"/>
              </a:rPr>
              <a:t>fáze je intermetalická a vyznačuje se vysokou tvrdostí a křehkostí jako všechny tyto fáze. </a:t>
            </a:r>
            <a:r>
              <a:rPr lang="cs-CZ" dirty="0">
                <a:solidFill>
                  <a:srgbClr val="FF0000"/>
                </a:solidFill>
                <a:latin typeface="Times New Roman" panose="02020603050405020304" pitchFamily="18" charset="0"/>
                <a:cs typeface="Times New Roman" panose="02020603050405020304" pitchFamily="18" charset="0"/>
              </a:rPr>
              <a:t>Nebezpečí zkřehnutí se následkem vylučování fáze </a:t>
            </a:r>
            <a:r>
              <a:rPr lang="el-GR" dirty="0">
                <a:solidFill>
                  <a:srgbClr val="FF0000"/>
                </a:solidFill>
                <a:latin typeface="Times New Roman" panose="02020603050405020304" pitchFamily="18" charset="0"/>
                <a:cs typeface="Times New Roman" panose="02020603050405020304" pitchFamily="18" charset="0"/>
              </a:rPr>
              <a:t>σ </a:t>
            </a:r>
            <a:r>
              <a:rPr lang="cs-CZ" dirty="0">
                <a:solidFill>
                  <a:srgbClr val="FF0000"/>
                </a:solidFill>
                <a:latin typeface="Times New Roman" panose="02020603050405020304" pitchFamily="18" charset="0"/>
                <a:cs typeface="Times New Roman" panose="02020603050405020304" pitchFamily="18" charset="0"/>
              </a:rPr>
              <a:t>vyskytuje u vysokolegovaných chromových a chromniklových nerezavějících a žáropevných ocelí. </a:t>
            </a:r>
            <a:r>
              <a:rPr lang="cs-CZ" dirty="0">
                <a:latin typeface="Times New Roman" panose="02020603050405020304" pitchFamily="18" charset="0"/>
                <a:cs typeface="Times New Roman" panose="02020603050405020304" pitchFamily="18" charset="0"/>
              </a:rPr>
              <a:t>Přísada niklu do systému </a:t>
            </a:r>
            <a:r>
              <a:rPr lang="cs-CZ" dirty="0" err="1">
                <a:latin typeface="Times New Roman" panose="02020603050405020304" pitchFamily="18" charset="0"/>
                <a:cs typeface="Times New Roman" panose="02020603050405020304" pitchFamily="18" charset="0"/>
              </a:rPr>
              <a:t>Fe-Cr</a:t>
            </a:r>
            <a:r>
              <a:rPr lang="cs-CZ" dirty="0">
                <a:latin typeface="Times New Roman" panose="02020603050405020304" pitchFamily="18" charset="0"/>
                <a:cs typeface="Times New Roman" panose="02020603050405020304" pitchFamily="18" charset="0"/>
              </a:rPr>
              <a:t> posouvá horní mez stability </a:t>
            </a:r>
            <a:r>
              <a:rPr lang="el-GR" dirty="0">
                <a:latin typeface="Times New Roman" panose="02020603050405020304" pitchFamily="18" charset="0"/>
                <a:cs typeface="Times New Roman" panose="02020603050405020304" pitchFamily="18" charset="0"/>
              </a:rPr>
              <a:t>σ- </a:t>
            </a:r>
            <a:r>
              <a:rPr lang="cs-CZ" dirty="0">
                <a:latin typeface="Times New Roman" panose="02020603050405020304" pitchFamily="18" charset="0"/>
                <a:cs typeface="Times New Roman" panose="02020603050405020304" pitchFamily="18" charset="0"/>
              </a:rPr>
              <a:t>fáze na teplotu 920 °C i když koncentrace niklu je maximálně 8 %.</a:t>
            </a:r>
          </a:p>
        </p:txBody>
      </p:sp>
      <p:sp>
        <p:nvSpPr>
          <p:cNvPr id="5" name="Obdélník 4">
            <a:extLst>
              <a:ext uri="{FF2B5EF4-FFF2-40B4-BE49-F238E27FC236}">
                <a16:creationId xmlns:a16="http://schemas.microsoft.com/office/drawing/2014/main" id="{778AF698-A554-4F87-834B-5D1F77DB6A55}"/>
              </a:ext>
            </a:extLst>
          </p:cNvPr>
          <p:cNvSpPr/>
          <p:nvPr/>
        </p:nvSpPr>
        <p:spPr bwMode="auto">
          <a:xfrm>
            <a:off x="3140453"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1155211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élník 2"/>
          <p:cNvSpPr/>
          <p:nvPr/>
        </p:nvSpPr>
        <p:spPr>
          <a:xfrm>
            <a:off x="123645" y="124477"/>
            <a:ext cx="11858446" cy="2554545"/>
          </a:xfrm>
          <a:prstGeom prst="rect">
            <a:avLst/>
          </a:prstGeom>
        </p:spPr>
        <p:txBody>
          <a:bodyPr wrap="square">
            <a:spAutoFit/>
          </a:bodyPr>
          <a:lstStyle/>
          <a:p>
            <a:r>
              <a:rPr lang="cs-CZ" sz="2000" b="1" dirty="0" err="1">
                <a:solidFill>
                  <a:srgbClr val="0000FF"/>
                </a:solidFill>
                <a:latin typeface="Times New Roman" panose="02020603050405020304" pitchFamily="18" charset="0"/>
              </a:rPr>
              <a:t>Lavesovy</a:t>
            </a:r>
            <a:r>
              <a:rPr lang="cs-CZ" sz="2000" b="1" dirty="0">
                <a:solidFill>
                  <a:srgbClr val="0000FF"/>
                </a:solidFill>
                <a:latin typeface="Times New Roman" panose="02020603050405020304" pitchFamily="18" charset="0"/>
              </a:rPr>
              <a:t> fáze</a:t>
            </a:r>
          </a:p>
          <a:p>
            <a:pPr algn="just"/>
            <a:r>
              <a:rPr lang="cs-CZ" sz="2000" b="1" dirty="0">
                <a:latin typeface="Times New Roman" panose="02020603050405020304" pitchFamily="18" charset="0"/>
              </a:rPr>
              <a:t>Tyto fáze jsou také intermetalické a vznikají mezi prvky s </a:t>
            </a:r>
            <a:r>
              <a:rPr lang="cs-CZ" sz="2000" b="1" dirty="0">
                <a:latin typeface="Times New Roman" panose="02020603050405020304" pitchFamily="18" charset="0"/>
                <a:cs typeface="Times New Roman" panose="02020603050405020304" pitchFamily="18" charset="0"/>
              </a:rPr>
              <a:t>většími</a:t>
            </a:r>
            <a:r>
              <a:rPr lang="cs-CZ" sz="2000" b="1" dirty="0">
                <a:latin typeface="Times New Roman" panose="02020603050405020304" pitchFamily="18" charset="0"/>
              </a:rPr>
              <a:t> rozdíly v atomových </a:t>
            </a:r>
            <a:r>
              <a:rPr lang="cs-CZ" sz="2000" b="1" dirty="0">
                <a:latin typeface="Times New Roman" panose="02020603050405020304" pitchFamily="18" charset="0"/>
                <a:cs typeface="Times New Roman" panose="02020603050405020304" pitchFamily="18" charset="0"/>
              </a:rPr>
              <a:t>poloměrech</a:t>
            </a:r>
            <a:r>
              <a:rPr lang="cs-CZ" sz="2000" b="1" dirty="0">
                <a:latin typeface="Times New Roman" panose="02020603050405020304" pitchFamily="18" charset="0"/>
              </a:rPr>
              <a:t>. </a:t>
            </a:r>
            <a:r>
              <a:rPr lang="cs-CZ" sz="2000" dirty="0">
                <a:latin typeface="Times New Roman" panose="02020603050405020304" pitchFamily="18" charset="0"/>
              </a:rPr>
              <a:t>Existují ve dvou typech krystalické </a:t>
            </a:r>
            <a:r>
              <a:rPr lang="cs-CZ" sz="2000" dirty="0">
                <a:latin typeface="Times New Roman" panose="02020603050405020304" pitchFamily="18" charset="0"/>
                <a:cs typeface="Times New Roman" panose="02020603050405020304" pitchFamily="18" charset="0"/>
              </a:rPr>
              <a:t>mřížky</a:t>
            </a:r>
            <a:r>
              <a:rPr lang="cs-CZ" sz="2000" dirty="0">
                <a:latin typeface="Times New Roman" panose="02020603050405020304" pitchFamily="18" charset="0"/>
              </a:rPr>
              <a:t> a to v </a:t>
            </a:r>
            <a:r>
              <a:rPr lang="cs-CZ" sz="2000" b="1" dirty="0">
                <a:latin typeface="Times New Roman" panose="02020603050405020304" pitchFamily="18" charset="0"/>
              </a:rPr>
              <a:t>kubické</a:t>
            </a:r>
            <a:r>
              <a:rPr lang="cs-CZ" sz="2000" dirty="0">
                <a:latin typeface="Times New Roman" panose="02020603050405020304" pitchFamily="18" charset="0"/>
              </a:rPr>
              <a:t> </a:t>
            </a:r>
            <a:r>
              <a:rPr lang="cs-CZ" sz="2000" dirty="0">
                <a:latin typeface="Times New Roman" panose="02020603050405020304" pitchFamily="18" charset="0"/>
                <a:cs typeface="Times New Roman" panose="02020603050405020304" pitchFamily="18" charset="0"/>
              </a:rPr>
              <a:t>mřížce</a:t>
            </a:r>
            <a:r>
              <a:rPr lang="cs-CZ" sz="2000" dirty="0">
                <a:latin typeface="Times New Roman" panose="02020603050405020304" pitchFamily="18" charset="0"/>
              </a:rPr>
              <a:t> s 24 atomy v každé elementární </a:t>
            </a:r>
            <a:r>
              <a:rPr lang="cs-CZ" sz="2000" dirty="0">
                <a:latin typeface="Times New Roman" panose="02020603050405020304" pitchFamily="18" charset="0"/>
                <a:cs typeface="Times New Roman" panose="02020603050405020304" pitchFamily="18" charset="0"/>
              </a:rPr>
              <a:t>buňce, například ve fázi MgCu</a:t>
            </a:r>
            <a:r>
              <a:rPr lang="cs-CZ" sz="900" dirty="0">
                <a:latin typeface="Times New Roman" panose="02020603050405020304" pitchFamily="18" charset="0"/>
                <a:cs typeface="Times New Roman" panose="02020603050405020304" pitchFamily="18" charset="0"/>
              </a:rPr>
              <a:t>2 </a:t>
            </a:r>
            <a:r>
              <a:rPr lang="cs-CZ" sz="2000" dirty="0">
                <a:latin typeface="Times New Roman" panose="02020603050405020304" pitchFamily="18" charset="0"/>
                <a:cs typeface="Times New Roman" panose="02020603050405020304" pitchFamily="18" charset="0"/>
              </a:rPr>
              <a:t>, nebo v </a:t>
            </a:r>
            <a:r>
              <a:rPr lang="cs-CZ" sz="2000" b="1" dirty="0">
                <a:latin typeface="Times New Roman" panose="02020603050405020304" pitchFamily="18" charset="0"/>
                <a:cs typeface="Times New Roman" panose="02020603050405020304" pitchFamily="18" charset="0"/>
              </a:rPr>
              <a:t>hexagonální</a:t>
            </a:r>
            <a:r>
              <a:rPr lang="cs-CZ" sz="2000" dirty="0">
                <a:latin typeface="Times New Roman" panose="02020603050405020304" pitchFamily="18" charset="0"/>
                <a:cs typeface="Times New Roman" panose="02020603050405020304" pitchFamily="18" charset="0"/>
              </a:rPr>
              <a:t> mřížce MgZn</a:t>
            </a:r>
            <a:r>
              <a:rPr lang="cs-CZ" sz="900" dirty="0">
                <a:latin typeface="Times New Roman" panose="02020603050405020304" pitchFamily="18" charset="0"/>
                <a:cs typeface="Times New Roman" panose="02020603050405020304" pitchFamily="18" charset="0"/>
              </a:rPr>
              <a:t>2 </a:t>
            </a:r>
            <a:r>
              <a:rPr lang="cs-CZ" sz="2000" dirty="0">
                <a:latin typeface="Times New Roman" panose="02020603050405020304" pitchFamily="18" charset="0"/>
                <a:cs typeface="Times New Roman" panose="02020603050405020304" pitchFamily="18" charset="0"/>
              </a:rPr>
              <a:t>.</a:t>
            </a:r>
          </a:p>
          <a:p>
            <a:pPr algn="just"/>
            <a:r>
              <a:rPr lang="cs-CZ" sz="2000" b="1" dirty="0">
                <a:latin typeface="Times New Roman" panose="02020603050405020304" pitchFamily="18" charset="0"/>
              </a:rPr>
              <a:t>Podmínkou vzniku </a:t>
            </a:r>
            <a:r>
              <a:rPr lang="cs-CZ" sz="2000" b="1" dirty="0" err="1">
                <a:latin typeface="Times New Roman" panose="02020603050405020304" pitchFamily="18" charset="0"/>
              </a:rPr>
              <a:t>Lavesových</a:t>
            </a:r>
            <a:r>
              <a:rPr lang="cs-CZ" sz="2000" b="1" dirty="0">
                <a:latin typeface="Times New Roman" panose="02020603050405020304" pitchFamily="18" charset="0"/>
              </a:rPr>
              <a:t> fází je, že </a:t>
            </a:r>
            <a:r>
              <a:rPr lang="cs-CZ" sz="2000" b="1" dirty="0">
                <a:latin typeface="Times New Roman" panose="02020603050405020304" pitchFamily="18" charset="0"/>
                <a:cs typeface="Times New Roman" panose="02020603050405020304" pitchFamily="18" charset="0"/>
              </a:rPr>
              <a:t>poměr</a:t>
            </a:r>
            <a:r>
              <a:rPr lang="cs-CZ" sz="2000" b="1" dirty="0">
                <a:latin typeface="Times New Roman" panose="02020603050405020304" pitchFamily="18" charset="0"/>
              </a:rPr>
              <a:t> mezi atomovými </a:t>
            </a:r>
            <a:r>
              <a:rPr lang="cs-CZ" sz="2000" b="1" dirty="0">
                <a:latin typeface="Times New Roman" panose="02020603050405020304" pitchFamily="18" charset="0"/>
                <a:cs typeface="Times New Roman" panose="02020603050405020304" pitchFamily="18" charset="0"/>
              </a:rPr>
              <a:t>poloměry</a:t>
            </a:r>
            <a:r>
              <a:rPr lang="cs-CZ" sz="2000" b="1" dirty="0">
                <a:latin typeface="Times New Roman" panose="02020603050405020304" pitchFamily="18" charset="0"/>
              </a:rPr>
              <a:t> prvního a druhého prvku musí být v rozmezí 1,09 až 1,34.</a:t>
            </a:r>
          </a:p>
          <a:p>
            <a:pPr algn="just"/>
            <a:r>
              <a:rPr lang="cs-CZ" sz="2000" dirty="0" err="1">
                <a:latin typeface="Times New Roman" panose="02020603050405020304" pitchFamily="18" charset="0"/>
              </a:rPr>
              <a:t>Lavesovy</a:t>
            </a:r>
            <a:r>
              <a:rPr lang="cs-CZ" sz="2000" dirty="0">
                <a:latin typeface="Times New Roman" panose="02020603050405020304" pitchFamily="18" charset="0"/>
              </a:rPr>
              <a:t> fáze se vyskytují ve vysokolegovaných chromových ocelích s vyššími obsahy W a </a:t>
            </a:r>
            <a:r>
              <a:rPr lang="pl-PL" sz="2000" dirty="0">
                <a:latin typeface="Times New Roman" panose="02020603050405020304" pitchFamily="18" charset="0"/>
              </a:rPr>
              <a:t>Mo a v systémech Fe-Cr-W-Mo-C.</a:t>
            </a:r>
            <a:endParaRPr lang="cs-CZ" sz="2000" dirty="0"/>
          </a:p>
        </p:txBody>
      </p:sp>
      <p:sp>
        <p:nvSpPr>
          <p:cNvPr id="2" name="Obdélník 1"/>
          <p:cNvSpPr/>
          <p:nvPr/>
        </p:nvSpPr>
        <p:spPr>
          <a:xfrm>
            <a:off x="123645" y="2744523"/>
            <a:ext cx="11858446" cy="2862322"/>
          </a:xfrm>
          <a:prstGeom prst="rect">
            <a:avLst/>
          </a:prstGeom>
        </p:spPr>
        <p:txBody>
          <a:bodyPr wrap="square">
            <a:spAutoFit/>
          </a:bodyPr>
          <a:lstStyle/>
          <a:p>
            <a:pPr algn="just"/>
            <a:r>
              <a:rPr lang="cs-CZ" sz="2000" dirty="0">
                <a:solidFill>
                  <a:srgbClr val="0000FF"/>
                </a:solidFill>
                <a:latin typeface="Times New Roman" panose="02020603050405020304" pitchFamily="18" charset="0"/>
                <a:cs typeface="Times New Roman" panose="02020603050405020304" pitchFamily="18" charset="0"/>
              </a:rPr>
              <a:t>Výskyt intermetalické </a:t>
            </a:r>
            <a:r>
              <a:rPr lang="cs-CZ" sz="2000" dirty="0" err="1">
                <a:solidFill>
                  <a:srgbClr val="0000FF"/>
                </a:solidFill>
                <a:latin typeface="Times New Roman" panose="02020603050405020304" pitchFamily="18" charset="0"/>
                <a:cs typeface="Times New Roman" panose="02020603050405020304" pitchFamily="18" charset="0"/>
              </a:rPr>
              <a:t>Lavesovy</a:t>
            </a:r>
            <a:r>
              <a:rPr lang="cs-CZ" sz="2000" dirty="0">
                <a:solidFill>
                  <a:srgbClr val="0000FF"/>
                </a:solidFill>
                <a:latin typeface="Times New Roman" panose="02020603050405020304" pitchFamily="18" charset="0"/>
                <a:cs typeface="Times New Roman" panose="02020603050405020304" pitchFamily="18" charset="0"/>
              </a:rPr>
              <a:t> fáze ve struktuře je podle většiny názorů nežádoucí. </a:t>
            </a:r>
            <a:r>
              <a:rPr lang="cs-CZ" sz="2000" dirty="0" err="1">
                <a:latin typeface="Times New Roman" panose="02020603050405020304" pitchFamily="18" charset="0"/>
                <a:cs typeface="Times New Roman" panose="02020603050405020304" pitchFamily="18" charset="0"/>
              </a:rPr>
              <a:t>Lavesova</a:t>
            </a:r>
            <a:r>
              <a:rPr lang="cs-CZ" sz="2000" dirty="0">
                <a:latin typeface="Times New Roman" panose="02020603050405020304" pitchFamily="18" charset="0"/>
                <a:cs typeface="Times New Roman" panose="02020603050405020304" pitchFamily="18" charset="0"/>
              </a:rPr>
              <a:t> fáze se základním typem Fe</a:t>
            </a:r>
            <a:r>
              <a:rPr lang="cs-CZ" sz="1100" dirty="0">
                <a:latin typeface="Times New Roman" panose="02020603050405020304" pitchFamily="18" charset="0"/>
                <a:cs typeface="Times New Roman" panose="02020603050405020304" pitchFamily="18" charset="0"/>
              </a:rPr>
              <a:t>2</a:t>
            </a:r>
            <a:r>
              <a:rPr lang="cs-CZ" sz="2000" dirty="0">
                <a:latin typeface="Times New Roman" panose="02020603050405020304" pitchFamily="18" charset="0"/>
                <a:cs typeface="Times New Roman" panose="02020603050405020304" pitchFamily="18" charset="0"/>
              </a:rPr>
              <a:t>Mo nebo Fe</a:t>
            </a:r>
            <a:r>
              <a:rPr lang="cs-CZ" sz="1100" dirty="0">
                <a:latin typeface="Times New Roman" panose="02020603050405020304" pitchFamily="18" charset="0"/>
                <a:cs typeface="Times New Roman" panose="02020603050405020304" pitchFamily="18" charset="0"/>
              </a:rPr>
              <a:t>2</a:t>
            </a:r>
            <a:r>
              <a:rPr lang="cs-CZ" sz="2000" dirty="0">
                <a:latin typeface="Times New Roman" panose="02020603050405020304" pitchFamily="18" charset="0"/>
                <a:cs typeface="Times New Roman" panose="02020603050405020304" pitchFamily="18" charset="0"/>
              </a:rPr>
              <a:t>W </a:t>
            </a:r>
            <a:r>
              <a:rPr lang="cs-CZ" sz="2000" dirty="0">
                <a:solidFill>
                  <a:srgbClr val="0000FF"/>
                </a:solidFill>
                <a:latin typeface="Times New Roman" panose="02020603050405020304" pitchFamily="18" charset="0"/>
                <a:cs typeface="Times New Roman" panose="02020603050405020304" pitchFamily="18" charset="0"/>
              </a:rPr>
              <a:t>svou precipitací ochuzuje tuhý roztok o molybden a wolfram a výrazně snižuje substituční zpevnění. </a:t>
            </a:r>
            <a:r>
              <a:rPr lang="cs-CZ" sz="2000" b="1" dirty="0">
                <a:latin typeface="Times New Roman" panose="02020603050405020304" pitchFamily="18" charset="0"/>
                <a:cs typeface="Times New Roman" panose="02020603050405020304" pitchFamily="18" charset="0"/>
              </a:rPr>
              <a:t>Kvůli rychlému hrubnutí nepřispívá k precipitačnímu zpevnění.</a:t>
            </a:r>
          </a:p>
          <a:p>
            <a:endParaRPr lang="cs-CZ" sz="2000" dirty="0">
              <a:latin typeface="Times New Roman" panose="02020603050405020304" pitchFamily="18" charset="0"/>
              <a:cs typeface="Times New Roman" panose="02020603050405020304" pitchFamily="18" charset="0"/>
            </a:endParaRPr>
          </a:p>
          <a:p>
            <a:pPr algn="just"/>
            <a:r>
              <a:rPr lang="cs-CZ" sz="2000" dirty="0">
                <a:latin typeface="Times New Roman" panose="02020603050405020304" pitchFamily="18" charset="0"/>
                <a:cs typeface="Times New Roman" panose="02020603050405020304" pitchFamily="18" charset="0"/>
              </a:rPr>
              <a:t>Byly však pozorovány rozdíly ve velikostech částic </a:t>
            </a:r>
            <a:r>
              <a:rPr lang="cs-CZ" sz="2000" dirty="0" err="1">
                <a:latin typeface="Times New Roman" panose="02020603050405020304" pitchFamily="18" charset="0"/>
                <a:cs typeface="Times New Roman" panose="02020603050405020304" pitchFamily="18" charset="0"/>
              </a:rPr>
              <a:t>Lavesovy</a:t>
            </a:r>
            <a:r>
              <a:rPr lang="cs-CZ" sz="2000" dirty="0">
                <a:latin typeface="Times New Roman" panose="02020603050405020304" pitchFamily="18" charset="0"/>
                <a:cs typeface="Times New Roman" panose="02020603050405020304" pitchFamily="18" charset="0"/>
              </a:rPr>
              <a:t> fáze v různých ocelích. </a:t>
            </a:r>
            <a:r>
              <a:rPr lang="cs-CZ" sz="2000" b="1" dirty="0">
                <a:latin typeface="Times New Roman" panose="02020603050405020304" pitchFamily="18" charset="0"/>
                <a:cs typeface="Times New Roman" panose="02020603050405020304" pitchFamily="18" charset="0"/>
              </a:rPr>
              <a:t>Částice </a:t>
            </a:r>
            <a:r>
              <a:rPr lang="cs-CZ" sz="2000" b="1" dirty="0" err="1">
                <a:latin typeface="Times New Roman" panose="02020603050405020304" pitchFamily="18" charset="0"/>
                <a:cs typeface="Times New Roman" panose="02020603050405020304" pitchFamily="18" charset="0"/>
              </a:rPr>
              <a:t>Lavesovy</a:t>
            </a:r>
            <a:r>
              <a:rPr lang="cs-CZ" sz="2000" b="1" dirty="0">
                <a:latin typeface="Times New Roman" panose="02020603050405020304" pitchFamily="18" charset="0"/>
                <a:cs typeface="Times New Roman" panose="02020603050405020304" pitchFamily="18" charset="0"/>
              </a:rPr>
              <a:t> fáze jsou v oceli P92 více odolné vůči hrubnutí než karbidy M</a:t>
            </a:r>
            <a:r>
              <a:rPr lang="cs-CZ" sz="1100" b="1" dirty="0">
                <a:latin typeface="Times New Roman" panose="02020603050405020304" pitchFamily="18" charset="0"/>
                <a:cs typeface="Times New Roman" panose="02020603050405020304" pitchFamily="18" charset="0"/>
              </a:rPr>
              <a:t>23</a:t>
            </a:r>
            <a:r>
              <a:rPr lang="cs-CZ" sz="2000" b="1" dirty="0">
                <a:latin typeface="Times New Roman" panose="02020603050405020304" pitchFamily="18" charset="0"/>
                <a:cs typeface="Times New Roman" panose="02020603050405020304" pitchFamily="18" charset="0"/>
              </a:rPr>
              <a:t>C</a:t>
            </a:r>
            <a:r>
              <a:rPr lang="cs-CZ" sz="1100" b="1" dirty="0">
                <a:latin typeface="Times New Roman" panose="02020603050405020304" pitchFamily="18" charset="0"/>
                <a:cs typeface="Times New Roman" panose="02020603050405020304" pitchFamily="18" charset="0"/>
              </a:rPr>
              <a:t>6 </a:t>
            </a:r>
            <a:r>
              <a:rPr lang="cs-CZ" sz="2000" b="1" dirty="0">
                <a:latin typeface="Times New Roman" panose="02020603050405020304" pitchFamily="18" charset="0"/>
                <a:cs typeface="Times New Roman" panose="02020603050405020304" pitchFamily="18" charset="0"/>
              </a:rPr>
              <a:t>v oceli P91. </a:t>
            </a:r>
            <a:r>
              <a:rPr lang="cs-CZ" sz="2000" dirty="0">
                <a:latin typeface="Times New Roman" panose="02020603050405020304" pitchFamily="18" charset="0"/>
                <a:cs typeface="Times New Roman" panose="02020603050405020304" pitchFamily="18" charset="0"/>
              </a:rPr>
              <a:t>Pozorované rozdíly ve stabilitě částic mohou vysvětlit pozorované rozdíly v </a:t>
            </a:r>
            <a:r>
              <a:rPr lang="cs-CZ" sz="2000" dirty="0" err="1">
                <a:latin typeface="Times New Roman" panose="02020603050405020304" pitchFamily="18" charset="0"/>
                <a:cs typeface="Times New Roman" panose="02020603050405020304" pitchFamily="18" charset="0"/>
              </a:rPr>
              <a:t>creepové</a:t>
            </a:r>
            <a:r>
              <a:rPr lang="cs-CZ" sz="2000" dirty="0">
                <a:latin typeface="Times New Roman" panose="02020603050405020304" pitchFamily="18" charset="0"/>
                <a:cs typeface="Times New Roman" panose="02020603050405020304" pitchFamily="18" charset="0"/>
              </a:rPr>
              <a:t> pevnosti obou ocelí. </a:t>
            </a:r>
            <a:r>
              <a:rPr lang="cs-CZ" sz="2000" dirty="0" err="1">
                <a:solidFill>
                  <a:srgbClr val="0000FF"/>
                </a:solidFill>
                <a:latin typeface="Times New Roman" panose="02020603050405020304" pitchFamily="18" charset="0"/>
                <a:cs typeface="Times New Roman" panose="02020603050405020304" pitchFamily="18" charset="0"/>
              </a:rPr>
              <a:t>Lavesova</a:t>
            </a:r>
            <a:r>
              <a:rPr lang="cs-CZ" sz="2000" dirty="0">
                <a:solidFill>
                  <a:srgbClr val="0000FF"/>
                </a:solidFill>
                <a:latin typeface="Times New Roman" panose="02020603050405020304" pitchFamily="18" charset="0"/>
                <a:cs typeface="Times New Roman" panose="02020603050405020304" pitchFamily="18" charset="0"/>
              </a:rPr>
              <a:t> fáze v oceli P92 vytváří významné precipitační zpevnění, které společně s pozorovanou vyšší stabilitou karbidů M</a:t>
            </a:r>
            <a:r>
              <a:rPr lang="cs-CZ" sz="1100" dirty="0">
                <a:solidFill>
                  <a:srgbClr val="0000FF"/>
                </a:solidFill>
                <a:latin typeface="Times New Roman" panose="02020603050405020304" pitchFamily="18" charset="0"/>
                <a:cs typeface="Times New Roman" panose="02020603050405020304" pitchFamily="18" charset="0"/>
              </a:rPr>
              <a:t>23</a:t>
            </a:r>
            <a:r>
              <a:rPr lang="cs-CZ" sz="2000" dirty="0">
                <a:solidFill>
                  <a:srgbClr val="0000FF"/>
                </a:solidFill>
                <a:latin typeface="Times New Roman" panose="02020603050405020304" pitchFamily="18" charset="0"/>
                <a:cs typeface="Times New Roman" panose="02020603050405020304" pitchFamily="18" charset="0"/>
              </a:rPr>
              <a:t>C</a:t>
            </a:r>
            <a:r>
              <a:rPr lang="cs-CZ" sz="1100" dirty="0">
                <a:solidFill>
                  <a:srgbClr val="0000FF"/>
                </a:solidFill>
                <a:latin typeface="Times New Roman" panose="02020603050405020304" pitchFamily="18" charset="0"/>
                <a:cs typeface="Times New Roman" panose="02020603050405020304" pitchFamily="18" charset="0"/>
              </a:rPr>
              <a:t>6 </a:t>
            </a:r>
            <a:r>
              <a:rPr lang="cs-CZ" sz="2000" dirty="0">
                <a:solidFill>
                  <a:srgbClr val="0000FF"/>
                </a:solidFill>
                <a:latin typeface="Times New Roman" panose="02020603050405020304" pitchFamily="18" charset="0"/>
                <a:cs typeface="Times New Roman" panose="02020603050405020304" pitchFamily="18" charset="0"/>
              </a:rPr>
              <a:t>zajišťuje vyšší </a:t>
            </a:r>
            <a:r>
              <a:rPr lang="cs-CZ" sz="2000" dirty="0" err="1">
                <a:solidFill>
                  <a:srgbClr val="0000FF"/>
                </a:solidFill>
                <a:latin typeface="Times New Roman" panose="02020603050405020304" pitchFamily="18" charset="0"/>
                <a:cs typeface="Times New Roman" panose="02020603050405020304" pitchFamily="18" charset="0"/>
              </a:rPr>
              <a:t>creepovou</a:t>
            </a:r>
            <a:r>
              <a:rPr lang="cs-CZ" sz="2000" dirty="0">
                <a:solidFill>
                  <a:srgbClr val="0000FF"/>
                </a:solidFill>
                <a:latin typeface="Times New Roman" panose="02020603050405020304" pitchFamily="18" charset="0"/>
                <a:cs typeface="Times New Roman" panose="02020603050405020304" pitchFamily="18" charset="0"/>
              </a:rPr>
              <a:t> pevnost této oceli.</a:t>
            </a:r>
          </a:p>
        </p:txBody>
      </p:sp>
      <p:sp>
        <p:nvSpPr>
          <p:cNvPr id="4" name="Obdélník 3">
            <a:extLst>
              <a:ext uri="{FF2B5EF4-FFF2-40B4-BE49-F238E27FC236}">
                <a16:creationId xmlns:a16="http://schemas.microsoft.com/office/drawing/2014/main" id="{85E37BD8-ABE4-4935-8292-1E61442F632F}"/>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172454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46649" y="291283"/>
            <a:ext cx="11878574" cy="5386090"/>
          </a:xfrm>
          <a:prstGeom prst="rect">
            <a:avLst/>
          </a:prstGeom>
        </p:spPr>
        <p:txBody>
          <a:bodyPr wrap="square">
            <a:spAutoFit/>
          </a:bodyPr>
          <a:lstStyle/>
          <a:p>
            <a:r>
              <a:rPr lang="cs-CZ" sz="2400" b="1" dirty="0">
                <a:latin typeface="Times New Roman" panose="02020603050405020304" pitchFamily="18" charset="0"/>
              </a:rPr>
              <a:t>Z-fáze</a:t>
            </a:r>
          </a:p>
          <a:p>
            <a:pPr algn="just"/>
            <a:r>
              <a:rPr lang="cs-CZ" sz="2000" dirty="0" err="1">
                <a:solidFill>
                  <a:srgbClr val="0000FF"/>
                </a:solidFill>
                <a:latin typeface="Times New Roman" panose="02020603050405020304" pitchFamily="18" charset="0"/>
                <a:cs typeface="Times New Roman" panose="02020603050405020304" pitchFamily="18" charset="0"/>
              </a:rPr>
              <a:t>Nitridická</a:t>
            </a:r>
            <a:r>
              <a:rPr lang="cs-CZ" sz="2000" dirty="0">
                <a:solidFill>
                  <a:srgbClr val="0000FF"/>
                </a:solidFill>
                <a:latin typeface="Times New Roman" panose="02020603050405020304" pitchFamily="18" charset="0"/>
                <a:cs typeface="Times New Roman" panose="02020603050405020304" pitchFamily="18" charset="0"/>
              </a:rPr>
              <a:t> Z-fáze ve formě </a:t>
            </a:r>
            <a:r>
              <a:rPr lang="cs-CZ" sz="2000" dirty="0" err="1">
                <a:solidFill>
                  <a:srgbClr val="0000FF"/>
                </a:solidFill>
                <a:latin typeface="Times New Roman" panose="02020603050405020304" pitchFamily="18" charset="0"/>
                <a:cs typeface="Times New Roman" panose="02020603050405020304" pitchFamily="18" charset="0"/>
              </a:rPr>
              <a:t>CrNbN</a:t>
            </a:r>
            <a:r>
              <a:rPr lang="cs-CZ" sz="2000" dirty="0">
                <a:solidFill>
                  <a:srgbClr val="0000FF"/>
                </a:solidFill>
                <a:latin typeface="Times New Roman" panose="02020603050405020304" pitchFamily="18" charset="0"/>
                <a:cs typeface="Times New Roman" panose="02020603050405020304" pitchFamily="18" charset="0"/>
              </a:rPr>
              <a:t> </a:t>
            </a:r>
            <a:r>
              <a:rPr lang="cs-CZ" sz="2000" dirty="0">
                <a:latin typeface="Times New Roman" panose="02020603050405020304" pitchFamily="18" charset="0"/>
                <a:cs typeface="Times New Roman" panose="02020603050405020304" pitchFamily="18" charset="0"/>
              </a:rPr>
              <a:t>je původně známá z austenitických ocelí legovaných niobem, kde se vyskytuje jako prospěšná zpevňující fáze, protože zde </a:t>
            </a:r>
            <a:r>
              <a:rPr lang="cs-CZ" sz="2000" dirty="0" err="1">
                <a:latin typeface="Times New Roman" panose="02020603050405020304" pitchFamily="18" charset="0"/>
                <a:cs typeface="Times New Roman" panose="02020603050405020304" pitchFamily="18" charset="0"/>
              </a:rPr>
              <a:t>precipituje</a:t>
            </a:r>
            <a:r>
              <a:rPr lang="cs-CZ" sz="2000" dirty="0">
                <a:latin typeface="Times New Roman" panose="02020603050405020304" pitchFamily="18" charset="0"/>
                <a:cs typeface="Times New Roman" panose="02020603050405020304" pitchFamily="18" charset="0"/>
              </a:rPr>
              <a:t> ve formě velmi jemných částic. V martenzitických </a:t>
            </a:r>
            <a:br>
              <a:rPr lang="cs-CZ" sz="2000" dirty="0">
                <a:latin typeface="Times New Roman" panose="02020603050405020304" pitchFamily="18" charset="0"/>
                <a:cs typeface="Times New Roman" panose="02020603050405020304" pitchFamily="18" charset="0"/>
              </a:rPr>
            </a:br>
            <a:r>
              <a:rPr lang="cs-CZ" sz="2000" dirty="0">
                <a:latin typeface="Times New Roman" panose="02020603050405020304" pitchFamily="18" charset="0"/>
                <a:cs typeface="Times New Roman" panose="02020603050405020304" pitchFamily="18" charset="0"/>
              </a:rPr>
              <a:t>9–12% </a:t>
            </a:r>
            <a:r>
              <a:rPr lang="cs-CZ" sz="2000" dirty="0" err="1">
                <a:latin typeface="Times New Roman" panose="02020603050405020304" pitchFamily="18" charset="0"/>
                <a:cs typeface="Times New Roman" panose="02020603050405020304" pitchFamily="18" charset="0"/>
              </a:rPr>
              <a:t>Cr</a:t>
            </a:r>
            <a:r>
              <a:rPr lang="cs-CZ" sz="2000" dirty="0">
                <a:latin typeface="Times New Roman" panose="02020603050405020304" pitchFamily="18" charset="0"/>
                <a:cs typeface="Times New Roman" panose="02020603050405020304" pitchFamily="18" charset="0"/>
              </a:rPr>
              <a:t> ocelích legovaných V a </a:t>
            </a:r>
            <a:r>
              <a:rPr lang="cs-CZ" sz="2000" dirty="0" err="1">
                <a:latin typeface="Times New Roman" panose="02020603050405020304" pitchFamily="18" charset="0"/>
                <a:cs typeface="Times New Roman" panose="02020603050405020304" pitchFamily="18" charset="0"/>
              </a:rPr>
              <a:t>Nb</a:t>
            </a:r>
            <a:r>
              <a:rPr lang="cs-CZ" sz="2000" dirty="0">
                <a:latin typeface="Times New Roman" panose="02020603050405020304" pitchFamily="18" charset="0"/>
                <a:cs typeface="Times New Roman" panose="02020603050405020304" pitchFamily="18" charset="0"/>
              </a:rPr>
              <a:t> se vyskytuje tzv. modifikovaná Z-fáze s obecným vzorcem </a:t>
            </a:r>
            <a:r>
              <a:rPr lang="cs-CZ" sz="2000" dirty="0" err="1">
                <a:latin typeface="Times New Roman" panose="02020603050405020304" pitchFamily="18" charset="0"/>
                <a:cs typeface="Times New Roman" panose="02020603050405020304" pitchFamily="18" charset="0"/>
              </a:rPr>
              <a:t>Cr</a:t>
            </a:r>
            <a:r>
              <a:rPr lang="cs-CZ" sz="2000" dirty="0">
                <a:latin typeface="Times New Roman" panose="02020603050405020304" pitchFamily="18" charset="0"/>
                <a:cs typeface="Times New Roman" panose="02020603050405020304" pitchFamily="18" charset="0"/>
              </a:rPr>
              <a:t>(</a:t>
            </a:r>
            <a:r>
              <a:rPr lang="cs-CZ" sz="2000" dirty="0" err="1">
                <a:latin typeface="Times New Roman" panose="02020603050405020304" pitchFamily="18" charset="0"/>
                <a:cs typeface="Times New Roman" panose="02020603050405020304" pitchFamily="18" charset="0"/>
              </a:rPr>
              <a:t>V,Nb</a:t>
            </a:r>
            <a:r>
              <a:rPr lang="cs-CZ" sz="2000" dirty="0">
                <a:latin typeface="Times New Roman" panose="02020603050405020304" pitchFamily="18" charset="0"/>
                <a:cs typeface="Times New Roman" panose="02020603050405020304" pitchFamily="18" charset="0"/>
              </a:rPr>
              <a:t>)N. </a:t>
            </a:r>
            <a:r>
              <a:rPr lang="cs-CZ" sz="2000" b="1" dirty="0">
                <a:latin typeface="Times New Roman" panose="02020603050405020304" pitchFamily="18" charset="0"/>
                <a:cs typeface="Times New Roman" panose="02020603050405020304" pitchFamily="18" charset="0"/>
              </a:rPr>
              <a:t>Poněvadž Z-fáze obsahuje stejné prvky jako </a:t>
            </a:r>
            <a:r>
              <a:rPr lang="cs-CZ" sz="2000" b="1" dirty="0" err="1">
                <a:latin typeface="Times New Roman" panose="02020603050405020304" pitchFamily="18" charset="0"/>
                <a:cs typeface="Times New Roman" panose="02020603050405020304" pitchFamily="18" charset="0"/>
              </a:rPr>
              <a:t>karbonitridy</a:t>
            </a:r>
            <a:r>
              <a:rPr lang="cs-CZ" sz="2000" b="1" dirty="0">
                <a:latin typeface="Times New Roman" panose="02020603050405020304" pitchFamily="18" charset="0"/>
                <a:cs typeface="Times New Roman" panose="02020603050405020304" pitchFamily="18" charset="0"/>
              </a:rPr>
              <a:t> MX, je její precipitace doprovázena rozpouštěním prospěšných částic MX. </a:t>
            </a:r>
            <a:r>
              <a:rPr lang="cs-CZ" sz="2000" dirty="0">
                <a:latin typeface="Times New Roman" panose="02020603050405020304" pitchFamily="18" charset="0"/>
                <a:cs typeface="Times New Roman" panose="02020603050405020304" pitchFamily="18" charset="0"/>
              </a:rPr>
              <a:t>Vznik jedné částice Z-fáze způsobí rozpuštění asi 1000 částic MX. </a:t>
            </a:r>
            <a:br>
              <a:rPr lang="cs-CZ" sz="2000" dirty="0">
                <a:latin typeface="Times New Roman" panose="02020603050405020304" pitchFamily="18" charset="0"/>
                <a:cs typeface="Times New Roman" panose="02020603050405020304" pitchFamily="18" charset="0"/>
              </a:rPr>
            </a:br>
            <a:endParaRPr lang="cs-CZ" sz="2000" dirty="0">
              <a:latin typeface="Times New Roman" panose="02020603050405020304" pitchFamily="18" charset="0"/>
              <a:cs typeface="Times New Roman" panose="02020603050405020304" pitchFamily="18" charset="0"/>
            </a:endParaRPr>
          </a:p>
          <a:p>
            <a:pPr algn="just"/>
            <a:r>
              <a:rPr lang="cs-CZ" sz="2000" dirty="0">
                <a:solidFill>
                  <a:srgbClr val="0000FF"/>
                </a:solidFill>
                <a:latin typeface="Times New Roman" panose="02020603050405020304" pitchFamily="18" charset="0"/>
                <a:cs typeface="Times New Roman" panose="02020603050405020304" pitchFamily="18" charset="0"/>
              </a:rPr>
              <a:t>Z-fáze </a:t>
            </a:r>
            <a:r>
              <a:rPr lang="cs-CZ" sz="2000" dirty="0" err="1">
                <a:solidFill>
                  <a:srgbClr val="0000FF"/>
                </a:solidFill>
                <a:latin typeface="Times New Roman" panose="02020603050405020304" pitchFamily="18" charset="0"/>
                <a:cs typeface="Times New Roman" panose="02020603050405020304" pitchFamily="18" charset="0"/>
              </a:rPr>
              <a:t>precipituje</a:t>
            </a:r>
            <a:r>
              <a:rPr lang="cs-CZ" sz="2000" dirty="0">
                <a:solidFill>
                  <a:srgbClr val="0000FF"/>
                </a:solidFill>
                <a:latin typeface="Times New Roman" panose="02020603050405020304" pitchFamily="18" charset="0"/>
                <a:cs typeface="Times New Roman" panose="02020603050405020304" pitchFamily="18" charset="0"/>
              </a:rPr>
              <a:t> jako relativně velké částice, které nepřispívají k disperznímu zpevnění. </a:t>
            </a:r>
            <a:r>
              <a:rPr lang="cs-CZ" sz="2000" dirty="0" err="1">
                <a:latin typeface="Times New Roman" panose="02020603050405020304" pitchFamily="18" charset="0"/>
                <a:cs typeface="Times New Roman" panose="02020603050405020304" pitchFamily="18" charset="0"/>
              </a:rPr>
              <a:t>Creepová</a:t>
            </a:r>
            <a:r>
              <a:rPr lang="cs-CZ" sz="2000" dirty="0">
                <a:latin typeface="Times New Roman" panose="02020603050405020304" pitchFamily="18" charset="0"/>
                <a:cs typeface="Times New Roman" panose="02020603050405020304" pitchFamily="18" charset="0"/>
              </a:rPr>
              <a:t> pevnost oceli obsahující velké částice Z-fáze je značně snížená oproti stejné oceli obsahující </a:t>
            </a:r>
            <a:r>
              <a:rPr lang="cs-CZ" sz="2000" dirty="0" err="1">
                <a:latin typeface="Times New Roman" panose="02020603050405020304" pitchFamily="18" charset="0"/>
                <a:cs typeface="Times New Roman" panose="02020603050405020304" pitchFamily="18" charset="0"/>
              </a:rPr>
              <a:t>karbonitridy</a:t>
            </a:r>
            <a:r>
              <a:rPr lang="cs-CZ" sz="2000" dirty="0">
                <a:latin typeface="Times New Roman" panose="02020603050405020304" pitchFamily="18" charset="0"/>
                <a:cs typeface="Times New Roman" panose="02020603050405020304" pitchFamily="18" charset="0"/>
              </a:rPr>
              <a:t> MX. Odhady rychlosti nukleace Z-fáze založené na výpočtech hnací síly ukazují, že </a:t>
            </a:r>
            <a:r>
              <a:rPr lang="cs-CZ" sz="2000" dirty="0">
                <a:solidFill>
                  <a:srgbClr val="FF0000"/>
                </a:solidFill>
                <a:latin typeface="Times New Roman" panose="02020603050405020304" pitchFamily="18" charset="0"/>
                <a:cs typeface="Times New Roman" panose="02020603050405020304" pitchFamily="18" charset="0"/>
              </a:rPr>
              <a:t>chróm výrazně urychluje precipitaci Z-fáze. </a:t>
            </a:r>
            <a:r>
              <a:rPr lang="cs-CZ" sz="2000" dirty="0">
                <a:latin typeface="Times New Roman" panose="02020603050405020304" pitchFamily="18" charset="0"/>
                <a:cs typeface="Times New Roman" panose="02020603050405020304" pitchFamily="18" charset="0"/>
              </a:rPr>
              <a:t>Obsah </a:t>
            </a:r>
            <a:r>
              <a:rPr lang="cs-CZ" sz="2000" dirty="0" err="1">
                <a:latin typeface="Times New Roman" panose="02020603050405020304" pitchFamily="18" charset="0"/>
                <a:cs typeface="Times New Roman" panose="02020603050405020304" pitchFamily="18" charset="0"/>
              </a:rPr>
              <a:t>Cr</a:t>
            </a:r>
            <a:r>
              <a:rPr lang="cs-CZ" sz="2000" dirty="0">
                <a:latin typeface="Times New Roman" panose="02020603050405020304" pitchFamily="18" charset="0"/>
                <a:cs typeface="Times New Roman" panose="02020603050405020304" pitchFamily="18" charset="0"/>
              </a:rPr>
              <a:t> 10% a vyšší v oceli značně akceleruje precipitaci Z-fáze. V ocelích obsahujících 11–12% </a:t>
            </a:r>
            <a:r>
              <a:rPr lang="cs-CZ" sz="2000" dirty="0" err="1">
                <a:latin typeface="Times New Roman" panose="02020603050405020304" pitchFamily="18" charset="0"/>
                <a:cs typeface="Times New Roman" panose="02020603050405020304" pitchFamily="18" charset="0"/>
              </a:rPr>
              <a:t>Cr</a:t>
            </a:r>
            <a:r>
              <a:rPr lang="cs-CZ" sz="2000" dirty="0">
                <a:latin typeface="Times New Roman" panose="02020603050405020304" pitchFamily="18" charset="0"/>
                <a:cs typeface="Times New Roman" panose="02020603050405020304" pitchFamily="18" charset="0"/>
              </a:rPr>
              <a:t> dochází precipitací Z-fáze za teploty 650 °C ke </a:t>
            </a:r>
            <a:r>
              <a:rPr lang="cs-CZ" sz="2000" dirty="0">
                <a:solidFill>
                  <a:srgbClr val="0000FF"/>
                </a:solidFill>
                <a:latin typeface="Times New Roman" panose="02020603050405020304" pitchFamily="18" charset="0"/>
                <a:cs typeface="Times New Roman" panose="02020603050405020304" pitchFamily="18" charset="0"/>
              </a:rPr>
              <a:t>kompletnímu rozpuštění částic MX během několika tisíc hodin. </a:t>
            </a:r>
            <a:r>
              <a:rPr lang="cs-CZ" sz="2000" b="1" dirty="0">
                <a:latin typeface="Times New Roman" panose="02020603050405020304" pitchFamily="18" charset="0"/>
                <a:cs typeface="Times New Roman" panose="02020603050405020304" pitchFamily="18" charset="0"/>
              </a:rPr>
              <a:t>Přitom je nemožné zcela zastavit precipitaci Z-fáze.</a:t>
            </a:r>
            <a:r>
              <a:rPr lang="cs-CZ" sz="2000" dirty="0">
                <a:latin typeface="Times New Roman" panose="02020603050405020304" pitchFamily="18" charset="0"/>
                <a:cs typeface="Times New Roman" panose="02020603050405020304" pitchFamily="18" charset="0"/>
              </a:rPr>
              <a:t> Lze ji pouze zpomalit natolik, aby nesnižovala </a:t>
            </a:r>
            <a:r>
              <a:rPr lang="cs-CZ" sz="2000" dirty="0" err="1">
                <a:latin typeface="Times New Roman" panose="02020603050405020304" pitchFamily="18" charset="0"/>
                <a:cs typeface="Times New Roman" panose="02020603050405020304" pitchFamily="18" charset="0"/>
              </a:rPr>
              <a:t>creepovou</a:t>
            </a:r>
            <a:r>
              <a:rPr lang="cs-CZ" sz="2000" dirty="0">
                <a:latin typeface="Times New Roman" panose="02020603050405020304" pitchFamily="18" charset="0"/>
                <a:cs typeface="Times New Roman" panose="02020603050405020304" pitchFamily="18" charset="0"/>
              </a:rPr>
              <a:t> pevnost po dobu životnosti energetického zařízení.</a:t>
            </a:r>
          </a:p>
          <a:p>
            <a:pPr algn="just"/>
            <a:r>
              <a:rPr lang="cs-CZ" sz="2000" dirty="0">
                <a:solidFill>
                  <a:srgbClr val="0000FF"/>
                </a:solidFill>
                <a:latin typeface="Times New Roman" panose="02020603050405020304" pitchFamily="18" charset="0"/>
                <a:cs typeface="Times New Roman" panose="02020603050405020304" pitchFamily="18" charset="0"/>
              </a:rPr>
              <a:t>Precipitace Z-fáze tak představuje významný problém pro dlouhodobou strukturní stabilitu nové generace </a:t>
            </a:r>
            <a:br>
              <a:rPr lang="cs-CZ" sz="2000" dirty="0">
                <a:solidFill>
                  <a:srgbClr val="0000FF"/>
                </a:solidFill>
                <a:latin typeface="Times New Roman" panose="02020603050405020304" pitchFamily="18" charset="0"/>
                <a:cs typeface="Times New Roman" panose="02020603050405020304" pitchFamily="18" charset="0"/>
              </a:rPr>
            </a:br>
            <a:r>
              <a:rPr lang="cs-CZ" sz="2000" dirty="0">
                <a:solidFill>
                  <a:srgbClr val="0000FF"/>
                </a:solidFill>
                <a:latin typeface="Times New Roman" panose="02020603050405020304" pitchFamily="18" charset="0"/>
                <a:cs typeface="Times New Roman" panose="02020603050405020304" pitchFamily="18" charset="0"/>
              </a:rPr>
              <a:t>9–12% </a:t>
            </a:r>
            <a:r>
              <a:rPr lang="cs-CZ" sz="2000" dirty="0" err="1">
                <a:solidFill>
                  <a:srgbClr val="0000FF"/>
                </a:solidFill>
                <a:latin typeface="Times New Roman" panose="02020603050405020304" pitchFamily="18" charset="0"/>
                <a:cs typeface="Times New Roman" panose="02020603050405020304" pitchFamily="18" charset="0"/>
              </a:rPr>
              <a:t>Cr</a:t>
            </a:r>
            <a:r>
              <a:rPr lang="cs-CZ" sz="2000" dirty="0">
                <a:solidFill>
                  <a:srgbClr val="0000FF"/>
                </a:solidFill>
                <a:latin typeface="Times New Roman" panose="02020603050405020304" pitchFamily="18" charset="0"/>
                <a:cs typeface="Times New Roman" panose="02020603050405020304" pitchFamily="18" charset="0"/>
              </a:rPr>
              <a:t> ocelí, ve kterých je hlavní podíl </a:t>
            </a:r>
            <a:r>
              <a:rPr lang="cs-CZ" sz="2000" dirty="0" err="1">
                <a:solidFill>
                  <a:srgbClr val="0000FF"/>
                </a:solidFill>
                <a:latin typeface="Times New Roman" panose="02020603050405020304" pitchFamily="18" charset="0"/>
                <a:cs typeface="Times New Roman" panose="02020603050405020304" pitchFamily="18" charset="0"/>
              </a:rPr>
              <a:t>creepové</a:t>
            </a:r>
            <a:r>
              <a:rPr lang="cs-CZ" sz="2000" dirty="0">
                <a:solidFill>
                  <a:srgbClr val="0000FF"/>
                </a:solidFill>
                <a:latin typeface="Times New Roman" panose="02020603050405020304" pitchFamily="18" charset="0"/>
                <a:cs typeface="Times New Roman" panose="02020603050405020304" pitchFamily="18" charset="0"/>
              </a:rPr>
              <a:t> pevnosti získáván disperzním zpevněním pomocí (</a:t>
            </a:r>
            <a:r>
              <a:rPr lang="cs-CZ" sz="2000" dirty="0" err="1">
                <a:solidFill>
                  <a:srgbClr val="0000FF"/>
                </a:solidFill>
                <a:latin typeface="Times New Roman" panose="02020603050405020304" pitchFamily="18" charset="0"/>
                <a:cs typeface="Times New Roman" panose="02020603050405020304" pitchFamily="18" charset="0"/>
              </a:rPr>
              <a:t>V,Nb</a:t>
            </a:r>
            <a:r>
              <a:rPr lang="cs-CZ" sz="2000" dirty="0">
                <a:solidFill>
                  <a:srgbClr val="0000FF"/>
                </a:solidFill>
                <a:latin typeface="Times New Roman" panose="02020603050405020304" pitchFamily="18" charset="0"/>
                <a:cs typeface="Times New Roman" panose="02020603050405020304" pitchFamily="18" charset="0"/>
              </a:rPr>
              <a:t>) – </a:t>
            </a:r>
            <a:r>
              <a:rPr lang="cs-CZ" sz="2000" dirty="0" err="1">
                <a:solidFill>
                  <a:srgbClr val="0000FF"/>
                </a:solidFill>
                <a:latin typeface="Times New Roman" panose="02020603050405020304" pitchFamily="18" charset="0"/>
                <a:cs typeface="Times New Roman" panose="02020603050405020304" pitchFamily="18" charset="0"/>
              </a:rPr>
              <a:t>karbonitridů</a:t>
            </a:r>
            <a:r>
              <a:rPr lang="cs-CZ" sz="2000" dirty="0">
                <a:solidFill>
                  <a:srgbClr val="0000FF"/>
                </a:solidFill>
                <a:latin typeface="Times New Roman" panose="02020603050405020304" pitchFamily="18" charset="0"/>
                <a:cs typeface="Times New Roman" panose="02020603050405020304" pitchFamily="18" charset="0"/>
              </a:rPr>
              <a:t>. </a:t>
            </a:r>
            <a:r>
              <a:rPr lang="cs-CZ" sz="2000" b="1" dirty="0">
                <a:solidFill>
                  <a:srgbClr val="FF0000"/>
                </a:solidFill>
                <a:latin typeface="Times New Roman" panose="02020603050405020304" pitchFamily="18" charset="0"/>
                <a:cs typeface="Times New Roman" panose="02020603050405020304" pitchFamily="18" charset="0"/>
              </a:rPr>
              <a:t>Precipitace Z-fáze představuje výrazný mechanizmus degradace těchto ocelí.</a:t>
            </a:r>
          </a:p>
        </p:txBody>
      </p:sp>
      <p:sp>
        <p:nvSpPr>
          <p:cNvPr id="3" name="Obdélník 2">
            <a:extLst>
              <a:ext uri="{FF2B5EF4-FFF2-40B4-BE49-F238E27FC236}">
                <a16:creationId xmlns:a16="http://schemas.microsoft.com/office/drawing/2014/main" id="{83B0F044-1E8E-4E47-BDF5-0534B7C58DE3}"/>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2071069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0" y="215900"/>
            <a:ext cx="12111487" cy="4524315"/>
          </a:xfrm>
          <a:prstGeom prst="rect">
            <a:avLst/>
          </a:prstGeom>
        </p:spPr>
        <p:txBody>
          <a:bodyPr wrap="square">
            <a:spAutoFit/>
          </a:bodyPr>
          <a:lstStyle/>
          <a:p>
            <a:r>
              <a:rPr lang="cs-CZ" sz="2400" b="1" dirty="0" err="1">
                <a:solidFill>
                  <a:srgbClr val="0000FF"/>
                </a:solidFill>
                <a:latin typeface="Times New Roman" panose="02020603050405020304" pitchFamily="18" charset="0"/>
                <a:cs typeface="Times New Roman" panose="02020603050405020304" pitchFamily="18" charset="0"/>
              </a:rPr>
              <a:t>Karbonitridy</a:t>
            </a:r>
            <a:r>
              <a:rPr lang="cs-CZ" sz="2400" b="1" dirty="0">
                <a:solidFill>
                  <a:srgbClr val="0000FF"/>
                </a:solidFill>
                <a:latin typeface="Times New Roman" panose="02020603050405020304" pitchFamily="18" charset="0"/>
                <a:cs typeface="Times New Roman" panose="02020603050405020304" pitchFamily="18" charset="0"/>
              </a:rPr>
              <a:t> typu MX</a:t>
            </a:r>
          </a:p>
          <a:p>
            <a:endParaRPr lang="cs-CZ" sz="2400" b="1" dirty="0">
              <a:solidFill>
                <a:srgbClr val="0000FF"/>
              </a:solidFill>
              <a:latin typeface="Times New Roman" panose="02020603050405020304" pitchFamily="18" charset="0"/>
              <a:cs typeface="Times New Roman" panose="02020603050405020304" pitchFamily="18" charset="0"/>
            </a:endParaRPr>
          </a:p>
          <a:p>
            <a:pPr algn="just"/>
            <a:r>
              <a:rPr lang="cs-CZ" sz="2000" dirty="0">
                <a:latin typeface="Times New Roman" panose="02020603050405020304" pitchFamily="18" charset="0"/>
                <a:cs typeface="Times New Roman" panose="02020603050405020304" pitchFamily="18" charset="0"/>
              </a:rPr>
              <a:t>Jeden z největších příspěvků ke </a:t>
            </a:r>
            <a:r>
              <a:rPr lang="cs-CZ" sz="2000" dirty="0" err="1">
                <a:latin typeface="Times New Roman" panose="02020603050405020304" pitchFamily="18" charset="0"/>
                <a:cs typeface="Times New Roman" panose="02020603050405020304" pitchFamily="18" charset="0"/>
              </a:rPr>
              <a:t>creepové</a:t>
            </a:r>
            <a:r>
              <a:rPr lang="cs-CZ" sz="2000" dirty="0">
                <a:latin typeface="Times New Roman" panose="02020603050405020304" pitchFamily="18" charset="0"/>
                <a:cs typeface="Times New Roman" panose="02020603050405020304" pitchFamily="18" charset="0"/>
              </a:rPr>
              <a:t> pevnosti mají </a:t>
            </a:r>
            <a:r>
              <a:rPr lang="cs-CZ" sz="2000" dirty="0" err="1">
                <a:solidFill>
                  <a:srgbClr val="0000FF"/>
                </a:solidFill>
                <a:latin typeface="Times New Roman" panose="02020603050405020304" pitchFamily="18" charset="0"/>
                <a:cs typeface="Times New Roman" panose="02020603050405020304" pitchFamily="18" charset="0"/>
              </a:rPr>
              <a:t>karbonitridy</a:t>
            </a:r>
            <a:r>
              <a:rPr lang="cs-CZ" sz="2000" dirty="0">
                <a:solidFill>
                  <a:srgbClr val="0000FF"/>
                </a:solidFill>
                <a:latin typeface="Times New Roman" panose="02020603050405020304" pitchFamily="18" charset="0"/>
                <a:cs typeface="Times New Roman" panose="02020603050405020304" pitchFamily="18" charset="0"/>
              </a:rPr>
              <a:t> MX </a:t>
            </a:r>
            <a:r>
              <a:rPr lang="cs-CZ" sz="2000" dirty="0">
                <a:latin typeface="Times New Roman" panose="02020603050405020304" pitchFamily="18" charset="0"/>
                <a:cs typeface="Times New Roman" panose="02020603050405020304" pitchFamily="18" charset="0"/>
              </a:rPr>
              <a:t>jako jsou např. </a:t>
            </a:r>
            <a:r>
              <a:rPr lang="cs-CZ" sz="2000" dirty="0" err="1">
                <a:latin typeface="Times New Roman" panose="02020603050405020304" pitchFamily="18" charset="0"/>
                <a:cs typeface="Times New Roman" panose="02020603050405020304" pitchFamily="18" charset="0"/>
              </a:rPr>
              <a:t>Nb</a:t>
            </a:r>
            <a:r>
              <a:rPr lang="cs-CZ" sz="2000" dirty="0">
                <a:latin typeface="Times New Roman" panose="02020603050405020304" pitchFamily="18" charset="0"/>
                <a:cs typeface="Times New Roman" panose="02020603050405020304" pitchFamily="18" charset="0"/>
              </a:rPr>
              <a:t>(C,N) nebo V(N,C), které </a:t>
            </a:r>
            <a:r>
              <a:rPr lang="cs-CZ" sz="2000" dirty="0" err="1">
                <a:latin typeface="Times New Roman" panose="02020603050405020304" pitchFamily="18" charset="0"/>
                <a:cs typeface="Times New Roman" panose="02020603050405020304" pitchFamily="18" charset="0"/>
              </a:rPr>
              <a:t>precipitují</a:t>
            </a:r>
            <a:r>
              <a:rPr lang="cs-CZ" sz="2000" dirty="0">
                <a:latin typeface="Times New Roman" panose="02020603050405020304" pitchFamily="18" charset="0"/>
                <a:cs typeface="Times New Roman" panose="02020603050405020304" pitchFamily="18" charset="0"/>
              </a:rPr>
              <a:t> jako drobné, hustě rozmístěné částice. Ukazuje se, že MX precipitáty jsou extrémně stabilní vůči hrubnutí a lze je považovat za základ pro dlouhodobou strukturní stabilitu 9–12% </a:t>
            </a:r>
            <a:r>
              <a:rPr lang="cs-CZ" sz="2000" dirty="0" err="1">
                <a:latin typeface="Times New Roman" panose="02020603050405020304" pitchFamily="18" charset="0"/>
                <a:cs typeface="Times New Roman" panose="02020603050405020304" pitchFamily="18" charset="0"/>
              </a:rPr>
              <a:t>Cr</a:t>
            </a:r>
            <a:r>
              <a:rPr lang="cs-CZ" sz="2000" dirty="0">
                <a:latin typeface="Times New Roman" panose="02020603050405020304" pitchFamily="18" charset="0"/>
                <a:cs typeface="Times New Roman" panose="02020603050405020304" pitchFamily="18" charset="0"/>
              </a:rPr>
              <a:t> ocelí. V literatuře bylo popsáno, že </a:t>
            </a:r>
            <a:r>
              <a:rPr lang="cs-CZ" sz="2000" dirty="0" err="1">
                <a:latin typeface="Times New Roman" panose="02020603050405020304" pitchFamily="18" charset="0"/>
                <a:cs typeface="Times New Roman" panose="02020603050405020304" pitchFamily="18" charset="0"/>
              </a:rPr>
              <a:t>karbonitridy</a:t>
            </a:r>
            <a:r>
              <a:rPr lang="cs-CZ" sz="2000" dirty="0">
                <a:latin typeface="Times New Roman" panose="02020603050405020304" pitchFamily="18" charset="0"/>
                <a:cs typeface="Times New Roman" panose="02020603050405020304" pitchFamily="18" charset="0"/>
              </a:rPr>
              <a:t> MX nemusí mít stechiometrické složení (</a:t>
            </a:r>
            <a:r>
              <a:rPr lang="cs-CZ" sz="2000" dirty="0" err="1">
                <a:latin typeface="Times New Roman" panose="02020603050405020304" pitchFamily="18" charset="0"/>
                <a:cs typeface="Times New Roman" panose="02020603050405020304" pitchFamily="18" charset="0"/>
              </a:rPr>
              <a:t>at</a:t>
            </a:r>
            <a:r>
              <a:rPr lang="cs-CZ" sz="2000" dirty="0">
                <a:latin typeface="Times New Roman" panose="02020603050405020304" pitchFamily="18" charset="0"/>
                <a:cs typeface="Times New Roman" panose="02020603050405020304" pitchFamily="18" charset="0"/>
              </a:rPr>
              <a:t>.% C + </a:t>
            </a:r>
            <a:r>
              <a:rPr lang="cs-CZ" sz="2000" dirty="0" err="1">
                <a:latin typeface="Times New Roman" panose="02020603050405020304" pitchFamily="18" charset="0"/>
                <a:cs typeface="Times New Roman" panose="02020603050405020304" pitchFamily="18" charset="0"/>
              </a:rPr>
              <a:t>at</a:t>
            </a:r>
            <a:r>
              <a:rPr lang="cs-CZ" sz="2000" dirty="0">
                <a:latin typeface="Times New Roman" panose="02020603050405020304" pitchFamily="18" charset="0"/>
                <a:cs typeface="Times New Roman" panose="02020603050405020304" pitchFamily="18" charset="0"/>
              </a:rPr>
              <a:t>.% N &lt; 50), protože obsahují velké množství </a:t>
            </a:r>
            <a:r>
              <a:rPr lang="cs-CZ" sz="2000" dirty="0" err="1">
                <a:latin typeface="Times New Roman" panose="02020603050405020304" pitchFamily="18" charset="0"/>
                <a:cs typeface="Times New Roman" panose="02020603050405020304" pitchFamily="18" charset="0"/>
              </a:rPr>
              <a:t>vakancí</a:t>
            </a:r>
            <a:r>
              <a:rPr lang="cs-CZ" sz="2000" dirty="0">
                <a:latin typeface="Times New Roman" panose="02020603050405020304" pitchFamily="18" charset="0"/>
                <a:cs typeface="Times New Roman" panose="02020603050405020304" pitchFamily="18" charset="0"/>
              </a:rPr>
              <a:t>. Z tohoto důvodu může být podíl kovových prvků v </a:t>
            </a:r>
            <a:r>
              <a:rPr lang="cs-CZ" sz="2000" dirty="0" err="1">
                <a:latin typeface="Times New Roman" panose="02020603050405020304" pitchFamily="18" charset="0"/>
                <a:cs typeface="Times New Roman" panose="02020603050405020304" pitchFamily="18" charset="0"/>
              </a:rPr>
              <a:t>karbonitridech</a:t>
            </a:r>
            <a:r>
              <a:rPr lang="cs-CZ" sz="2000" dirty="0">
                <a:latin typeface="Times New Roman" panose="02020603050405020304" pitchFamily="18" charset="0"/>
                <a:cs typeface="Times New Roman" panose="02020603050405020304" pitchFamily="18" charset="0"/>
              </a:rPr>
              <a:t> vyšší.</a:t>
            </a:r>
          </a:p>
          <a:p>
            <a:pPr algn="just"/>
            <a:endParaRPr lang="cs-CZ" sz="2000" dirty="0">
              <a:latin typeface="Times New Roman" panose="02020603050405020304" pitchFamily="18" charset="0"/>
              <a:cs typeface="Times New Roman" panose="02020603050405020304" pitchFamily="18" charset="0"/>
            </a:endParaRPr>
          </a:p>
          <a:p>
            <a:r>
              <a:rPr lang="cs-CZ" sz="2000" dirty="0">
                <a:solidFill>
                  <a:srgbClr val="0000FF"/>
                </a:solidFill>
                <a:latin typeface="Times New Roman" panose="02020603050405020304" pitchFamily="18" charset="0"/>
                <a:cs typeface="Times New Roman" panose="02020603050405020304" pitchFamily="18" charset="0"/>
              </a:rPr>
              <a:t>Nepřesnosti v chemickém složení mohou vést ke vzniku nežádoucích fází, jako např. </a:t>
            </a:r>
            <a:r>
              <a:rPr lang="cs-CZ" sz="2000" dirty="0" err="1">
                <a:solidFill>
                  <a:srgbClr val="0000FF"/>
                </a:solidFill>
                <a:latin typeface="Times New Roman" panose="02020603050405020304" pitchFamily="18" charset="0"/>
                <a:cs typeface="Times New Roman" panose="02020603050405020304" pitchFamily="18" charset="0"/>
              </a:rPr>
              <a:t>AlN</a:t>
            </a:r>
            <a:r>
              <a:rPr lang="cs-CZ" sz="2000" dirty="0">
                <a:solidFill>
                  <a:srgbClr val="0000FF"/>
                </a:solidFill>
                <a:latin typeface="Times New Roman" panose="02020603050405020304" pitchFamily="18" charset="0"/>
                <a:cs typeface="Times New Roman" panose="02020603050405020304" pitchFamily="18" charset="0"/>
              </a:rPr>
              <a:t> v oceli P91, na úkor MX </a:t>
            </a:r>
            <a:r>
              <a:rPr lang="cs-CZ" sz="2000" dirty="0" err="1">
                <a:solidFill>
                  <a:srgbClr val="0000FF"/>
                </a:solidFill>
                <a:latin typeface="Times New Roman" panose="02020603050405020304" pitchFamily="18" charset="0"/>
                <a:cs typeface="Times New Roman" panose="02020603050405020304" pitchFamily="18" charset="0"/>
              </a:rPr>
              <a:t>karbonitridů</a:t>
            </a:r>
            <a:r>
              <a:rPr lang="cs-CZ" sz="2000" dirty="0">
                <a:solidFill>
                  <a:srgbClr val="0000FF"/>
                </a:solidFill>
                <a:latin typeface="Times New Roman" panose="02020603050405020304" pitchFamily="18" charset="0"/>
                <a:cs typeface="Times New Roman" panose="02020603050405020304" pitchFamily="18" charset="0"/>
              </a:rPr>
              <a:t> a k náhlým fázovým změnám jako je vznik Z-fáze.</a:t>
            </a:r>
          </a:p>
          <a:p>
            <a:endParaRPr lang="cs-CZ" sz="2000" dirty="0">
              <a:solidFill>
                <a:srgbClr val="0000FF"/>
              </a:solidFill>
              <a:latin typeface="Times New Roman" panose="02020603050405020304" pitchFamily="18" charset="0"/>
              <a:cs typeface="Times New Roman" panose="02020603050405020304" pitchFamily="18" charset="0"/>
            </a:endParaRPr>
          </a:p>
          <a:p>
            <a:pPr algn="just"/>
            <a:r>
              <a:rPr lang="cs-CZ" sz="2000" dirty="0" err="1">
                <a:latin typeface="Times New Roman" panose="02020603050405020304" pitchFamily="18" charset="0"/>
                <a:cs typeface="Times New Roman" panose="02020603050405020304" pitchFamily="18" charset="0"/>
              </a:rPr>
              <a:t>Karbonitridy</a:t>
            </a:r>
            <a:r>
              <a:rPr lang="cs-CZ" sz="2000" dirty="0">
                <a:latin typeface="Times New Roman" panose="02020603050405020304" pitchFamily="18" charset="0"/>
                <a:cs typeface="Times New Roman" panose="02020603050405020304" pitchFamily="18" charset="0"/>
              </a:rPr>
              <a:t> MX bohaté na vanad a niob jsou sice velmi stabilní proti hrubnutí, avšak mohou se rozpouštět při precipitaci komplexního nitridu Z-fáze. To je hlavním problémem v ocelích obsahujících niob spolu s obsahem chrómu 10% a více. </a:t>
            </a:r>
          </a:p>
        </p:txBody>
      </p:sp>
      <p:sp>
        <p:nvSpPr>
          <p:cNvPr id="6" name="Obdélník 5">
            <a:extLst>
              <a:ext uri="{FF2B5EF4-FFF2-40B4-BE49-F238E27FC236}">
                <a16:creationId xmlns:a16="http://schemas.microsoft.com/office/drawing/2014/main" id="{6B0446DB-E239-4BC4-88D4-8BE47BE83C77}"/>
              </a:ext>
            </a:extLst>
          </p:cNvPr>
          <p:cNvSpPr/>
          <p:nvPr/>
        </p:nvSpPr>
        <p:spPr>
          <a:xfrm>
            <a:off x="0" y="4740215"/>
            <a:ext cx="11829668" cy="646331"/>
          </a:xfrm>
          <a:prstGeom prst="rect">
            <a:avLst/>
          </a:prstGeom>
        </p:spPr>
        <p:txBody>
          <a:bodyPr wrap="square">
            <a:spAutoFit/>
          </a:bodyPr>
          <a:lstStyle/>
          <a:p>
            <a:r>
              <a:rPr lang="cs-CZ" i="1" dirty="0"/>
              <a:t>ONDŘEJ DVOŘÁČEK: MODELOVÁNÍ FÁZOVÉHO SLOŽENÍ ŽÁRUPEVNÝCH OCELÍ A JEJICH SPOJŮ. Diplomová práce VUT Brno 2009. https://core.ac.uk/download/pdf/30306821.pdf </a:t>
            </a:r>
          </a:p>
        </p:txBody>
      </p:sp>
      <p:sp>
        <p:nvSpPr>
          <p:cNvPr id="4" name="Obdélník 3">
            <a:extLst>
              <a:ext uri="{FF2B5EF4-FFF2-40B4-BE49-F238E27FC236}">
                <a16:creationId xmlns:a16="http://schemas.microsoft.com/office/drawing/2014/main" id="{29AB4EE9-9639-46B1-B6CA-20E2E55485BB}"/>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1529609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a:extLst>
              <a:ext uri="{FF2B5EF4-FFF2-40B4-BE49-F238E27FC236}">
                <a16:creationId xmlns:a16="http://schemas.microsoft.com/office/drawing/2014/main" id="{41C72EB1-B10D-430C-B53F-28A3F1ABB207}"/>
              </a:ext>
            </a:extLst>
          </p:cNvPr>
          <p:cNvPicPr>
            <a:picLocks noChangeAspect="1"/>
          </p:cNvPicPr>
          <p:nvPr/>
        </p:nvPicPr>
        <p:blipFill>
          <a:blip r:embed="rId2"/>
          <a:stretch>
            <a:fillRect/>
          </a:stretch>
        </p:blipFill>
        <p:spPr>
          <a:xfrm>
            <a:off x="144329" y="135829"/>
            <a:ext cx="5785992" cy="4206513"/>
          </a:xfrm>
          <a:prstGeom prst="rect">
            <a:avLst/>
          </a:prstGeom>
        </p:spPr>
      </p:pic>
      <p:sp>
        <p:nvSpPr>
          <p:cNvPr id="5" name="Obdélník 4">
            <a:extLst>
              <a:ext uri="{FF2B5EF4-FFF2-40B4-BE49-F238E27FC236}">
                <a16:creationId xmlns:a16="http://schemas.microsoft.com/office/drawing/2014/main" id="{A334A086-010A-41D0-8D55-B0C303F0CBE8}"/>
              </a:ext>
            </a:extLst>
          </p:cNvPr>
          <p:cNvSpPr/>
          <p:nvPr/>
        </p:nvSpPr>
        <p:spPr>
          <a:xfrm>
            <a:off x="189144" y="4342343"/>
            <a:ext cx="11813712" cy="1015663"/>
          </a:xfrm>
          <a:prstGeom prst="rect">
            <a:avLst/>
          </a:prstGeom>
        </p:spPr>
        <p:txBody>
          <a:bodyPr wrap="square">
            <a:spAutoFit/>
          </a:bodyPr>
          <a:lstStyle/>
          <a:p>
            <a:pPr algn="just"/>
            <a:r>
              <a:rPr lang="cs-CZ" sz="2000" dirty="0">
                <a:latin typeface="Times New Roman" panose="02020603050405020304" pitchFamily="18" charset="0"/>
                <a:cs typeface="Times New Roman" panose="02020603050405020304" pitchFamily="18" charset="0"/>
              </a:rPr>
              <a:t>TEM Mikrosnímky základního materiálu vzorku DH09: a) </a:t>
            </a:r>
            <a:r>
              <a:rPr lang="cs-CZ" sz="2000" dirty="0" err="1">
                <a:latin typeface="Times New Roman" panose="02020603050405020304" pitchFamily="18" charset="0"/>
                <a:cs typeface="Times New Roman" panose="02020603050405020304" pitchFamily="18" charset="0"/>
              </a:rPr>
              <a:t>subzrno</a:t>
            </a:r>
            <a:r>
              <a:rPr lang="cs-CZ" sz="2000" dirty="0">
                <a:latin typeface="Times New Roman" panose="02020603050405020304" pitchFamily="18" charset="0"/>
                <a:cs typeface="Times New Roman" panose="02020603050405020304" pitchFamily="18" charset="0"/>
              </a:rPr>
              <a:t> a precipitáty popouštěného martenzitu, </a:t>
            </a:r>
            <a:br>
              <a:rPr lang="cs-CZ" sz="2000" dirty="0">
                <a:latin typeface="Times New Roman" panose="02020603050405020304" pitchFamily="18" charset="0"/>
                <a:cs typeface="Times New Roman" panose="02020603050405020304" pitchFamily="18" charset="0"/>
              </a:rPr>
            </a:br>
            <a:r>
              <a:rPr lang="cs-CZ" sz="2000" dirty="0">
                <a:latin typeface="Times New Roman" panose="02020603050405020304" pitchFamily="18" charset="0"/>
                <a:cs typeface="Times New Roman" panose="02020603050405020304" pitchFamily="18" charset="0"/>
              </a:rPr>
              <a:t>b) typická morfologie karbidů M23C6, c) MX </a:t>
            </a:r>
            <a:r>
              <a:rPr lang="cs-CZ" sz="2000" dirty="0" err="1">
                <a:latin typeface="Times New Roman" panose="02020603050405020304" pitchFamily="18" charset="0"/>
                <a:cs typeface="Times New Roman" panose="02020603050405020304" pitchFamily="18" charset="0"/>
              </a:rPr>
              <a:t>karbonitridy</a:t>
            </a:r>
            <a:r>
              <a:rPr lang="cs-CZ" sz="2000" dirty="0">
                <a:latin typeface="Times New Roman" panose="02020603050405020304" pitchFamily="18" charset="0"/>
                <a:cs typeface="Times New Roman" panose="02020603050405020304" pitchFamily="18" charset="0"/>
              </a:rPr>
              <a:t> uvnitř </a:t>
            </a:r>
            <a:r>
              <a:rPr lang="cs-CZ" sz="2000" dirty="0" err="1">
                <a:latin typeface="Times New Roman" panose="02020603050405020304" pitchFamily="18" charset="0"/>
                <a:cs typeface="Times New Roman" panose="02020603050405020304" pitchFamily="18" charset="0"/>
              </a:rPr>
              <a:t>subzrna</a:t>
            </a:r>
            <a:r>
              <a:rPr lang="cs-CZ" sz="2000" dirty="0">
                <a:latin typeface="Times New Roman" panose="02020603050405020304" pitchFamily="18" charset="0"/>
                <a:cs typeface="Times New Roman" panose="02020603050405020304" pitchFamily="18" charset="0"/>
              </a:rPr>
              <a:t>, d) dislokace uvnitř </a:t>
            </a:r>
            <a:r>
              <a:rPr lang="cs-CZ" sz="2000" dirty="0" err="1">
                <a:latin typeface="Times New Roman" panose="02020603050405020304" pitchFamily="18" charset="0"/>
                <a:cs typeface="Times New Roman" panose="02020603050405020304" pitchFamily="18" charset="0"/>
              </a:rPr>
              <a:t>subzrna</a:t>
            </a:r>
            <a:r>
              <a:rPr lang="cs-CZ" sz="2000" dirty="0">
                <a:latin typeface="Times New Roman" panose="02020603050405020304" pitchFamily="18" charset="0"/>
                <a:cs typeface="Times New Roman" panose="02020603050405020304" pitchFamily="18" charset="0"/>
              </a:rPr>
              <a:t>, d) rozmístění dislokací uvnitř </a:t>
            </a:r>
            <a:r>
              <a:rPr lang="cs-CZ" sz="2000" dirty="0" err="1">
                <a:latin typeface="Times New Roman" panose="02020603050405020304" pitchFamily="18" charset="0"/>
                <a:cs typeface="Times New Roman" panose="02020603050405020304" pitchFamily="18" charset="0"/>
              </a:rPr>
              <a:t>subzrna</a:t>
            </a:r>
            <a:endParaRPr lang="cs-CZ" sz="2000" b="0" i="0" dirty="0">
              <a:effectLst/>
              <a:latin typeface="Times New Roman" panose="02020603050405020304" pitchFamily="18" charset="0"/>
              <a:cs typeface="Times New Roman" panose="02020603050405020304" pitchFamily="18" charset="0"/>
            </a:endParaRPr>
          </a:p>
        </p:txBody>
      </p:sp>
      <p:pic>
        <p:nvPicPr>
          <p:cNvPr id="6" name="Obrázek 5">
            <a:extLst>
              <a:ext uri="{FF2B5EF4-FFF2-40B4-BE49-F238E27FC236}">
                <a16:creationId xmlns:a16="http://schemas.microsoft.com/office/drawing/2014/main" id="{A6DB24FD-B61B-4BF4-90B3-EAE4829846A9}"/>
              </a:ext>
            </a:extLst>
          </p:cNvPr>
          <p:cNvPicPr>
            <a:picLocks noChangeAspect="1"/>
          </p:cNvPicPr>
          <p:nvPr/>
        </p:nvPicPr>
        <p:blipFill>
          <a:blip r:embed="rId3"/>
          <a:stretch>
            <a:fillRect/>
          </a:stretch>
        </p:blipFill>
        <p:spPr>
          <a:xfrm>
            <a:off x="5993692" y="1934433"/>
            <a:ext cx="6053979" cy="1654402"/>
          </a:xfrm>
          <a:prstGeom prst="rect">
            <a:avLst/>
          </a:prstGeom>
        </p:spPr>
      </p:pic>
      <p:sp>
        <p:nvSpPr>
          <p:cNvPr id="7" name="Obdélník 6">
            <a:extLst>
              <a:ext uri="{FF2B5EF4-FFF2-40B4-BE49-F238E27FC236}">
                <a16:creationId xmlns:a16="http://schemas.microsoft.com/office/drawing/2014/main" id="{5A702080-8F95-45F9-BD5E-B2CF084E7D44}"/>
              </a:ext>
            </a:extLst>
          </p:cNvPr>
          <p:cNvSpPr/>
          <p:nvPr/>
        </p:nvSpPr>
        <p:spPr bwMode="auto">
          <a:xfrm>
            <a:off x="3140453" y="5579745"/>
            <a:ext cx="5760085" cy="1278255"/>
          </a:xfrm>
          <a:prstGeom prst="rect">
            <a:avLst/>
          </a:prstGeom>
          <a:blipFill>
            <a:blip r:embed="rId4"/>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1379163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241540" y="134577"/>
            <a:ext cx="11740551" cy="5386090"/>
          </a:xfrm>
          <a:prstGeom prst="rect">
            <a:avLst/>
          </a:prstGeom>
        </p:spPr>
        <p:txBody>
          <a:bodyPr wrap="square">
            <a:spAutoFit/>
          </a:bodyPr>
          <a:lstStyle/>
          <a:p>
            <a:r>
              <a:rPr lang="cs-CZ" sz="2400" b="1" dirty="0">
                <a:solidFill>
                  <a:srgbClr val="0000FF"/>
                </a:solidFill>
                <a:latin typeface="Times New Roman" panose="02020603050405020304" pitchFamily="18" charset="0"/>
                <a:cs typeface="Times New Roman" panose="02020603050405020304" pitchFamily="18" charset="0"/>
              </a:rPr>
              <a:t>Způsoby zpevnění žáropevných ocelí</a:t>
            </a:r>
          </a:p>
          <a:p>
            <a:pPr algn="just"/>
            <a:r>
              <a:rPr lang="cs-CZ" sz="2000" dirty="0">
                <a:latin typeface="Times New Roman" panose="02020603050405020304" pitchFamily="18" charset="0"/>
                <a:cs typeface="Times New Roman" panose="02020603050405020304" pitchFamily="18" charset="0"/>
              </a:rPr>
              <a:t>U žáropevných ocelí se za nejdůležitější </a:t>
            </a:r>
            <a:r>
              <a:rPr lang="cs-CZ" sz="2000" b="1" dirty="0">
                <a:latin typeface="Times New Roman" panose="02020603050405020304" pitchFamily="18" charset="0"/>
                <a:cs typeface="Times New Roman" panose="02020603050405020304" pitchFamily="18" charset="0"/>
              </a:rPr>
              <a:t>mechanizmus </a:t>
            </a:r>
            <a:r>
              <a:rPr lang="cs-CZ" sz="2000" b="1" dirty="0" err="1">
                <a:latin typeface="Times New Roman" panose="02020603050405020304" pitchFamily="18" charset="0"/>
                <a:cs typeface="Times New Roman" panose="02020603050405020304" pitchFamily="18" charset="0"/>
              </a:rPr>
              <a:t>creepové</a:t>
            </a:r>
            <a:r>
              <a:rPr lang="cs-CZ" sz="2000" b="1" dirty="0">
                <a:latin typeface="Times New Roman" panose="02020603050405020304" pitchFamily="18" charset="0"/>
                <a:cs typeface="Times New Roman" panose="02020603050405020304" pitchFamily="18" charset="0"/>
              </a:rPr>
              <a:t> deformace zpravidla považuje </a:t>
            </a:r>
            <a:r>
              <a:rPr lang="cs-CZ" sz="2000" b="1" dirty="0" err="1">
                <a:latin typeface="Times New Roman" panose="02020603050405020304" pitchFamily="18" charset="0"/>
                <a:cs typeface="Times New Roman" panose="02020603050405020304" pitchFamily="18" charset="0"/>
              </a:rPr>
              <a:t>creep</a:t>
            </a:r>
            <a:r>
              <a:rPr lang="cs-CZ" sz="2000" b="1" dirty="0">
                <a:latin typeface="Times New Roman" panose="02020603050405020304" pitchFamily="18" charset="0"/>
                <a:cs typeface="Times New Roman" panose="02020603050405020304" pitchFamily="18" charset="0"/>
              </a:rPr>
              <a:t> dislokační</a:t>
            </a:r>
            <a:r>
              <a:rPr lang="cs-CZ" sz="2000" dirty="0">
                <a:latin typeface="Times New Roman" panose="02020603050405020304" pitchFamily="18" charset="0"/>
                <a:cs typeface="Times New Roman" panose="02020603050405020304" pitchFamily="18" charset="0"/>
              </a:rPr>
              <a:t>, při kterém se uplatňuje příčný skluz a šplhání dislokací.</a:t>
            </a:r>
          </a:p>
          <a:p>
            <a:pPr algn="just"/>
            <a:r>
              <a:rPr lang="cs-CZ" sz="2000" dirty="0">
                <a:solidFill>
                  <a:srgbClr val="0000FF"/>
                </a:solidFill>
                <a:latin typeface="Times New Roman" panose="02020603050405020304" pitchFamily="18" charset="0"/>
                <a:cs typeface="Times New Roman" panose="02020603050405020304" pitchFamily="18" charset="0"/>
              </a:rPr>
              <a:t>Omezením pohybu dislokací a hranic zrn lze prodloužit stádium stacionárního </a:t>
            </a:r>
            <a:r>
              <a:rPr lang="cs-CZ" sz="2000" dirty="0" err="1">
                <a:solidFill>
                  <a:srgbClr val="0000FF"/>
                </a:solidFill>
                <a:latin typeface="Times New Roman" panose="02020603050405020304" pitchFamily="18" charset="0"/>
                <a:cs typeface="Times New Roman" panose="02020603050405020304" pitchFamily="18" charset="0"/>
              </a:rPr>
              <a:t>creepu</a:t>
            </a:r>
            <a:r>
              <a:rPr lang="cs-CZ" sz="2000" dirty="0">
                <a:solidFill>
                  <a:srgbClr val="0000FF"/>
                </a:solidFill>
                <a:latin typeface="Times New Roman" panose="02020603050405020304" pitchFamily="18" charset="0"/>
                <a:cs typeface="Times New Roman" panose="02020603050405020304" pitchFamily="18" charset="0"/>
              </a:rPr>
              <a:t> a tím prodloužit dobu </a:t>
            </a:r>
            <a:r>
              <a:rPr lang="cs-CZ" sz="2000" dirty="0" err="1">
                <a:solidFill>
                  <a:srgbClr val="0000FF"/>
                </a:solidFill>
                <a:latin typeface="Times New Roman" panose="02020603050405020304" pitchFamily="18" charset="0"/>
                <a:cs typeface="Times New Roman" panose="02020603050405020304" pitchFamily="18" charset="0"/>
              </a:rPr>
              <a:t>creepové</a:t>
            </a:r>
            <a:r>
              <a:rPr lang="cs-CZ" sz="2000" dirty="0">
                <a:solidFill>
                  <a:srgbClr val="0000FF"/>
                </a:solidFill>
                <a:latin typeface="Times New Roman" panose="02020603050405020304" pitchFamily="18" charset="0"/>
                <a:cs typeface="Times New Roman" panose="02020603050405020304" pitchFamily="18" charset="0"/>
              </a:rPr>
              <a:t> životnosti součásti. </a:t>
            </a:r>
            <a:r>
              <a:rPr lang="cs-CZ" sz="2000" dirty="0">
                <a:latin typeface="Times New Roman" panose="02020603050405020304" pitchFamily="18" charset="0"/>
                <a:cs typeface="Times New Roman" panose="02020603050405020304" pitchFamily="18" charset="0"/>
              </a:rPr>
              <a:t>Toho lze dosáhnout dislokačním, precipitačním, substitučním a intersticiálním zpevněním.</a:t>
            </a:r>
          </a:p>
          <a:p>
            <a:pPr algn="just"/>
            <a:endParaRPr lang="cs-CZ" sz="2000" dirty="0">
              <a:latin typeface="Times New Roman" panose="02020603050405020304" pitchFamily="18" charset="0"/>
              <a:cs typeface="Times New Roman" panose="02020603050405020304" pitchFamily="18" charset="0"/>
            </a:endParaRPr>
          </a:p>
          <a:p>
            <a:pPr algn="just"/>
            <a:r>
              <a:rPr lang="cs-CZ" sz="2000" b="1" dirty="0">
                <a:solidFill>
                  <a:srgbClr val="0000FF"/>
                </a:solidFill>
                <a:latin typeface="Times New Roman" panose="02020603050405020304" pitchFamily="18" charset="0"/>
                <a:cs typeface="Times New Roman" panose="02020603050405020304" pitchFamily="18" charset="0"/>
              </a:rPr>
              <a:t>Dislokační zpevnění</a:t>
            </a:r>
          </a:p>
          <a:p>
            <a:pPr algn="just"/>
            <a:r>
              <a:rPr lang="cs-CZ" sz="2000" dirty="0">
                <a:latin typeface="Times New Roman" panose="02020603050405020304" pitchFamily="18" charset="0"/>
                <a:cs typeface="Times New Roman" panose="02020603050405020304" pitchFamily="18" charset="0"/>
              </a:rPr>
              <a:t>Vzniká v důsledku vzájemného působení dislokací. Pohybující se dislokace jsou brzděny napětím, které kolem sebe vyvolávají ostatní dislokace. Dislokační zpevnění roste spolu s hustotou dislokací.</a:t>
            </a:r>
          </a:p>
          <a:p>
            <a:pPr algn="just"/>
            <a:endParaRPr lang="cs-CZ" sz="2000" dirty="0">
              <a:latin typeface="Times New Roman" panose="02020603050405020304" pitchFamily="18" charset="0"/>
              <a:cs typeface="Times New Roman" panose="02020603050405020304" pitchFamily="18" charset="0"/>
            </a:endParaRPr>
          </a:p>
          <a:p>
            <a:pPr algn="just"/>
            <a:r>
              <a:rPr lang="cs-CZ" sz="2000" b="1" dirty="0">
                <a:solidFill>
                  <a:srgbClr val="0000FF"/>
                </a:solidFill>
                <a:latin typeface="Times New Roman" panose="02020603050405020304" pitchFamily="18" charset="0"/>
                <a:cs typeface="Times New Roman" panose="02020603050405020304" pitchFamily="18" charset="0"/>
              </a:rPr>
              <a:t>Zpevnění tuhého roztoku</a:t>
            </a:r>
          </a:p>
          <a:p>
            <a:pPr algn="just"/>
            <a:r>
              <a:rPr lang="cs-CZ" sz="2000" b="1" dirty="0">
                <a:latin typeface="Times New Roman" panose="02020603050405020304" pitchFamily="18" charset="0"/>
                <a:cs typeface="Times New Roman" panose="02020603050405020304" pitchFamily="18" charset="0"/>
              </a:rPr>
              <a:t>Tuhý roztok může být zpevněn substitučními nebo intersticiálními atomy</a:t>
            </a:r>
            <a:r>
              <a:rPr lang="cs-CZ" sz="2000" dirty="0">
                <a:latin typeface="Times New Roman" panose="02020603050405020304" pitchFamily="18" charset="0"/>
                <a:cs typeface="Times New Roman" panose="02020603050405020304" pitchFamily="18" charset="0"/>
              </a:rPr>
              <a:t>, jejichž přísada zvyšuje </a:t>
            </a:r>
            <a:r>
              <a:rPr lang="cs-CZ" sz="2000" dirty="0" err="1">
                <a:latin typeface="Times New Roman" panose="02020603050405020304" pitchFamily="18" charset="0"/>
                <a:cs typeface="Times New Roman" panose="02020603050405020304" pitchFamily="18" charset="0"/>
              </a:rPr>
              <a:t>Pierls</a:t>
            </a:r>
            <a:r>
              <a:rPr lang="cs-CZ" sz="2000" dirty="0">
                <a:latin typeface="Times New Roman" panose="02020603050405020304" pitchFamily="18" charset="0"/>
                <a:cs typeface="Times New Roman" panose="02020603050405020304" pitchFamily="18" charset="0"/>
              </a:rPr>
              <a:t> – </a:t>
            </a:r>
            <a:r>
              <a:rPr lang="cs-CZ" sz="2000" dirty="0" err="1">
                <a:latin typeface="Times New Roman" panose="02020603050405020304" pitchFamily="18" charset="0"/>
                <a:cs typeface="Times New Roman" panose="02020603050405020304" pitchFamily="18" charset="0"/>
              </a:rPr>
              <a:t>Nabarovo</a:t>
            </a:r>
            <a:r>
              <a:rPr lang="cs-CZ" sz="2000" dirty="0">
                <a:latin typeface="Times New Roman" panose="02020603050405020304" pitchFamily="18" charset="0"/>
                <a:cs typeface="Times New Roman" panose="02020603050405020304" pitchFamily="18" charset="0"/>
              </a:rPr>
              <a:t> napětí potřebné pro pohyb dislokací mřížkou. Z důvodu nízké rozpustnosti intersticiálních prvků v železe, je v žáropevných ocelích technicky významné </a:t>
            </a:r>
            <a:r>
              <a:rPr lang="cs-CZ" sz="2000" b="1" dirty="0">
                <a:latin typeface="Times New Roman" panose="02020603050405020304" pitchFamily="18" charset="0"/>
                <a:cs typeface="Times New Roman" panose="02020603050405020304" pitchFamily="18" charset="0"/>
              </a:rPr>
              <a:t>zpevnění substitučními atomy</a:t>
            </a:r>
            <a:r>
              <a:rPr lang="cs-CZ" sz="2000" dirty="0">
                <a:latin typeface="Times New Roman" panose="02020603050405020304" pitchFamily="18" charset="0"/>
                <a:cs typeface="Times New Roman" panose="02020603050405020304" pitchFamily="18" charset="0"/>
              </a:rPr>
              <a:t>. Zvýšením obsahu substitučních prvků nad mez rozpustnosti však dochází při pracovních teplotách k vylučování fází na tyto prvky bohatých a účinek zpevnění se tak snižuje.</a:t>
            </a:r>
          </a:p>
        </p:txBody>
      </p:sp>
      <p:sp>
        <p:nvSpPr>
          <p:cNvPr id="3" name="Obdélník 2">
            <a:extLst>
              <a:ext uri="{FF2B5EF4-FFF2-40B4-BE49-F238E27FC236}">
                <a16:creationId xmlns:a16="http://schemas.microsoft.com/office/drawing/2014/main" id="{A8D08B91-8C26-47F3-B983-FC42F0CF8BF7}"/>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352033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39E9E22D-2CF3-488C-984B-E2CCB332718D}"/>
              </a:ext>
            </a:extLst>
          </p:cNvPr>
          <p:cNvSpPr/>
          <p:nvPr/>
        </p:nvSpPr>
        <p:spPr bwMode="auto">
          <a:xfrm>
            <a:off x="3140453"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2" name="Obdélník 1"/>
          <p:cNvSpPr/>
          <p:nvPr/>
        </p:nvSpPr>
        <p:spPr>
          <a:xfrm>
            <a:off x="66113" y="0"/>
            <a:ext cx="11956211" cy="3539430"/>
          </a:xfrm>
          <a:prstGeom prst="rect">
            <a:avLst/>
          </a:prstGeom>
        </p:spPr>
        <p:txBody>
          <a:bodyPr wrap="square">
            <a:spAutoFit/>
          </a:bodyPr>
          <a:lstStyle/>
          <a:p>
            <a:pPr algn="just"/>
            <a:r>
              <a:rPr lang="cs-CZ" sz="2400" b="1" dirty="0">
                <a:solidFill>
                  <a:srgbClr val="0000FF"/>
                </a:solidFill>
                <a:latin typeface="Times New Roman" panose="02020603050405020304" pitchFamily="18" charset="0"/>
                <a:cs typeface="Times New Roman" panose="02020603050405020304" pitchFamily="18" charset="0"/>
              </a:rPr>
              <a:t>Precipitační zpevnění</a:t>
            </a:r>
          </a:p>
          <a:p>
            <a:pPr algn="just"/>
            <a:r>
              <a:rPr lang="cs-CZ" sz="2000" dirty="0">
                <a:latin typeface="Times New Roman" panose="02020603050405020304" pitchFamily="18" charset="0"/>
                <a:cs typeface="Times New Roman" panose="02020603050405020304" pitchFamily="18" charset="0"/>
              </a:rPr>
              <a:t>Je způsobeno precipitací fází vzniklých při rozpadu přesyceného tuhého roztoku, které interagují s dislokacemi. Zpevnění závisí na disperzi částic v matrici, jejich tvaru, velikosti a koherenci. </a:t>
            </a:r>
            <a:r>
              <a:rPr lang="cs-CZ" sz="2000" dirty="0">
                <a:solidFill>
                  <a:srgbClr val="0000FF"/>
                </a:solidFill>
                <a:latin typeface="Times New Roman" panose="02020603050405020304" pitchFamily="18" charset="0"/>
                <a:cs typeface="Times New Roman" panose="02020603050405020304" pitchFamily="18" charset="0"/>
              </a:rPr>
              <a:t>V případě koherentních precipitátů dislokace částicí projde (je však </a:t>
            </a:r>
            <a:r>
              <a:rPr lang="cs-CZ" sz="2000" dirty="0" err="1">
                <a:solidFill>
                  <a:srgbClr val="0000FF"/>
                </a:solidFill>
                <a:latin typeface="Times New Roman" panose="02020603050405020304" pitchFamily="18" charset="0"/>
                <a:cs typeface="Times New Roman" panose="02020603050405020304" pitchFamily="18" charset="0"/>
              </a:rPr>
              <a:t>bržděna</a:t>
            </a:r>
            <a:r>
              <a:rPr lang="cs-CZ" sz="2000" dirty="0">
                <a:solidFill>
                  <a:srgbClr val="0000FF"/>
                </a:solidFill>
                <a:latin typeface="Times New Roman" panose="02020603050405020304" pitchFamily="18" charset="0"/>
                <a:cs typeface="Times New Roman" panose="02020603050405020304" pitchFamily="18" charset="0"/>
              </a:rPr>
              <a:t>).</a:t>
            </a:r>
          </a:p>
          <a:p>
            <a:pPr algn="just"/>
            <a:r>
              <a:rPr lang="cs-CZ" sz="2000" dirty="0">
                <a:latin typeface="Times New Roman" panose="02020603050405020304" pitchFamily="18" charset="0"/>
                <a:cs typeface="Times New Roman" panose="02020603050405020304" pitchFamily="18" charset="0"/>
              </a:rPr>
              <a:t>V případě </a:t>
            </a:r>
            <a:r>
              <a:rPr lang="cs-CZ" sz="2000" dirty="0">
                <a:solidFill>
                  <a:srgbClr val="0000FF"/>
                </a:solidFill>
                <a:latin typeface="Times New Roman" panose="02020603050405020304" pitchFamily="18" charset="0"/>
                <a:cs typeface="Times New Roman" panose="02020603050405020304" pitchFamily="18" charset="0"/>
              </a:rPr>
              <a:t>nekoherentních precipitátů </a:t>
            </a:r>
            <a:r>
              <a:rPr lang="cs-CZ" sz="2000" dirty="0">
                <a:latin typeface="Times New Roman" panose="02020603050405020304" pitchFamily="18" charset="0"/>
                <a:cs typeface="Times New Roman" panose="02020603050405020304" pitchFamily="18" charset="0"/>
              </a:rPr>
              <a:t>dojde k zachycení dislokace, prohýbání, příp. průchodu a vytvoření smyčky, nebo může šplháním dislokace částici obejít. Pro efektivní zpevnění jsou vhodné jemné precipitáty, homogenně dispergované v matrici. Při hrubnutí částic se zvětšuje jejich vzájemná vzdálenost a snižuje se efekt zpevnění.</a:t>
            </a:r>
          </a:p>
          <a:p>
            <a:pPr algn="just"/>
            <a:r>
              <a:rPr lang="cs-CZ" sz="2000" dirty="0">
                <a:latin typeface="Times New Roman" panose="02020603050405020304" pitchFamily="18" charset="0"/>
                <a:cs typeface="Times New Roman" panose="02020603050405020304" pitchFamily="18" charset="0"/>
              </a:rPr>
              <a:t>Z hlediska </a:t>
            </a:r>
            <a:r>
              <a:rPr lang="cs-CZ" sz="2000" dirty="0">
                <a:solidFill>
                  <a:srgbClr val="0000FF"/>
                </a:solidFill>
                <a:latin typeface="Times New Roman" panose="02020603050405020304" pitchFamily="18" charset="0"/>
                <a:cs typeface="Times New Roman" panose="02020603050405020304" pitchFamily="18" charset="0"/>
              </a:rPr>
              <a:t>dlouhodobé mikrostrukturní stability </a:t>
            </a:r>
            <a:r>
              <a:rPr lang="cs-CZ" sz="2000" dirty="0">
                <a:solidFill>
                  <a:srgbClr val="FF0000"/>
                </a:solidFill>
                <a:latin typeface="Times New Roman" panose="02020603050405020304" pitchFamily="18" charset="0"/>
                <a:cs typeface="Times New Roman" panose="02020603050405020304" pitchFamily="18" charset="0"/>
              </a:rPr>
              <a:t>nemá</a:t>
            </a:r>
            <a:r>
              <a:rPr lang="cs-CZ" sz="2000" dirty="0">
                <a:latin typeface="Times New Roman" panose="02020603050405020304" pitchFamily="18" charset="0"/>
                <a:cs typeface="Times New Roman" panose="02020603050405020304" pitchFamily="18" charset="0"/>
              </a:rPr>
              <a:t> </a:t>
            </a:r>
            <a:r>
              <a:rPr lang="cs-CZ" sz="2000" dirty="0">
                <a:solidFill>
                  <a:srgbClr val="0000FF"/>
                </a:solidFill>
                <a:latin typeface="Times New Roman" panose="02020603050405020304" pitchFamily="18" charset="0"/>
                <a:cs typeface="Times New Roman" panose="02020603050405020304" pitchFamily="18" charset="0"/>
              </a:rPr>
              <a:t>substituční zpevnění tuhého roztoku </a:t>
            </a:r>
            <a:r>
              <a:rPr lang="cs-CZ" sz="2000" dirty="0">
                <a:latin typeface="Times New Roman" panose="02020603050405020304" pitchFamily="18" charset="0"/>
                <a:cs typeface="Times New Roman" panose="02020603050405020304" pitchFamily="18" charset="0"/>
              </a:rPr>
              <a:t>modifikovaných </a:t>
            </a:r>
            <a:br>
              <a:rPr lang="cs-CZ" sz="2000" dirty="0">
                <a:latin typeface="Times New Roman" panose="02020603050405020304" pitchFamily="18" charset="0"/>
                <a:cs typeface="Times New Roman" panose="02020603050405020304" pitchFamily="18" charset="0"/>
              </a:rPr>
            </a:br>
            <a:r>
              <a:rPr lang="cs-CZ" sz="2000" dirty="0">
                <a:latin typeface="Times New Roman" panose="02020603050405020304" pitchFamily="18" charset="0"/>
                <a:cs typeface="Times New Roman" panose="02020603050405020304" pitchFamily="18" charset="0"/>
              </a:rPr>
              <a:t>9–12% </a:t>
            </a:r>
            <a:r>
              <a:rPr lang="cs-CZ" sz="2000" dirty="0" err="1">
                <a:latin typeface="Times New Roman" panose="02020603050405020304" pitchFamily="18" charset="0"/>
                <a:cs typeface="Times New Roman" panose="02020603050405020304" pitchFamily="18" charset="0"/>
              </a:rPr>
              <a:t>Cr</a:t>
            </a:r>
            <a:r>
              <a:rPr lang="cs-CZ" sz="2000" dirty="0">
                <a:latin typeface="Times New Roman" panose="02020603050405020304" pitchFamily="18" charset="0"/>
                <a:cs typeface="Times New Roman" panose="02020603050405020304" pitchFamily="18" charset="0"/>
              </a:rPr>
              <a:t> ocelí </a:t>
            </a:r>
            <a:r>
              <a:rPr lang="cs-CZ" sz="2000" dirty="0">
                <a:solidFill>
                  <a:srgbClr val="0000FF"/>
                </a:solidFill>
                <a:latin typeface="Times New Roman" panose="02020603050405020304" pitchFamily="18" charset="0"/>
                <a:cs typeface="Times New Roman" panose="02020603050405020304" pitchFamily="18" charset="0"/>
              </a:rPr>
              <a:t>významný efekt</a:t>
            </a:r>
            <a:r>
              <a:rPr lang="cs-CZ" sz="2000" dirty="0">
                <a:latin typeface="Times New Roman" panose="02020603050405020304" pitchFamily="18" charset="0"/>
                <a:cs typeface="Times New Roman" panose="02020603050405020304" pitchFamily="18" charset="0"/>
              </a:rPr>
              <a:t>. </a:t>
            </a:r>
            <a:r>
              <a:rPr lang="cs-CZ" sz="2000" dirty="0">
                <a:solidFill>
                  <a:srgbClr val="0000FF"/>
                </a:solidFill>
                <a:latin typeface="Times New Roman" panose="02020603050405020304" pitchFamily="18" charset="0"/>
                <a:cs typeface="Times New Roman" panose="02020603050405020304" pitchFamily="18" charset="0"/>
              </a:rPr>
              <a:t>Precipitační zpevnění</a:t>
            </a:r>
            <a:r>
              <a:rPr lang="cs-CZ" sz="2000" dirty="0">
                <a:latin typeface="Times New Roman" panose="02020603050405020304" pitchFamily="18" charset="0"/>
                <a:cs typeface="Times New Roman" panose="02020603050405020304" pitchFamily="18" charset="0"/>
              </a:rPr>
              <a:t>, při kterém dispergované částice brzdí pohyb dislokací </a:t>
            </a:r>
            <a:br>
              <a:rPr lang="cs-CZ" sz="2000" dirty="0">
                <a:latin typeface="Times New Roman" panose="02020603050405020304" pitchFamily="18" charset="0"/>
                <a:cs typeface="Times New Roman" panose="02020603050405020304" pitchFamily="18" charset="0"/>
              </a:rPr>
            </a:br>
            <a:r>
              <a:rPr lang="cs-CZ" sz="2000" dirty="0">
                <a:latin typeface="Times New Roman" panose="02020603050405020304" pitchFamily="18" charset="0"/>
                <a:cs typeface="Times New Roman" panose="02020603050405020304" pitchFamily="18" charset="0"/>
              </a:rPr>
              <a:t>a hranic </a:t>
            </a:r>
            <a:r>
              <a:rPr lang="cs-CZ" sz="2000" dirty="0" err="1">
                <a:latin typeface="Times New Roman" panose="02020603050405020304" pitchFamily="18" charset="0"/>
                <a:cs typeface="Times New Roman" panose="02020603050405020304" pitchFamily="18" charset="0"/>
              </a:rPr>
              <a:t>subzrn</a:t>
            </a:r>
            <a:r>
              <a:rPr lang="cs-CZ" sz="2000" dirty="0">
                <a:latin typeface="Times New Roman" panose="02020603050405020304" pitchFamily="18" charset="0"/>
                <a:cs typeface="Times New Roman" panose="02020603050405020304" pitchFamily="18" charset="0"/>
              </a:rPr>
              <a:t>, představuje hlavní mechanizmus zpevnění 9–12% </a:t>
            </a:r>
            <a:r>
              <a:rPr lang="cs-CZ" sz="2000" dirty="0" err="1">
                <a:latin typeface="Times New Roman" panose="02020603050405020304" pitchFamily="18" charset="0"/>
                <a:cs typeface="Times New Roman" panose="02020603050405020304" pitchFamily="18" charset="0"/>
              </a:rPr>
              <a:t>Cr</a:t>
            </a:r>
            <a:r>
              <a:rPr lang="cs-CZ" sz="2000" dirty="0">
                <a:latin typeface="Times New Roman" panose="02020603050405020304" pitchFamily="18" charset="0"/>
                <a:cs typeface="Times New Roman" panose="02020603050405020304" pitchFamily="18" charset="0"/>
              </a:rPr>
              <a:t> ocelí. Strukturní stabilita těchto ocelí tak hlavní měrou závisí na stabilitě precipitátů.</a:t>
            </a:r>
          </a:p>
        </p:txBody>
      </p:sp>
      <p:pic>
        <p:nvPicPr>
          <p:cNvPr id="3" name="Obrázek 2"/>
          <p:cNvPicPr>
            <a:picLocks noChangeAspect="1"/>
          </p:cNvPicPr>
          <p:nvPr/>
        </p:nvPicPr>
        <p:blipFill>
          <a:blip r:embed="rId3"/>
          <a:stretch>
            <a:fillRect/>
          </a:stretch>
        </p:blipFill>
        <p:spPr>
          <a:xfrm>
            <a:off x="4761941" y="3227818"/>
            <a:ext cx="4755666" cy="2577760"/>
          </a:xfrm>
          <a:prstGeom prst="rect">
            <a:avLst/>
          </a:prstGeom>
        </p:spPr>
      </p:pic>
      <p:sp>
        <p:nvSpPr>
          <p:cNvPr id="4" name="Obdélník 3"/>
          <p:cNvSpPr/>
          <p:nvPr/>
        </p:nvSpPr>
        <p:spPr>
          <a:xfrm>
            <a:off x="823239" y="5405468"/>
            <a:ext cx="3787383" cy="400110"/>
          </a:xfrm>
          <a:prstGeom prst="rect">
            <a:avLst/>
          </a:prstGeom>
        </p:spPr>
        <p:txBody>
          <a:bodyPr wrap="none">
            <a:spAutoFit/>
          </a:bodyPr>
          <a:lstStyle/>
          <a:p>
            <a:r>
              <a:rPr lang="cs-CZ" sz="2000" dirty="0"/>
              <a:t>Interakce precipitátů s dislokacemi</a:t>
            </a:r>
          </a:p>
        </p:txBody>
      </p:sp>
    </p:spTree>
    <p:extLst>
      <p:ext uri="{BB962C8B-B14F-4D97-AF65-F5344CB8AC3E}">
        <p14:creationId xmlns:p14="http://schemas.microsoft.com/office/powerpoint/2010/main" val="2343223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push dir="r"/>
  </p:transition>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TotalTime>
  <Words>4283</Words>
  <Application>Microsoft Office PowerPoint</Application>
  <PresentationFormat>Širokoúhlá obrazovka</PresentationFormat>
  <Paragraphs>147</Paragraphs>
  <Slides>28</Slides>
  <Notes>0</Notes>
  <HiddenSlides>0</HiddenSlides>
  <MMClips>0</MMClips>
  <ScaleCrop>false</ScaleCrop>
  <HeadingPairs>
    <vt:vector size="6" baseType="variant">
      <vt:variant>
        <vt:lpstr>Použitá písma</vt:lpstr>
      </vt:variant>
      <vt:variant>
        <vt:i4>5</vt:i4>
      </vt:variant>
      <vt:variant>
        <vt:lpstr>Motiv</vt:lpstr>
      </vt:variant>
      <vt:variant>
        <vt:i4>2</vt:i4>
      </vt:variant>
      <vt:variant>
        <vt:lpstr>Nadpisy snímků</vt:lpstr>
      </vt:variant>
      <vt:variant>
        <vt:i4>28</vt:i4>
      </vt:variant>
    </vt:vector>
  </HeadingPairs>
  <TitlesOfParts>
    <vt:vector size="35" baseType="lpstr">
      <vt:lpstr>Arial</vt:lpstr>
      <vt:lpstr>Calibri</vt:lpstr>
      <vt:lpstr>Calibri Light</vt:lpstr>
      <vt:lpstr>Times New Roman</vt:lpstr>
      <vt:lpstr>Wingdings</vt:lpstr>
      <vt:lpstr>Motiv Office</vt:lpstr>
      <vt:lpstr>Office Theme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Antonin Kriz</dc:creator>
  <cp:lastModifiedBy>Antonin Kriz</cp:lastModifiedBy>
  <cp:revision>30</cp:revision>
  <dcterms:created xsi:type="dcterms:W3CDTF">2022-03-11T19:00:35Z</dcterms:created>
  <dcterms:modified xsi:type="dcterms:W3CDTF">2022-06-25T17:49:45Z</dcterms:modified>
</cp:coreProperties>
</file>