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jpg"/>
  <Override PartName="/ppt/theme/theme3.xml" ContentType="application/vnd.openxmlformats-officedocument.theme+xml"/>
  <Override PartName="/ppt/media/image7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handoutMasterIdLst>
    <p:handoutMasterId r:id="rId11"/>
  </p:handoutMasterIdLst>
  <p:sldIdLst>
    <p:sldId id="387" r:id="rId3"/>
    <p:sldId id="256" r:id="rId4"/>
    <p:sldId id="382" r:id="rId5"/>
    <p:sldId id="383" r:id="rId6"/>
    <p:sldId id="384" r:id="rId7"/>
    <p:sldId id="385" r:id="rId8"/>
    <p:sldId id="386" r:id="rId9"/>
    <p:sldId id="388" r:id="rId1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6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87" autoAdjust="0"/>
  </p:normalViewPr>
  <p:slideViewPr>
    <p:cSldViewPr>
      <p:cViewPr varScale="1">
        <p:scale>
          <a:sx n="160" d="100"/>
          <a:sy n="160" d="100"/>
        </p:scale>
        <p:origin x="166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76CDB-F306-4299-9238-881D63217EA3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19DA0-5DF6-459C-811E-166B5C5949FB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6485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856740" y="1772468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0" name="Zástupný symbol pro obsah 8"/>
          <p:cNvSpPr>
            <a:spLocks noGrp="1"/>
          </p:cNvSpPr>
          <p:nvPr>
            <p:ph sz="quarter" idx="14"/>
          </p:nvPr>
        </p:nvSpPr>
        <p:spPr>
          <a:xfrm>
            <a:off x="5868615" y="400506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8" y="1700213"/>
            <a:ext cx="4968875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5903769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Hall laboratory for medium-voltage power electronics and</a:t>
            </a:r>
          </a:p>
          <a:p>
            <a:pPr lvl="0"/>
            <a:r>
              <a:rPr lang="en-US" dirty="0" smtClean="0"/>
              <a:t>transport systems</a:t>
            </a:r>
            <a:endParaRPr lang="cs-CZ" dirty="0"/>
          </a:p>
        </p:txBody>
      </p:sp>
      <p:sp>
        <p:nvSpPr>
          <p:cNvPr id="8" name="Zástupný symbol pro obsah 8"/>
          <p:cNvSpPr>
            <a:spLocks noGrp="1"/>
          </p:cNvSpPr>
          <p:nvPr>
            <p:ph sz="quarter" idx="17"/>
          </p:nvPr>
        </p:nvSpPr>
        <p:spPr>
          <a:xfrm>
            <a:off x="3185657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1" name="Zástupný symbol pro obsah 8"/>
          <p:cNvSpPr>
            <a:spLocks noGrp="1"/>
          </p:cNvSpPr>
          <p:nvPr>
            <p:ph sz="quarter" idx="18"/>
          </p:nvPr>
        </p:nvSpPr>
        <p:spPr>
          <a:xfrm>
            <a:off x="467544" y="1664804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3" name="Zástupný symbol pro obsah 8"/>
          <p:cNvSpPr>
            <a:spLocks noGrp="1"/>
          </p:cNvSpPr>
          <p:nvPr>
            <p:ph sz="quarter" idx="19"/>
          </p:nvPr>
        </p:nvSpPr>
        <p:spPr>
          <a:xfrm>
            <a:off x="5901794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5" name="Zástupný symbol pro obsah 8"/>
          <p:cNvSpPr>
            <a:spLocks noGrp="1"/>
          </p:cNvSpPr>
          <p:nvPr>
            <p:ph sz="quarter" idx="20"/>
          </p:nvPr>
        </p:nvSpPr>
        <p:spPr>
          <a:xfrm>
            <a:off x="3183682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6" name="Zástupný symbol pro obsah 8"/>
          <p:cNvSpPr>
            <a:spLocks noGrp="1"/>
          </p:cNvSpPr>
          <p:nvPr>
            <p:ph sz="quarter" idx="21"/>
          </p:nvPr>
        </p:nvSpPr>
        <p:spPr>
          <a:xfrm>
            <a:off x="465569" y="3982482"/>
            <a:ext cx="2663825" cy="21605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7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/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696144" y="258217"/>
            <a:ext cx="6980312" cy="506487"/>
          </a:xfrm>
        </p:spPr>
        <p:txBody>
          <a:bodyPr/>
          <a:lstStyle>
            <a:lvl1pPr algn="r">
              <a:defRPr>
                <a:latin typeface="+mj-lt"/>
              </a:defRPr>
            </a:lvl1pPr>
          </a:lstStyle>
          <a:p>
            <a:r>
              <a:rPr lang="cs-CZ" dirty="0" err="1" smtClean="0"/>
              <a:t>Automotive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endParaRPr lang="cs-CZ" dirty="0"/>
          </a:p>
        </p:txBody>
      </p:sp>
      <p:pic>
        <p:nvPicPr>
          <p:cNvPr id="7" name="Obrázek 6" descr="logo_cz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188641"/>
            <a:ext cx="1236686" cy="648071"/>
          </a:xfrm>
          <a:prstGeom prst="rect">
            <a:avLst/>
          </a:prstGeom>
        </p:spPr>
      </p:pic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4139952" y="1700808"/>
            <a:ext cx="4464496" cy="439248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cs-CZ" dirty="0"/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15"/>
          </p:nvPr>
        </p:nvSpPr>
        <p:spPr>
          <a:xfrm>
            <a:off x="611189" y="1700213"/>
            <a:ext cx="3240732" cy="439261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6" hasCustomPrompt="1"/>
          </p:nvPr>
        </p:nvSpPr>
        <p:spPr>
          <a:xfrm>
            <a:off x="1763688" y="908050"/>
            <a:ext cx="6912719" cy="576734"/>
          </a:xfrm>
        </p:spPr>
        <p:txBody>
          <a:bodyPr>
            <a:normAutofit/>
          </a:bodyPr>
          <a:lstStyle>
            <a:lvl1pPr algn="r">
              <a:buNone/>
              <a:defRPr sz="1600" b="1"/>
            </a:lvl1pPr>
          </a:lstStyle>
          <a:p>
            <a:pPr lvl="0"/>
            <a:r>
              <a:rPr lang="en-US" dirty="0" smtClean="0"/>
              <a:t>Propulsion systems for hybrid and full electric vehicles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970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402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8010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7127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707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7E14-4D9B-4DBF-A714-A14CC02B2019}" type="datetimeFigureOut">
              <a:rPr lang="cs-CZ" smtClean="0"/>
              <a:pPr/>
              <a:t>10.12.2020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BD840-C176-4DE6-9BFF-0CE1B2CC14A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4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600" b="1" kern="1200">
          <a:solidFill>
            <a:srgbClr val="30669A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6"/>
        </a:buBlip>
        <a:defRPr sz="3200" kern="1200">
          <a:solidFill>
            <a:srgbClr val="30669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6"/>
        </a:buBlip>
        <a:defRPr sz="2800" kern="1200">
          <a:solidFill>
            <a:srgbClr val="30669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400" kern="1200">
          <a:solidFill>
            <a:srgbClr val="30669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6"/>
        </a:buBlip>
        <a:defRPr sz="2000" kern="1200">
          <a:solidFill>
            <a:srgbClr val="30669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732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90952">
        <a:defRPr>
          <a:latin typeface="+mn-lt"/>
          <a:ea typeface="+mn-ea"/>
          <a:cs typeface="+mn-cs"/>
        </a:defRPr>
      </a:lvl2pPr>
      <a:lvl3pPr marL="781903">
        <a:defRPr>
          <a:latin typeface="+mn-lt"/>
          <a:ea typeface="+mn-ea"/>
          <a:cs typeface="+mn-cs"/>
        </a:defRPr>
      </a:lvl3pPr>
      <a:lvl4pPr marL="1172855">
        <a:defRPr>
          <a:latin typeface="+mn-lt"/>
          <a:ea typeface="+mn-ea"/>
          <a:cs typeface="+mn-cs"/>
        </a:defRPr>
      </a:lvl4pPr>
      <a:lvl5pPr marL="1563807">
        <a:defRPr>
          <a:latin typeface="+mn-lt"/>
          <a:ea typeface="+mn-ea"/>
          <a:cs typeface="+mn-cs"/>
        </a:defRPr>
      </a:lvl5pPr>
      <a:lvl6pPr marL="1954759">
        <a:defRPr>
          <a:latin typeface="+mn-lt"/>
          <a:ea typeface="+mn-ea"/>
          <a:cs typeface="+mn-cs"/>
        </a:defRPr>
      </a:lvl6pPr>
      <a:lvl7pPr marL="2345710">
        <a:defRPr>
          <a:latin typeface="+mn-lt"/>
          <a:ea typeface="+mn-ea"/>
          <a:cs typeface="+mn-cs"/>
        </a:defRPr>
      </a:lvl7pPr>
      <a:lvl8pPr marL="2736662">
        <a:defRPr>
          <a:latin typeface="+mn-lt"/>
          <a:ea typeface="+mn-ea"/>
          <a:cs typeface="+mn-cs"/>
        </a:defRPr>
      </a:lvl8pPr>
      <a:lvl9pPr marL="312761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384"/>
            <a:ext cx="9142805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6" name="object 6"/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7" name="object 7"/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8" name="object 8"/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9" name="object 9"/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0" name="object 10"/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1" name="object 11"/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2" name="object 12"/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3" name="object 13"/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4" name="object 14"/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5" name="object 15"/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6" name="object 16"/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object 17"/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object 18"/>
          <p:cNvSpPr txBox="1"/>
          <p:nvPr/>
        </p:nvSpPr>
        <p:spPr>
          <a:xfrm>
            <a:off x="765785" y="2178687"/>
            <a:ext cx="7612217" cy="10259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3029974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1092607"/>
          </a:xfrm>
        </p:spPr>
        <p:txBody>
          <a:bodyPr/>
          <a:lstStyle/>
          <a:p>
            <a:r>
              <a:rPr lang="cs-CZ" sz="3600" dirty="0" smtClean="0"/>
              <a:t>Pořizování </a:t>
            </a:r>
            <a:r>
              <a:rPr lang="cs-CZ" sz="3600" dirty="0"/>
              <a:t>dat - DAQ</a:t>
            </a:r>
            <a:br>
              <a:rPr lang="cs-CZ" sz="3600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Pořizování dat - DAQ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412776"/>
            <a:ext cx="8064500" cy="475297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DAQ (Data </a:t>
            </a:r>
            <a:r>
              <a:rPr lang="cs-CZ" sz="2400" dirty="0" err="1" smtClean="0"/>
              <a:t>Acquitision</a:t>
            </a:r>
            <a:r>
              <a:rPr lang="cs-CZ" sz="2400" dirty="0" smtClean="0"/>
              <a:t>) – práce s daty pořízenými při měření a generování fyzikálních signálů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DAQ systémy – systémy určené pro pořizování dat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DSP (Digital </a:t>
            </a:r>
            <a:r>
              <a:rPr lang="cs-CZ" sz="2400" dirty="0" err="1" smtClean="0"/>
              <a:t>Signal</a:t>
            </a:r>
            <a:r>
              <a:rPr lang="cs-CZ" sz="2400" dirty="0" smtClean="0"/>
              <a:t> </a:t>
            </a:r>
            <a:r>
              <a:rPr lang="cs-CZ" sz="2400" dirty="0" err="1" smtClean="0"/>
              <a:t>Processing</a:t>
            </a:r>
            <a:r>
              <a:rPr lang="cs-CZ" sz="2400" dirty="0" smtClean="0"/>
              <a:t>) – obvodové řešení DAQ systémů umožnilo náhradu analogového zpracování signálů pomocí počítačových systémů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vzniká </a:t>
            </a:r>
            <a:r>
              <a:rPr lang="cs-CZ" sz="2400" dirty="0"/>
              <a:t>tzv. virtuální přístrojová technika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2400" dirty="0"/>
          </a:p>
          <a:p>
            <a:pPr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0" indent="0">
              <a:buNone/>
            </a:pPr>
            <a:endParaRPr lang="cs-CZ" sz="2800" dirty="0" smtClean="0"/>
          </a:p>
          <a:p>
            <a:pPr marL="0" indent="0">
              <a:buNone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140503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Pořizování dat - DAQ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196752"/>
            <a:ext cx="8064500" cy="504031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moderní zařízení DAQ v podobě zásuvných karet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komunikuje přes rozhraní USB, IEEE 1394 (</a:t>
            </a:r>
            <a:r>
              <a:rPr lang="cs-CZ" sz="2400" dirty="0" err="1" smtClean="0"/>
              <a:t>FireWire</a:t>
            </a:r>
            <a:r>
              <a:rPr lang="cs-CZ" sz="2400" dirty="0" smtClean="0"/>
              <a:t>), </a:t>
            </a:r>
            <a:r>
              <a:rPr lang="cs-CZ" sz="2400" dirty="0" err="1" smtClean="0"/>
              <a:t>Ethernet</a:t>
            </a:r>
            <a:r>
              <a:rPr lang="cs-CZ" sz="2400" dirty="0" smtClean="0"/>
              <a:t> aj.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prostředí </a:t>
            </a:r>
            <a:r>
              <a:rPr lang="cs-CZ" sz="2400" dirty="0" err="1" smtClean="0"/>
              <a:t>LabVIEW</a:t>
            </a:r>
            <a:r>
              <a:rPr lang="cs-CZ" sz="2400" dirty="0" smtClean="0"/>
              <a:t> umožňuje analyzovat, zobrazovat a zpracovávat signál a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err="1"/>
              <a:t>LabVIEW</a:t>
            </a:r>
            <a:r>
              <a:rPr lang="cs-CZ" sz="2400" dirty="0"/>
              <a:t> – idea – fyzikální signál (U, I, T) se přivádějí do počítače nebo z počítače přes konkrétní zařízení (např. měřící kartu) s využitím programového vybavení (ovladače), které provede i konfiguraci zařízení a jeho datových kanálů</a:t>
            </a:r>
          </a:p>
          <a:p>
            <a:pPr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0" indent="0">
              <a:buNone/>
            </a:pPr>
            <a:endParaRPr lang="cs-CZ" sz="2800" dirty="0" smtClean="0"/>
          </a:p>
        </p:txBody>
      </p:sp>
    </p:spTree>
    <p:extLst>
      <p:ext uri="{BB962C8B-B14F-4D97-AF65-F5344CB8AC3E}">
        <p14:creationId xmlns:p14="http://schemas.microsoft.com/office/powerpoint/2010/main" val="322432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Pořizování dat - DAQ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340768"/>
            <a:ext cx="8064500" cy="504031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nové a vyvíjené ovladače nesou označení NI-</a:t>
            </a:r>
            <a:r>
              <a:rPr lang="cs-CZ" sz="2400" dirty="0" err="1" smtClean="0"/>
              <a:t>DAQmx</a:t>
            </a:r>
            <a:r>
              <a:rPr lang="cs-CZ" sz="2400" dirty="0" smtClean="0"/>
              <a:t> (nahradily NI-DAQ)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pro konfiguraci se v OS Windows používá nástroj MAX (</a:t>
            </a:r>
            <a:r>
              <a:rPr lang="cs-CZ" sz="2400" dirty="0" err="1" smtClean="0"/>
              <a:t>Measurement</a:t>
            </a:r>
            <a:r>
              <a:rPr lang="cs-CZ" sz="2400" dirty="0" smtClean="0"/>
              <a:t> &amp; </a:t>
            </a:r>
            <a:r>
              <a:rPr lang="cs-CZ" sz="2400" dirty="0" err="1" smtClean="0"/>
              <a:t>Automation</a:t>
            </a:r>
            <a:r>
              <a:rPr lang="cs-CZ" sz="2400" dirty="0" smtClean="0"/>
              <a:t> Explorer) – přečte informace v registrech Windows a přiřadí zařízení logické jméno pro práci v </a:t>
            </a:r>
            <a:r>
              <a:rPr lang="cs-CZ" sz="2400" dirty="0" err="1" smtClean="0"/>
              <a:t>LabVIEW</a:t>
            </a: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program MAX lze pustit přímo z plochy systému nebo z </a:t>
            </a:r>
            <a:r>
              <a:rPr lang="cs-CZ" sz="2400" dirty="0" err="1" smtClean="0"/>
              <a:t>LabVIEW</a:t>
            </a:r>
            <a:r>
              <a:rPr lang="cs-CZ" sz="2400" dirty="0" smtClean="0"/>
              <a:t> (</a:t>
            </a:r>
            <a:r>
              <a:rPr lang="cs-CZ" sz="2400" dirty="0" err="1" smtClean="0"/>
              <a:t>Tools</a:t>
            </a:r>
            <a:r>
              <a:rPr lang="cs-CZ" sz="2400" dirty="0" smtClean="0"/>
              <a:t> -&gt; </a:t>
            </a:r>
            <a:r>
              <a:rPr lang="cs-CZ" sz="2400" dirty="0" err="1" smtClean="0"/>
              <a:t>Measurement</a:t>
            </a:r>
            <a:r>
              <a:rPr lang="cs-CZ" sz="2400" dirty="0" smtClean="0"/>
              <a:t> &amp; </a:t>
            </a:r>
            <a:r>
              <a:rPr lang="cs-CZ" sz="2400" dirty="0" err="1" smtClean="0"/>
              <a:t>Automation</a:t>
            </a:r>
            <a:r>
              <a:rPr lang="cs-CZ" sz="2400" dirty="0" smtClean="0"/>
              <a:t> Explorer)</a:t>
            </a:r>
          </a:p>
        </p:txBody>
      </p:sp>
    </p:spTree>
    <p:extLst>
      <p:ext uri="{BB962C8B-B14F-4D97-AF65-F5344CB8AC3E}">
        <p14:creationId xmlns:p14="http://schemas.microsoft.com/office/powerpoint/2010/main" val="341700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Pořizování dat - DAQ</a:t>
            </a:r>
            <a:endParaRPr lang="cs-CZ" sz="2400" dirty="0"/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4294967295"/>
          </p:nvPr>
        </p:nvSpPr>
        <p:spPr>
          <a:xfrm>
            <a:off x="539552" y="1196752"/>
            <a:ext cx="8064500" cy="525621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po spuštění se objeví okno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/>
              <a:t>následně se po načtení knihoven a ovladačů spustí program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700808"/>
            <a:ext cx="5328592" cy="348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2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dpis 15"/>
          <p:cNvSpPr>
            <a:spLocks noGrp="1"/>
          </p:cNvSpPr>
          <p:nvPr>
            <p:ph type="ctrTitle" idx="4294967295"/>
          </p:nvPr>
        </p:nvSpPr>
        <p:spPr>
          <a:xfrm>
            <a:off x="2163763" y="258763"/>
            <a:ext cx="6980237" cy="506412"/>
          </a:xfrm>
        </p:spPr>
        <p:txBody>
          <a:bodyPr>
            <a:normAutofit/>
          </a:bodyPr>
          <a:lstStyle/>
          <a:p>
            <a:r>
              <a:rPr lang="cs-CZ" sz="2400" dirty="0" smtClean="0"/>
              <a:t>Pořizování dat - DAQ</a:t>
            </a:r>
            <a:endParaRPr lang="cs-CZ" sz="24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340768"/>
            <a:ext cx="8034450" cy="398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41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text 7"/>
          <p:cNvSpPr>
            <a:spLocks noGrp="1"/>
          </p:cNvSpPr>
          <p:nvPr>
            <p:ph type="body" sz="quarter" idx="4294967295"/>
          </p:nvPr>
        </p:nvSpPr>
        <p:spPr>
          <a:xfrm>
            <a:off x="2267744" y="2348880"/>
            <a:ext cx="4464050" cy="984250"/>
          </a:xfrm>
        </p:spPr>
        <p:txBody>
          <a:bodyPr/>
          <a:lstStyle/>
          <a:p>
            <a:pPr algn="ctr"/>
            <a:r>
              <a:rPr lang="cs-CZ" sz="3200" dirty="0" smtClean="0"/>
              <a:t>Díky za pozornost.</a:t>
            </a:r>
          </a:p>
          <a:p>
            <a:pPr algn="ctr"/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56960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ce white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5762</TotalTime>
  <Words>239</Words>
  <Application>Microsoft Office PowerPoint</Application>
  <PresentationFormat>Předvádění na obrazovce (4:3)</PresentationFormat>
  <Paragraphs>43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Rice white</vt:lpstr>
      <vt:lpstr>Office Theme</vt:lpstr>
      <vt:lpstr>Prezentace aplikace PowerPoint</vt:lpstr>
      <vt:lpstr>Pořizování dat - DAQ </vt:lpstr>
      <vt:lpstr>Pořizování dat - DAQ</vt:lpstr>
      <vt:lpstr>Pořizování dat - DAQ</vt:lpstr>
      <vt:lpstr>Pořizování dat - DAQ</vt:lpstr>
      <vt:lpstr>Pořizování dat - DAQ</vt:lpstr>
      <vt:lpstr>Pořizování dat - DAQ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Vasik</dc:creator>
  <cp:lastModifiedBy>Václav Kotlan</cp:lastModifiedBy>
  <cp:revision>205</cp:revision>
  <dcterms:created xsi:type="dcterms:W3CDTF">2013-09-05T13:20:21Z</dcterms:created>
  <dcterms:modified xsi:type="dcterms:W3CDTF">2020-12-10T11:37:20Z</dcterms:modified>
</cp:coreProperties>
</file>