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8"/>
  </p:notesMasterIdLst>
  <p:sldIdLst>
    <p:sldId id="325" r:id="rId2"/>
    <p:sldId id="290" r:id="rId3"/>
    <p:sldId id="291" r:id="rId4"/>
    <p:sldId id="292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8" r:id="rId13"/>
    <p:sldId id="324" r:id="rId14"/>
    <p:sldId id="302" r:id="rId15"/>
    <p:sldId id="309" r:id="rId16"/>
    <p:sldId id="304" r:id="rId17"/>
    <p:sldId id="305" r:id="rId18"/>
    <p:sldId id="310" r:id="rId19"/>
    <p:sldId id="307" r:id="rId20"/>
    <p:sldId id="311" r:id="rId21"/>
    <p:sldId id="312" r:id="rId22"/>
    <p:sldId id="313" r:id="rId23"/>
    <p:sldId id="314" r:id="rId24"/>
    <p:sldId id="315" r:id="rId25"/>
    <p:sldId id="317" r:id="rId26"/>
    <p:sldId id="318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70557" autoAdjust="0"/>
  </p:normalViewPr>
  <p:slideViewPr>
    <p:cSldViewPr snapToGrid="0">
      <p:cViewPr varScale="1">
        <p:scale>
          <a:sx n="62" d="100"/>
          <a:sy n="62" d="100"/>
        </p:scale>
        <p:origin x="148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AEFB4-7DC0-40BE-88CD-24AAC1047D1E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2EA78-7700-440D-A278-D0609995CAB1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1105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50480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8453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16709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38231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880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13379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6538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39916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3430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65881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54527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99691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87062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8417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17326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025542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56023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39402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5906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4030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401997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92EA78-7700-440D-A278-D0609995CAB1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4569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87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8.jpe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1.jpeg"/><Relationship Id="rId5" Type="http://schemas.openxmlformats.org/officeDocument/2006/relationships/image" Target="../media/image20.emf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30.png"/><Relationship Id="rId4" Type="http://schemas.openxmlformats.org/officeDocument/2006/relationships/notesSlide" Target="../notesSlides/notes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png"/><Relationship Id="rId5" Type="http://schemas.openxmlformats.org/officeDocument/2006/relationships/image" Target="../media/image32.jpeg"/><Relationship Id="rId4" Type="http://schemas.openxmlformats.org/officeDocument/2006/relationships/notesSlide" Target="../notesSlides/notesSl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png"/><Relationship Id="rId5" Type="http://schemas.openxmlformats.org/officeDocument/2006/relationships/image" Target="../media/image33.jpeg"/><Relationship Id="rId4" Type="http://schemas.openxmlformats.org/officeDocument/2006/relationships/notesSlide" Target="../notesSlides/notesSlide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463727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472715" y="695861"/>
            <a:ext cx="9819859" cy="762000"/>
          </a:xfrm>
        </p:spPr>
        <p:txBody>
          <a:bodyPr>
            <a:noAutofit/>
          </a:bodyPr>
          <a:lstStyle/>
          <a:p>
            <a:pPr eaLnBrk="1" hangingPunct="1"/>
            <a:r>
              <a:rPr lang="cs-CZ" altLang="cs-CZ" sz="3600" b="1" dirty="0"/>
              <a:t>Uzavření hrobu a jeho dokončení </a:t>
            </a:r>
          </a:p>
        </p:txBody>
      </p:sp>
      <p:sp>
        <p:nvSpPr>
          <p:cNvPr id="21508" name="Text Box 1028"/>
          <p:cNvSpPr txBox="1">
            <a:spLocks noChangeArrowheads="1"/>
          </p:cNvSpPr>
          <p:nvPr/>
        </p:nvSpPr>
        <p:spPr bwMode="auto">
          <a:xfrm>
            <a:off x="1577842" y="2073085"/>
            <a:ext cx="96096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algn="just">
              <a:spcBef>
                <a:spcPct val="50000"/>
              </a:spcBef>
              <a:buClrTx/>
              <a:buSzTx/>
              <a:buFont typeface="Arial" panose="020B0604020202020204" pitchFamily="34" charset="0"/>
              <a:buChar char="•"/>
            </a:pPr>
            <a:endParaRPr lang="cs-CZ" altLang="cs-CZ" sz="2400" dirty="0">
              <a:latin typeface="+mn-lt"/>
              <a:sym typeface="Wingdings" panose="05000000000000000000" pitchFamily="2" charset="2"/>
            </a:endParaRPr>
          </a:p>
        </p:txBody>
      </p:sp>
      <p:pic>
        <p:nvPicPr>
          <p:cNvPr id="1026" name="Picture 2" descr="VÃ½sledek obrÃ¡zku pro nÃ¡hrobnÃ­ kÃ¡me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147" y="2073085"/>
            <a:ext cx="4763497" cy="3408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ÃºnÄtickÃ© hrob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998" y="2073085"/>
            <a:ext cx="43624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92574" y="19343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03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103" y="1613788"/>
            <a:ext cx="4479925" cy="335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2" t="4567" r="21570" b="38469"/>
          <a:stretch>
            <a:fillRect/>
          </a:stretch>
        </p:blipFill>
        <p:spPr bwMode="auto">
          <a:xfrm>
            <a:off x="987240" y="1613788"/>
            <a:ext cx="5175765" cy="3357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990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42501" y="541892"/>
            <a:ext cx="7772400" cy="838200"/>
          </a:xfrm>
        </p:spPr>
        <p:txBody>
          <a:bodyPr/>
          <a:lstStyle/>
          <a:p>
            <a:pPr eaLnBrk="1" hangingPunct="1"/>
            <a:r>
              <a:rPr lang="cs-CZ" altLang="cs-CZ" sz="3600" b="1" dirty="0"/>
              <a:t>Znovu otevírání hrobů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209075" y="1641687"/>
            <a:ext cx="10431379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Možné důvody:</a:t>
            </a:r>
          </a:p>
          <a:p>
            <a:pPr lvl="1" algn="just">
              <a:spcBef>
                <a:spcPct val="50000"/>
              </a:spcBef>
              <a:buClrTx/>
              <a:buSzTx/>
            </a:pP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v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yjmutí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určitých kostí či celých koster a jejich uložení někde jinde (může souviset např. s kultem předků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);</a:t>
            </a:r>
            <a:endParaRPr lang="cs-CZ" altLang="cs-CZ" sz="2000" dirty="0">
              <a:latin typeface="+mn-lt"/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  <a:buClrTx/>
              <a:buSzTx/>
            </a:pPr>
            <a:endParaRPr lang="cs-CZ" altLang="cs-CZ" sz="2000" dirty="0" smtClean="0">
              <a:latin typeface="+mn-lt"/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  <a:buClrTx/>
              <a:buSzTx/>
            </a:pP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přidání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nebo naopak vyjmutí artefaktu z hrobu (o předmět si nebožtík po smrti žádá </a:t>
            </a:r>
            <a:r>
              <a:rPr lang="cs-CZ" altLang="cs-CZ" sz="2000" u="sng" dirty="0">
                <a:latin typeface="+mn-lt"/>
                <a:sym typeface="Wingdings" panose="05000000000000000000" pitchFamily="2" charset="2"/>
              </a:rPr>
              <a:t>X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 artefakt vyjmutý z hrobu má magickou moc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);</a:t>
            </a:r>
            <a:endParaRPr lang="cs-CZ" altLang="cs-CZ" sz="2000" dirty="0">
              <a:latin typeface="+mn-lt"/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  <a:buClrTx/>
              <a:buSzTx/>
            </a:pPr>
            <a:endParaRPr lang="cs-CZ" altLang="cs-CZ" sz="2000" dirty="0" smtClean="0">
              <a:latin typeface="+mn-lt"/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  <a:buClrTx/>
              <a:buSzTx/>
            </a:pPr>
            <a:r>
              <a:rPr lang="cs-CZ" altLang="cs-CZ" sz="2000" i="1" dirty="0" smtClean="0">
                <a:latin typeface="+mn-lt"/>
                <a:sym typeface="Wingdings" panose="05000000000000000000" pitchFamily="2" charset="2"/>
              </a:rPr>
              <a:t>protivampyrická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opatření (u jedinců, u kterých se soudí, že se vrací do světa živých, kde škodí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);</a:t>
            </a:r>
            <a:endParaRPr lang="cs-CZ" altLang="cs-CZ" sz="2000" dirty="0">
              <a:latin typeface="+mn-lt"/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  <a:buClrTx/>
              <a:buSzTx/>
            </a:pPr>
            <a:endParaRPr lang="cs-CZ" altLang="cs-CZ" sz="2000" dirty="0" smtClean="0">
              <a:latin typeface="+mn-lt"/>
              <a:sym typeface="Wingdings" panose="05000000000000000000" pitchFamily="2" charset="2"/>
            </a:endParaRPr>
          </a:p>
          <a:p>
            <a:pPr lvl="1" algn="just">
              <a:spcBef>
                <a:spcPct val="50000"/>
              </a:spcBef>
              <a:buClrTx/>
              <a:buSzTx/>
            </a:pP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znovu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otevření hrobu za účelem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loupeže = </a:t>
            </a:r>
            <a:r>
              <a:rPr lang="cs-CZ" altLang="cs-CZ" sz="2000" dirty="0">
                <a:latin typeface="+mn-lt"/>
                <a:sym typeface="Wingdings" panose="05000000000000000000" pitchFamily="2" charset="2"/>
              </a:rPr>
              <a:t>nemá symbolický </a:t>
            </a:r>
            <a:r>
              <a:rPr lang="cs-CZ" altLang="cs-CZ" sz="2000" dirty="0" smtClean="0">
                <a:latin typeface="+mn-lt"/>
                <a:sym typeface="Wingdings" panose="05000000000000000000" pitchFamily="2" charset="2"/>
              </a:rPr>
              <a:t>smysl.</a:t>
            </a:r>
            <a:endParaRPr lang="cs-CZ" altLang="cs-CZ" sz="2000" dirty="0">
              <a:latin typeface="+mn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312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419101"/>
            <a:ext cx="9601200" cy="1485900"/>
          </a:xfrm>
        </p:spPr>
        <p:txBody>
          <a:bodyPr/>
          <a:lstStyle/>
          <a:p>
            <a:pPr eaLnBrk="1" hangingPunct="1"/>
            <a:r>
              <a:rPr lang="cs-CZ" altLang="cs-CZ" sz="3600" dirty="0"/>
              <a:t>Zvláštní případy symbolického nakládání se zemřelými a jejich ostatky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1638299" y="2367439"/>
            <a:ext cx="10367209" cy="1975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2"/>
              </a:buClr>
              <a:buSzPct val="80000"/>
              <a:buFont typeface="Wingdings" panose="05000000000000000000" pitchFamily="2" charset="2"/>
              <a:buChar char="l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9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" panose="05000000000000000000" pitchFamily="2" charset="2"/>
              <a:buChar char="l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400" dirty="0">
                <a:latin typeface="Trebuchet MS" panose="020B0603020202020204" pitchFamily="34" charset="0"/>
                <a:sym typeface="Wingdings" panose="05000000000000000000" pitchFamily="2" charset="2"/>
              </a:rPr>
              <a:t> </a:t>
            </a:r>
            <a:r>
              <a:rPr lang="cs-CZ" altLang="cs-CZ" sz="24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Kanibalismus </a:t>
            </a:r>
            <a:endParaRPr lang="cs-CZ" altLang="cs-CZ" sz="2400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cs-CZ" altLang="cs-CZ" sz="24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Ostatky svatých</a:t>
            </a:r>
            <a:endParaRPr lang="cs-CZ" altLang="cs-CZ" sz="2400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Char char="§"/>
            </a:pPr>
            <a:r>
              <a:rPr lang="cs-CZ" altLang="cs-CZ" sz="2400" dirty="0">
                <a:latin typeface="Trebuchet MS" panose="020B0603020202020204" pitchFamily="34" charset="0"/>
                <a:sym typeface="Wingdings" panose="05000000000000000000" pitchFamily="2" charset="2"/>
              </a:rPr>
              <a:t> </a:t>
            </a:r>
            <a:r>
              <a:rPr lang="cs-CZ" altLang="cs-CZ" sz="24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Kenotafy </a:t>
            </a:r>
            <a:endParaRPr lang="cs-CZ" altLang="cs-CZ" sz="2800" b="1" dirty="0"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 typeface="Wingdings" panose="05000000000000000000" pitchFamily="2" charset="2"/>
              <a:buNone/>
            </a:pPr>
            <a:r>
              <a:rPr lang="cs-CZ" altLang="cs-CZ" sz="2400" dirty="0">
                <a:latin typeface="Trebuchet MS" panose="020B0603020202020204" pitchFamily="34" charset="0"/>
                <a:sym typeface="Wingdings" panose="05000000000000000000" pitchFamily="2" charset="2"/>
              </a:rPr>
              <a:t> </a:t>
            </a:r>
            <a:r>
              <a:rPr lang="cs-CZ" altLang="cs-CZ" sz="2400" dirty="0" smtClean="0">
                <a:latin typeface="Trebuchet MS" panose="020B0603020202020204" pitchFamily="34" charset="0"/>
                <a:sym typeface="Wingdings" panose="05000000000000000000" pitchFamily="2" charset="2"/>
              </a:rPr>
              <a:t>Pohřby zvířat</a:t>
            </a:r>
            <a:endParaRPr lang="cs-CZ" altLang="cs-CZ" sz="2400" dirty="0"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pic>
        <p:nvPicPr>
          <p:cNvPr id="45060" name="Picture 4" descr="C:\Documents and Settings\Erika\Dokumenty\ostatni\prednaska na SSA\fotky do prezentace\svaty Vacla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637" y="2367439"/>
            <a:ext cx="4085391" cy="3399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40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umifikovanÃ© koÄky v egyptskÃ©m hrobÄ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841" y="931956"/>
            <a:ext cx="8472438" cy="47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5319541" y="6055773"/>
            <a:ext cx="1007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solidFill>
                  <a:srgbClr val="000000"/>
                </a:solidFill>
                <a:latin typeface="Georgia" panose="02040502050405020303" pitchFamily="18" charset="0"/>
              </a:rPr>
              <a:t>Sakkára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208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VÃ½sledek obrÃ¡zku pro native people and crucifix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9308" y="1004888"/>
            <a:ext cx="570741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23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Historie pohřbívání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763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Starý paleolit (2,5 mil. </a:t>
            </a:r>
            <a:r>
              <a:rPr lang="cs-CZ" sz="4000" dirty="0"/>
              <a:t>až 300 </a:t>
            </a:r>
            <a:r>
              <a:rPr lang="cs-CZ" sz="4000" dirty="0" smtClean="0"/>
              <a:t>tis.)</a:t>
            </a:r>
            <a:endParaRPr lang="cs-CZ" sz="4000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1371600" y="1934308"/>
            <a:ext cx="9601200" cy="3581400"/>
          </a:xfrm>
        </p:spPr>
        <p:txBody>
          <a:bodyPr/>
          <a:lstStyle/>
          <a:p>
            <a:r>
              <a:rPr lang="cs-CZ" dirty="0" smtClean="0"/>
              <a:t>Archaický </a:t>
            </a:r>
            <a:r>
              <a:rPr lang="cs-CZ" i="1" dirty="0" smtClean="0"/>
              <a:t>Homo sapiens </a:t>
            </a:r>
            <a:r>
              <a:rPr lang="cs-CZ" dirty="0" smtClean="0"/>
              <a:t>(</a:t>
            </a:r>
            <a:r>
              <a:rPr lang="cs-CZ" i="1" dirty="0" smtClean="0"/>
              <a:t>Homo heidelbergensis), Homo erectus</a:t>
            </a:r>
            <a:r>
              <a:rPr lang="cs-CZ" dirty="0" smtClean="0"/>
              <a:t>.</a:t>
            </a:r>
            <a:endParaRPr lang="cs-CZ" i="1" dirty="0" smtClean="0"/>
          </a:p>
          <a:p>
            <a:r>
              <a:rPr lang="cs-CZ" dirty="0" smtClean="0"/>
              <a:t>Sima de los Huesos, </a:t>
            </a:r>
            <a:r>
              <a:rPr lang="cs-CZ" dirty="0"/>
              <a:t>větev </a:t>
            </a:r>
            <a:r>
              <a:rPr lang="cs-CZ" dirty="0" smtClean="0"/>
              <a:t>jeskyně </a:t>
            </a:r>
            <a:r>
              <a:rPr lang="es-ES" dirty="0" smtClean="0"/>
              <a:t>Cueava </a:t>
            </a:r>
            <a:r>
              <a:rPr lang="es-ES" dirty="0"/>
              <a:t>Mayor v komplexu </a:t>
            </a:r>
            <a:r>
              <a:rPr lang="es-ES" dirty="0" smtClean="0"/>
              <a:t>Atapuerca</a:t>
            </a:r>
            <a:r>
              <a:rPr lang="cs-CZ" dirty="0" smtClean="0"/>
              <a:t>, Španělsko.</a:t>
            </a:r>
            <a:endParaRPr lang="cs-CZ" dirty="0"/>
          </a:p>
        </p:txBody>
      </p:sp>
      <p:pic>
        <p:nvPicPr>
          <p:cNvPr id="1026" name="Picture 2" descr="SouvisejÃ­cÃ­ obrÃ¡zek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102" y="3420208"/>
            <a:ext cx="4224948" cy="26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azu kosti kostÃ­ atapuerc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552" y="3420208"/>
            <a:ext cx="4966127" cy="26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3323552" y="6110834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200" dirty="0"/>
              <a:t>http://humanorigins.si.edu/evidence/human-fossils/species/homo-heidelbergensis</a:t>
            </a: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07261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3733" y="301868"/>
            <a:ext cx="9601200" cy="1485900"/>
          </a:xfrm>
        </p:spPr>
        <p:txBody>
          <a:bodyPr>
            <a:normAutofit/>
          </a:bodyPr>
          <a:lstStyle/>
          <a:p>
            <a:r>
              <a:rPr lang="cs-CZ" sz="3200" dirty="0" smtClean="0"/>
              <a:t>Střední paleolit (300 tis. až 40 tis.)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72714" y="1188967"/>
            <a:ext cx="9601200" cy="3581400"/>
          </a:xfrm>
        </p:spPr>
        <p:txBody>
          <a:bodyPr/>
          <a:lstStyle/>
          <a:p>
            <a:r>
              <a:rPr lang="cs-CZ" dirty="0" smtClean="0"/>
              <a:t>Neandrtálci (</a:t>
            </a:r>
            <a:r>
              <a:rPr lang="cs-CZ" i="1" dirty="0"/>
              <a:t>Homo neanderthalensis</a:t>
            </a:r>
            <a:r>
              <a:rPr lang="cs-CZ" dirty="0" smtClean="0"/>
              <a:t>): cca 50 neandrtálských pohřbů</a:t>
            </a:r>
          </a:p>
          <a:p>
            <a:r>
              <a:rPr lang="cs-CZ" dirty="0" smtClean="0"/>
              <a:t>Anatomicky moderní lidé (Sev. Afrika a Blízký východ).</a:t>
            </a:r>
            <a:endParaRPr lang="cs-CZ" b="1" dirty="0"/>
          </a:p>
        </p:txBody>
      </p:sp>
      <p:pic>
        <p:nvPicPr>
          <p:cNvPr id="4098" name="Picture 2" descr="VÃ½sledek obrÃ¡zku pro Homo neanderthalensis map of sit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922" y="2107643"/>
            <a:ext cx="6577904" cy="445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ál 3"/>
          <p:cNvSpPr/>
          <p:nvPr/>
        </p:nvSpPr>
        <p:spPr>
          <a:xfrm>
            <a:off x="4185138" y="3604847"/>
            <a:ext cx="504093" cy="4630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6" name="Ovál 5"/>
          <p:cNvSpPr/>
          <p:nvPr/>
        </p:nvSpPr>
        <p:spPr>
          <a:xfrm>
            <a:off x="3870079" y="5745709"/>
            <a:ext cx="737090" cy="4323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Ovál 6"/>
          <p:cNvSpPr/>
          <p:nvPr/>
        </p:nvSpPr>
        <p:spPr>
          <a:xfrm>
            <a:off x="3560882" y="5454037"/>
            <a:ext cx="1269026" cy="32824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754" y="4318489"/>
            <a:ext cx="1482522" cy="2316773"/>
          </a:xfrm>
          <a:prstGeom prst="rect">
            <a:avLst/>
          </a:prstGeom>
        </p:spPr>
      </p:pic>
      <p:sp>
        <p:nvSpPr>
          <p:cNvPr id="9" name="Ovál 8"/>
          <p:cNvSpPr/>
          <p:nvPr/>
        </p:nvSpPr>
        <p:spPr>
          <a:xfrm>
            <a:off x="2986448" y="6035727"/>
            <a:ext cx="883631" cy="341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1274814" y="6611779"/>
            <a:ext cx="132440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000" dirty="0" smtClean="0">
                <a:solidFill>
                  <a:srgbClr val="4B5555"/>
                </a:solidFill>
                <a:latin typeface="Arial" panose="020B0604020202020204" pitchFamily="34" charset="0"/>
              </a:rPr>
              <a:t>Gargett et al. (1989)</a:t>
            </a:r>
            <a:endParaRPr lang="cs-CZ" sz="1000" dirty="0"/>
          </a:p>
        </p:txBody>
      </p:sp>
      <p:sp>
        <p:nvSpPr>
          <p:cNvPr id="10" name="Obdélník 9"/>
          <p:cNvSpPr/>
          <p:nvPr/>
        </p:nvSpPr>
        <p:spPr>
          <a:xfrm>
            <a:off x="9479810" y="3604847"/>
            <a:ext cx="2588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 smtClean="0"/>
              <a:t>Big </a:t>
            </a:r>
            <a:r>
              <a:rPr lang="cs-CZ" b="1" dirty="0"/>
              <a:t>bang of human culture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4316802" y="6530300"/>
            <a:ext cx="357014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n.wikipedia.org/wiki/List_of_Neanderthal_sites</a:t>
            </a:r>
          </a:p>
        </p:txBody>
      </p:sp>
      <p:pic>
        <p:nvPicPr>
          <p:cNvPr id="1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58418" y="1582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9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7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392723"/>
            <a:ext cx="10363200" cy="1485900"/>
          </a:xfrm>
        </p:spPr>
        <p:txBody>
          <a:bodyPr>
            <a:normAutofit/>
          </a:bodyPr>
          <a:lstStyle/>
          <a:p>
            <a:r>
              <a:rPr lang="cs-CZ" sz="4000" dirty="0" smtClean="0">
                <a:solidFill>
                  <a:schemeClr val="tx1"/>
                </a:solidFill>
              </a:rPr>
              <a:t>Le Moustier a </a:t>
            </a:r>
            <a:r>
              <a:rPr lang="fr-FR" sz="4000" dirty="0">
                <a:solidFill>
                  <a:schemeClr val="tx1"/>
                </a:solidFill>
              </a:rPr>
              <a:t>La </a:t>
            </a:r>
            <a:r>
              <a:rPr lang="fr-FR" sz="4000" dirty="0" smtClean="0">
                <a:solidFill>
                  <a:schemeClr val="tx1"/>
                </a:solidFill>
              </a:rPr>
              <a:t>Chapelle-aux-Saints</a:t>
            </a:r>
            <a:r>
              <a:rPr lang="cs-CZ" sz="4000" dirty="0" smtClean="0">
                <a:solidFill>
                  <a:schemeClr val="tx1"/>
                </a:solidFill>
              </a:rPr>
              <a:t> (Francie)</a:t>
            </a:r>
            <a:endParaRPr lang="cs-CZ" sz="4000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8198414" y="2178716"/>
            <a:ext cx="2916381" cy="3581400"/>
          </a:xfrm>
          <a:prstGeom prst="rect">
            <a:avLst/>
          </a:prstGeom>
        </p:spPr>
      </p:pic>
      <p:pic>
        <p:nvPicPr>
          <p:cNvPr id="2050" name="Picture 2" descr="https://www.donsmaps.com/images23/moustierskullb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592" y="2178716"/>
            <a:ext cx="2653213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www.donsmaps.com/images12/moustierIMG_067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46" y="2178716"/>
            <a:ext cx="4244742" cy="3604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2425254" y="5783210"/>
            <a:ext cx="33243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https://www.britannica.com/place/Le-Moustier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546" y="2178716"/>
            <a:ext cx="4296597" cy="3570917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9036145" y="5760116"/>
            <a:ext cx="1240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Svoboda (2003)</a:t>
            </a:r>
            <a:endParaRPr lang="cs-CZ" sz="1200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09995" y="6160477"/>
            <a:ext cx="609600" cy="6096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9917316" y="6280611"/>
            <a:ext cx="719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ÚKOL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821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7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Shanidar (Irak)</a:t>
            </a: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1885214" y="2286000"/>
            <a:ext cx="3420946" cy="3581400"/>
          </a:xfrm>
          <a:prstGeom prst="rect">
            <a:avLst/>
          </a:prstGeom>
        </p:spPr>
      </p:pic>
      <p:pic>
        <p:nvPicPr>
          <p:cNvPr id="3074" name="Picture 2" descr="VÃ½sledek obrÃ¡zku pro shanidar plan of burial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868" y="2688893"/>
            <a:ext cx="5926943" cy="2816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ovéPole 7"/>
          <p:cNvSpPr txBox="1"/>
          <p:nvPr/>
        </p:nvSpPr>
        <p:spPr>
          <a:xfrm>
            <a:off x="2975228" y="5867400"/>
            <a:ext cx="1240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Svoboda (2003)</a:t>
            </a:r>
            <a:endParaRPr lang="cs-CZ" sz="1200" dirty="0"/>
          </a:p>
        </p:txBody>
      </p:sp>
      <p:sp>
        <p:nvSpPr>
          <p:cNvPr id="9" name="Obdélník 8"/>
          <p:cNvSpPr/>
          <p:nvPr/>
        </p:nvSpPr>
        <p:spPr>
          <a:xfrm>
            <a:off x="7413733" y="5505855"/>
            <a:ext cx="30694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https://www.donsmaps.com/clancave.html</a:t>
            </a: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5876" y="76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2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5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Kebara (Izrael)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1299" y="1974715"/>
            <a:ext cx="2645754" cy="3581400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983717" y="5556115"/>
            <a:ext cx="1240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Svoboda (2003)</a:t>
            </a:r>
            <a:endParaRPr lang="cs-CZ" sz="1200" dirty="0"/>
          </a:p>
        </p:txBody>
      </p:sp>
      <p:pic>
        <p:nvPicPr>
          <p:cNvPr id="4098" name="Picture 2" descr="VÃ½sledek obrÃ¡zku pro kebara neanderthal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354" y="1974715"/>
            <a:ext cx="2692781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Ã½sledek obrÃ¡zku pro kebara neanderthal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436" y="2184670"/>
            <a:ext cx="4215319" cy="3161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délník 5"/>
          <p:cNvSpPr/>
          <p:nvPr/>
        </p:nvSpPr>
        <p:spPr>
          <a:xfrm>
            <a:off x="7490078" y="5379275"/>
            <a:ext cx="28360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https://en.wikipedia.org/wiki/Kebara_2</a:t>
            </a:r>
          </a:p>
        </p:txBody>
      </p:sp>
    </p:spTree>
    <p:extLst>
      <p:ext uri="{BB962C8B-B14F-4D97-AF65-F5344CB8AC3E}">
        <p14:creationId xmlns:p14="http://schemas.microsoft.com/office/powerpoint/2010/main" val="303217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Qafzeh </a:t>
            </a:r>
            <a:r>
              <a:rPr lang="cs-CZ" sz="4000" dirty="0" smtClean="0"/>
              <a:t>a </a:t>
            </a:r>
            <a:r>
              <a:rPr lang="cs-CZ" sz="4000" dirty="0"/>
              <a:t>Mugharet es Skhul (Izrael)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71600" y="1845985"/>
            <a:ext cx="4547632" cy="438483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8326" y="1845985"/>
            <a:ext cx="5289437" cy="4384830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5457867" y="6352660"/>
            <a:ext cx="12409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dirty="0" smtClean="0"/>
              <a:t>Svoboda (2003)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429325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Souhrn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996602"/>
            <a:ext cx="9601200" cy="35814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s-CZ" dirty="0" smtClean="0"/>
              <a:t>Neandrtálské pohřby jsou pravděpodobně záměrné </a:t>
            </a:r>
            <a:r>
              <a:rPr lang="cs-CZ" dirty="0" smtClean="0">
                <a:solidFill>
                  <a:srgbClr val="FF0000"/>
                </a:solidFill>
              </a:rPr>
              <a:t>PŘESTO stále kritika.</a:t>
            </a:r>
          </a:p>
          <a:p>
            <a:pPr algn="just"/>
            <a:r>
              <a:rPr lang="cs-CZ" dirty="0">
                <a:solidFill>
                  <a:srgbClr val="FF0000"/>
                </a:solidFill>
              </a:rPr>
              <a:t>Robert Gargett: </a:t>
            </a:r>
            <a:r>
              <a:rPr lang="cs-CZ" dirty="0">
                <a:solidFill>
                  <a:schemeClr val="tx1"/>
                </a:solidFill>
              </a:rPr>
              <a:t>na základě tafonomické analýzy a totální absence milodarů (v podobě ornamentů) zvažuje, že všechny nálezy mohou být důsledkem přírodních </a:t>
            </a:r>
            <a:r>
              <a:rPr lang="cs-CZ" dirty="0" smtClean="0">
                <a:solidFill>
                  <a:schemeClr val="tx1"/>
                </a:solidFill>
              </a:rPr>
              <a:t>procesů (sesuvu a pádu stropů).</a:t>
            </a:r>
            <a:endParaRPr lang="cs-CZ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cs-CZ" dirty="0" smtClean="0">
              <a:solidFill>
                <a:srgbClr val="FF0000"/>
              </a:solidFill>
            </a:endParaRPr>
          </a:p>
          <a:p>
            <a:pPr algn="just"/>
            <a:r>
              <a:rPr lang="cs-CZ" dirty="0" smtClean="0"/>
              <a:t>Zhruba od 100 tis. B.C. = těla jsou naaranžovaná, mají při sobě milodary (zvířecí kosti), možná květiny a barvivo, jsou orientovaná, artikulovaná.</a:t>
            </a:r>
          </a:p>
          <a:p>
            <a:pPr algn="just"/>
            <a:r>
              <a:rPr lang="cs-CZ" dirty="0" smtClean="0"/>
              <a:t>Nacházejí se v sídelních jeskyních.</a:t>
            </a:r>
          </a:p>
          <a:p>
            <a:pPr algn="just"/>
            <a:r>
              <a:rPr lang="cs-CZ" dirty="0" smtClean="0"/>
              <a:t>Některé mají hrobovou jámu (Kebara, Israel), přirozenou jámu (</a:t>
            </a:r>
            <a:r>
              <a:rPr lang="fr-FR" dirty="0">
                <a:solidFill>
                  <a:schemeClr val="tx1"/>
                </a:solidFill>
              </a:rPr>
              <a:t>La </a:t>
            </a:r>
            <a:r>
              <a:rPr lang="fr-FR" dirty="0" smtClean="0">
                <a:solidFill>
                  <a:schemeClr val="tx1"/>
                </a:solidFill>
              </a:rPr>
              <a:t>Chapelle-aux-Saints</a:t>
            </a:r>
            <a:r>
              <a:rPr lang="cs-CZ" dirty="0" smtClean="0">
                <a:solidFill>
                  <a:schemeClr val="tx1"/>
                </a:solidFill>
              </a:rPr>
              <a:t>, Le Moustier, La Ferrasie).</a:t>
            </a:r>
          </a:p>
          <a:p>
            <a:pPr marL="0" indent="0" algn="just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70067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06834" y="457559"/>
            <a:ext cx="10193769" cy="1485900"/>
          </a:xfrm>
        </p:spPr>
        <p:txBody>
          <a:bodyPr>
            <a:normAutofit/>
          </a:bodyPr>
          <a:lstStyle/>
          <a:p>
            <a:r>
              <a:rPr lang="cs-CZ" sz="4000" dirty="0" smtClean="0"/>
              <a:t>Mladý (svrchní) paleolit (40 až 10 tis.)</a:t>
            </a:r>
            <a:endParaRPr lang="cs-CZ" sz="4000" dirty="0"/>
          </a:p>
        </p:txBody>
      </p:sp>
      <p:pic>
        <p:nvPicPr>
          <p:cNvPr id="2050" name="Picture 2" descr="SouvisejÃ­cÃ­ obrÃ¡zek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36" y="1784838"/>
            <a:ext cx="6823826" cy="396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5078" y="1943459"/>
            <a:ext cx="3352928" cy="3645578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2709032" y="5747658"/>
            <a:ext cx="335245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200" dirty="0"/>
              <a:t>https://en.wikipedia.org/wiki/Upper_Paleolithic</a:t>
            </a: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0603" y="15275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4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0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Cro-Magnon (Francie)</a:t>
            </a:r>
          </a:p>
        </p:txBody>
      </p:sp>
      <p:pic>
        <p:nvPicPr>
          <p:cNvPr id="6146" name="Picture 2" descr="https://upload.wikimedia.org/wikipedia/commons/thumb/9/95/Cro-Magnon-male-skull.png/800px-Cro-Magnon-male-skull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683" y="2171700"/>
            <a:ext cx="428269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1724608" y="5907055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000" dirty="0"/>
              <a:t>https://en.wikipedia.org/wiki/European_early_modern_humans#/media/File:Cro-Magnon-male-skull.png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6850224" y="3331491"/>
            <a:ext cx="5041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smtClean="0"/>
              <a:t>1868, </a:t>
            </a:r>
            <a:r>
              <a:rPr lang="cs-CZ" sz="2000" dirty="0"/>
              <a:t>Abri </a:t>
            </a:r>
            <a:r>
              <a:rPr lang="cs-CZ" sz="2000" dirty="0" smtClean="0"/>
              <a:t>de </a:t>
            </a:r>
            <a:r>
              <a:rPr lang="pt-BR" sz="2000" dirty="0" smtClean="0"/>
              <a:t>Cro-Magnon </a:t>
            </a:r>
            <a:r>
              <a:rPr lang="pt-BR" sz="2000" dirty="0"/>
              <a:t>v Les Eyzies</a:t>
            </a:r>
            <a:r>
              <a:rPr lang="cs-CZ" sz="2000" dirty="0"/>
              <a:t> </a:t>
            </a:r>
            <a:endParaRPr lang="cs-CZ" sz="2000" dirty="0" smtClean="0"/>
          </a:p>
          <a:p>
            <a:r>
              <a:rPr lang="cs-CZ" sz="2000" dirty="0" smtClean="0"/>
              <a:t>Pět jedinců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17695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Pohřby na loveckých sídlištích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36191" y="1901951"/>
            <a:ext cx="9978887" cy="4055165"/>
          </a:xfrm>
        </p:spPr>
        <p:txBody>
          <a:bodyPr>
            <a:noAutofit/>
          </a:bodyPr>
          <a:lstStyle/>
          <a:p>
            <a:r>
              <a:rPr lang="cs-CZ" dirty="0" smtClean="0"/>
              <a:t>První hroby na sídlištích se objevují v Austrálii (Mungo; 30 tis. let).</a:t>
            </a:r>
          </a:p>
          <a:p>
            <a:r>
              <a:rPr lang="cs-CZ" dirty="0" smtClean="0"/>
              <a:t>Eurasie (Rusko, východní a střední Evropa; od 25 tis. </a:t>
            </a:r>
            <a:r>
              <a:rPr lang="cs-CZ" dirty="0"/>
              <a:t>l</a:t>
            </a:r>
            <a:r>
              <a:rPr lang="cs-CZ" dirty="0" smtClean="0"/>
              <a:t>et).</a:t>
            </a:r>
          </a:p>
          <a:p>
            <a:r>
              <a:rPr lang="cs-CZ" dirty="0" smtClean="0"/>
              <a:t>Bohatá výbava: barvivo, ozdoby hlav (provrtané zuby lišek, vlků atd., štípaná industrie).</a:t>
            </a:r>
          </a:p>
          <a:p>
            <a:endParaRPr lang="cs-CZ" dirty="0"/>
          </a:p>
          <a:p>
            <a:endParaRPr lang="cs-CZ" dirty="0" smtClean="0"/>
          </a:p>
          <a:p>
            <a:r>
              <a:rPr lang="cs-CZ" dirty="0" smtClean="0"/>
              <a:t>Sungir (Rusko)</a:t>
            </a:r>
          </a:p>
          <a:p>
            <a:r>
              <a:rPr lang="cs-CZ" dirty="0" smtClean="0"/>
              <a:t>Kostěnki (Rusko)</a:t>
            </a:r>
          </a:p>
          <a:p>
            <a:r>
              <a:rPr lang="cs-CZ" dirty="0" smtClean="0"/>
              <a:t>Dolní Věstonice I a II (pět pohřbů)</a:t>
            </a:r>
          </a:p>
          <a:p>
            <a:r>
              <a:rPr lang="cs-CZ" dirty="0" smtClean="0"/>
              <a:t>Pavlov (jeden pohřeb)</a:t>
            </a:r>
          </a:p>
          <a:p>
            <a:r>
              <a:rPr lang="cs-CZ" dirty="0" smtClean="0"/>
              <a:t>Předmostí (pohřební areál cca 20 jedinců)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8110736" y="4215848"/>
            <a:ext cx="2351314" cy="8957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dirty="0" smtClean="0"/>
              <a:t>Gravettien: </a:t>
            </a:r>
          </a:p>
          <a:p>
            <a:pPr algn="ctr"/>
            <a:r>
              <a:rPr lang="cs-CZ" sz="2000" dirty="0" smtClean="0"/>
              <a:t>29 až 22 tis.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099023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gure 4.2. Examples of Gravettian and contemporary primary burials.a: Sungir, Russia;b: Arene Candide, Italy;c-d: Dolni Vestonice;e-f: Lagar Velho;h: Paglicci;g and i: perforated red deer canines associated with the Lagar Velho and Paglicci, respectively.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528" y="262720"/>
            <a:ext cx="5693248" cy="6459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délník 1"/>
          <p:cNvSpPr/>
          <p:nvPr/>
        </p:nvSpPr>
        <p:spPr>
          <a:xfrm>
            <a:off x="949568" y="1470197"/>
            <a:ext cx="23797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a: </a:t>
            </a:r>
            <a:r>
              <a:rPr lang="cs-CZ" dirty="0" err="1" smtClean="0"/>
              <a:t>Sungir</a:t>
            </a:r>
            <a:endParaRPr lang="cs-CZ" dirty="0"/>
          </a:p>
          <a:p>
            <a:pPr fontAlgn="base"/>
            <a:r>
              <a:rPr lang="cs-CZ" dirty="0"/>
              <a:t>b: </a:t>
            </a:r>
            <a:r>
              <a:rPr lang="cs-CZ" dirty="0" err="1"/>
              <a:t>Arene</a:t>
            </a:r>
            <a:r>
              <a:rPr lang="cs-CZ" dirty="0"/>
              <a:t> </a:t>
            </a:r>
            <a:r>
              <a:rPr lang="cs-CZ" dirty="0" err="1"/>
              <a:t>Candide</a:t>
            </a:r>
            <a:r>
              <a:rPr lang="cs-CZ" dirty="0"/>
              <a:t>, Italy = </a:t>
            </a:r>
            <a:r>
              <a:rPr lang="en-US" dirty="0"/>
              <a:t>Young prince" (</a:t>
            </a:r>
            <a:r>
              <a:rPr lang="en-US" i="1" dirty="0" err="1"/>
              <a:t>Giovane</a:t>
            </a:r>
            <a:r>
              <a:rPr lang="en-US" i="1" dirty="0"/>
              <a:t> </a:t>
            </a:r>
            <a:r>
              <a:rPr lang="en-US" i="1" dirty="0" err="1"/>
              <a:t>principe</a:t>
            </a:r>
            <a:r>
              <a:rPr lang="en-US" dirty="0" smtClean="0"/>
              <a:t>)</a:t>
            </a:r>
            <a:endParaRPr lang="cs-CZ" dirty="0" smtClean="0"/>
          </a:p>
          <a:p>
            <a:pPr fontAlgn="base"/>
            <a:r>
              <a:rPr lang="cs-CZ" dirty="0" smtClean="0"/>
              <a:t>c-d</a:t>
            </a:r>
            <a:r>
              <a:rPr lang="cs-CZ" dirty="0"/>
              <a:t>: </a:t>
            </a:r>
            <a:r>
              <a:rPr lang="cs-CZ" dirty="0" err="1"/>
              <a:t>Dolni</a:t>
            </a:r>
            <a:r>
              <a:rPr lang="cs-CZ" dirty="0"/>
              <a:t> </a:t>
            </a:r>
            <a:r>
              <a:rPr lang="cs-CZ" dirty="0" err="1" smtClean="0"/>
              <a:t>Vestonice</a:t>
            </a:r>
            <a:endParaRPr lang="cs-CZ" dirty="0"/>
          </a:p>
          <a:p>
            <a:pPr fontAlgn="base"/>
            <a:r>
              <a:rPr lang="cs-CZ" dirty="0"/>
              <a:t>e-f: </a:t>
            </a:r>
            <a:r>
              <a:rPr lang="cs-CZ" dirty="0" err="1"/>
              <a:t>Lagar</a:t>
            </a:r>
            <a:r>
              <a:rPr lang="cs-CZ" dirty="0"/>
              <a:t> </a:t>
            </a:r>
            <a:r>
              <a:rPr lang="cs-CZ" dirty="0" err="1" smtClean="0"/>
              <a:t>Velho</a:t>
            </a:r>
            <a:endParaRPr lang="cs-CZ" dirty="0"/>
          </a:p>
          <a:p>
            <a:pPr fontAlgn="base"/>
            <a:r>
              <a:rPr lang="cs-CZ" dirty="0"/>
              <a:t>h: </a:t>
            </a:r>
            <a:r>
              <a:rPr lang="cs-CZ" dirty="0" err="1" smtClean="0"/>
              <a:t>Paglicci</a:t>
            </a:r>
            <a:endParaRPr lang="cs-CZ" dirty="0"/>
          </a:p>
          <a:p>
            <a:pPr fontAlgn="base"/>
            <a:r>
              <a:rPr lang="cs-CZ" dirty="0"/>
              <a:t>g -</a:t>
            </a:r>
            <a:r>
              <a:rPr lang="cs-CZ" dirty="0" smtClean="0"/>
              <a:t> </a:t>
            </a:r>
            <a:r>
              <a:rPr lang="cs-CZ" dirty="0"/>
              <a:t>i: </a:t>
            </a:r>
            <a:r>
              <a:rPr lang="cs-CZ" dirty="0" err="1"/>
              <a:t>perforated</a:t>
            </a:r>
            <a:r>
              <a:rPr lang="cs-CZ" dirty="0"/>
              <a:t> </a:t>
            </a:r>
            <a:r>
              <a:rPr lang="cs-CZ" dirty="0" err="1"/>
              <a:t>red</a:t>
            </a:r>
            <a:r>
              <a:rPr lang="cs-CZ" dirty="0"/>
              <a:t> </a:t>
            </a:r>
            <a:r>
              <a:rPr lang="cs-CZ" dirty="0" err="1"/>
              <a:t>deer</a:t>
            </a:r>
            <a:r>
              <a:rPr lang="cs-CZ" dirty="0"/>
              <a:t> </a:t>
            </a:r>
            <a:r>
              <a:rPr lang="cs-CZ" dirty="0" err="1"/>
              <a:t>canines</a:t>
            </a:r>
            <a:r>
              <a:rPr lang="cs-CZ" dirty="0"/>
              <a:t> </a:t>
            </a:r>
            <a:r>
              <a:rPr lang="cs-CZ" dirty="0" err="1"/>
              <a:t>associated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Lagar</a:t>
            </a:r>
            <a:r>
              <a:rPr lang="cs-CZ" dirty="0"/>
              <a:t> </a:t>
            </a:r>
            <a:r>
              <a:rPr lang="cs-CZ" dirty="0" err="1"/>
              <a:t>Velho</a:t>
            </a:r>
            <a:r>
              <a:rPr lang="cs-CZ" dirty="0"/>
              <a:t> and </a:t>
            </a:r>
            <a:r>
              <a:rPr lang="cs-CZ" dirty="0" err="1" smtClean="0"/>
              <a:t>Paglicci</a:t>
            </a:r>
            <a:endParaRPr lang="cs-CZ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36215" y="262720"/>
            <a:ext cx="609600" cy="609600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10445262" y="382854"/>
            <a:ext cx="719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ÚKOL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55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Mezolit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57400"/>
            <a:ext cx="9601200" cy="3581400"/>
          </a:xfrm>
        </p:spPr>
        <p:txBody>
          <a:bodyPr/>
          <a:lstStyle/>
          <a:p>
            <a:pPr algn="just"/>
            <a:r>
              <a:rPr lang="cs-CZ" b="1" dirty="0" smtClean="0">
                <a:solidFill>
                  <a:srgbClr val="FF0000"/>
                </a:solidFill>
              </a:rPr>
              <a:t>První pohřebiště</a:t>
            </a:r>
            <a:r>
              <a:rPr lang="cs-CZ" dirty="0" smtClean="0"/>
              <a:t>: dramatická změna, souvislost se změnou klimatu, demografickým růstem, postupným usazováním v omezeném prostoru, vazba na mikroregion, vztah k předkům a zemi = změna symbolického myšlení.</a:t>
            </a:r>
          </a:p>
          <a:p>
            <a:pPr algn="just"/>
            <a:r>
              <a:rPr lang="cs-CZ" dirty="0" smtClean="0"/>
              <a:t>Severní Afrika (</a:t>
            </a:r>
            <a:r>
              <a:rPr lang="cs-CZ" dirty="0"/>
              <a:t>J</a:t>
            </a:r>
            <a:r>
              <a:rPr lang="cs-CZ" dirty="0" smtClean="0"/>
              <a:t>ebel Sahaba, Wádi Halfa v Núbii: 12 až 10 tis.)</a:t>
            </a:r>
          </a:p>
          <a:p>
            <a:pPr algn="just"/>
            <a:r>
              <a:rPr lang="cs-CZ" dirty="0" smtClean="0"/>
              <a:t>Francie (</a:t>
            </a:r>
            <a:r>
              <a:rPr lang="cs-CZ" dirty="0"/>
              <a:t>Téviec a </a:t>
            </a:r>
            <a:r>
              <a:rPr lang="cs-CZ" dirty="0" smtClean="0"/>
              <a:t>Hoëdic 6 až 5 tis.)</a:t>
            </a:r>
          </a:p>
          <a:p>
            <a:pPr algn="just"/>
            <a:r>
              <a:rPr lang="cs-CZ" dirty="0" smtClean="0"/>
              <a:t>Skandinávie (</a:t>
            </a:r>
            <a:r>
              <a:rPr lang="cs-CZ" dirty="0"/>
              <a:t>Skateholm </a:t>
            </a:r>
            <a:r>
              <a:rPr lang="cs-CZ" dirty="0" smtClean="0"/>
              <a:t>I,</a:t>
            </a:r>
            <a:r>
              <a:rPr lang="cs-CZ" b="1" dirty="0" smtClean="0"/>
              <a:t> </a:t>
            </a:r>
            <a:r>
              <a:rPr lang="cs-CZ" dirty="0"/>
              <a:t>Vedbaek</a:t>
            </a:r>
            <a:r>
              <a:rPr lang="cs-CZ" dirty="0" smtClean="0"/>
              <a:t>) </a:t>
            </a:r>
          </a:p>
          <a:p>
            <a:pPr algn="just"/>
            <a:r>
              <a:rPr lang="cs-CZ" dirty="0" smtClean="0"/>
              <a:t>Ukrajina (Vasiljevka)</a:t>
            </a:r>
          </a:p>
          <a:p>
            <a:pPr algn="just"/>
            <a:r>
              <a:rPr lang="cs-CZ" dirty="0" smtClean="0"/>
              <a:t>Rusko (Popovo)</a:t>
            </a:r>
            <a:endParaRPr lang="cs-CZ" dirty="0"/>
          </a:p>
        </p:txBody>
      </p:sp>
      <p:pic>
        <p:nvPicPr>
          <p:cNvPr id="7170" name="Picture 2" descr="VÃ½sledek obrÃ¡zku pro DÅ¾ebel Sahab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376" y="4046883"/>
            <a:ext cx="3876424" cy="258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0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Ã©pulture de Teviec Global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176" y="1286253"/>
            <a:ext cx="6521647" cy="465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4600054" y="739674"/>
            <a:ext cx="3209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/>
              <a:t>Téviec a </a:t>
            </a:r>
            <a:r>
              <a:rPr lang="cs-CZ" sz="2000" dirty="0" smtClean="0"/>
              <a:t>Hoëdic (Francie)</a:t>
            </a:r>
            <a:endParaRPr lang="cs-CZ" sz="2000" dirty="0"/>
          </a:p>
        </p:txBody>
      </p:sp>
      <p:sp>
        <p:nvSpPr>
          <p:cNvPr id="5" name="Obdélník 4"/>
          <p:cNvSpPr/>
          <p:nvPr/>
        </p:nvSpPr>
        <p:spPr>
          <a:xfrm>
            <a:off x="5178545" y="6087548"/>
            <a:ext cx="23751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>
                <a:solidFill>
                  <a:srgbClr val="000000"/>
                </a:solidFill>
                <a:latin typeface="Linux Libertine"/>
              </a:rPr>
              <a:t>Muzeum </a:t>
            </a:r>
            <a:r>
              <a:rPr lang="cs-CZ" sz="2000" dirty="0" smtClean="0">
                <a:solidFill>
                  <a:srgbClr val="000000"/>
                </a:solidFill>
                <a:latin typeface="Linux Libertine"/>
              </a:rPr>
              <a:t>Toulouse</a:t>
            </a:r>
            <a:endParaRPr lang="cs-CZ" sz="2000" b="0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83108" y="1300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55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75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342901"/>
            <a:ext cx="9601200" cy="1485900"/>
          </a:xfrm>
        </p:spPr>
        <p:txBody>
          <a:bodyPr/>
          <a:lstStyle/>
          <a:p>
            <a:r>
              <a:rPr lang="cs-CZ" dirty="0" smtClean="0"/>
              <a:t>Neolit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543984"/>
            <a:ext cx="9601200" cy="3581400"/>
          </a:xfrm>
        </p:spPr>
        <p:txBody>
          <a:bodyPr/>
          <a:lstStyle/>
          <a:p>
            <a:r>
              <a:rPr lang="cs-CZ" dirty="0" smtClean="0"/>
              <a:t>Pohřebiště jako součást sídelních areálů.</a:t>
            </a:r>
          </a:p>
          <a:p>
            <a:r>
              <a:rPr lang="cs-CZ" dirty="0" smtClean="0"/>
              <a:t>První zemědělci, usedlý způsob života, sociální stratifikace.</a:t>
            </a:r>
          </a:p>
          <a:p>
            <a:r>
              <a:rPr lang="cs-CZ" dirty="0" smtClean="0"/>
              <a:t>Vedle pohřebišť se vyskytují přetrvávající praktiky sídlištních pohřbů.</a:t>
            </a:r>
          </a:p>
          <a:p>
            <a:endParaRPr lang="cs-CZ" dirty="0" smtClean="0"/>
          </a:p>
          <a:p>
            <a:r>
              <a:rPr lang="cs-CZ" dirty="0" smtClean="0"/>
              <a:t>Blízký východ</a:t>
            </a:r>
          </a:p>
          <a:p>
            <a:endParaRPr lang="cs-CZ" dirty="0"/>
          </a:p>
          <a:p>
            <a:r>
              <a:rPr lang="cs-CZ" dirty="0" smtClean="0"/>
              <a:t>Vedrovice </a:t>
            </a:r>
          </a:p>
          <a:p>
            <a:r>
              <a:rPr lang="cs-CZ" dirty="0" smtClean="0"/>
              <a:t>Kralice na Hané </a:t>
            </a:r>
            <a:endParaRPr lang="cs-CZ" dirty="0"/>
          </a:p>
        </p:txBody>
      </p:sp>
      <p:pic>
        <p:nvPicPr>
          <p:cNvPr id="9218" name="Picture 2" descr="UmÄleckÃ¡ imaginace pohÅebnÃ­ho rituÃ¡lu v neolitickÃ© komunitÄ. ZatÃ­mco archeologickÃ¡ viditelnost se omezuje pouze na vlastnÃ­ dochovanÃ½ hrob a pohÅeb v nÄm, ve skuteÄnosti byla takovÃ¡ smutnÃ¡ udÃ¡lost doprovÃ¡zena mnoha spirituÃ¡lnÃ­mi aktivitami, z nichÅ¾ jsme schopni deÅ¡ifrovat jen velmi mÃ¡lo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487" y="3029884"/>
            <a:ext cx="4460170" cy="3152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6337465" y="6203356"/>
            <a:ext cx="496494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dirty="0"/>
              <a:t>http://www.archaeo3d.com/lide-z-dlouhych-domu/hroby-a-ritualy/hroby-a-pohrebni-ritus/</a:t>
            </a: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02409" y="228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039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Zemědělský pravěk (stř. Evropa)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57400"/>
            <a:ext cx="10316817" cy="4502426"/>
          </a:xfrm>
        </p:spPr>
        <p:txBody>
          <a:bodyPr>
            <a:normAutofit/>
          </a:bodyPr>
          <a:lstStyle/>
          <a:p>
            <a:r>
              <a:rPr lang="cs-CZ" dirty="0" smtClean="0"/>
              <a:t>Neolit (6. až 4. tis.)</a:t>
            </a:r>
          </a:p>
          <a:p>
            <a:r>
              <a:rPr lang="cs-CZ" dirty="0" smtClean="0"/>
              <a:t>Eneolit (4. až 3. tis.)</a:t>
            </a:r>
          </a:p>
          <a:p>
            <a:r>
              <a:rPr lang="cs-CZ" dirty="0" smtClean="0"/>
              <a:t>Doba bronzová (3. tis až 750)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dirty="0" smtClean="0"/>
              <a:t>Doba železná</a:t>
            </a:r>
          </a:p>
          <a:p>
            <a:pPr lvl="1"/>
            <a:r>
              <a:rPr lang="cs-CZ" i="0" dirty="0" smtClean="0"/>
              <a:t>Doba halštatská (750 až 450)</a:t>
            </a:r>
          </a:p>
          <a:p>
            <a:pPr lvl="1"/>
            <a:r>
              <a:rPr lang="cs-CZ" i="0" dirty="0" smtClean="0"/>
              <a:t>Doba laténská (450 až 0)</a:t>
            </a:r>
          </a:p>
          <a:p>
            <a:r>
              <a:rPr lang="cs-CZ" dirty="0" smtClean="0"/>
              <a:t>Doba římská (0 až 400)</a:t>
            </a:r>
          </a:p>
          <a:p>
            <a:r>
              <a:rPr lang="cs-CZ" i="0" dirty="0" smtClean="0"/>
              <a:t>Doba stěhování národů (500 až 600)</a:t>
            </a:r>
          </a:p>
          <a:p>
            <a:r>
              <a:rPr lang="cs-CZ" dirty="0" smtClean="0"/>
              <a:t>Křesťanství (středověk)</a:t>
            </a:r>
            <a:endParaRPr lang="cs-CZ" i="0" dirty="0" smtClean="0"/>
          </a:p>
        </p:txBody>
      </p:sp>
      <p:pic>
        <p:nvPicPr>
          <p:cNvPr id="4" name="Picture 3" descr="C:\Users\Anna\Desktop\Bez názvu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9203" y="1649896"/>
            <a:ext cx="3000884" cy="4532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ovéPole 4"/>
          <p:cNvSpPr txBox="1"/>
          <p:nvPr/>
        </p:nvSpPr>
        <p:spPr>
          <a:xfrm>
            <a:off x="7862867" y="6220311"/>
            <a:ext cx="2822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Podle Hermann et al. (1990)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843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427383"/>
            <a:ext cx="9601200" cy="1485900"/>
          </a:xfrm>
        </p:spPr>
        <p:txBody>
          <a:bodyPr/>
          <a:lstStyle/>
          <a:p>
            <a:r>
              <a:rPr lang="cs-CZ" dirty="0" smtClean="0"/>
              <a:t>Žárový ritus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25685" y="1913283"/>
            <a:ext cx="10466962" cy="4809694"/>
          </a:xfrm>
        </p:spPr>
        <p:txBody>
          <a:bodyPr>
            <a:normAutofit/>
          </a:bodyPr>
          <a:lstStyle/>
          <a:p>
            <a:pPr algn="just">
              <a:spcAft>
                <a:spcPts val="2400"/>
              </a:spcAft>
            </a:pPr>
            <a:r>
              <a:rPr lang="cs-CZ" dirty="0" smtClean="0"/>
              <a:t>Nejstarší doklad žárového hrobu: Mungo (Austrálie).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Dohady u Gravettských pohřbů.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Od neolitu se vyskytuje společně s kostrovým pohřebním ritem.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Od mladší doby bronzové (1300 př.n.l) tvoří v archeologickém záznamu téměř jedinou stopu = </a:t>
            </a:r>
            <a:r>
              <a:rPr lang="cs-CZ" dirty="0" smtClean="0">
                <a:solidFill>
                  <a:srgbClr val="FF0000"/>
                </a:solidFill>
              </a:rPr>
              <a:t>velmi výrazná změna v pohřbívání = hluboká proměna náboženských představ</a:t>
            </a:r>
            <a:r>
              <a:rPr lang="cs-CZ" dirty="0" smtClean="0"/>
              <a:t>.</a:t>
            </a:r>
          </a:p>
          <a:p>
            <a:pPr algn="just">
              <a:spcAft>
                <a:spcPts val="2400"/>
              </a:spcAft>
            </a:pPr>
            <a:r>
              <a:rPr lang="cs-CZ" dirty="0" smtClean="0"/>
              <a:t>Fragmenty jsou v jamkách, urnách a hrobových jamách ojediněle stopy hranice.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330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13761" y="307492"/>
            <a:ext cx="10296939" cy="1421295"/>
          </a:xfrm>
        </p:spPr>
        <p:txBody>
          <a:bodyPr>
            <a:normAutofit/>
          </a:bodyPr>
          <a:lstStyle/>
          <a:p>
            <a:r>
              <a:rPr lang="cs-CZ" sz="4000" dirty="0" smtClean="0"/>
              <a:t>Sekundární pohřby na sídlištích a jejich změna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59265" y="2017153"/>
            <a:ext cx="10820400" cy="3581400"/>
          </a:xfrm>
        </p:spPr>
        <p:txBody>
          <a:bodyPr/>
          <a:lstStyle/>
          <a:p>
            <a:pPr algn="just"/>
            <a:r>
              <a:rPr lang="cs-CZ" dirty="0" smtClean="0"/>
              <a:t>Ve vrstvách doby bronzové (2200 až 750 př. n.l.) se často nacházejí sekundární sídlištní pohřby.</a:t>
            </a:r>
          </a:p>
          <a:p>
            <a:pPr algn="just"/>
            <a:r>
              <a:rPr lang="cs-CZ" dirty="0" smtClean="0"/>
              <a:t>Tafonomická analýza povrchu kostí ukazuje na odlišnou manipulaci, tj. na odlišnou exkarnační techniku.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265" y="3873319"/>
            <a:ext cx="4899116" cy="1854933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9833112" y="6483106"/>
            <a:ext cx="2111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>
                <a:latin typeface="Cambria" panose="02040503050406030204" pitchFamily="18" charset="0"/>
              </a:rPr>
              <a:t>© Anna Pankowská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3647897"/>
            <a:ext cx="2395157" cy="258831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682" y="3807853"/>
            <a:ext cx="3023722" cy="215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8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Tělo jako artefakt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71700"/>
            <a:ext cx="10043491" cy="3581400"/>
          </a:xfrm>
        </p:spPr>
        <p:txBody>
          <a:bodyPr/>
          <a:lstStyle/>
          <a:p>
            <a:pPr algn="just"/>
            <a:r>
              <a:rPr lang="cs-CZ" dirty="0" smtClean="0"/>
              <a:t>Žárový pohřeb a změna exkarnačních technik mohou dokládat změny v symbolickém myšlení a důrazu na kult předků (držení relikvií, kurátorství, cirkulace a uchování amuletů po mnoho generací).</a:t>
            </a:r>
          </a:p>
          <a:p>
            <a:pPr algn="just"/>
            <a:endParaRPr lang="cs-CZ" dirty="0" smtClean="0"/>
          </a:p>
          <a:p>
            <a:pPr algn="just"/>
            <a:r>
              <a:rPr lang="cs-CZ" dirty="0" smtClean="0"/>
              <a:t>Doloženo i na pohřebištích z JZ USA (Cerezo-Román, 2014, 2015).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9691" y="3719098"/>
            <a:ext cx="1295400" cy="260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18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TM10001105[[fn=Oříznutí]]</Template>
  <TotalTime>36000</TotalTime>
  <Words>896</Words>
  <Application>Microsoft Office PowerPoint</Application>
  <PresentationFormat>Širokoúhlá obrazovka</PresentationFormat>
  <Paragraphs>140</Paragraphs>
  <Slides>26</Slides>
  <Notes>22</Notes>
  <HiddenSlides>0</HiddenSlides>
  <MMClips>9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5" baseType="lpstr">
      <vt:lpstr>Arial</vt:lpstr>
      <vt:lpstr>Calibri</vt:lpstr>
      <vt:lpstr>Cambria</vt:lpstr>
      <vt:lpstr>Franklin Gothic Book</vt:lpstr>
      <vt:lpstr>Georgia</vt:lpstr>
      <vt:lpstr>Linux Libertine</vt:lpstr>
      <vt:lpstr>Trebuchet MS</vt:lpstr>
      <vt:lpstr>Wingdings</vt:lpstr>
      <vt:lpstr>Crop</vt:lpstr>
      <vt:lpstr>Prezentace aplikace PowerPoint</vt:lpstr>
      <vt:lpstr>Uzavření hrobu a jeho dokončení </vt:lpstr>
      <vt:lpstr>Prezentace aplikace PowerPoint</vt:lpstr>
      <vt:lpstr>Znovu otevírání hrobů</vt:lpstr>
      <vt:lpstr>Zvláštní případy symbolického nakládání se zemřelými a jejich ostatky</vt:lpstr>
      <vt:lpstr>Prezentace aplikace PowerPoint</vt:lpstr>
      <vt:lpstr>Prezentace aplikace PowerPoint</vt:lpstr>
      <vt:lpstr>Historie pohřbívání</vt:lpstr>
      <vt:lpstr>Starý paleolit (2,5 mil. až 300 tis.)</vt:lpstr>
      <vt:lpstr>Střední paleolit (300 tis. až 40 tis.)</vt:lpstr>
      <vt:lpstr>Le Moustier a La Chapelle-aux-Saints (Francie)</vt:lpstr>
      <vt:lpstr>Shanidar (Irak)</vt:lpstr>
      <vt:lpstr>Kebara (Izrael)</vt:lpstr>
      <vt:lpstr>Qafzeh a Mugharet es Skhul (Izrael)</vt:lpstr>
      <vt:lpstr>Souhrn</vt:lpstr>
      <vt:lpstr>Mladý (svrchní) paleolit (40 až 10 tis.)</vt:lpstr>
      <vt:lpstr>Cro-Magnon (Francie)</vt:lpstr>
      <vt:lpstr>Pohřby na loveckých sídlištích</vt:lpstr>
      <vt:lpstr>Prezentace aplikace PowerPoint</vt:lpstr>
      <vt:lpstr>Mezolit</vt:lpstr>
      <vt:lpstr>Prezentace aplikace PowerPoint</vt:lpstr>
      <vt:lpstr>Neolit</vt:lpstr>
      <vt:lpstr>Zemědělský pravěk (stř. Evropa)</vt:lpstr>
      <vt:lpstr>Žárový ritus</vt:lpstr>
      <vt:lpstr>Sekundární pohřby na sídlištích a jejich změna</vt:lpstr>
      <vt:lpstr>Tělo jako artefakt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Retrospektivní antropologie</dc:title>
  <dc:creator>Anna Pankowska</dc:creator>
  <cp:lastModifiedBy>martin.buk@tiscali.cz</cp:lastModifiedBy>
  <cp:revision>327</cp:revision>
  <dcterms:created xsi:type="dcterms:W3CDTF">2018-09-25T07:47:17Z</dcterms:created>
  <dcterms:modified xsi:type="dcterms:W3CDTF">2023-02-16T14:29:41Z</dcterms:modified>
</cp:coreProperties>
</file>