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75" r:id="rId3"/>
    <p:sldId id="258" r:id="rId4"/>
    <p:sldId id="257" r:id="rId5"/>
    <p:sldId id="274" r:id="rId6"/>
    <p:sldId id="276" r:id="rId7"/>
    <p:sldId id="284" r:id="rId8"/>
    <p:sldId id="281" r:id="rId9"/>
    <p:sldId id="282" r:id="rId10"/>
    <p:sldId id="283" r:id="rId11"/>
    <p:sldId id="280" r:id="rId12"/>
    <p:sldId id="263" r:id="rId13"/>
    <p:sldId id="259" r:id="rId14"/>
    <p:sldId id="271" r:id="rId15"/>
    <p:sldId id="269" r:id="rId16"/>
    <p:sldId id="288" r:id="rId17"/>
    <p:sldId id="267" r:id="rId18"/>
    <p:sldId id="285" r:id="rId19"/>
    <p:sldId id="286" r:id="rId20"/>
    <p:sldId id="287" r:id="rId21"/>
    <p:sldId id="289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1850CB-F42C-4B88-9C34-DDA0EEB8E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F2C1D8A-05AA-4E3C-8D27-9EA7D6002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8CE3CE5-ADBD-468F-8F9B-F0B70F115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0908-BC79-4C2A-AE45-B96D1BC79FF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0C1DF04-68BC-43D3-AE8A-90906479D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9C3BC50-9BC9-4D43-A625-709906FEE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26314-CA9E-42BB-8852-7B79860137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0438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9CDA48-02E9-4EF2-8B7B-CB62AC035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7D6ACF5-0A30-43A7-BF19-EF172E70A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97B1F5-C7D7-4D73-8770-1E3BDBE4F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0908-BC79-4C2A-AE45-B96D1BC79FF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A8A6144-16D6-47EA-B43C-C723C6F9A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9C7C52A-2107-41BE-9155-BB177BF0C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26314-CA9E-42BB-8852-7B79860137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3875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3DA969-7312-493C-89D2-541888710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7EE33E0-04FA-4608-908F-1307FE49E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7B294E-9A43-444D-BEE3-2457DFCE8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0908-BC79-4C2A-AE45-B96D1BC79FF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F137A0-C55F-4759-933D-BB2A53156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68A1C05-BFCC-4C9E-AE42-3E468CEBC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26314-CA9E-42BB-8852-7B79860137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6164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094CF7-444F-4023-9331-4B9D25FC6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50386FE-49CE-4BEB-AD36-27B47026A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AF02CF01-9A54-4946-A3E4-0BC1DEEC1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0700FC6-F66D-498F-BB75-0A6137645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0908-BC79-4C2A-AE45-B96D1BC79FF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8066CC2-1349-44F7-8513-8FB112764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45AC286-252A-4601-9AF4-BB9D99E6A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26314-CA9E-42BB-8852-7B79860137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91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1442A1-7A07-4843-BC9E-446BDB4D9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F4E3A34-BCFB-4BA8-AFD9-04D498FDA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5914985-3C0C-40ED-A9B2-71B88D4FD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A7E4B5CA-EA09-4594-B88E-D067C294B9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7F0358BB-FCDC-480A-B292-1699E71EE3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149E7D6-836B-4B18-BEAF-7A3C4F6AD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0908-BC79-4C2A-AE45-B96D1BC79FF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BE840BE-7DD5-432A-A7F3-DA1A63794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F3AC489-9396-43EE-BC09-DFEE8DC13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26314-CA9E-42BB-8852-7B79860137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3231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868026-ED33-43CB-90A5-E845E70FE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C93112C-AA72-4C86-9A56-356F18422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0908-BC79-4C2A-AE45-B96D1BC79FF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20C7F06-BEF2-4F55-96F9-1161F9388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5593575-A9F8-479D-82C1-B606877FF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26314-CA9E-42BB-8852-7B79860137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7356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F0A32AF-E941-42E8-9C32-7FE488400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0908-BC79-4C2A-AE45-B96D1BC79FF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A9B389E-060D-4B33-A81B-6D4D78F48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0D345D-140B-4580-B5DE-3FC6A67A7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26314-CA9E-42BB-8852-7B79860137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4491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82CBD5-0465-4781-B399-398FFB0B1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092FDEE-7621-4945-B281-98C54C5B7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F0E70BE9-A7A5-4BC9-8C9C-6B80CE6C5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B701BDC-93BB-4879-98BD-1E3581A38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0908-BC79-4C2A-AE45-B96D1BC79FF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749FE04-3DE8-4D73-BF6B-1508ACD06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EF95462-2553-45F9-94CC-32CC3742B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26314-CA9E-42BB-8852-7B79860137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365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1732BC-34D4-44FC-95C8-31190DFD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7646E14-6891-4D05-A3EE-788AAC0DB7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F2AD9CC-4C5C-42F1-88D6-A58B73BB0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B884446-CD1D-4AD7-8C06-64C6A2F17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0908-BC79-4C2A-AE45-B96D1BC79FF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523E729-D6E7-4047-9B50-ADBA864DD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C575BAC-64F2-49C7-AAA7-FBBB67A5E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26314-CA9E-42BB-8852-7B79860137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744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A263E9-AEE9-4640-A001-E90E0FAEA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EFB6E56-9694-4396-B6DA-B3CE355F80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93136B2-5265-4673-B4D5-DDF4E682D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0908-BC79-4C2A-AE45-B96D1BC79FF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24CFA70-944D-4A80-ABE9-5AC05A3EE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79651C3-E556-41BE-9B28-CE6688F24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26314-CA9E-42BB-8852-7B79860137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5668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F58F686-8CCA-4CF9-B784-10E95158C0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C24B848-7EA8-4801-AFC1-72DAA0ADE2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DA1B8F-2A79-4A43-AA9F-65A683B5D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0908-BC79-4C2A-AE45-B96D1BC79FF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B0844A3-78C2-4402-940C-6102F1E72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DB3121-CE46-4399-8245-BB219B190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26314-CA9E-42BB-8852-7B79860137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962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F1C73AA-5A50-43C9-A5C2-2372528D3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4469E6B6-2D48-4FAD-BEC8-0100724E7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5432A42-BEDB-47AD-A915-346A96964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40908-BC79-4C2A-AE45-B96D1BC79FF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AFB1ED5-65BA-4552-8536-5986DC0C5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E31876F-D09B-4021-B886-2A63C83FF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26314-CA9E-42BB-8852-7B79860137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7600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D651B678-3DB8-37B6-7C13-44F2FC7EF7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03" y="645302"/>
            <a:ext cx="9897593" cy="5567396"/>
          </a:xfrm>
        </p:spPr>
      </p:pic>
    </p:spTree>
    <p:extLst>
      <p:ext uri="{BB962C8B-B14F-4D97-AF65-F5344CB8AC3E}">
        <p14:creationId xmlns:p14="http://schemas.microsoft.com/office/powerpoint/2010/main" val="1440334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F0C7E1-DF01-A8E3-85A2-6F13597118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2700" dirty="0"/>
              <a:t>Analýza pedagogických situací z </a:t>
            </a:r>
            <a:r>
              <a:rPr lang="cs-CZ" sz="2700" dirty="0" err="1"/>
              <a:t>psychodidaktického</a:t>
            </a:r>
            <a:r>
              <a:rPr lang="cs-CZ" sz="2700" dirty="0"/>
              <a:t> hlediska</a:t>
            </a:r>
            <a:br>
              <a:rPr lang="cs-CZ" sz="2700" dirty="0"/>
            </a:br>
            <a:br>
              <a:rPr lang="cs-CZ" sz="2700" dirty="0"/>
            </a:br>
            <a:r>
              <a:rPr lang="cs-CZ" sz="2400" dirty="0"/>
              <a:t> lekce 2 : </a:t>
            </a:r>
            <a:br>
              <a:rPr lang="cs-CZ" sz="2400" dirty="0"/>
            </a:br>
            <a:r>
              <a:rPr lang="cs-CZ" dirty="0"/>
              <a:t>Edukace JAK?- </a:t>
            </a:r>
            <a:r>
              <a:rPr lang="cs-CZ" sz="4000" dirty="0"/>
              <a:t>metody a formy didaktické transformace z obsahu z </a:t>
            </a:r>
            <a:r>
              <a:rPr lang="cs-CZ" sz="4000" dirty="0" err="1"/>
              <a:t>psychodidaktického</a:t>
            </a:r>
            <a:r>
              <a:rPr lang="cs-CZ" sz="4000" dirty="0"/>
              <a:t> hlediska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C80BE2B-994B-F4F0-A8F3-4ECE2C89D8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250" y="4259263"/>
            <a:ext cx="9144000" cy="1655762"/>
          </a:xfrm>
        </p:spPr>
        <p:txBody>
          <a:bodyPr/>
          <a:lstStyle/>
          <a:p>
            <a:r>
              <a:rPr lang="cs-CZ" dirty="0" err="1"/>
              <a:t>Vlov</a:t>
            </a:r>
            <a:r>
              <a:rPr lang="cs-CZ" dirty="0"/>
              <a:t>, </a:t>
            </a:r>
            <a:r>
              <a:rPr lang="cs-CZ" dirty="0" err="1"/>
              <a:t>Mkom</a:t>
            </a:r>
            <a:endParaRPr lang="cs-CZ" dirty="0"/>
          </a:p>
          <a:p>
            <a:r>
              <a:rPr lang="cs-CZ" dirty="0" err="1"/>
              <a:t>Kps</a:t>
            </a:r>
            <a:r>
              <a:rPr lang="cs-CZ" dirty="0"/>
              <a:t>, FPE ZČU</a:t>
            </a:r>
          </a:p>
          <a:p>
            <a:r>
              <a:rPr lang="cs-CZ" sz="1400" dirty="0"/>
              <a:t>(kompletní text je z archívu autorů)</a:t>
            </a:r>
          </a:p>
        </p:txBody>
      </p:sp>
    </p:spTree>
    <p:extLst>
      <p:ext uri="{BB962C8B-B14F-4D97-AF65-F5344CB8AC3E}">
        <p14:creationId xmlns:p14="http://schemas.microsoft.com/office/powerpoint/2010/main" val="1131361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591502-E5B9-1FD8-82C9-D877E6CD1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dirty="0"/>
              <a:t>Metody a formy didaktické transformace obsahu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1B4A8A-9785-A049-AB8C-0400D0FFA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2050"/>
            <a:ext cx="10515600" cy="5014913"/>
          </a:xfrm>
        </p:spPr>
        <p:txBody>
          <a:bodyPr>
            <a:normAutofit fontScale="85000" lnSpcReduction="20000"/>
          </a:bodyPr>
          <a:lstStyle/>
          <a:p>
            <a:endParaRPr lang="cs-CZ" dirty="0"/>
          </a:p>
          <a:p>
            <a:r>
              <a:rPr lang="cs-CZ" dirty="0"/>
              <a:t>Základní kontexty a dvojí pohled na výuku</a:t>
            </a:r>
          </a:p>
          <a:p>
            <a:r>
              <a:rPr lang="cs-CZ" dirty="0"/>
              <a:t>Principy a členění didaktických metod a forem</a:t>
            </a:r>
          </a:p>
          <a:p>
            <a:r>
              <a:rPr lang="cs-CZ" dirty="0" err="1"/>
              <a:t>Psychodidaktická</a:t>
            </a:r>
            <a:r>
              <a:rPr lang="cs-CZ" dirty="0"/>
              <a:t> optimalizace v přípravné fázi</a:t>
            </a:r>
          </a:p>
          <a:p>
            <a:r>
              <a:rPr lang="cs-CZ" dirty="0"/>
              <a:t>Pravidla funkčního plánování aplikace vyučovacích metod</a:t>
            </a:r>
          </a:p>
          <a:p>
            <a:r>
              <a:rPr lang="cs-CZ" dirty="0"/>
              <a:t>Příklad využití znalosti cílového kognitivního procesu</a:t>
            </a:r>
          </a:p>
          <a:p>
            <a:r>
              <a:rPr lang="cs-CZ" dirty="0"/>
              <a:t>Úkol: </a:t>
            </a:r>
          </a:p>
          <a:p>
            <a:pPr marL="514350" indent="-514350">
              <a:buAutoNum type="arabicParenR"/>
            </a:pPr>
            <a:r>
              <a:rPr lang="cs-CZ" dirty="0"/>
              <a:t>Skupinová práce - Na základě vědomostí o kognitivních procesech (viz obecná psychologie) objasněte význam pravidla: KDO MLUVÍ, SE UČÍ.</a:t>
            </a:r>
          </a:p>
          <a:p>
            <a:pPr marL="0" indent="0">
              <a:buNone/>
            </a:pPr>
            <a:r>
              <a:rPr lang="cs-CZ" dirty="0"/>
              <a:t>2)   Skupinová práce - Zvolte si 3 konkrétní didaktické metody a přiřaďte jim kognitivní procesy, popř. myšlenkové operace, na které jsou zaměřeny. </a:t>
            </a:r>
          </a:p>
          <a:p>
            <a:pPr marL="0" indent="0">
              <a:buNone/>
            </a:pPr>
            <a:r>
              <a:rPr lang="cs-CZ" dirty="0"/>
              <a:t>3)   Samostatná práce - navrhněte optimalizovanou strukturu přípravy na hodinu při zohlednění cílových kognitivních procesů metod a následné modifikace na základě doplňujících otázek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5002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573A30-EB2E-47C9-BA80-2DDC4A93F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kontext – </a:t>
            </a:r>
            <a:r>
              <a:rPr lang="cs-CZ" b="1" dirty="0">
                <a:solidFill>
                  <a:srgbClr val="FF0000"/>
                </a:solidFill>
              </a:rPr>
              <a:t>PRINCIPY INKLUZE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15BEA56-6FC9-4FDE-9A7D-F650253ED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Tx/>
              <a:buAutoNum type="arabicPeriod"/>
            </a:pPr>
            <a:r>
              <a:rPr lang="cs-CZ" altLang="cs-CZ" dirty="0"/>
              <a:t>Učitelé mají být moderátory aktivního učení žáků, nikoli jen nalévat do nich vědomosti.</a:t>
            </a:r>
          </a:p>
          <a:p>
            <a:pPr marL="457200" indent="-457200">
              <a:buFontTx/>
              <a:buAutoNum type="arabicPeriod"/>
            </a:pPr>
            <a:r>
              <a:rPr lang="cs-CZ" altLang="cs-CZ" dirty="0"/>
              <a:t>Všechny děti mají nějaké dary nebo nadání, které mohou být přínosem pro ostatní.</a:t>
            </a:r>
          </a:p>
          <a:p>
            <a:pPr marL="457200" indent="-457200">
              <a:buFontTx/>
              <a:buAutoNum type="arabicPeriod"/>
            </a:pPr>
            <a:r>
              <a:rPr lang="cs-CZ" altLang="cs-CZ" dirty="0"/>
              <a:t>Skutečné učení vyžaduje pozitivní sebehodnocení a sebedůvěru dětí.</a:t>
            </a:r>
          </a:p>
          <a:p>
            <a:pPr marL="457200" indent="-457200">
              <a:buFontTx/>
              <a:buAutoNum type="arabicPeriod"/>
            </a:pPr>
            <a:r>
              <a:rPr lang="cs-CZ" altLang="cs-CZ" dirty="0"/>
              <a:t>Všechny děti mají právo učit se v bezpečném a přátelském prostředí.</a:t>
            </a:r>
          </a:p>
          <a:p>
            <a:pPr marL="457200" indent="-457200">
              <a:buFontTx/>
              <a:buAutoNum type="arabicPeriod"/>
            </a:pPr>
            <a:r>
              <a:rPr lang="cs-CZ" altLang="cs-CZ" dirty="0"/>
              <a:t>Rodiče dětí mají hluboký zájem na jejich rozvíjení.</a:t>
            </a:r>
          </a:p>
          <a:p>
            <a:pPr marL="457200" indent="-457200">
              <a:buFontTx/>
              <a:buAutoNum type="arabicPeriod"/>
            </a:pPr>
            <a:r>
              <a:rPr lang="cs-CZ" altLang="cs-CZ" dirty="0"/>
              <a:t>Ti, kdo usilují o vytvoření takovéhoto společenství musí mít různé formy podpory.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4852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>
                <a:solidFill>
                  <a:srgbClr val="FF0000"/>
                </a:solidFill>
              </a:rPr>
              <a:t>Dva pohledy na vyučování </a:t>
            </a:r>
            <a:r>
              <a:rPr lang="cs-CZ" sz="2800" dirty="0"/>
              <a:t>(opakování)</a:t>
            </a:r>
            <a:br>
              <a:rPr lang="cs-CZ" sz="2800" dirty="0"/>
            </a:br>
            <a:r>
              <a:rPr lang="cs-CZ" sz="2800" dirty="0"/>
              <a:t> 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1200" y="1438183"/>
            <a:ext cx="8229600" cy="4687981"/>
          </a:xfrm>
        </p:spPr>
        <p:txBody>
          <a:bodyPr>
            <a:normAutofit lnSpcReduction="10000"/>
          </a:bodyPr>
          <a:lstStyle/>
          <a:p>
            <a:r>
              <a:rPr lang="cs-CZ" dirty="0"/>
              <a:t>Konstruktivní vyučování vidí poznávání jako </a:t>
            </a:r>
            <a:r>
              <a:rPr lang="cs-CZ" b="1" u="sng" dirty="0"/>
              <a:t>konstrukci, vlastního poznávání</a:t>
            </a:r>
            <a:r>
              <a:rPr lang="cs-CZ" b="1" dirty="0"/>
              <a:t>, přestavbu vstupních poznávacích struktur.  </a:t>
            </a:r>
            <a:r>
              <a:rPr lang="cs-CZ" dirty="0"/>
              <a:t>Jedinec při učení nepřebírá hotové poznatky, ale konstruuje je na základě dřívějších zkušeností a dříve osvojených znalostí. </a:t>
            </a:r>
          </a:p>
          <a:p>
            <a:endParaRPr lang="cs-CZ" dirty="0"/>
          </a:p>
          <a:p>
            <a:pPr algn="ctr">
              <a:buNone/>
            </a:pPr>
            <a:r>
              <a:rPr lang="cs-CZ" dirty="0"/>
              <a:t>Předkládání úkolů </a:t>
            </a:r>
            <a:r>
              <a:rPr lang="cs-CZ" b="1" u="sng" dirty="0"/>
              <a:t>ve formě problémů</a:t>
            </a:r>
            <a:r>
              <a:rPr lang="cs-CZ" dirty="0"/>
              <a:t>, které mají být prozkoumány pomocí dialogu.</a:t>
            </a:r>
          </a:p>
          <a:p>
            <a:pPr algn="ctr">
              <a:buNone/>
            </a:pPr>
            <a:r>
              <a:rPr lang="cs-CZ" sz="5200" b="1" dirty="0">
                <a:solidFill>
                  <a:srgbClr val="FF0000"/>
                </a:solidFill>
              </a:rPr>
              <a:t>X</a:t>
            </a:r>
          </a:p>
          <a:p>
            <a:pPr algn="ctr">
              <a:buNone/>
            </a:pPr>
            <a:r>
              <a:rPr lang="cs-CZ" dirty="0"/>
              <a:t>Předávání </a:t>
            </a:r>
            <a:r>
              <a:rPr lang="cs-CZ" b="1" u="sng" dirty="0"/>
              <a:t>informací</a:t>
            </a:r>
            <a:r>
              <a:rPr lang="cs-CZ" dirty="0"/>
              <a:t>, které mají být stráveny a reprodukovány. </a:t>
            </a:r>
          </a:p>
        </p:txBody>
      </p:sp>
      <p:sp>
        <p:nvSpPr>
          <p:cNvPr id="4" name="Šipka: dolů 3">
            <a:extLst>
              <a:ext uri="{FF2B5EF4-FFF2-40B4-BE49-F238E27FC236}">
                <a16:creationId xmlns:a16="http://schemas.microsoft.com/office/drawing/2014/main" id="{5262978B-61D1-4E20-8D5D-986A03308C76}"/>
              </a:ext>
            </a:extLst>
          </p:cNvPr>
          <p:cNvSpPr/>
          <p:nvPr/>
        </p:nvSpPr>
        <p:spPr>
          <a:xfrm>
            <a:off x="5906609" y="3116893"/>
            <a:ext cx="504056" cy="432048"/>
          </a:xfrm>
          <a:prstGeom prst="downArrow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b="1" dirty="0">
              <a:ln w="57150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b="1" dirty="0"/>
            </a:br>
            <a:r>
              <a:rPr lang="cs-CZ" b="1" dirty="0">
                <a:solidFill>
                  <a:srgbClr val="FF0000"/>
                </a:solidFill>
              </a:rPr>
              <a:t>Zásady didaktického konstruktivismu </a:t>
            </a:r>
            <a:r>
              <a:rPr lang="cs-CZ" sz="3600" dirty="0"/>
              <a:t>(opakování)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1200" y="1562470"/>
            <a:ext cx="8229600" cy="4563694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cs-CZ" sz="2400" dirty="0">
                <a:latin typeface="Arial" pitchFamily="34" charset="0"/>
                <a:cs typeface="Arial" pitchFamily="34" charset="0"/>
              </a:rPr>
              <a:t>Učení je přirozená aktivita, která nemusí být odměňována nebo zpevňována. </a:t>
            </a:r>
          </a:p>
          <a:p>
            <a:pPr>
              <a:buFont typeface="+mj-lt"/>
              <a:buAutoNum type="arabicPeriod"/>
            </a:pPr>
            <a:r>
              <a:rPr lang="cs-CZ" sz="2400" dirty="0">
                <a:latin typeface="Arial" pitchFamily="34" charset="0"/>
                <a:cs typeface="Arial" pitchFamily="34" charset="0"/>
              </a:rPr>
              <a:t>Čím více se toho žák už naučil, tím snadněji se mu učí.</a:t>
            </a:r>
          </a:p>
          <a:p>
            <a:pPr>
              <a:buFont typeface="+mj-lt"/>
              <a:buAutoNum type="arabicPeriod"/>
            </a:pPr>
            <a:r>
              <a:rPr lang="cs-CZ" sz="2400" dirty="0">
                <a:latin typeface="Arial" pitchFamily="34" charset="0"/>
                <a:cs typeface="Arial" pitchFamily="34" charset="0"/>
              </a:rPr>
              <a:t>Smysl není něco, co by žák našel v učivu, ale co do něj vnáší. </a:t>
            </a:r>
          </a:p>
          <a:p>
            <a:pPr>
              <a:buFont typeface="+mj-lt"/>
              <a:buAutoNum type="arabicPeriod"/>
            </a:pPr>
            <a:r>
              <a:rPr lang="cs-CZ" sz="2400" dirty="0">
                <a:latin typeface="Arial" pitchFamily="34" charset="0"/>
                <a:cs typeface="Arial" pitchFamily="34" charset="0"/>
              </a:rPr>
              <a:t>Žáci musí proto předem smysl látky chápat a předvídat, nemohou ho dostat až v průběhu. </a:t>
            </a:r>
          </a:p>
          <a:p>
            <a:pPr>
              <a:buFont typeface="+mj-lt"/>
              <a:buAutoNum type="arabicPeriod"/>
            </a:pPr>
            <a:r>
              <a:rPr lang="cs-CZ" sz="2400" dirty="0">
                <a:latin typeface="Arial" pitchFamily="34" charset="0"/>
                <a:cs typeface="Arial" pitchFamily="34" charset="0"/>
              </a:rPr>
              <a:t>Žáci musejí znalosti vidět. </a:t>
            </a:r>
          </a:p>
          <a:p>
            <a:pPr>
              <a:buFont typeface="+mj-lt"/>
              <a:buAutoNum type="arabicPeriod"/>
            </a:pPr>
            <a:r>
              <a:rPr lang="cs-CZ" sz="2400" dirty="0">
                <a:latin typeface="Arial" pitchFamily="34" charset="0"/>
                <a:cs typeface="Arial" pitchFamily="34" charset="0"/>
              </a:rPr>
              <a:t>Vypětí a úzkost proces učení blokuje. </a:t>
            </a:r>
          </a:p>
          <a:p>
            <a:pPr>
              <a:buFont typeface="+mj-lt"/>
              <a:buAutoNum type="arabicPeriod"/>
            </a:pPr>
            <a:r>
              <a:rPr lang="cs-CZ" sz="2400" dirty="0">
                <a:latin typeface="Arial" pitchFamily="34" charset="0"/>
                <a:cs typeface="Arial" pitchFamily="34" charset="0"/>
              </a:rPr>
              <a:t>Snaha po zapamatování blokuje schopnost porozumění.</a:t>
            </a:r>
          </a:p>
          <a:p>
            <a:pPr>
              <a:buFont typeface="+mj-lt"/>
              <a:buAutoNum type="arabicPeriod"/>
            </a:pPr>
            <a:endParaRPr lang="cs-CZ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941033" y="548681"/>
            <a:ext cx="5080355" cy="1626195"/>
          </a:xfrm>
        </p:spPr>
        <p:txBody>
          <a:bodyPr>
            <a:normAutofit fontScale="92500" lnSpcReduction="20000"/>
          </a:bodyPr>
          <a:lstStyle/>
          <a:p>
            <a:r>
              <a:rPr lang="cs-CZ" sz="4800" dirty="0">
                <a:solidFill>
                  <a:srgbClr val="FF0000"/>
                </a:solidFill>
              </a:rPr>
              <a:t>Z hlediska procesu</a:t>
            </a:r>
          </a:p>
          <a:p>
            <a:endParaRPr lang="cs-CZ" sz="4800" dirty="0">
              <a:solidFill>
                <a:srgbClr val="FF0000"/>
              </a:solidFill>
            </a:endParaRPr>
          </a:p>
          <a:p>
            <a:r>
              <a:rPr lang="cs-CZ" u="sng" dirty="0"/>
              <a:t>Klasický přístup</a:t>
            </a:r>
            <a:r>
              <a:rPr lang="cs-CZ" dirty="0"/>
              <a:t>    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1411550" y="2343705"/>
            <a:ext cx="3107184" cy="3782459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fáze motivační </a:t>
            </a:r>
          </a:p>
          <a:p>
            <a:r>
              <a:rPr lang="cs-CZ" dirty="0"/>
              <a:t>fáze expoziční  </a:t>
            </a:r>
          </a:p>
          <a:p>
            <a:r>
              <a:rPr lang="cs-CZ" dirty="0"/>
              <a:t>fáze fixace  </a:t>
            </a:r>
          </a:p>
          <a:p>
            <a:r>
              <a:rPr lang="cs-CZ" dirty="0"/>
              <a:t>fáze diagnózy </a:t>
            </a:r>
          </a:p>
          <a:p>
            <a:r>
              <a:rPr lang="cs-CZ" dirty="0"/>
              <a:t>fáze aplikace </a:t>
            </a:r>
          </a:p>
          <a:p>
            <a:endParaRPr lang="cs-CZ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>
          <a:xfrm>
            <a:off x="4832919" y="1038687"/>
            <a:ext cx="5410944" cy="1207363"/>
          </a:xfrm>
        </p:spPr>
        <p:txBody>
          <a:bodyPr>
            <a:normAutofit fontScale="92500" lnSpcReduction="20000"/>
          </a:bodyPr>
          <a:lstStyle/>
          <a:p>
            <a:r>
              <a:rPr lang="cs-CZ" u="sng" dirty="0"/>
              <a:t>Konstruktivistický přístup</a:t>
            </a:r>
          </a:p>
          <a:p>
            <a:endParaRPr lang="cs-CZ" dirty="0"/>
          </a:p>
          <a:p>
            <a:r>
              <a:rPr lang="cs-CZ" dirty="0"/>
              <a:t> 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4"/>
          </p:nvPr>
        </p:nvSpPr>
        <p:spPr>
          <a:xfrm>
            <a:off x="4445116" y="1885215"/>
            <a:ext cx="5377883" cy="445716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cs-CZ" sz="2400" dirty="0">
                <a:latin typeface="+mj-lt"/>
                <a:cs typeface="Arial" pitchFamily="34" charset="0"/>
              </a:rPr>
              <a:t>Učení nikdy nemůže být pasivní, ale je </a:t>
            </a:r>
          </a:p>
          <a:p>
            <a:pPr>
              <a:buNone/>
            </a:pPr>
            <a:r>
              <a:rPr lang="cs-CZ" sz="2400" dirty="0">
                <a:latin typeface="+mj-lt"/>
                <a:cs typeface="Arial" pitchFamily="34" charset="0"/>
              </a:rPr>
              <a:t>vždy aktivní a žákem iniciovaný a řízený</a:t>
            </a:r>
          </a:p>
          <a:p>
            <a:pPr>
              <a:buNone/>
            </a:pPr>
            <a:r>
              <a:rPr lang="cs-CZ" sz="2400" dirty="0">
                <a:latin typeface="+mj-lt"/>
                <a:cs typeface="Arial" pitchFamily="34" charset="0"/>
              </a:rPr>
              <a:t>proces. </a:t>
            </a:r>
          </a:p>
          <a:p>
            <a:pPr>
              <a:buNone/>
            </a:pPr>
            <a:r>
              <a:rPr lang="cs-CZ" sz="2400" dirty="0">
                <a:latin typeface="+mj-lt"/>
                <a:cs typeface="Arial" pitchFamily="34" charset="0"/>
              </a:rPr>
              <a:t>Co nejvíce využít toho, co už žák zná a do</a:t>
            </a:r>
          </a:p>
          <a:p>
            <a:pPr>
              <a:buNone/>
            </a:pPr>
            <a:r>
              <a:rPr lang="cs-CZ" sz="2400" dirty="0">
                <a:latin typeface="+mj-lt"/>
                <a:cs typeface="Arial" pitchFamily="34" charset="0"/>
              </a:rPr>
              <a:t>paměti ukládal jen nezbytně nutné a</a:t>
            </a:r>
          </a:p>
          <a:p>
            <a:pPr>
              <a:buNone/>
            </a:pPr>
            <a:r>
              <a:rPr lang="cs-CZ" sz="2400" dirty="0">
                <a:latin typeface="+mj-lt"/>
                <a:cs typeface="Arial" pitchFamily="34" charset="0"/>
              </a:rPr>
              <a:t>opravdu nové informace. </a:t>
            </a:r>
          </a:p>
          <a:p>
            <a:pPr>
              <a:buNone/>
            </a:pPr>
            <a:endParaRPr lang="cs-CZ" dirty="0">
              <a:latin typeface="+mj-lt"/>
              <a:cs typeface="Arial" pitchFamily="34" charset="0"/>
            </a:endParaRPr>
          </a:p>
          <a:p>
            <a:pPr>
              <a:buNone/>
            </a:pPr>
            <a:r>
              <a:rPr lang="cs-CZ" u="sng" dirty="0">
                <a:latin typeface="+mj-lt"/>
                <a:cs typeface="Arial" pitchFamily="34" charset="0"/>
              </a:rPr>
              <a:t>Tří fázový model kritického myšlení:</a:t>
            </a:r>
          </a:p>
          <a:p>
            <a:r>
              <a:rPr lang="cs-CZ" dirty="0"/>
              <a:t>fáze evokace </a:t>
            </a:r>
          </a:p>
          <a:p>
            <a:r>
              <a:rPr lang="cs-CZ" dirty="0"/>
              <a:t>fáze uvědomění významu </a:t>
            </a:r>
          </a:p>
          <a:p>
            <a:r>
              <a:rPr lang="cs-CZ" dirty="0"/>
              <a:t>fáze reflexe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9" name="Šipka: dolů 8">
            <a:extLst>
              <a:ext uri="{FF2B5EF4-FFF2-40B4-BE49-F238E27FC236}">
                <a16:creationId xmlns:a16="http://schemas.microsoft.com/office/drawing/2014/main" id="{58CE52B0-D7F2-4D18-8DB1-C50E858117E0}"/>
              </a:ext>
            </a:extLst>
          </p:cNvPr>
          <p:cNvSpPr/>
          <p:nvPr/>
        </p:nvSpPr>
        <p:spPr>
          <a:xfrm>
            <a:off x="6815094" y="4055633"/>
            <a:ext cx="432048" cy="358601"/>
          </a:xfrm>
          <a:prstGeom prst="downArrow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i="1" dirty="0">
                <a:solidFill>
                  <a:srgbClr val="FF0000"/>
                </a:solidFill>
              </a:rPr>
              <a:t>Evokace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1981200" y="1615736"/>
            <a:ext cx="8229600" cy="4510428"/>
          </a:xfrm>
        </p:spPr>
        <p:txBody>
          <a:bodyPr>
            <a:normAutofit fontScale="55000" lnSpcReduction="20000"/>
          </a:bodyPr>
          <a:lstStyle/>
          <a:p>
            <a:r>
              <a:rPr lang="cs-CZ" sz="5600" i="1" dirty="0"/>
              <a:t>žáci si vybavují, co již vědí o tématu, samostatně přemýšlí a vytváří počáteční strukturu poznatků, do které budou následně vřazovány informace nové,</a:t>
            </a:r>
            <a:endParaRPr lang="cs-CZ" sz="5600" dirty="0"/>
          </a:p>
          <a:p>
            <a:r>
              <a:rPr lang="cs-CZ" sz="5600" i="1" dirty="0"/>
              <a:t>nové informace jsou tak chápány v kontextu a prostřednictvím rekonstrukce předchozích znalostí může docházet také k jejich ujasňování, zpřesňování,</a:t>
            </a:r>
            <a:endParaRPr lang="cs-CZ" sz="5600" dirty="0"/>
          </a:p>
          <a:p>
            <a:r>
              <a:rPr lang="cs-CZ" sz="5600" i="1" dirty="0"/>
              <a:t>učitel nechává mluvit žáky, poslouchá je a povzbuzuje,</a:t>
            </a:r>
            <a:endParaRPr lang="cs-CZ" sz="5600" dirty="0"/>
          </a:p>
          <a:p>
            <a:r>
              <a:rPr lang="cs-CZ" sz="5600" i="1" dirty="0"/>
              <a:t>cílem učitele je zaktivizovat žáky, vzbudit vnitřní zájem žáků o dané téma.</a:t>
            </a:r>
            <a:endParaRPr lang="cs-CZ" sz="5600" dirty="0"/>
          </a:p>
          <a:p>
            <a:pPr>
              <a:buFontTx/>
              <a:buChar char="-"/>
            </a:pPr>
            <a:endParaRPr lang="cs-CZ" sz="5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i="1" dirty="0">
                <a:solidFill>
                  <a:srgbClr val="FF0000"/>
                </a:solidFill>
              </a:rPr>
              <a:t>Uvědomění si významu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61964" y="1935331"/>
            <a:ext cx="9391835" cy="4241631"/>
          </a:xfrm>
        </p:spPr>
        <p:txBody>
          <a:bodyPr>
            <a:normAutofit/>
          </a:bodyPr>
          <a:lstStyle/>
          <a:p>
            <a:r>
              <a:rPr lang="cs-CZ" dirty="0"/>
              <a:t>  </a:t>
            </a:r>
            <a:r>
              <a:rPr lang="cs-CZ" i="1" dirty="0"/>
              <a:t>žáci se setkávají s novými informacemi prostřednictvím čtení textu, poslechu přednášky, výkladu, shlédnutí filmu, experimentování či diskuse,</a:t>
            </a:r>
            <a:endParaRPr lang="cs-CZ" dirty="0"/>
          </a:p>
          <a:p>
            <a:r>
              <a:rPr lang="cs-CZ" i="1" dirty="0"/>
              <a:t>cílem učitele je udržet zájem žáka přinejmenším na úrovni ve fázi evokace,</a:t>
            </a:r>
            <a:endParaRPr lang="cs-CZ" dirty="0"/>
          </a:p>
          <a:p>
            <a:r>
              <a:rPr lang="cs-CZ" i="1" dirty="0"/>
              <a:t>důležité je podněcovat drobnými aktivizačními úkoly (značky, výpisky…),</a:t>
            </a:r>
            <a:endParaRPr lang="cs-CZ" dirty="0"/>
          </a:p>
          <a:p>
            <a:r>
              <a:rPr lang="cs-CZ" i="1" dirty="0"/>
              <a:t>dalším úkolem je podnítit žáky, aby sledovali, jak se vyvíjí jejich vlastní chápání nových poznatků (stavět mosty).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i="1" dirty="0">
                <a:solidFill>
                  <a:srgbClr val="FF0000"/>
                </a:solidFill>
              </a:rPr>
              <a:t>Reflexe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54422" y="2095129"/>
            <a:ext cx="8699377" cy="4081833"/>
          </a:xfrm>
        </p:spPr>
        <p:txBody>
          <a:bodyPr>
            <a:normAutofit/>
          </a:bodyPr>
          <a:lstStyle/>
          <a:p>
            <a:r>
              <a:rPr lang="cs-CZ" i="1" dirty="0"/>
              <a:t>žáci si uvědomují, co se naučili, třídí, systemizují nové poznatky, učí se vyjadřovat myšlenky a získané informace vlastními slovy,</a:t>
            </a:r>
            <a:endParaRPr lang="cs-CZ" dirty="0"/>
          </a:p>
          <a:p>
            <a:r>
              <a:rPr lang="cs-CZ" i="1" dirty="0"/>
              <a:t>důležité je také zajistit výměnu názorů mezi žáky, což slouží k rozšíření slovní zásoby a k podněcování k přemýšlení o jiných úhlech pohledu,</a:t>
            </a:r>
            <a:endParaRPr lang="cs-CZ" dirty="0"/>
          </a:p>
          <a:p>
            <a:r>
              <a:rPr lang="cs-CZ" i="1" dirty="0"/>
              <a:t>v této fázi by si žák měl uvědomit, jak nové učení změnilo jeho myšlení, hodnoty a postoje.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Klasické výukové metody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Metody slovní: vyprávění, vysvětlování, přednáška, práce s textem, rozhovor </a:t>
            </a:r>
          </a:p>
          <a:p>
            <a:r>
              <a:rPr lang="cs-CZ" dirty="0"/>
              <a:t>Metody názorně – demonstrační:  předvádění a pozorování , práce s obrazem, instruktáž </a:t>
            </a:r>
          </a:p>
          <a:p>
            <a:r>
              <a:rPr lang="cs-CZ" dirty="0"/>
              <a:t>Metody </a:t>
            </a:r>
            <a:r>
              <a:rPr lang="cs-CZ" dirty="0" err="1"/>
              <a:t>dovednostně</a:t>
            </a:r>
            <a:r>
              <a:rPr lang="cs-CZ" dirty="0"/>
              <a:t> – praktické: napodobování, manipulování, experimentování, vytváření dovedností, produkční metody 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Aktivizační metody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1200" y="1412777"/>
            <a:ext cx="8229600" cy="471338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cs-CZ" dirty="0"/>
              <a:t>= postupy, které vedou výuku tak, aby se výchovně-vzdělávacích cílů dosahovalo hlavně na základě vlastní učební práce žáků, přičemž důraz se klade na </a:t>
            </a:r>
            <a:r>
              <a:rPr lang="cs-CZ" b="1" u="sng" dirty="0"/>
              <a:t>myšlení a řešení problémů</a:t>
            </a:r>
            <a:r>
              <a:rPr lang="cs-CZ" dirty="0"/>
              <a:t>: </a:t>
            </a:r>
          </a:p>
          <a:p>
            <a:r>
              <a:rPr lang="cs-CZ" dirty="0"/>
              <a:t>žák aktivně, vědomě a uvědoměle třídí data,</a:t>
            </a:r>
          </a:p>
          <a:p>
            <a:r>
              <a:rPr lang="cs-CZ" dirty="0"/>
              <a:t>zařazuje je do poznatkových struktur, </a:t>
            </a:r>
          </a:p>
          <a:p>
            <a:r>
              <a:rPr lang="cs-CZ" dirty="0"/>
              <a:t>analyzuje, srovnává a hodnotí informace, </a:t>
            </a:r>
          </a:p>
          <a:p>
            <a:r>
              <a:rPr lang="cs-CZ" dirty="0"/>
              <a:t>učí se samostatnosti a tvořivosti, </a:t>
            </a:r>
          </a:p>
          <a:p>
            <a:r>
              <a:rPr lang="cs-CZ" dirty="0"/>
              <a:t>rozvíjí svoji osobnost.</a:t>
            </a:r>
          </a:p>
          <a:p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b="1" dirty="0"/>
            </a:br>
            <a:r>
              <a:rPr lang="cs-CZ" b="1" dirty="0"/>
              <a:t>Členění aktivizačních metod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b="1" dirty="0"/>
              <a:t>PROBLÉMOVÉ VYUČOVÁNÍ </a:t>
            </a:r>
            <a:endParaRPr lang="cs-CZ" dirty="0"/>
          </a:p>
          <a:p>
            <a:r>
              <a:rPr lang="cs-CZ" b="1" dirty="0"/>
              <a:t>HRY </a:t>
            </a:r>
            <a:endParaRPr lang="cs-CZ" dirty="0"/>
          </a:p>
          <a:p>
            <a:r>
              <a:rPr lang="cs-CZ" b="1" dirty="0"/>
              <a:t>DISKUSNÍ METODY </a:t>
            </a:r>
            <a:endParaRPr lang="cs-CZ" dirty="0"/>
          </a:p>
          <a:p>
            <a:r>
              <a:rPr lang="cs-CZ" b="1" dirty="0"/>
              <a:t>SITUAČNÍ METODY </a:t>
            </a:r>
            <a:endParaRPr lang="cs-CZ" dirty="0"/>
          </a:p>
          <a:p>
            <a:r>
              <a:rPr lang="cs-CZ" b="1" dirty="0"/>
              <a:t>INSCENAČNÍ METODY </a:t>
            </a:r>
            <a:endParaRPr lang="cs-CZ" dirty="0"/>
          </a:p>
          <a:p>
            <a:r>
              <a:rPr lang="cs-CZ" b="1" dirty="0"/>
              <a:t>SPECIÁLNÍ A DALŠÍ METODY</a:t>
            </a:r>
          </a:p>
          <a:p>
            <a:pPr>
              <a:buNone/>
            </a:pPr>
            <a:r>
              <a:rPr lang="cs-CZ" dirty="0"/>
              <a:t>Metody rozvíjející kritické myšlení</a:t>
            </a:r>
          </a:p>
          <a:p>
            <a:pPr>
              <a:buNone/>
            </a:pPr>
            <a:r>
              <a:rPr lang="cs-CZ" dirty="0"/>
              <a:t>Metody rozvíjející samostatnost</a:t>
            </a:r>
          </a:p>
          <a:p>
            <a:pPr>
              <a:buNone/>
            </a:pPr>
            <a:r>
              <a:rPr lang="cs-CZ" dirty="0"/>
              <a:t>Metody rozvíjející kooperaci</a:t>
            </a:r>
          </a:p>
          <a:p>
            <a:pPr>
              <a:buNone/>
            </a:pPr>
            <a:r>
              <a:rPr lang="cs-CZ" dirty="0"/>
              <a:t>Metody rozvíjející odpovědnost</a:t>
            </a:r>
          </a:p>
          <a:p>
            <a:pPr>
              <a:buNone/>
            </a:pPr>
            <a:r>
              <a:rPr lang="cs-CZ" dirty="0"/>
              <a:t>Metody rozvíjející tvořivost</a:t>
            </a:r>
            <a:r>
              <a:rPr lang="cs-CZ" b="1" dirty="0"/>
              <a:t> 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Základní organizační formy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individuální výuka,</a:t>
            </a:r>
          </a:p>
          <a:p>
            <a:r>
              <a:rPr lang="cs-CZ" dirty="0"/>
              <a:t>hromadná (frontální) výuka,</a:t>
            </a:r>
          </a:p>
          <a:p>
            <a:r>
              <a:rPr lang="cs-CZ" dirty="0"/>
              <a:t>individualizovaná výuka,</a:t>
            </a:r>
          </a:p>
          <a:p>
            <a:r>
              <a:rPr lang="cs-CZ" dirty="0"/>
              <a:t>diferencovaná výuka,</a:t>
            </a:r>
          </a:p>
          <a:p>
            <a:r>
              <a:rPr lang="cs-CZ" dirty="0"/>
              <a:t>skupinová a kooperativní výuka,</a:t>
            </a:r>
          </a:p>
          <a:p>
            <a:r>
              <a:rPr lang="cs-CZ" dirty="0"/>
              <a:t>projektová výuka,</a:t>
            </a:r>
          </a:p>
          <a:p>
            <a:r>
              <a:rPr lang="cs-CZ" dirty="0"/>
              <a:t>týmová výuka,</a:t>
            </a:r>
          </a:p>
          <a:p>
            <a:r>
              <a:rPr lang="cs-CZ" dirty="0"/>
              <a:t>otevřené vyučování.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b="1" dirty="0"/>
            </a:br>
            <a:r>
              <a:rPr lang="cs-CZ" b="1" dirty="0"/>
              <a:t>Komplexní výukové metody</a:t>
            </a:r>
            <a:br>
              <a:rPr lang="cs-CZ" b="1" dirty="0"/>
            </a:br>
            <a:r>
              <a:rPr lang="cs-CZ" sz="3600" dirty="0"/>
              <a:t>(Maňák, spojení forem s metodami)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dirty="0"/>
              <a:t>Frontální výuka </a:t>
            </a:r>
          </a:p>
          <a:p>
            <a:r>
              <a:rPr lang="cs-CZ" dirty="0"/>
              <a:t>Skupinová a kooperativní výuka </a:t>
            </a:r>
          </a:p>
          <a:p>
            <a:r>
              <a:rPr lang="cs-CZ" dirty="0"/>
              <a:t>Partnerská výuka </a:t>
            </a:r>
          </a:p>
          <a:p>
            <a:r>
              <a:rPr lang="cs-CZ" dirty="0"/>
              <a:t>Individuální a individualizovaná výuka, samostatná práce  </a:t>
            </a:r>
          </a:p>
          <a:p>
            <a:r>
              <a:rPr lang="cs-CZ" dirty="0"/>
              <a:t>Kritické myšlení </a:t>
            </a:r>
          </a:p>
          <a:p>
            <a:r>
              <a:rPr lang="cs-CZ" dirty="0"/>
              <a:t>Projektová výuka </a:t>
            </a:r>
          </a:p>
          <a:p>
            <a:r>
              <a:rPr lang="cs-CZ" dirty="0"/>
              <a:t>Výuka dramatem </a:t>
            </a:r>
          </a:p>
          <a:p>
            <a:r>
              <a:rPr lang="cs-CZ" dirty="0"/>
              <a:t>Otevřené učení </a:t>
            </a:r>
          </a:p>
          <a:p>
            <a:r>
              <a:rPr lang="cs-CZ" dirty="0"/>
              <a:t>Učení v životních situacích </a:t>
            </a:r>
          </a:p>
          <a:p>
            <a:r>
              <a:rPr lang="cs-CZ" dirty="0"/>
              <a:t>Televizní výuka </a:t>
            </a:r>
          </a:p>
          <a:p>
            <a:r>
              <a:rPr lang="cs-CZ" dirty="0"/>
              <a:t>Výuka podporovaná počítačem </a:t>
            </a:r>
          </a:p>
          <a:p>
            <a:r>
              <a:rPr lang="cs-CZ" dirty="0" err="1"/>
              <a:t>Sugestopedie</a:t>
            </a:r>
            <a:r>
              <a:rPr lang="cs-CZ" dirty="0"/>
              <a:t> a </a:t>
            </a:r>
            <a:r>
              <a:rPr lang="cs-CZ" dirty="0" err="1"/>
              <a:t>superlearning</a:t>
            </a:r>
            <a:r>
              <a:rPr lang="cs-CZ" dirty="0"/>
              <a:t> </a:t>
            </a:r>
          </a:p>
          <a:p>
            <a:r>
              <a:rPr lang="cs-CZ" dirty="0"/>
              <a:t>Hypnopedie  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1007CB-2627-4275-9EA4-E496EAD46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Psychodidaktická</a:t>
            </a:r>
            <a:r>
              <a:rPr lang="cs-CZ" dirty="0"/>
              <a:t> optimalizace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B9223B5-14DC-4272-A671-31D1DFA32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/>
              <a:t>Psychodidaktická</a:t>
            </a:r>
            <a:r>
              <a:rPr lang="cs-CZ" dirty="0"/>
              <a:t> optimalizace znamená funkční aplikaci didaktické transformace obsahu.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V přípravné fázi </a:t>
            </a:r>
            <a:r>
              <a:rPr lang="cs-CZ" dirty="0" err="1"/>
              <a:t>psychodidaktická</a:t>
            </a:r>
            <a:r>
              <a:rPr lang="cs-CZ" dirty="0"/>
              <a:t> </a:t>
            </a:r>
            <a:r>
              <a:rPr lang="cs-CZ" dirty="0" err="1"/>
              <a:t>optimalizuace</a:t>
            </a:r>
            <a:r>
              <a:rPr lang="cs-CZ" dirty="0"/>
              <a:t> zahrnuje:</a:t>
            </a:r>
          </a:p>
          <a:p>
            <a:r>
              <a:rPr lang="cs-CZ" dirty="0"/>
              <a:t>Předejít riziku vyprázdnění obsahu</a:t>
            </a:r>
          </a:p>
          <a:p>
            <a:r>
              <a:rPr lang="cs-CZ" dirty="0"/>
              <a:t>Funkčně propojit aktivizační a tradiční metody</a:t>
            </a:r>
          </a:p>
          <a:p>
            <a:r>
              <a:rPr lang="cs-CZ" dirty="0"/>
              <a:t>Zohlednit specifika cílových kognitivních procesů metod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4650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dirty="0"/>
            </a:br>
            <a:r>
              <a:rPr lang="cs-CZ" dirty="0"/>
              <a:t>Pravidlo přípravy funkční aplikace vyučovacích metod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dirty="0"/>
              <a:t>Cíl:        DIDAKTICKÁ TRANSFORMACE OBSAHU</a:t>
            </a:r>
          </a:p>
          <a:p>
            <a:pPr marL="0" lvl="0" indent="0">
              <a:buNone/>
            </a:pPr>
            <a:endParaRPr lang="cs-CZ" dirty="0"/>
          </a:p>
          <a:p>
            <a:pPr marL="0" lvl="0" indent="0">
              <a:buNone/>
            </a:pPr>
            <a:r>
              <a:rPr lang="cs-CZ" dirty="0"/>
              <a:t>Postup: </a:t>
            </a:r>
          </a:p>
          <a:p>
            <a:pPr lvl="0"/>
            <a:r>
              <a:rPr lang="cs-CZ" dirty="0"/>
              <a:t>přemýšlet o vyučovacím smyslu navržených aktivizačních metod </a:t>
            </a:r>
          </a:p>
          <a:p>
            <a:r>
              <a:rPr lang="cs-CZ" dirty="0"/>
              <a:t>vyhnout se aktivizaci pro aktivizaci …. </a:t>
            </a:r>
            <a:r>
              <a:rPr lang="cs-CZ" dirty="0">
                <a:solidFill>
                  <a:srgbClr val="FF0000"/>
                </a:solidFill>
              </a:rPr>
              <a:t>riziko vyprázdnění obsahu</a:t>
            </a:r>
            <a:r>
              <a:rPr lang="cs-CZ" dirty="0"/>
              <a:t>  </a:t>
            </a:r>
          </a:p>
          <a:p>
            <a:pPr marL="0" lvl="0" indent="0">
              <a:buNone/>
            </a:pPr>
            <a:endParaRPr lang="cs-CZ" i="1" dirty="0"/>
          </a:p>
          <a:p>
            <a:pPr marL="0" lvl="0" indent="0" algn="ctr">
              <a:buNone/>
            </a:pPr>
            <a:r>
              <a:rPr lang="cs-CZ" i="1" dirty="0"/>
              <a:t>„Princip aktivizačních metod nespočívá v tom, že žáci běhají po třídě.“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dirty="0"/>
            </a:br>
            <a:r>
              <a:rPr lang="cs-CZ" dirty="0"/>
              <a:t>Pravidlo přípravy funkční aplikace vyučovacích metod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endParaRPr lang="cs-CZ" dirty="0"/>
          </a:p>
          <a:p>
            <a:r>
              <a:rPr lang="cs-CZ" dirty="0"/>
              <a:t>Účelně skloubit aktivizační metody s metodami tradičními. </a:t>
            </a:r>
          </a:p>
          <a:p>
            <a:r>
              <a:rPr lang="cs-CZ" dirty="0"/>
              <a:t>U tradičních metod nemusí být aktivita žáka příliš vidět, je spíše založena na pozorování, promýšlení apod. I tak by ale měla vést k ověřitelným výstupům.</a:t>
            </a:r>
          </a:p>
          <a:p>
            <a:pPr marL="0" lvl="0" indent="0">
              <a:buNone/>
            </a:pPr>
            <a:endParaRPr lang="cs-CZ" dirty="0"/>
          </a:p>
          <a:p>
            <a:pPr lvl="0"/>
            <a:endParaRPr lang="cs-CZ" dirty="0"/>
          </a:p>
          <a:p>
            <a:pPr marL="0" indent="0" algn="ctr">
              <a:buNone/>
            </a:pPr>
            <a:r>
              <a:rPr lang="cs-CZ" i="1" dirty="0"/>
              <a:t>„Nejlepší způsob využití aktivizačních metod je ve spojení s frontálním způsobem výuky“</a:t>
            </a:r>
            <a:r>
              <a:rPr lang="cs-CZ" dirty="0"/>
              <a:t> (Kotrba, Lacina, 2007). </a:t>
            </a:r>
          </a:p>
          <a:p>
            <a:pPr lvl="0"/>
            <a:endParaRPr lang="cs-CZ" dirty="0"/>
          </a:p>
          <a:p>
            <a:pPr lvl="0"/>
            <a:endParaRPr lang="cs-CZ" dirty="0"/>
          </a:p>
          <a:p>
            <a:pPr lvl="0"/>
            <a:endParaRPr lang="cs-CZ" dirty="0"/>
          </a:p>
          <a:p>
            <a:pPr lvl="0"/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820692-9F77-43CF-84CB-43ACF1D75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Pravidlo přípravy funkční aplikace vyučovacích metod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84CA7E0-72AF-4F93-89E3-C1DC739B4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646"/>
            <a:ext cx="10515600" cy="4918229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Uvědomit si, na které kognitivní procesy (popř. myšlenkové operace u aktivizujících metod) metoda u žáků cílí.</a:t>
            </a:r>
          </a:p>
          <a:p>
            <a:r>
              <a:rPr lang="cs-CZ" dirty="0"/>
              <a:t>Určit podmínky optimálního zapojení cílových kognitivních procesů.  </a:t>
            </a:r>
          </a:p>
          <a:p>
            <a:pPr marL="0" indent="0">
              <a:buNone/>
            </a:pPr>
            <a:endParaRPr lang="cs-CZ" u="sng" dirty="0"/>
          </a:p>
          <a:p>
            <a:pPr marL="0" indent="0">
              <a:buNone/>
            </a:pPr>
            <a:endParaRPr lang="cs-CZ" u="sng" dirty="0"/>
          </a:p>
          <a:p>
            <a:pPr marL="0" indent="0">
              <a:buNone/>
            </a:pPr>
            <a:r>
              <a:rPr lang="cs-CZ" dirty="0"/>
              <a:t>Určení cílových kognitivních procesů pomůže učiteli položit si </a:t>
            </a:r>
            <a:r>
              <a:rPr lang="cs-CZ" dirty="0">
                <a:solidFill>
                  <a:srgbClr val="FF0000"/>
                </a:solidFill>
              </a:rPr>
              <a:t>doplňující otázky pro funkční a efektivní aplikaci metody. </a:t>
            </a:r>
          </a:p>
          <a:p>
            <a:pPr marL="0" indent="0">
              <a:buNone/>
            </a:pPr>
            <a:endParaRPr lang="cs-CZ" u="sng" dirty="0"/>
          </a:p>
          <a:p>
            <a:pPr marL="0" indent="0">
              <a:buNone/>
            </a:pP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1784821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F75DAC-D8AB-456C-BD04-86C60DEB6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 fontScale="90000"/>
          </a:bodyPr>
          <a:lstStyle/>
          <a:p>
            <a:br>
              <a:rPr lang="cs-CZ" u="sng" dirty="0"/>
            </a:br>
            <a:r>
              <a:rPr lang="cs-CZ" u="sng" dirty="0"/>
              <a:t>Příklad:</a:t>
            </a:r>
            <a:br>
              <a:rPr lang="cs-CZ" u="sng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5C06C3A-619C-4247-823B-E182654A9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Demonstrační metoda - chemický pokus předváděný učitelem</a:t>
            </a:r>
          </a:p>
          <a:p>
            <a:r>
              <a:rPr lang="cs-CZ" dirty="0"/>
              <a:t>Činnost žáka – pozorování</a:t>
            </a:r>
          </a:p>
          <a:p>
            <a:r>
              <a:rPr lang="cs-CZ" dirty="0"/>
              <a:t>Cílové kognitivní procesy: vnímání, pozornost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u="sng" dirty="0"/>
              <a:t>Příklady otázek pro funkční aplikaci metody: </a:t>
            </a:r>
          </a:p>
          <a:p>
            <a:pPr>
              <a:buFontTx/>
              <a:buChar char="-"/>
            </a:pPr>
            <a:r>
              <a:rPr lang="cs-CZ" i="1" dirty="0"/>
              <a:t>Zaručí prostor demonstrace pokusu nerušené vnímání všech žáků?  </a:t>
            </a:r>
          </a:p>
          <a:p>
            <a:pPr>
              <a:buFontTx/>
              <a:buChar char="-"/>
            </a:pPr>
            <a:r>
              <a:rPr lang="cs-CZ" i="1" dirty="0"/>
              <a:t>Mohou pokus dobře vnímat i žáci se smyslovými poruchami?  </a:t>
            </a:r>
          </a:p>
          <a:p>
            <a:pPr>
              <a:buFontTx/>
              <a:buChar char="-"/>
            </a:pPr>
            <a:r>
              <a:rPr lang="cs-CZ" i="1" dirty="0"/>
              <a:t>Bude pro žáky zvolený pokus dostatečně zajímavý, aby udrželi pozornost? </a:t>
            </a:r>
          </a:p>
          <a:p>
            <a:pPr>
              <a:buFontTx/>
              <a:buChar char="-"/>
            </a:pPr>
            <a:r>
              <a:rPr lang="cs-CZ" i="1" dirty="0"/>
              <a:t>Bude z časového hlediska pouze tak dlouhý, aby dokázali udržet pozornost po celou dobu? </a:t>
            </a:r>
          </a:p>
          <a:p>
            <a:pPr>
              <a:buFontTx/>
              <a:buChar char="-"/>
            </a:pPr>
            <a:r>
              <a:rPr lang="cs-CZ" i="1" dirty="0"/>
              <a:t>Potřebují někteří žáci upřesnit, čeho si všímat?  </a:t>
            </a:r>
          </a:p>
          <a:p>
            <a:pPr>
              <a:buFontTx/>
              <a:buChar char="-"/>
            </a:pPr>
            <a:r>
              <a:rPr lang="cs-CZ" i="1" dirty="0"/>
              <a:t>Bylo by vhodné demonstrační metodu propojit se samostatnou prací (úkoly) pro žáky?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15592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0B3B04-CAC0-7A62-43A6-65D9F9492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Seznam použité a doporučené literatury: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AC670409-1B64-67B7-640A-478BE030EF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4612196"/>
              </p:ext>
            </p:extLst>
          </p:nvPr>
        </p:nvGraphicFramePr>
        <p:xfrm>
          <a:off x="1087120" y="1690688"/>
          <a:ext cx="9377100" cy="4479693"/>
        </p:xfrm>
        <a:graphic>
          <a:graphicData uri="http://schemas.openxmlformats.org/drawingml/2006/table">
            <a:tbl>
              <a:tblPr/>
              <a:tblGrid>
                <a:gridCol w="9377100">
                  <a:extLst>
                    <a:ext uri="{9D8B030D-6E8A-4147-A177-3AD203B41FA5}">
                      <a16:colId xmlns:a16="http://schemas.microsoft.com/office/drawing/2014/main" val="4145721852"/>
                    </a:ext>
                  </a:extLst>
                </a:gridCol>
              </a:tblGrid>
              <a:tr h="4479693">
                <a:tc>
                  <a:txBody>
                    <a:bodyPr/>
                    <a:lstStyle/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Doporučená: Mareš, Jiří. </a:t>
                      </a:r>
                      <a:r>
                        <a:rPr lang="cs-CZ" sz="1500" b="0" i="1" u="none" dirty="0">
                          <a:solidFill>
                            <a:schemeClr val="tx1"/>
                          </a:solidFill>
                          <a:effectLst/>
                        </a:rPr>
                        <a:t>Komunikace ve škole</a:t>
                      </a: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. Brno: Masarykova univerzita, Centrum pro další vzdělávání učitelů, 1995, ISBN 80-210-1070-3</a:t>
                      </a:r>
                      <a:b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cs-CZ" sz="15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Doporučená: Mareš, Jiří. </a:t>
                      </a:r>
                      <a:r>
                        <a:rPr lang="cs-CZ" sz="1500" b="0" i="1" u="none" dirty="0">
                          <a:solidFill>
                            <a:schemeClr val="tx1"/>
                          </a:solidFill>
                          <a:effectLst/>
                        </a:rPr>
                        <a:t>Pedagogická psychologie</a:t>
                      </a: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. Vyd. 1. Praha : Portál, 2013. ISBN 978-80-262-0174-8</a:t>
                      </a:r>
                      <a:b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cs-CZ" sz="15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Doporučená: HRABAL, V., MAN, F., PAVELKOVÁ, I. </a:t>
                      </a:r>
                      <a:r>
                        <a:rPr lang="cs-CZ" sz="1500" b="0" i="1" u="none" dirty="0">
                          <a:solidFill>
                            <a:schemeClr val="tx1"/>
                          </a:solidFill>
                          <a:effectLst/>
                        </a:rPr>
                        <a:t>Psychologické otázky motivace ve škole</a:t>
                      </a: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. 1. vyd. Praha: SPN, 1984</a:t>
                      </a:r>
                      <a:b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cs-CZ" sz="15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Doporučená: FONTANA, D. </a:t>
                      </a:r>
                      <a:r>
                        <a:rPr lang="cs-CZ" sz="1500" b="0" i="1" u="none" dirty="0">
                          <a:solidFill>
                            <a:schemeClr val="tx1"/>
                          </a:solidFill>
                          <a:effectLst/>
                        </a:rPr>
                        <a:t>Psychologie ve školní praxi: příručka pro učitele</a:t>
                      </a: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. Praha: Portál, 1997. ISBN 80-7178-063-4</a:t>
                      </a:r>
                      <a:b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cs-CZ" sz="15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Doporučená: ČÁP, J. </a:t>
                      </a:r>
                      <a:r>
                        <a:rPr lang="cs-CZ" sz="1500" b="0" i="1" u="none" dirty="0">
                          <a:solidFill>
                            <a:schemeClr val="tx1"/>
                          </a:solidFill>
                          <a:effectLst/>
                        </a:rPr>
                        <a:t>Psychologie výchovy a vyučování</a:t>
                      </a: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. 1. vyd. Praha: Karolinum, 1993. ISBN 80-7066-534-3</a:t>
                      </a:r>
                      <a:b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cs-CZ" sz="15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Doporučená: MAREŠ, J. </a:t>
                      </a:r>
                      <a:r>
                        <a:rPr lang="cs-CZ" sz="1500" b="0" i="1" u="none" dirty="0">
                          <a:solidFill>
                            <a:schemeClr val="tx1"/>
                          </a:solidFill>
                          <a:effectLst/>
                        </a:rPr>
                        <a:t>Styly učení žáků a studentů</a:t>
                      </a: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. 1. vyd. Praha: Portál, 1998. ISBN 80-7178-246-7</a:t>
                      </a:r>
                      <a:b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cs-CZ" sz="15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Doporučená: </a:t>
                      </a:r>
                      <a:r>
                        <a:rPr lang="cs-CZ" sz="1500" b="0" u="none" dirty="0" err="1">
                          <a:solidFill>
                            <a:schemeClr val="tx1"/>
                          </a:solidFill>
                          <a:effectLst/>
                        </a:rPr>
                        <a:t>Szachtová</a:t>
                      </a: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, Alena. </a:t>
                      </a:r>
                      <a:r>
                        <a:rPr lang="cs-CZ" sz="1500" b="0" i="1" u="none" dirty="0">
                          <a:solidFill>
                            <a:schemeClr val="tx1"/>
                          </a:solidFill>
                          <a:effectLst/>
                        </a:rPr>
                        <a:t>Vybrané kapitoly z pedagogické psychologie</a:t>
                      </a:r>
                      <a:r>
                        <a:rPr lang="cs-CZ" sz="1500" b="0" u="none" dirty="0">
                          <a:solidFill>
                            <a:schemeClr val="tx1"/>
                          </a:solidFill>
                          <a:effectLst/>
                        </a:rPr>
                        <a:t>. 1. vyd. V Plzni: Západočeská univerzita, 2000. ISBN 80-7082-637-1</a:t>
                      </a:r>
                    </a:p>
                  </a:txBody>
                  <a:tcPr marL="15827" marR="15827" marT="15827" marB="52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4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027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9679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1380</Words>
  <Application>Microsoft Macintosh PowerPoint</Application>
  <PresentationFormat>Širokoúhlá obrazovka</PresentationFormat>
  <Paragraphs>170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Motiv Office</vt:lpstr>
      <vt:lpstr>Prezentace aplikace PowerPoint</vt:lpstr>
      <vt:lpstr>Analýza pedagogických situací z psychodidaktického hlediska   lekce 2 :  Edukace JAK?- metody a formy didaktické transformace z obsahu z psychodidaktického hlediska</vt:lpstr>
      <vt:lpstr>Metody a formy didaktické transformace obsahu </vt:lpstr>
      <vt:lpstr>Základní kontext – PRINCIPY INKLUZE </vt:lpstr>
      <vt:lpstr>Dva pohledy na vyučování (opakování)  </vt:lpstr>
      <vt:lpstr> Zásady didaktického konstruktivismu (opakování) </vt:lpstr>
      <vt:lpstr>Prezentace aplikace PowerPoint</vt:lpstr>
      <vt:lpstr>Evokace</vt:lpstr>
      <vt:lpstr>Uvědomění si významu</vt:lpstr>
      <vt:lpstr>Reflexe</vt:lpstr>
      <vt:lpstr>Klasické výukové metody </vt:lpstr>
      <vt:lpstr>Aktivizační metody</vt:lpstr>
      <vt:lpstr> Členění aktivizačních metod  </vt:lpstr>
      <vt:lpstr>Základní organizační formy</vt:lpstr>
      <vt:lpstr> Komplexní výukové metody (Maňák, spojení forem s metodami)  </vt:lpstr>
      <vt:lpstr>Psychodidaktická optimalizace </vt:lpstr>
      <vt:lpstr> Pravidlo přípravy funkční aplikace vyučovacích metod  </vt:lpstr>
      <vt:lpstr> Pravidlo přípravy funkční aplikace vyučovacích metod </vt:lpstr>
      <vt:lpstr>Pravidlo přípravy funkční aplikace vyučovacích metod </vt:lpstr>
      <vt:lpstr> Příklad: </vt:lpstr>
      <vt:lpstr>Seznam použité a doporučené literatury: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Vladimíra Lovasová</dc:creator>
  <cp:lastModifiedBy>Jan Topinka</cp:lastModifiedBy>
  <cp:revision>19</cp:revision>
  <dcterms:created xsi:type="dcterms:W3CDTF">2022-08-09T05:59:20Z</dcterms:created>
  <dcterms:modified xsi:type="dcterms:W3CDTF">2023-04-06T08:55:29Z</dcterms:modified>
</cp:coreProperties>
</file>