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9" r:id="rId3"/>
    <p:sldId id="298" r:id="rId4"/>
    <p:sldId id="300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6CF"/>
    <a:srgbClr val="FAC6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3836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344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992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6004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418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823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151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032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362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02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5596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1020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8891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5424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5490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230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69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336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pic>
        <p:nvPicPr>
          <p:cNvPr id="4099" name="Picture 2" descr="http://js.pencdn.cz/acimage/w680-h374/2762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810950" y="605073"/>
            <a:ext cx="3086102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hangingPunct="1">
              <a:defRPr/>
            </a:pPr>
            <a:r>
              <a:rPr lang="cs-CZ" sz="3200" b="1" dirty="0" smtClean="0">
                <a:ln w="50800"/>
                <a:solidFill>
                  <a:srgbClr val="F056C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 5</a:t>
            </a:r>
            <a:endParaRPr lang="cs-CZ" sz="3200" b="1" dirty="0">
              <a:ln w="50800"/>
              <a:solidFill>
                <a:srgbClr val="F056C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cs-CZ" sz="3200" b="1" dirty="0">
                <a:ln w="50800"/>
                <a:solidFill>
                  <a:srgbClr val="F056C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</a:t>
            </a:r>
            <a:r>
              <a:rPr lang="cs-CZ" sz="3200" b="1" dirty="0" err="1">
                <a:ln w="50800"/>
                <a:solidFill>
                  <a:srgbClr val="F056C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Šturcová</a:t>
            </a:r>
            <a:endParaRPr lang="cs-CZ" sz="3200" b="1" dirty="0">
              <a:ln w="50800"/>
              <a:solidFill>
                <a:srgbClr val="F056C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5410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400" b="1" dirty="0" smtClean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cs-CZ" sz="44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Obchodní bankovnictví</a:t>
            </a:r>
          </a:p>
          <a:p>
            <a:pPr marL="0" indent="0" algn="ctr">
              <a:buNone/>
            </a:pPr>
            <a:endParaRPr lang="cs-CZ" sz="440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2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endParaRPr lang="cs-CZ" dirty="0" smtClean="0">
              <a:solidFill>
                <a:srgbClr val="FFFF00"/>
              </a:solidFill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Lochmanová, Alena: 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Bankovnictví. Základy bankovnictví. 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1. </a:t>
            </a: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vydání. 2018. ISBN 978-80-7402-305-7.</a:t>
            </a:r>
          </a:p>
          <a:p>
            <a:pPr>
              <a:buNone/>
            </a:pPr>
            <a:endParaRPr lang="cs-CZ" sz="18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1800" dirty="0" err="1">
                <a:latin typeface="Tahoma" pitchFamily="34" charset="0"/>
                <a:cs typeface="Tahoma" pitchFamily="34" charset="0"/>
              </a:rPr>
              <a:t>Kantnerová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, </a:t>
            </a:r>
            <a:r>
              <a:rPr lang="cs-CZ" sz="1800" dirty="0" err="1">
                <a:latin typeface="Tahoma" pitchFamily="34" charset="0"/>
                <a:cs typeface="Tahoma" pitchFamily="34" charset="0"/>
              </a:rPr>
              <a:t>Liběna:</a:t>
            </a:r>
            <a:r>
              <a:rPr lang="cs-CZ" sz="1800" i="1" dirty="0" err="1">
                <a:latin typeface="Tahoma" pitchFamily="34" charset="0"/>
                <a:cs typeface="Tahoma" pitchFamily="34" charset="0"/>
              </a:rPr>
              <a:t>Základy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1. vydání. 2016. </a:t>
            </a:r>
            <a:r>
              <a:rPr lang="cs-CZ" sz="1800">
                <a:latin typeface="Tahoma" pitchFamily="34" charset="0"/>
                <a:cs typeface="Tahoma" pitchFamily="34" charset="0"/>
              </a:rPr>
              <a:t>ISBN 978-80-7400-595-4.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50537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Obchodní banky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Vznik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Pojem – ekonomický přístup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          -  legislativní přístup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800" dirty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3380548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 dirty="0"/>
              <a:t>Ekonomická podstata banky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FontTx/>
              <a:buChar char="•"/>
            </a:pPr>
            <a:r>
              <a:rPr lang="cs-CZ" altLang="cs-CZ" sz="2647" dirty="0">
                <a:solidFill>
                  <a:srgbClr val="00B0F0"/>
                </a:solidFill>
              </a:rPr>
              <a:t>Národohospodářská funkce</a:t>
            </a:r>
          </a:p>
          <a:p>
            <a:pPr eaLnBrk="1" hangingPunct="1">
              <a:buFontTx/>
              <a:buNone/>
            </a:pPr>
            <a:r>
              <a:rPr lang="cs-CZ" altLang="cs-CZ" sz="2647" dirty="0"/>
              <a:t>   - </a:t>
            </a:r>
            <a:r>
              <a:rPr lang="cs-CZ" altLang="cs-CZ" sz="2647" u="sng" dirty="0"/>
              <a:t>základní </a:t>
            </a:r>
            <a:r>
              <a:rPr lang="cs-CZ" altLang="cs-CZ" sz="2647" u="sng" dirty="0" err="1"/>
              <a:t>fce</a:t>
            </a:r>
            <a:r>
              <a:rPr lang="cs-CZ" altLang="cs-CZ" sz="2647" u="sng" dirty="0"/>
              <a:t> </a:t>
            </a:r>
            <a:r>
              <a:rPr lang="cs-CZ" altLang="cs-CZ" sz="2647" dirty="0"/>
              <a:t>(zprostředkování pohybu peněžního </a:t>
            </a:r>
          </a:p>
          <a:p>
            <a:pPr eaLnBrk="1" hangingPunct="1">
              <a:buFontTx/>
              <a:buNone/>
            </a:pPr>
            <a:r>
              <a:rPr lang="cs-CZ" altLang="cs-CZ" sz="2647" dirty="0"/>
              <a:t>      kapitálu mezi různými subjekty v ekonomice)</a:t>
            </a:r>
          </a:p>
          <a:p>
            <a:pPr eaLnBrk="1" hangingPunct="1">
              <a:buFontTx/>
              <a:buNone/>
            </a:pPr>
            <a:r>
              <a:rPr lang="cs-CZ" altLang="cs-CZ" sz="2647" dirty="0"/>
              <a:t>   - </a:t>
            </a:r>
            <a:r>
              <a:rPr lang="cs-CZ" altLang="cs-CZ" sz="2647" u="sng" dirty="0"/>
              <a:t>4 dílčí </a:t>
            </a:r>
            <a:r>
              <a:rPr lang="cs-CZ" altLang="cs-CZ" sz="2647" u="sng" dirty="0" err="1"/>
              <a:t>fce</a:t>
            </a:r>
            <a:r>
              <a:rPr lang="cs-CZ" altLang="cs-CZ" sz="2647" u="sng" dirty="0"/>
              <a:t> </a:t>
            </a:r>
            <a:r>
              <a:rPr lang="cs-CZ" altLang="cs-CZ" sz="2647" dirty="0"/>
              <a:t>(</a:t>
            </a:r>
            <a:r>
              <a:rPr lang="cs-CZ" altLang="cs-CZ" sz="2647" dirty="0" err="1"/>
              <a:t>fin</a:t>
            </a:r>
            <a:r>
              <a:rPr lang="cs-CZ" altLang="cs-CZ" sz="2647" dirty="0"/>
              <a:t>. zprostředkování v užším pojetí, </a:t>
            </a:r>
          </a:p>
          <a:p>
            <a:pPr eaLnBrk="1" hangingPunct="1">
              <a:buFontTx/>
              <a:buNone/>
            </a:pPr>
            <a:r>
              <a:rPr lang="cs-CZ" altLang="cs-CZ" sz="2647" dirty="0"/>
              <a:t>      emise bezhotovostních peněz, zprostředkování </a:t>
            </a:r>
          </a:p>
          <a:p>
            <a:pPr eaLnBrk="1" hangingPunct="1">
              <a:buFontTx/>
              <a:buNone/>
            </a:pPr>
            <a:r>
              <a:rPr lang="cs-CZ" altLang="cs-CZ" sz="2647" dirty="0"/>
              <a:t>      plat. a </a:t>
            </a:r>
            <a:r>
              <a:rPr lang="cs-CZ" altLang="cs-CZ" sz="2647" dirty="0" err="1"/>
              <a:t>zúčt</a:t>
            </a:r>
            <a:r>
              <a:rPr lang="cs-CZ" altLang="cs-CZ" sz="2647" dirty="0"/>
              <a:t>. styku, zprostředkování </a:t>
            </a:r>
            <a:r>
              <a:rPr lang="cs-CZ" altLang="cs-CZ" sz="2647" dirty="0" err="1"/>
              <a:t>fin</a:t>
            </a:r>
            <a:r>
              <a:rPr lang="cs-CZ" altLang="cs-CZ" sz="2647" dirty="0"/>
              <a:t>. </a:t>
            </a:r>
          </a:p>
          <a:p>
            <a:pPr eaLnBrk="1" hangingPunct="1">
              <a:buFontTx/>
              <a:buNone/>
            </a:pPr>
            <a:r>
              <a:rPr lang="cs-CZ" altLang="cs-CZ" sz="2647" dirty="0"/>
              <a:t>      investování na peněžním a kapitálovém trhu)</a:t>
            </a:r>
          </a:p>
          <a:p>
            <a:pPr eaLnBrk="1" hangingPunct="1">
              <a:buFontTx/>
              <a:buNone/>
            </a:pPr>
            <a:endParaRPr lang="cs-CZ" altLang="cs-CZ" sz="2647" dirty="0"/>
          </a:p>
          <a:p>
            <a:pPr eaLnBrk="1" hangingPunct="1">
              <a:buFontTx/>
              <a:buChar char="•"/>
            </a:pPr>
            <a:r>
              <a:rPr lang="cs-CZ" altLang="cs-CZ" sz="2647" dirty="0">
                <a:solidFill>
                  <a:srgbClr val="00B0F0"/>
                </a:solidFill>
              </a:rPr>
              <a:t>Podnikohospodářská funkce </a:t>
            </a:r>
            <a:r>
              <a:rPr lang="cs-CZ" altLang="cs-CZ" sz="2647" dirty="0"/>
              <a:t>(banka = podnik, která provádí bankovní obchody, výstupem jsou služby)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2026189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Právní vymezení banky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= podnik, jehož činnost spočívá v přijímání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   vkladů nebo jiných  platných peněžních prostředků od veřejnosti a poskytování úvěrů</a:t>
            </a:r>
            <a:r>
              <a:rPr lang="cs-CZ" dirty="0" smtClean="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eaLnBrk="1" hangingPunct="1">
              <a:buFontTx/>
              <a:buChar char="-"/>
              <a:defRPr/>
            </a:pPr>
            <a:r>
              <a:rPr lang="cs-CZ" sz="3088" dirty="0"/>
              <a:t>v ČR – 4 základní podmínky pro </a:t>
            </a:r>
            <a:r>
              <a:rPr lang="cs-CZ" sz="3088" dirty="0" smtClean="0"/>
              <a:t>vznik banky</a:t>
            </a:r>
            <a:endParaRPr lang="cs-CZ" sz="3088" dirty="0"/>
          </a:p>
          <a:p>
            <a:pPr eaLnBrk="1" hangingPunct="1">
              <a:buFontTx/>
              <a:buChar char="-"/>
              <a:defRPr/>
            </a:pPr>
            <a:endParaRPr lang="cs-CZ" sz="3088" dirty="0"/>
          </a:p>
          <a:p>
            <a:pPr eaLnBrk="1" hangingPunct="1">
              <a:buFontTx/>
              <a:buChar char="-"/>
              <a:defRPr/>
            </a:pPr>
            <a:r>
              <a:rPr lang="cs-CZ" sz="3088" dirty="0"/>
              <a:t>bankovní licence  </a:t>
            </a:r>
            <a:r>
              <a:rPr lang="cs-CZ" sz="2647" dirty="0"/>
              <a:t>(jednotná evropská licence)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672239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Cíl banky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endParaRPr lang="cs-CZ" sz="4411" dirty="0">
              <a:solidFill>
                <a:srgbClr val="FFFF00"/>
              </a:solidFill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4411" dirty="0">
                <a:solidFill>
                  <a:srgbClr val="00B0F0"/>
                </a:solidFill>
              </a:rPr>
              <a:t>Dosažení, maximalizace zisku.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441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 smtClean="0"/>
              <a:t>Magický trojúhelník - zisk, riziko, likvidita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9326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Obchodní banky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dirty="0" smtClean="0">
                <a:solidFill>
                  <a:srgbClr val="00B0F0"/>
                </a:solidFill>
              </a:rPr>
              <a:t>Počet bank v ČR: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3088" i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1990 (9), 1991 (24), 1992 (37),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1993 (52), </a:t>
            </a:r>
            <a:r>
              <a:rPr lang="cs-CZ" sz="3088" dirty="0">
                <a:solidFill>
                  <a:srgbClr val="00B0F0"/>
                </a:solidFill>
              </a:rPr>
              <a:t>1994 (55), </a:t>
            </a:r>
            <a:r>
              <a:rPr lang="cs-CZ" sz="3088" dirty="0"/>
              <a:t>1995 (54),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1996 (53), 1997 (50), 1998 (45),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1999 (43), 2001 (39), 2003 (36),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2009 (39), 2010 (41), 2011 (44),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2012 (44), 2013 (44), </a:t>
            </a:r>
            <a:r>
              <a:rPr lang="cs-CZ" sz="3088" dirty="0" smtClean="0">
                <a:solidFill>
                  <a:srgbClr val="00B0F0"/>
                </a:solidFill>
              </a:rPr>
              <a:t>2021 (</a:t>
            </a:r>
            <a:r>
              <a:rPr lang="cs-CZ" sz="3088" dirty="0" smtClean="0">
                <a:solidFill>
                  <a:srgbClr val="00B0F0"/>
                </a:solidFill>
                <a:sym typeface="Wingdings" pitchFamily="2" charset="2"/>
              </a:rPr>
              <a:t>…)</a:t>
            </a:r>
            <a:endParaRPr lang="cs-CZ" sz="3088" dirty="0">
              <a:solidFill>
                <a:srgbClr val="00B0F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3088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413573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Krachy bank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Např.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Kreditní a průmyslová banka (1993), Banka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Bohemia (1994), AB Banka (1996), Česká banka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(1996), Ekoagrobanka (1996), </a:t>
            </a:r>
            <a:r>
              <a:rPr lang="cs-CZ" sz="2647" dirty="0" smtClean="0"/>
              <a:t>Podnikatelská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 </a:t>
            </a:r>
            <a:r>
              <a:rPr lang="cs-CZ" sz="2647" dirty="0"/>
              <a:t>banka </a:t>
            </a:r>
            <a:r>
              <a:rPr lang="cs-CZ" sz="2647" dirty="0" smtClean="0"/>
              <a:t>(</a:t>
            </a:r>
            <a:r>
              <a:rPr lang="cs-CZ" sz="2647" dirty="0"/>
              <a:t>1996), Agrobanka (1996), Pragobanka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(</a:t>
            </a:r>
            <a:r>
              <a:rPr lang="cs-CZ" sz="2647" dirty="0"/>
              <a:t>1998), </a:t>
            </a:r>
            <a:r>
              <a:rPr lang="cs-CZ" sz="2647" dirty="0" smtClean="0"/>
              <a:t>IPB </a:t>
            </a:r>
            <a:r>
              <a:rPr lang="cs-CZ" sz="2647" dirty="0"/>
              <a:t>(2000)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64722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Banky v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Nízkonákladové</a:t>
            </a:r>
            <a:r>
              <a:rPr lang="cs-CZ" sz="2647" dirty="0"/>
              <a:t> banky – základní bankovní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služby</a:t>
            </a:r>
            <a:r>
              <a:rPr lang="cs-CZ" sz="2647" dirty="0"/>
              <a:t>, </a:t>
            </a:r>
            <a:r>
              <a:rPr lang="cs-CZ" sz="2647" dirty="0" smtClean="0"/>
              <a:t>internetové </a:t>
            </a:r>
            <a:r>
              <a:rPr lang="cs-CZ" sz="2647" dirty="0"/>
              <a:t>bankovnictví, bez poplatků</a:t>
            </a:r>
            <a:r>
              <a:rPr lang="cs-CZ" sz="2647" dirty="0" smtClean="0"/>
              <a:t>,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 </a:t>
            </a:r>
            <a:r>
              <a:rPr lang="cs-CZ" sz="2647" dirty="0"/>
              <a:t>výhodněji </a:t>
            </a:r>
            <a:r>
              <a:rPr lang="cs-CZ" sz="2647" dirty="0" smtClean="0"/>
              <a:t>úročené </a:t>
            </a:r>
            <a:r>
              <a:rPr lang="cs-CZ" sz="2647" dirty="0"/>
              <a:t>vklady.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 err="1" smtClean="0">
                <a:solidFill>
                  <a:srgbClr val="00B0F0"/>
                </a:solidFill>
              </a:rPr>
              <a:t>Air</a:t>
            </a:r>
            <a:r>
              <a:rPr lang="cs-CZ" sz="2400" dirty="0" smtClean="0">
                <a:solidFill>
                  <a:srgbClr val="00B0F0"/>
                </a:solidFill>
              </a:rPr>
              <a:t> Bank </a:t>
            </a:r>
            <a:r>
              <a:rPr lang="cs-CZ" sz="2400" dirty="0"/>
              <a:t>(patří PPF),</a:t>
            </a:r>
            <a:r>
              <a:rPr lang="cs-CZ" sz="2400" dirty="0" smtClean="0"/>
              <a:t> </a:t>
            </a:r>
            <a:r>
              <a:rPr lang="cs-CZ" sz="2400" dirty="0" err="1" smtClean="0"/>
              <a:t>Equa</a:t>
            </a:r>
            <a:r>
              <a:rPr lang="cs-CZ" sz="2400" dirty="0" smtClean="0"/>
              <a:t> bank</a:t>
            </a:r>
            <a:r>
              <a:rPr lang="cs-CZ" sz="2400" dirty="0"/>
              <a:t> (majitelem je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/>
              <a:t>britský fond </a:t>
            </a:r>
            <a:r>
              <a:rPr lang="cs-CZ" sz="2400" dirty="0" err="1"/>
              <a:t>AnaCap</a:t>
            </a:r>
            <a:r>
              <a:rPr lang="cs-CZ" sz="2400" dirty="0"/>
              <a:t>), </a:t>
            </a:r>
            <a:r>
              <a:rPr lang="cs-CZ" sz="2400" dirty="0" err="1" smtClean="0">
                <a:solidFill>
                  <a:srgbClr val="00B0F0"/>
                </a:solidFill>
              </a:rPr>
              <a:t>Fio</a:t>
            </a:r>
            <a:r>
              <a:rPr lang="cs-CZ" sz="2400" dirty="0" smtClean="0">
                <a:solidFill>
                  <a:srgbClr val="00B0F0"/>
                </a:solidFill>
              </a:rPr>
              <a:t>, </a:t>
            </a:r>
            <a:r>
              <a:rPr lang="cs-CZ" sz="2400" dirty="0" err="1" smtClean="0"/>
              <a:t>mBank</a:t>
            </a:r>
            <a:r>
              <a:rPr lang="cs-CZ" sz="2400" dirty="0" smtClean="0"/>
              <a:t>, Zuno Bank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/>
              <a:t>(internetová banka skupiny </a:t>
            </a:r>
            <a:r>
              <a:rPr lang="cs-CZ" sz="2400" dirty="0" err="1"/>
              <a:t>Raiffeisenbank</a:t>
            </a:r>
            <a:r>
              <a:rPr lang="cs-CZ" sz="2400" dirty="0"/>
              <a:t>)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0177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Nízkonákladové banky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4852" dirty="0">
                <a:solidFill>
                  <a:srgbClr val="00B0F0"/>
                </a:solidFill>
              </a:rPr>
              <a:t>Kdy vstoupily na </a:t>
            </a:r>
            <a:r>
              <a:rPr lang="cs-CZ" sz="4852" dirty="0" smtClean="0">
                <a:solidFill>
                  <a:srgbClr val="00B0F0"/>
                </a:solidFill>
              </a:rPr>
              <a:t>trh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4852" dirty="0">
              <a:solidFill>
                <a:srgbClr val="00B0F0"/>
              </a:solidFill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err="1" smtClean="0"/>
              <a:t>mBank</a:t>
            </a:r>
            <a:r>
              <a:rPr lang="cs-CZ" sz="2800" dirty="0" smtClean="0"/>
              <a:t> (listopad 2007)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err="1" smtClean="0"/>
              <a:t>Fio</a:t>
            </a:r>
            <a:r>
              <a:rPr lang="cs-CZ" sz="2800" dirty="0" smtClean="0"/>
              <a:t> (září 2010)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Zuno (červenec 2011)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err="1" smtClean="0"/>
              <a:t>Equa</a:t>
            </a:r>
            <a:r>
              <a:rPr lang="cs-CZ" sz="2800" dirty="0" smtClean="0"/>
              <a:t> (září 2011)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err="1" smtClean="0"/>
              <a:t>Air</a:t>
            </a:r>
            <a:r>
              <a:rPr lang="cs-CZ" sz="2800" dirty="0" smtClean="0"/>
              <a:t> Bank (listopad 2011)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3970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3970" dirty="0"/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60362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35514" y="367639"/>
            <a:ext cx="8319135" cy="1579095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    Nízkonákladové banky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4852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600" dirty="0">
                <a:solidFill>
                  <a:srgbClr val="00B0F0"/>
                </a:solidFill>
              </a:rPr>
              <a:t>Jejich hlavní cíl nyní </a:t>
            </a:r>
            <a:r>
              <a:rPr lang="cs-CZ" sz="3600" dirty="0" smtClean="0"/>
              <a:t>–přimět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600" dirty="0" smtClean="0"/>
              <a:t>klienty</a:t>
            </a:r>
            <a:r>
              <a:rPr lang="cs-CZ" sz="3600" dirty="0"/>
              <a:t>, aby si </a:t>
            </a:r>
            <a:r>
              <a:rPr lang="cs-CZ" sz="3600" dirty="0" smtClean="0"/>
              <a:t>od </a:t>
            </a:r>
            <a:r>
              <a:rPr lang="cs-CZ" sz="3600" dirty="0"/>
              <a:t>nich vzali </a:t>
            </a:r>
            <a:r>
              <a:rPr lang="cs-CZ" sz="3600" dirty="0" smtClean="0"/>
              <a:t>úvěr </a:t>
            </a:r>
            <a:r>
              <a:rPr lang="cs-CZ" sz="3600" dirty="0"/>
              <a:t>a </a:t>
            </a:r>
            <a:endParaRPr lang="cs-CZ" sz="3600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600" dirty="0" smtClean="0"/>
              <a:t>používali </a:t>
            </a:r>
            <a:r>
              <a:rPr lang="cs-CZ" sz="3600" dirty="0"/>
              <a:t>platební </a:t>
            </a:r>
            <a:r>
              <a:rPr lang="cs-CZ" sz="3600" dirty="0" smtClean="0"/>
              <a:t>karty</a:t>
            </a:r>
            <a:r>
              <a:rPr lang="cs-CZ" sz="3600" dirty="0"/>
              <a:t>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23494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mtClean="0"/>
              <a:t>Výběr vhodné banky - kritéria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Char char="•"/>
              <a:defRPr/>
            </a:pPr>
            <a:r>
              <a:rPr lang="cs-CZ" sz="2647"/>
              <a:t>Vlastnická struktura banky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Finanční síla a důvěryhodnost vlastníka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Velikost banky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Počet poboček a bankomatů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Nabídka služeb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Neobvykle výhodné podmínky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Mimořádně vysoké úroky z vkladů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Pověst mezi klienty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Velikost poplatků</a:t>
            </a:r>
          </a:p>
          <a:p>
            <a:pPr eaLnBrk="1" hangingPunct="1">
              <a:buFontTx/>
              <a:buChar char="•"/>
              <a:defRPr/>
            </a:pPr>
            <a:endParaRPr lang="cs-CZ" sz="2647"/>
          </a:p>
          <a:p>
            <a:pPr eaLnBrk="1" hangingPunct="1">
              <a:buFontTx/>
              <a:buChar char="•"/>
              <a:defRPr/>
            </a:pPr>
            <a:endParaRPr lang="cs-CZ" sz="2647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0903530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Bilance banky </a:t>
            </a:r>
            <a:r>
              <a:rPr lang="cs-CZ" sz="3088" dirty="0"/>
              <a:t>(zjednodušená)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Aktiva		</a:t>
            </a:r>
            <a:r>
              <a:rPr lang="cs-CZ" sz="2647" dirty="0">
                <a:solidFill>
                  <a:srgbClr val="FFFF00"/>
                </a:solidFill>
              </a:rPr>
              <a:t>		</a:t>
            </a:r>
            <a:r>
              <a:rPr lang="cs-CZ" sz="2647" dirty="0" smtClean="0">
                <a:solidFill>
                  <a:srgbClr val="FFFF00"/>
                </a:solidFill>
              </a:rPr>
              <a:t>               </a:t>
            </a:r>
            <a:r>
              <a:rPr lang="cs-CZ" sz="2647" dirty="0" smtClean="0">
                <a:solidFill>
                  <a:srgbClr val="00B0F0"/>
                </a:solidFill>
              </a:rPr>
              <a:t>Pasiva</a:t>
            </a:r>
            <a:endParaRPr lang="cs-CZ" sz="2647" dirty="0">
              <a:solidFill>
                <a:srgbClr val="00B0F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Pokladní hotovost		</a:t>
            </a:r>
            <a:r>
              <a:rPr lang="cs-CZ" sz="2206" dirty="0" smtClean="0"/>
              <a:t>                 Závazky </a:t>
            </a:r>
            <a:r>
              <a:rPr lang="cs-CZ" sz="2206" dirty="0"/>
              <a:t>vůči bankám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Státní </a:t>
            </a:r>
            <a:r>
              <a:rPr lang="cs-CZ" sz="2206" dirty="0" err="1"/>
              <a:t>bezkup</a:t>
            </a:r>
            <a:r>
              <a:rPr lang="cs-CZ" sz="2206" dirty="0"/>
              <a:t>. dluhopisy		</a:t>
            </a:r>
            <a:r>
              <a:rPr lang="cs-CZ" sz="2206" dirty="0" smtClean="0"/>
              <a:t>   Závazky </a:t>
            </a:r>
            <a:r>
              <a:rPr lang="cs-CZ" sz="2206" dirty="0"/>
              <a:t>vůči klientům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Pohledávky za bankami		</a:t>
            </a:r>
            <a:r>
              <a:rPr lang="cs-CZ" sz="2206" dirty="0" smtClean="0"/>
              <a:t>          Závazky </a:t>
            </a:r>
            <a:r>
              <a:rPr lang="cs-CZ" sz="2206" dirty="0"/>
              <a:t>z dluhových CP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Pohledávky za klienty		</a:t>
            </a:r>
            <a:r>
              <a:rPr lang="cs-CZ" sz="2206" dirty="0" smtClean="0"/>
              <a:t>          Rezervy</a:t>
            </a:r>
            <a:endParaRPr lang="cs-CZ" sz="2206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Dluhové CP			</a:t>
            </a:r>
            <a:r>
              <a:rPr lang="cs-CZ" sz="2206" dirty="0" smtClean="0"/>
              <a:t>                 Základní </a:t>
            </a:r>
            <a:r>
              <a:rPr lang="cs-CZ" sz="2206" dirty="0"/>
              <a:t>kapitál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Akcie, podíl. listy a </a:t>
            </a:r>
            <a:r>
              <a:rPr lang="cs-CZ" sz="2206" dirty="0" err="1"/>
              <a:t>ost</a:t>
            </a:r>
            <a:r>
              <a:rPr lang="cs-CZ" sz="2206" dirty="0"/>
              <a:t>. podíly	</a:t>
            </a:r>
            <a:r>
              <a:rPr lang="cs-CZ" sz="2206" dirty="0" smtClean="0"/>
              <a:t>    Emisní  </a:t>
            </a:r>
            <a:r>
              <a:rPr lang="cs-CZ" sz="2206" dirty="0" err="1"/>
              <a:t>ažio</a:t>
            </a:r>
            <a:endParaRPr lang="cs-CZ" sz="2206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DNM				</a:t>
            </a:r>
            <a:r>
              <a:rPr lang="cs-CZ" sz="2206" dirty="0" smtClean="0"/>
              <a:t>                        Rezervní </a:t>
            </a:r>
            <a:r>
              <a:rPr lang="cs-CZ" sz="2206" dirty="0"/>
              <a:t>fondy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DHM				</a:t>
            </a:r>
            <a:r>
              <a:rPr lang="cs-CZ" sz="2206" dirty="0" smtClean="0"/>
              <a:t>                        Kapitálové </a:t>
            </a:r>
            <a:r>
              <a:rPr lang="cs-CZ" sz="2206" dirty="0"/>
              <a:t>fondy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Ostatní aktiva			</a:t>
            </a:r>
            <a:r>
              <a:rPr lang="cs-CZ" sz="2206" dirty="0" smtClean="0"/>
              <a:t>                 </a:t>
            </a:r>
            <a:r>
              <a:rPr lang="cs-CZ" sz="1544" dirty="0" err="1" smtClean="0"/>
              <a:t>Nerozd</a:t>
            </a:r>
            <a:r>
              <a:rPr lang="cs-CZ" sz="1544" dirty="0"/>
              <a:t>. zisk/neuhrazená ztráta z </a:t>
            </a:r>
            <a:r>
              <a:rPr lang="cs-CZ" sz="1544" dirty="0" err="1"/>
              <a:t>předch</a:t>
            </a:r>
            <a:r>
              <a:rPr lang="cs-CZ" sz="1544" dirty="0"/>
              <a:t>. </a:t>
            </a:r>
            <a:r>
              <a:rPr lang="cs-CZ" sz="1544" dirty="0" err="1"/>
              <a:t>obd</a:t>
            </a:r>
            <a:r>
              <a:rPr lang="cs-CZ" sz="1544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1544" dirty="0"/>
              <a:t>					</a:t>
            </a:r>
            <a:r>
              <a:rPr lang="cs-CZ" sz="1544" dirty="0" smtClean="0"/>
              <a:t>                                     </a:t>
            </a:r>
            <a:r>
              <a:rPr lang="cs-CZ" sz="2206" dirty="0" smtClean="0"/>
              <a:t>Zisk/ztráta </a:t>
            </a:r>
            <a:r>
              <a:rPr lang="cs-CZ" sz="2206" dirty="0"/>
              <a:t>za účetní období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4333167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 altLang="cs-CZ" smtClean="0">
                <a:effectLst/>
              </a:rPr>
              <a:t>Výkaz zisku a ztráty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4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Poskytuje přehled o výsledcích hospodaření banky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za určité období.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4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400" u="sng" dirty="0" smtClean="0"/>
              <a:t>Vertikální</a:t>
            </a:r>
            <a:r>
              <a:rPr lang="cs-CZ" sz="2400" dirty="0" smtClean="0"/>
              <a:t> a horizontální podoba.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dirty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8854911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Bankovní prostředí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dirty="0" smtClean="0"/>
              <a:t>= </a:t>
            </a:r>
            <a:r>
              <a:rPr lang="cs-CZ" sz="2400" dirty="0" smtClean="0"/>
              <a:t>prostředí vymezené zákonnými a jinými normami,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400" dirty="0"/>
              <a:t> </a:t>
            </a:r>
            <a:r>
              <a:rPr lang="cs-CZ" sz="2400" dirty="0" smtClean="0"/>
              <a:t>  ve kterém banky vyvíjejí svoji činnost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400" dirty="0" smtClean="0"/>
          </a:p>
          <a:p>
            <a:pPr eaLnBrk="1" hangingPunct="1">
              <a:buFontTx/>
              <a:buChar char="-"/>
              <a:defRPr/>
            </a:pPr>
            <a:r>
              <a:rPr lang="cs-CZ" sz="2400" dirty="0" smtClean="0"/>
              <a:t>přísnější a regulovanější</a:t>
            </a:r>
          </a:p>
          <a:p>
            <a:pPr eaLnBrk="1" hangingPunct="1">
              <a:buFontTx/>
              <a:buNone/>
              <a:defRPr/>
            </a:pPr>
            <a:endParaRPr lang="cs-CZ" sz="2400" dirty="0" smtClean="0"/>
          </a:p>
          <a:p>
            <a:pPr eaLnBrk="1" hangingPunct="1">
              <a:buFontTx/>
              <a:buChar char="-"/>
              <a:defRPr/>
            </a:pPr>
            <a:r>
              <a:rPr lang="cs-CZ" sz="2400" dirty="0" smtClean="0"/>
              <a:t>specifika bankovního prostředí</a:t>
            </a:r>
          </a:p>
          <a:p>
            <a:pPr eaLnBrk="1" hangingPunct="1">
              <a:buFontTx/>
              <a:buChar char="-"/>
              <a:defRPr/>
            </a:pPr>
            <a:endParaRPr lang="cs-CZ" dirty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7113693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Právní normy v ČR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endParaRPr lang="cs-CZ" dirty="0" smtClean="0"/>
          </a:p>
          <a:p>
            <a:pPr eaLnBrk="1" hangingPunct="1">
              <a:buFontTx/>
              <a:buChar char="•"/>
              <a:defRPr/>
            </a:pPr>
            <a:endParaRPr lang="cs-CZ" sz="2400" dirty="0" smtClean="0"/>
          </a:p>
          <a:p>
            <a:pPr eaLnBrk="1" hangingPunct="1">
              <a:buFontTx/>
              <a:buChar char="•"/>
              <a:defRPr/>
            </a:pPr>
            <a:r>
              <a:rPr lang="cs-CZ" sz="2400" dirty="0" smtClean="0"/>
              <a:t>Obecné zákonné normy </a:t>
            </a:r>
          </a:p>
          <a:p>
            <a:pPr eaLnBrk="1" hangingPunct="1">
              <a:buFontTx/>
              <a:buChar char="•"/>
              <a:defRPr/>
            </a:pPr>
            <a:r>
              <a:rPr lang="cs-CZ" sz="2400" dirty="0" smtClean="0"/>
              <a:t>Specifické zákonné normy</a:t>
            </a:r>
          </a:p>
          <a:p>
            <a:pPr eaLnBrk="1" hangingPunct="1">
              <a:buFontTx/>
              <a:buChar char="•"/>
              <a:defRPr/>
            </a:pPr>
            <a:r>
              <a:rPr lang="cs-CZ" sz="2400" dirty="0" smtClean="0"/>
              <a:t>Opatření a vyhlášky ČNB upravující činnost bank</a:t>
            </a:r>
          </a:p>
          <a:p>
            <a:pPr eaLnBrk="1" hangingPunct="1">
              <a:buFontTx/>
              <a:buChar char="•"/>
              <a:defRPr/>
            </a:pPr>
            <a:r>
              <a:rPr lang="cs-CZ" sz="2400" dirty="0" smtClean="0"/>
              <a:t>Zákony a vyhlášky upravující bankovní produkty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5635411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Zákon o bankách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36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600" dirty="0" smtClean="0"/>
              <a:t>Pojištění pohledávek z vkladů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dirty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2606967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Zákon o platebním styku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13. ledna 2018 </a:t>
            </a:r>
            <a:r>
              <a:rPr lang="cs-CZ" sz="2647" dirty="0"/>
              <a:t>nabyl účinnosti nový </a:t>
            </a:r>
            <a:r>
              <a:rPr lang="cs-CZ" sz="2647" dirty="0">
                <a:solidFill>
                  <a:srgbClr val="00B0F0"/>
                </a:solidFill>
              </a:rPr>
              <a:t>zákon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o platebním styku.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Cílem nového zákona je maximální ochrana uživatelů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v platebním styku a usnadnění jejich přístupu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k vlastním financím.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Nový zákon vznikl kvůli </a:t>
            </a:r>
            <a:r>
              <a:rPr lang="cs-CZ" sz="2647" dirty="0">
                <a:solidFill>
                  <a:srgbClr val="00B0F0"/>
                </a:solidFill>
              </a:rPr>
              <a:t>evropské směrnici PSD2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(</a:t>
            </a:r>
            <a:r>
              <a:rPr lang="cs-CZ" sz="2647" dirty="0" err="1"/>
              <a:t>payment</a:t>
            </a:r>
            <a:r>
              <a:rPr lang="cs-CZ" sz="2647" dirty="0"/>
              <a:t> </a:t>
            </a:r>
            <a:r>
              <a:rPr lang="cs-CZ" sz="2647" dirty="0" err="1"/>
              <a:t>services</a:t>
            </a:r>
            <a:r>
              <a:rPr lang="cs-CZ" sz="2647" dirty="0"/>
              <a:t> </a:t>
            </a:r>
            <a:r>
              <a:rPr lang="cs-CZ" sz="2647" dirty="0" err="1"/>
              <a:t>directive</a:t>
            </a:r>
            <a:r>
              <a:rPr lang="cs-CZ" sz="2647" dirty="0"/>
              <a:t>), která upravuje platební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styk v rámci EU.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eaLnBrk="1" hangingPunct="1">
              <a:buFontTx/>
              <a:buNone/>
              <a:defRPr/>
            </a:pPr>
            <a:endParaRPr lang="cs-CZ" dirty="0" smtClean="0"/>
          </a:p>
          <a:p>
            <a:pPr eaLnBrk="1" hangingPunct="1">
              <a:buFontTx/>
              <a:buChar char="-"/>
              <a:defRPr/>
            </a:pPr>
            <a:endParaRPr lang="cs-CZ" dirty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4617837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Zákon o platebním styku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Nejvýznamnější změny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Nižší spoluúčast a konec poplatků za kartu.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Pokud ztratíte  nebo vám ukradnou PK a někdo vám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neoprávněně vybere peníze z účtu, než PK stihnete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zablokovat, banka vám část peněz vrátí. Dosud byla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spoluúčast 150 eur, nově 50 eur.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Obchodníci mají nově zakázáno účtování poplatku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 platbu kartou. Zákaz platí pro debetní a kreditní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karty společností Visa nebo </a:t>
            </a:r>
            <a:r>
              <a:rPr lang="cs-CZ" sz="2647" dirty="0" err="1"/>
              <a:t>Mastercard</a:t>
            </a:r>
            <a:r>
              <a:rPr lang="cs-CZ" sz="2647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63129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Cash </a:t>
            </a:r>
            <a:r>
              <a:rPr lang="cs-CZ" dirty="0" err="1" smtClean="0"/>
              <a:t>back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Zatím není v ČR příliš využívaný.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2017 Češi vybrali přes </a:t>
            </a:r>
            <a:r>
              <a:rPr lang="cs-CZ" sz="2647" dirty="0">
                <a:solidFill>
                  <a:srgbClr val="00B0F0"/>
                </a:solidFill>
              </a:rPr>
              <a:t>cash </a:t>
            </a:r>
            <a:r>
              <a:rPr lang="cs-CZ" sz="2647" dirty="0" err="1">
                <a:solidFill>
                  <a:srgbClr val="00B0F0"/>
                </a:solidFill>
              </a:rPr>
              <a:t>back</a:t>
            </a:r>
            <a:r>
              <a:rPr lang="cs-CZ" sz="2647" dirty="0">
                <a:solidFill>
                  <a:srgbClr val="00B0F0"/>
                </a:solidFill>
              </a:rPr>
              <a:t> 693 mil. Kč,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2012 to bylo 556 mil. Kč.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Z bankomatů </a:t>
            </a:r>
            <a:r>
              <a:rPr lang="cs-CZ" sz="2647" dirty="0"/>
              <a:t>v r. 2017 Češi vybrali </a:t>
            </a:r>
            <a:r>
              <a:rPr lang="cs-CZ" sz="2647" dirty="0">
                <a:solidFill>
                  <a:srgbClr val="00B0F0"/>
                </a:solidFill>
              </a:rPr>
              <a:t>678 mld. Kč.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Dosud nákup bylo podmínkou pro cash </a:t>
            </a:r>
            <a:r>
              <a:rPr lang="cs-CZ" sz="2647" dirty="0" err="1"/>
              <a:t>back</a:t>
            </a:r>
            <a:r>
              <a:rPr lang="cs-CZ" sz="2647" dirty="0"/>
              <a:t> nákup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obchodě v min. hodnotě 300 Kč s max. výběrem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hotovosti 1 500 Kč.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8128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Cash </a:t>
            </a:r>
            <a:r>
              <a:rPr lang="cs-CZ" dirty="0" err="1" smtClean="0"/>
              <a:t>back</a:t>
            </a:r>
            <a:r>
              <a:rPr lang="cs-CZ" dirty="0" smtClean="0"/>
              <a:t> od 1. 7. 2018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Nově je možný nákup třeba za 1 Kč a max. výběr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hotovosti 3 000 Kč.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Cash </a:t>
            </a:r>
            <a:r>
              <a:rPr lang="cs-CZ" sz="2647" dirty="0" err="1"/>
              <a:t>back</a:t>
            </a:r>
            <a:r>
              <a:rPr lang="cs-CZ" sz="2647" dirty="0"/>
              <a:t> funguje v ČR od r. 2006.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Nabízejí ho např. tito obchodníci – Albert, </a:t>
            </a:r>
            <a:r>
              <a:rPr lang="cs-CZ" sz="2647" dirty="0" err="1"/>
              <a:t>Coop</a:t>
            </a:r>
            <a:r>
              <a:rPr lang="cs-CZ" sz="2647" dirty="0"/>
              <a:t>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Globus, Penny Market, drogerie Teta, čerpací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stanice </a:t>
            </a:r>
            <a:r>
              <a:rPr lang="cs-CZ" sz="2647" dirty="0" err="1" smtClean="0"/>
              <a:t>EuroOil</a:t>
            </a:r>
            <a:r>
              <a:rPr lang="cs-CZ" sz="2647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Celkem službu v ČR umožňuje cca 10 000 míst.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8433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3529" dirty="0"/>
              <a:t>Kampeličky = družstevní záložny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 r. 1999 jich na trhu působilo 127.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Počet záložen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659173"/>
              </p:ext>
            </p:extLst>
          </p:nvPr>
        </p:nvGraphicFramePr>
        <p:xfrm>
          <a:off x="241300" y="4518136"/>
          <a:ext cx="8586981" cy="1281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06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06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03461">
                <a:tc>
                  <a:txBody>
                    <a:bodyPr/>
                    <a:lstStyle/>
                    <a:p>
                      <a:pPr algn="ctr"/>
                      <a:r>
                        <a:rPr lang="cs-CZ" sz="2000" b="0" dirty="0" smtClean="0"/>
                        <a:t>Rok</a:t>
                      </a:r>
                      <a:endParaRPr lang="cs-CZ" sz="20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2009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2010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2011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2012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2013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2014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2015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2016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2017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/>
                        <a:t>2018</a:t>
                      </a:r>
                      <a:endParaRPr lang="cs-CZ" sz="1800" b="0" dirty="0"/>
                    </a:p>
                  </a:txBody>
                  <a:tcPr marL="100837" marR="100837" marT="50432" marB="5043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272"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Počet</a:t>
                      </a:r>
                      <a:endParaRPr lang="cs-CZ" sz="15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17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14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14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13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12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11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11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11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10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10</a:t>
                      </a:r>
                      <a:endParaRPr lang="cs-CZ" sz="2000" dirty="0"/>
                    </a:p>
                  </a:txBody>
                  <a:tcPr marL="100837" marR="100837" marT="50432" marB="504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5310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Družstevní záložny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123742"/>
              </p:ext>
            </p:extLst>
          </p:nvPr>
        </p:nvGraphicFramePr>
        <p:xfrm>
          <a:off x="500242" y="1343025"/>
          <a:ext cx="7848600" cy="4738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0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485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Kampelička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Počet</a:t>
                      </a:r>
                      <a:r>
                        <a:rPr lang="cs-CZ" sz="2000" baseline="0" dirty="0" smtClean="0"/>
                        <a:t> členů r. 2016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Počet členů r. 2017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337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Moravský peněžní ústav</a:t>
                      </a:r>
                      <a:endParaRPr lang="cs-CZ" sz="18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10 001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11 930</a:t>
                      </a:r>
                      <a:r>
                        <a:rPr lang="cs-CZ" sz="2000" baseline="0" dirty="0" smtClean="0"/>
                        <a:t> (r. 2015)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2000" dirty="0" err="1" smtClean="0"/>
                        <a:t>Artesa</a:t>
                      </a:r>
                      <a:r>
                        <a:rPr lang="cs-CZ" sz="2000" dirty="0" smtClean="0"/>
                        <a:t>,</a:t>
                      </a:r>
                      <a:r>
                        <a:rPr lang="cs-CZ" sz="2000" baseline="0" dirty="0" smtClean="0"/>
                        <a:t> spořitelní dr.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4 693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4 195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NEY spořitelní dr.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2 605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1 883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2000" dirty="0" err="1" smtClean="0"/>
                        <a:t>Citfin</a:t>
                      </a:r>
                      <a:r>
                        <a:rPr lang="cs-CZ" sz="2000" dirty="0" smtClean="0"/>
                        <a:t> spořitelní dr.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6 057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5 636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2000" dirty="0" err="1" smtClean="0"/>
                        <a:t>Čsk</a:t>
                      </a:r>
                      <a:r>
                        <a:rPr lang="cs-CZ" sz="2000" dirty="0" smtClean="0"/>
                        <a:t>. úvěrní družstvo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4 658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5 161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Peněžní dům, spoř. dr.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2 198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2 349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Podnikatelská dr. záložna</a:t>
                      </a:r>
                      <a:endParaRPr lang="cs-CZ" sz="18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125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124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Družstevní záložna PSD</a:t>
                      </a:r>
                      <a:endParaRPr lang="cs-CZ" sz="18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420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417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České spořitelní dr.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47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51 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Dr. záložna Kredit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46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204</a:t>
                      </a:r>
                      <a:endParaRPr lang="cs-CZ" sz="2000" dirty="0"/>
                    </a:p>
                  </a:txBody>
                  <a:tcPr marL="100838" marR="100838" marT="50411" marB="5041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46605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Zisk /ztráta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2012 dosáhly kampeličky zisk ve výši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300 mld. Kč.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R. 2016		</a:t>
            </a:r>
            <a:r>
              <a:rPr lang="cs-CZ" sz="2647" dirty="0" smtClean="0"/>
              <a:t>           ztráta </a:t>
            </a:r>
            <a:r>
              <a:rPr lang="cs-CZ" sz="2647" dirty="0"/>
              <a:t>40 mld. Kč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R. 2017		</a:t>
            </a:r>
            <a:r>
              <a:rPr lang="cs-CZ" sz="2647" dirty="0" smtClean="0"/>
              <a:t>           ztráta </a:t>
            </a:r>
            <a:r>
              <a:rPr lang="cs-CZ" sz="2647" dirty="0"/>
              <a:t>90 mld. Kč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R. 2018 (k 30.6)	</a:t>
            </a:r>
            <a:r>
              <a:rPr lang="cs-CZ" sz="2647" dirty="0" smtClean="0"/>
              <a:t>      ztráta </a:t>
            </a:r>
            <a:r>
              <a:rPr lang="cs-CZ" sz="2647" dirty="0"/>
              <a:t>50 mld. Kč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7344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</TotalTime>
  <Words>1134</Words>
  <Application>Microsoft Office PowerPoint</Application>
  <PresentationFormat>Vlastní</PresentationFormat>
  <Paragraphs>261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3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Obchodní banky</vt:lpstr>
      <vt:lpstr>Ekonomická podstata banky</vt:lpstr>
      <vt:lpstr>Právní vymezení banky</vt:lpstr>
      <vt:lpstr>Cíl banky</vt:lpstr>
      <vt:lpstr>Obchodní banky</vt:lpstr>
      <vt:lpstr>Krachy bank</vt:lpstr>
      <vt:lpstr>Banky v ČR</vt:lpstr>
      <vt:lpstr>Nízkonákladové banky</vt:lpstr>
      <vt:lpstr>    Nízkonákladové banky</vt:lpstr>
      <vt:lpstr>Výběr vhodné banky - kritéria</vt:lpstr>
      <vt:lpstr>Bilance banky (zjednodušená)</vt:lpstr>
      <vt:lpstr>Výkaz zisku a ztráty</vt:lpstr>
      <vt:lpstr>Bankovní prostředí</vt:lpstr>
      <vt:lpstr>Právní normy v ČR</vt:lpstr>
      <vt:lpstr>Zákon o bankách</vt:lpstr>
      <vt:lpstr>Zákon o platebním styku</vt:lpstr>
      <vt:lpstr>Zákon o platebním styku</vt:lpstr>
      <vt:lpstr>Cash back</vt:lpstr>
      <vt:lpstr>Cash back od 1. 7. 2018</vt:lpstr>
      <vt:lpstr>Kampeličky = družstevní záložny</vt:lpstr>
      <vt:lpstr>Družstevní záložny</vt:lpstr>
      <vt:lpstr>Zisk /ztráta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2020-05-23T14:42:11Z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