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12" r:id="rId3"/>
    <p:sldId id="261" r:id="rId4"/>
    <p:sldId id="316" r:id="rId5"/>
    <p:sldId id="317" r:id="rId6"/>
    <p:sldId id="318" r:id="rId7"/>
    <p:sldId id="319" r:id="rId8"/>
    <p:sldId id="320" r:id="rId9"/>
    <p:sldId id="315" r:id="rId10"/>
    <p:sldId id="321" r:id="rId1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61" autoAdjust="0"/>
  </p:normalViewPr>
  <p:slideViewPr>
    <p:cSldViewPr>
      <p:cViewPr varScale="1">
        <p:scale>
          <a:sx n="87" d="100"/>
          <a:sy n="87" d="100"/>
        </p:scale>
        <p:origin x="188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0CE18-9762-4E66-A129-E12A8DAAE840}" type="datetimeFigureOut">
              <a:rPr lang="cs-CZ" smtClean="0"/>
              <a:t>12.07.2022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E4DF-DAB9-46C9-8326-7CA846C1C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27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Larva" TargetMode="External"/><Relationship Id="rId3" Type="http://schemas.openxmlformats.org/officeDocument/2006/relationships/hyperlink" Target="https://cs.wikipedia.org/wiki/Ob%C4%9Bhov%C3%A1_soustava" TargetMode="External"/><Relationship Id="rId7" Type="http://schemas.openxmlformats.org/officeDocument/2006/relationships/hyperlink" Target="https://cs.wikipedia.org/wiki/Vaj%C3%AD%C4%8Dko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s.wikipedia.org/wiki/Pr%C5%AFdu%C5%A1nice" TargetMode="External"/><Relationship Id="rId11" Type="http://schemas.openxmlformats.org/officeDocument/2006/relationships/hyperlink" Target="https://cs.wikipedia.org/wiki/M%C4%9Bchovec_lidsk%C3%BD#cite_note-4" TargetMode="External"/><Relationship Id="rId5" Type="http://schemas.openxmlformats.org/officeDocument/2006/relationships/hyperlink" Target="https://cs.wikipedia.org/wiki/Pr%C5%AFdu%C5%A1ka" TargetMode="External"/><Relationship Id="rId10" Type="http://schemas.openxmlformats.org/officeDocument/2006/relationships/hyperlink" Target="https://cs.wikipedia.org/wiki/Organismus" TargetMode="External"/><Relationship Id="rId4" Type="http://schemas.openxmlformats.org/officeDocument/2006/relationships/hyperlink" Target="https://cs.wikipedia.org/wiki/Plicn%C3%AD_skl%C3%ADpek" TargetMode="External"/><Relationship Id="rId9" Type="http://schemas.openxmlformats.org/officeDocument/2006/relationships/hyperlink" Target="https://cs.wikipedia.org/wiki/K%C5%AF%C5%BEe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Zne%C4%8Di%C5%A1t%C4%9Bn%C3%AD_ovzdu%C5%A1%C3%AD" TargetMode="External"/><Relationship Id="rId3" Type="http://schemas.openxmlformats.org/officeDocument/2006/relationships/hyperlink" Target="https://cs.wikipedia.org/wiki/Organick%C3%A1_slou%C4%8Denina" TargetMode="External"/><Relationship Id="rId7" Type="http://schemas.openxmlformats.org/officeDocument/2006/relationships/hyperlink" Target="https://cs.wikipedia.org/wiki/T%C4%9Bkav%C3%A1_organick%C3%A1_l%C3%A1tka#cite_note-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s.wikipedia.org/wiki/Oxidy_dus%C3%ADku" TargetMode="External"/><Relationship Id="rId5" Type="http://schemas.openxmlformats.org/officeDocument/2006/relationships/hyperlink" Target="https://cs.wikipedia.org/wiki/Chemick%C3%A1_reakce" TargetMode="External"/><Relationship Id="rId4" Type="http://schemas.openxmlformats.org/officeDocument/2006/relationships/hyperlink" Target="https://cs.wikipedia.org/wiki/Slune%C4%8Dn%C3%AD_z%C3%A1%C5%99en%C3%AD" TargetMode="External"/><Relationship Id="rId9" Type="http://schemas.openxmlformats.org/officeDocument/2006/relationships/hyperlink" Target="https://cs.wikipedia.org/wiki/Methan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Odkaz na zdroj: </a:t>
            </a:r>
          </a:p>
          <a:p>
            <a:r>
              <a:rPr lang="cs-CZ" dirty="0"/>
              <a:t>https://automatizace.hw.cz/kvalita-vzduchu-v-uzavrenych-mistnostech-10-tvoc</a:t>
            </a:r>
            <a:r>
              <a:rPr lang="cs-CZ"/>
              <a:t>.html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0442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Elefantiáza: </a:t>
            </a:r>
            <a:r>
              <a:rPr lang="cs-CZ" sz="1200" dirty="0">
                <a:solidFill>
                  <a:schemeClr val="bg1"/>
                </a:solidFill>
              </a:rPr>
              <a:t>zduření orgánů v důsledku ucpaných mízních uzlin; příklad zduřených varlat u obrázku božstva </a:t>
            </a:r>
            <a:r>
              <a:rPr lang="cs-CZ" sz="1200" dirty="0" err="1">
                <a:solidFill>
                  <a:schemeClr val="bg1"/>
                </a:solidFill>
              </a:rPr>
              <a:t>Sefara</a:t>
            </a:r>
            <a:r>
              <a:rPr lang="cs-CZ" sz="1200" dirty="0">
                <a:solidFill>
                  <a:schemeClr val="bg1"/>
                </a:solidFill>
              </a:rPr>
              <a:t>; viz článek Soukopova (2016) https://www.academia.edu/22053385/</a:t>
            </a:r>
            <a:r>
              <a:rPr lang="cs-CZ" sz="1200" dirty="0" err="1">
                <a:solidFill>
                  <a:schemeClr val="bg1"/>
                </a:solidFill>
              </a:rPr>
              <a:t>The_Rock_Art_for_Art_s_Sake_an_aesthetic_approach</a:t>
            </a:r>
            <a:r>
              <a:rPr lang="cs-CZ" sz="1200" dirty="0">
                <a:solidFill>
                  <a:schemeClr val="bg1"/>
                </a:solidFill>
              </a:rPr>
              <a:t>, s. 119 </a:t>
            </a:r>
          </a:p>
          <a:p>
            <a:endParaRPr lang="cs-CZ" sz="1200" dirty="0">
              <a:solidFill>
                <a:schemeClr val="bg1"/>
              </a:solidFill>
            </a:endParaRPr>
          </a:p>
          <a:p>
            <a:r>
              <a:rPr lang="cs-CZ" sz="1200" dirty="0">
                <a:solidFill>
                  <a:schemeClr val="bg1"/>
                </a:solidFill>
              </a:rPr>
              <a:t>Zdroj: </a:t>
            </a:r>
            <a:r>
              <a:rPr lang="cs-CZ" sz="1200" dirty="0" err="1">
                <a:solidFill>
                  <a:schemeClr val="bg1"/>
                </a:solidFill>
              </a:rPr>
              <a:t>Abrahams</a:t>
            </a:r>
            <a:r>
              <a:rPr lang="cs-CZ" sz="1200" dirty="0">
                <a:solidFill>
                  <a:schemeClr val="bg1"/>
                </a:solidFill>
              </a:rPr>
              <a:t> (2006) viz zde: https://journals.sagepub.com/doi/10.1191/0309133306pp493ra</a:t>
            </a:r>
          </a:p>
          <a:p>
            <a:r>
              <a:rPr lang="cs-CZ" sz="1200" dirty="0" err="1">
                <a:solidFill>
                  <a:schemeClr val="bg1"/>
                </a:solidFill>
              </a:rPr>
              <a:t>Goitre</a:t>
            </a:r>
            <a:r>
              <a:rPr lang="cs-CZ" sz="1200" dirty="0">
                <a:solidFill>
                  <a:schemeClr val="bg1"/>
                </a:solidFill>
              </a:rPr>
              <a:t> -&gt; struma; onemocnění štítné žlázy v důsledku nedostatku jódu</a:t>
            </a:r>
          </a:p>
          <a:p>
            <a:r>
              <a:rPr lang="cs-CZ" sz="1200" dirty="0">
                <a:solidFill>
                  <a:schemeClr val="bg1"/>
                </a:solidFill>
              </a:rPr>
              <a:t>Pneumokonióza: zaprášení plic, chronické zánětlivé změny na plicích</a:t>
            </a:r>
          </a:p>
          <a:p>
            <a:r>
              <a:rPr lang="cs-CZ" sz="1200" dirty="0">
                <a:solidFill>
                  <a:schemeClr val="bg1"/>
                </a:solidFill>
              </a:rPr>
              <a:t>Měchovec u peruánských mumií nebyl do regionu zavlečen španělskými </a:t>
            </a:r>
            <a:r>
              <a:rPr lang="cs-CZ" sz="1200" dirty="0" err="1">
                <a:solidFill>
                  <a:schemeClr val="bg1"/>
                </a:solidFill>
              </a:rPr>
              <a:t>konkvistadory</a:t>
            </a:r>
            <a:endParaRPr lang="cs-CZ" sz="1200" dirty="0">
              <a:solidFill>
                <a:schemeClr val="bg1"/>
              </a:solidFill>
            </a:endParaRPr>
          </a:p>
          <a:p>
            <a:r>
              <a:rPr lang="cs-CZ" sz="1200" dirty="0">
                <a:solidFill>
                  <a:schemeClr val="bg1"/>
                </a:solidFill>
              </a:rPr>
              <a:t>Měchovec: 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Larva proniká do těla neporušenou kůží, nejčastěji přes bosé nohy. Vstupuje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běhová soustava"/>
              </a:rPr>
              <a:t>krevního oběhu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Následně migruje do plic, kde proniká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Plicní sklípek"/>
              </a:rPr>
              <a:t>plicních sklípků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Z nich se dostává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Průduška"/>
              </a:rPr>
              <a:t>průdušek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Průdušnice"/>
              </a:rPr>
              <a:t>průdušnice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Vykašláváním a následným polknutím hlenu se dostává do tenkého střeva, kde pohlavně dozrává. Samice zde může naklást 10 000 až 30 000 vajíček denně. Vajíčka se uvolňují do stolice. Na teplé a vlhké půdě se ve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Vajíčko"/>
              </a:rPr>
              <a:t>vajíčku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Larva"/>
              </a:rPr>
              <a:t>larva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rychle vyvíjí. Po 5–10 dnech může infekční larva opět proniknout do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Kůže"/>
              </a:rPr>
              <a:t>kůže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jiného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Organismus"/>
              </a:rPr>
              <a:t>organismu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začít nový cyklus infekce</a:t>
            </a:r>
            <a:r>
              <a:rPr lang="cs-CZ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[4]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Průměrná délka života měchovce lidského je jeden rok. (zdroj: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Wikipedia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CC8B9-9DE0-4171-93AD-BC3AF7D34F6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40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Podle pohledu, z jakého těkavé organické látky posuzujeme, existují jejich rozdílné definice: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Podle definice UN ECE (United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Nations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Commission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je to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rganická sloučenina"/>
              </a:rPr>
              <a:t>organická sloučenina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která je za přítomnosti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Sluneční záření"/>
              </a:rPr>
              <a:t>slunečního záření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schopna vytvořit fotochemické oxidanty při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Chemická reakce"/>
              </a:rPr>
              <a:t>reakci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Oxidy dusíku"/>
              </a:rPr>
              <a:t>oxidy dusíku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cs-CZ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[1]</a:t>
            </a:r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Podle definice US EPA (Agentura pro ochranu životního prostředí USA) to jsou organické látky, jejichž tenze nasycených par při 20 °C je rovna nebo větší než 0,13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kPa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Uvažují-li se těkavé organické látka z hlediska 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Znečištění ovzduší"/>
              </a:rPr>
              <a:t>znečištění ovzduší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pak se mezi ně nepočítá 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Methan"/>
              </a:rPr>
              <a:t>methan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který má v ovzduší výrazně delší životnost. (Zdroj: Wikipedie; https://cs.wikipedia.org/wiki/T%C4%9Bkav%C3%A1_organick%C3%A1_l%C3%A1tka)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průmyslových procesech se VOC generují vždy, když se používají rozpouštědla, alkoholy a barvy nebo další výrobní materiály jako např. lepidla, polovodivé materiály, dezinfekční prostředky, syntetický kaučuk, skladované palivo, silikonová těsnění apod. Mimo mnoha jiných škodlivých plynů pak VOC generují i výfukové plyny vozidla. (Vojáček, 2020)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Neexistuje celosvětově přesně definovaný jednotný standard o tom, které VOC látky se vlastně v TVOC měří. (Vojáček, 2020)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8785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151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70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1072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070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0F955-0FA9-49B4-B8DF-EF76C6DEC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692771"/>
          </a:xfrm>
        </p:spPr>
        <p:txBody>
          <a:bodyPr/>
          <a:lstStyle/>
          <a:p>
            <a:r>
              <a:rPr lang="cs-CZ" sz="3600" dirty="0"/>
              <a:t>Od Hippokrata až po 21. století: faktory, které ovlivňují lidské zdraví III.</a:t>
            </a:r>
            <a:br>
              <a:rPr lang="cs-CZ" sz="3600" dirty="0"/>
            </a:b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B103DA-EF78-49C6-89C7-F79E21A5A91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02005" y="4037254"/>
            <a:ext cx="7485380" cy="2492990"/>
          </a:xfrm>
        </p:spPr>
        <p:txBody>
          <a:bodyPr/>
          <a:lstStyle/>
          <a:p>
            <a:r>
              <a:rPr lang="cs-CZ" dirty="0"/>
              <a:t>Geografie zdraví: přednáška č. 3</a:t>
            </a:r>
          </a:p>
          <a:p>
            <a:endParaRPr lang="cs-CZ" i="1" dirty="0"/>
          </a:p>
          <a:p>
            <a:r>
              <a:rPr lang="cs-CZ" i="1" dirty="0"/>
              <a:t>Vzduch v uzavřené místnosti</a:t>
            </a:r>
          </a:p>
          <a:p>
            <a:r>
              <a:rPr lang="cs-CZ" i="1" dirty="0"/>
              <a:t>Jaké látky se v něm vyskytují a kdy mohou škodit lidskému zdraví?</a:t>
            </a:r>
          </a:p>
          <a:p>
            <a:r>
              <a:rPr lang="cs-CZ" i="1" dirty="0"/>
              <a:t>Jak lze tyto látky měřit?</a:t>
            </a:r>
          </a:p>
          <a:p>
            <a:endParaRPr lang="cs-CZ" i="1" dirty="0"/>
          </a:p>
          <a:p>
            <a:r>
              <a:rPr lang="cs-CZ" i="1" dirty="0"/>
              <a:t>Zpracováno podle: </a:t>
            </a:r>
          </a:p>
          <a:p>
            <a:r>
              <a:rPr lang="cs-CZ" i="1" dirty="0"/>
              <a:t>Antonín Vojáček: Kvalita vzduchu v uzavřených místnostech – 10. TVOC</a:t>
            </a:r>
          </a:p>
          <a:p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6231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777446" y="157534"/>
            <a:ext cx="9075420" cy="126047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3970" dirty="0"/>
              <a:t>Vzduch, který dýcháme: co může obsahovat?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0" y="1418009"/>
            <a:ext cx="10134599" cy="5563816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cs-CZ" sz="3088" dirty="0"/>
              <a:t>V minulosti se považoval za klíčový vliv na lidské zdraví viditelné faktory a přírodní podmínky (např. </a:t>
            </a:r>
            <a:r>
              <a:rPr lang="cs-CZ" sz="3088" b="1" dirty="0" err="1"/>
              <a:t>mal-aria</a:t>
            </a:r>
            <a:r>
              <a:rPr lang="cs-CZ" sz="3088" b="1" dirty="0"/>
              <a:t> = špatný vzduch</a:t>
            </a:r>
            <a:r>
              <a:rPr lang="cs-CZ" sz="3088" dirty="0"/>
              <a:t>!)</a:t>
            </a:r>
          </a:p>
          <a:p>
            <a:pPr eaLnBrk="1" hangingPunct="1"/>
            <a:endParaRPr lang="cs-CZ" sz="3088" dirty="0"/>
          </a:p>
          <a:p>
            <a:pPr eaLnBrk="1" hangingPunct="1"/>
            <a:r>
              <a:rPr lang="cs-CZ" sz="3088" dirty="0"/>
              <a:t>Po objevení mikroorganismů se tento postoj musel přehodnotit</a:t>
            </a:r>
          </a:p>
          <a:p>
            <a:pPr eaLnBrk="1" hangingPunct="1"/>
            <a:endParaRPr lang="cs-CZ" sz="3088" dirty="0"/>
          </a:p>
          <a:p>
            <a:pPr eaLnBrk="1" hangingPunct="1"/>
            <a:r>
              <a:rPr lang="cs-CZ" sz="3088" dirty="0"/>
              <a:t>Existují přírodní i socioekonomické faktory a několik skupin různých hazardů, které ovlivňují lidské zdraví</a:t>
            </a:r>
          </a:p>
          <a:p>
            <a:pPr eaLnBrk="1" hangingPunct="1"/>
            <a:endParaRPr lang="cs-CZ" sz="3088" dirty="0"/>
          </a:p>
          <a:p>
            <a:pPr eaLnBrk="1" hangingPunct="1"/>
            <a:r>
              <a:rPr lang="cs-CZ" sz="3088" dirty="0"/>
              <a:t>Často jsou to infekční onemocnění, které se přenáší vodou, půdou či vzduchem</a:t>
            </a:r>
          </a:p>
          <a:p>
            <a:pPr eaLnBrk="1" hangingPunct="1"/>
            <a:endParaRPr lang="cs-CZ" sz="3088" dirty="0"/>
          </a:p>
          <a:p>
            <a:pPr eaLnBrk="1" hangingPunct="1"/>
            <a:r>
              <a:rPr lang="cs-CZ" sz="3088" dirty="0"/>
              <a:t>Vliv na lidské zdraví však mohou mít i látky neinfekční povahy</a:t>
            </a:r>
          </a:p>
          <a:p>
            <a:pPr eaLnBrk="1" hangingPunct="1"/>
            <a:endParaRPr lang="cs-CZ" sz="3088" dirty="0"/>
          </a:p>
          <a:p>
            <a:pPr eaLnBrk="1" hangingPunct="1"/>
            <a:r>
              <a:rPr lang="cs-CZ" sz="3088" dirty="0"/>
              <a:t>Podívejme se zblízka na jeden takový důležitý případ</a:t>
            </a:r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/>
          </a:p>
          <a:p>
            <a:pPr eaLnBrk="1" hangingPunct="1"/>
            <a:endParaRPr lang="cs-CZ" sz="1875" dirty="0"/>
          </a:p>
          <a:p>
            <a:r>
              <a:rPr lang="cs-CZ" sz="1875" dirty="0"/>
              <a:t>					</a:t>
            </a:r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  <a:p>
            <a:pPr eaLnBrk="1" hangingPunct="1"/>
            <a:endParaRPr lang="cs-CZ" sz="3088" dirty="0"/>
          </a:p>
          <a:p>
            <a:pPr eaLnBrk="1" hangingPunct="1"/>
            <a:endParaRPr lang="cs-CZ" sz="3088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3B120-82D1-4E5D-9F5B-E1185DB5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504825"/>
            <a:ext cx="9278797" cy="538609"/>
          </a:xfrm>
        </p:spPr>
        <p:txBody>
          <a:bodyPr/>
          <a:lstStyle/>
          <a:p>
            <a:r>
              <a:rPr lang="cs-CZ" dirty="0"/>
              <a:t>Co jsou VOC a TVOC?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CF4BB69-CC75-4BD8-A3AE-3CCEABCC450E}"/>
              </a:ext>
            </a:extLst>
          </p:cNvPr>
          <p:cNvSpPr txBox="1"/>
          <p:nvPr/>
        </p:nvSpPr>
        <p:spPr>
          <a:xfrm>
            <a:off x="317500" y="1115034"/>
            <a:ext cx="9067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VOC: </a:t>
            </a:r>
            <a:r>
              <a:rPr lang="cs-CZ" dirty="0" err="1"/>
              <a:t>Volatile</a:t>
            </a:r>
            <a:r>
              <a:rPr lang="cs-CZ" dirty="0"/>
              <a:t> </a:t>
            </a:r>
            <a:r>
              <a:rPr lang="cs-CZ" dirty="0" err="1"/>
              <a:t>organic</a:t>
            </a:r>
            <a:r>
              <a:rPr lang="cs-CZ" dirty="0"/>
              <a:t> </a:t>
            </a:r>
            <a:r>
              <a:rPr lang="cs-CZ" dirty="0" err="1"/>
              <a:t>compound</a:t>
            </a:r>
            <a:r>
              <a:rPr lang="cs-CZ" dirty="0"/>
              <a:t> (těkavá organická látka)</a:t>
            </a:r>
          </a:p>
          <a:p>
            <a:endParaRPr lang="cs-CZ" dirty="0"/>
          </a:p>
          <a:p>
            <a:r>
              <a:rPr lang="cs-CZ" dirty="0"/>
              <a:t>TVOC: </a:t>
            </a:r>
            <a:r>
              <a:rPr lang="cs-CZ" dirty="0" err="1"/>
              <a:t>Total</a:t>
            </a:r>
            <a:r>
              <a:rPr lang="cs-CZ" dirty="0"/>
              <a:t> </a:t>
            </a:r>
            <a:r>
              <a:rPr lang="cs-CZ" dirty="0" err="1"/>
              <a:t>Volatile</a:t>
            </a:r>
            <a:r>
              <a:rPr lang="cs-CZ" dirty="0"/>
              <a:t> </a:t>
            </a:r>
            <a:r>
              <a:rPr lang="cs-CZ" dirty="0" err="1"/>
              <a:t>Organic</a:t>
            </a:r>
            <a:r>
              <a:rPr lang="cs-CZ" dirty="0"/>
              <a:t> </a:t>
            </a:r>
            <a:r>
              <a:rPr lang="cs-CZ" dirty="0" err="1"/>
              <a:t>Compound</a:t>
            </a:r>
            <a:r>
              <a:rPr lang="cs-CZ" dirty="0"/>
              <a:t> (souhrn VOC látek v monitorovaném vzorku vzduchu; celkové koncentrace více VOC látek současně přítomných ve vzduchu – snazší z hlediska senzorů a měření)</a:t>
            </a:r>
          </a:p>
          <a:p>
            <a:endParaRPr lang="cs-CZ" dirty="0"/>
          </a:p>
          <a:p>
            <a:r>
              <a:rPr lang="cs-CZ" dirty="0"/>
              <a:t>„Těkavé organické sloučeniny nebo VOC jsou organické chemikálie, které se při pokojové teplotě stávají plynem a jsou hlavním původem znečištění ovzduší na úrovni terénu. … jsou to organické emise z produktů, které každý den používáme.“ </a:t>
            </a:r>
          </a:p>
          <a:p>
            <a:r>
              <a:rPr lang="cs-CZ" dirty="0"/>
              <a:t>								(Vojáček, 2020)</a:t>
            </a:r>
          </a:p>
          <a:p>
            <a:endParaRPr lang="cs-CZ" dirty="0"/>
          </a:p>
          <a:p>
            <a:r>
              <a:rPr lang="cs-CZ" dirty="0"/>
              <a:t>Přírodní zdroje: požáry, anaerobní procesy v mokřadech (bez přístupu kyslíku)</a:t>
            </a:r>
          </a:p>
          <a:p>
            <a:r>
              <a:rPr lang="cs-CZ" dirty="0"/>
              <a:t>Antropogenní zdroje: průmysl, zemědělství, skládkování, doprava</a:t>
            </a:r>
          </a:p>
          <a:p>
            <a:endParaRPr lang="cs-CZ" dirty="0"/>
          </a:p>
          <a:p>
            <a:r>
              <a:rPr lang="cs-CZ" dirty="0"/>
              <a:t>Jsou ve většině chemických výrobků (prací prášky, kosmetika, automobilové kapaliny, pesticidy, leštidla, čistící prostředky, make-up, barvy…)</a:t>
            </a:r>
          </a:p>
          <a:p>
            <a:r>
              <a:rPr lang="cs-CZ" dirty="0"/>
              <a:t>Nejčastější VOC, které dýcháme: aceton, arzen, benzen, formaldehyd, sirovodík, toluen, xylen…</a:t>
            </a:r>
          </a:p>
          <a:p>
            <a:r>
              <a:rPr lang="cs-CZ" dirty="0"/>
              <a:t>VOC vznikají při použití: rozpouštědel, alkoholu, barev, lepidel, dezinfekčních prostředků….</a:t>
            </a:r>
          </a:p>
          <a:p>
            <a:r>
              <a:rPr lang="cs-CZ" dirty="0"/>
              <a:t>VOC obsahují i výfukové plyny vozidla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4649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3B120-82D1-4E5D-9F5B-E1185DB5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900" y="182709"/>
            <a:ext cx="9278797" cy="538609"/>
          </a:xfrm>
        </p:spPr>
        <p:txBody>
          <a:bodyPr/>
          <a:lstStyle/>
          <a:p>
            <a:r>
              <a:rPr lang="cs-CZ" dirty="0"/>
              <a:t>Jaký mají vliv na zdraví?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CF4BB69-CC75-4BD8-A3AE-3CCEABCC450E}"/>
              </a:ext>
            </a:extLst>
          </p:cNvPr>
          <p:cNvSpPr txBox="1"/>
          <p:nvPr/>
        </p:nvSpPr>
        <p:spPr>
          <a:xfrm>
            <a:off x="546100" y="2867025"/>
            <a:ext cx="906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2ABF1D6-AD37-45DA-A62B-EF43CC003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0" y="750582"/>
            <a:ext cx="5736953" cy="492442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E713FA5-4F33-4725-B347-74BD6A8ED7CC}"/>
              </a:ext>
            </a:extLst>
          </p:cNvPr>
          <p:cNvSpPr txBox="1"/>
          <p:nvPr/>
        </p:nvSpPr>
        <p:spPr>
          <a:xfrm>
            <a:off x="144750" y="5865584"/>
            <a:ext cx="2362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(Zdroj: Vojáček, 2020)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4F0ED56-40CA-4BE6-A3EE-A44340D8ABC7}"/>
              </a:ext>
            </a:extLst>
          </p:cNvPr>
          <p:cNvSpPr txBox="1"/>
          <p:nvPr/>
        </p:nvSpPr>
        <p:spPr>
          <a:xfrm>
            <a:off x="5910316" y="200025"/>
            <a:ext cx="4443631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Kromě uvedeného na obrázku: zhoršení stávajících onemocnění (např. bronchitida, zápal plic…)</a:t>
            </a:r>
          </a:p>
          <a:p>
            <a:endParaRPr lang="cs-CZ" dirty="0"/>
          </a:p>
          <a:p>
            <a:r>
              <a:rPr lang="cs-CZ" dirty="0"/>
              <a:t>Zdravotní rizika při dlouhodobém vlivu: chronické respirační onemocnění, rakovina plic, onemocnění srdce, akutní respirační onemocnění…</a:t>
            </a:r>
          </a:p>
          <a:p>
            <a:endParaRPr lang="cs-CZ" dirty="0"/>
          </a:p>
          <a:p>
            <a:r>
              <a:rPr lang="cs-CZ" dirty="0"/>
              <a:t>Nebezpečí: vysoké limity</a:t>
            </a:r>
          </a:p>
          <a:p>
            <a:r>
              <a:rPr lang="cs-CZ" dirty="0"/>
              <a:t>Domy (uzavřené prostory) mohou mít několikanásobné vyšší koncentrace VOC než venkovní prostor</a:t>
            </a:r>
          </a:p>
          <a:p>
            <a:endParaRPr lang="cs-CZ" dirty="0"/>
          </a:p>
          <a:p>
            <a:r>
              <a:rPr lang="cs-CZ" dirty="0"/>
              <a:t>Regulace: </a:t>
            </a:r>
          </a:p>
          <a:p>
            <a:r>
              <a:rPr lang="cs-CZ" dirty="0"/>
              <a:t>Směrnice EU 1999/13 / CE (průmyslově generované emise)</a:t>
            </a:r>
          </a:p>
          <a:p>
            <a:r>
              <a:rPr lang="cs-CZ" dirty="0"/>
              <a:t>Vyhláška Ministerstva zdravotnictví č. 6/2003 Sb. (hygienické limity v uzavřených prostorách)</a:t>
            </a:r>
          </a:p>
          <a:p>
            <a:r>
              <a:rPr lang="cs-CZ" dirty="0"/>
              <a:t>Nařízení vlády č. 361/2007 </a:t>
            </a:r>
            <a:r>
              <a:rPr lang="cs-CZ" dirty="0" err="1"/>
              <a:t>Sb</a:t>
            </a:r>
            <a:r>
              <a:rPr lang="cs-CZ" dirty="0"/>
              <a:t> (povolené koncentrace pro práci)</a:t>
            </a:r>
          </a:p>
          <a:p>
            <a:r>
              <a:rPr lang="cs-CZ" dirty="0"/>
              <a:t>WHO (maximální dlouhodobé koncentrace u některých VOC)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279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3B120-82D1-4E5D-9F5B-E1185DB5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504825"/>
            <a:ext cx="9278797" cy="538609"/>
          </a:xfrm>
        </p:spPr>
        <p:txBody>
          <a:bodyPr/>
          <a:lstStyle/>
          <a:p>
            <a:r>
              <a:rPr lang="cs-CZ" dirty="0"/>
              <a:t>Jak se měří TVOC?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CF4BB69-CC75-4BD8-A3AE-3CCEABCC450E}"/>
              </a:ext>
            </a:extLst>
          </p:cNvPr>
          <p:cNvSpPr txBox="1"/>
          <p:nvPr/>
        </p:nvSpPr>
        <p:spPr>
          <a:xfrm>
            <a:off x="317500" y="1800225"/>
            <a:ext cx="9067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/>
              <a:t>mikrogramech na metr krychlový vzduchu (μg / m</a:t>
            </a:r>
            <a:r>
              <a:rPr lang="pl-PL" baseline="30000" dirty="0"/>
              <a:t>3</a:t>
            </a:r>
            <a:r>
              <a:rPr lang="pl-PL" dirty="0"/>
              <a:t>)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/>
              <a:t>miligramech na metr krychlový vzduchu (mg / m</a:t>
            </a:r>
            <a:r>
              <a:rPr lang="pl-PL" baseline="30000" dirty="0"/>
              <a:t>3</a:t>
            </a:r>
            <a:r>
              <a:rPr lang="pl-PL" dirty="0"/>
              <a:t>)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/>
              <a:t>počet molekul na milion (ppm) 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pPr marL="285750" indent="-285750">
              <a:buFontTx/>
              <a:buChar char="-"/>
            </a:pPr>
            <a:r>
              <a:rPr lang="pl-PL" dirty="0"/>
              <a:t>počet molekul na miliardu (ppb)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r>
              <a:rPr lang="pl-PL" dirty="0"/>
              <a:t>Univerzální přepočet pro TVOC:</a:t>
            </a:r>
          </a:p>
          <a:p>
            <a:endParaRPr lang="pl-PL" dirty="0"/>
          </a:p>
          <a:p>
            <a:r>
              <a:rPr lang="cs-CZ" b="1" dirty="0"/>
              <a:t> 1 000 </a:t>
            </a:r>
            <a:r>
              <a:rPr lang="el-GR" b="1" dirty="0"/>
              <a:t>μ</a:t>
            </a:r>
            <a:r>
              <a:rPr lang="cs-CZ" b="1" dirty="0"/>
              <a:t>g / m</a:t>
            </a:r>
            <a:r>
              <a:rPr lang="cs-CZ" b="1" baseline="30000" dirty="0"/>
              <a:t>3</a:t>
            </a:r>
            <a:r>
              <a:rPr lang="cs-CZ" b="1" dirty="0"/>
              <a:t> =  1 mg / m</a:t>
            </a:r>
            <a:r>
              <a:rPr lang="cs-CZ" b="1" baseline="30000" dirty="0"/>
              <a:t>3</a:t>
            </a:r>
            <a:r>
              <a:rPr lang="cs-CZ" b="1" dirty="0"/>
              <a:t> = 310 </a:t>
            </a:r>
            <a:r>
              <a:rPr lang="cs-CZ" b="1" dirty="0" err="1"/>
              <a:t>ppb</a:t>
            </a:r>
            <a:r>
              <a:rPr lang="cs-CZ" b="1" dirty="0"/>
              <a:t> = 0,310 </a:t>
            </a:r>
            <a:r>
              <a:rPr lang="cs-CZ" b="1" dirty="0" err="1"/>
              <a:t>ppm</a:t>
            </a:r>
            <a:r>
              <a:rPr lang="cs-CZ" b="1" dirty="0"/>
              <a:t> </a:t>
            </a:r>
          </a:p>
          <a:p>
            <a:r>
              <a:rPr lang="cs-CZ" dirty="0"/>
              <a:t>(při průměrné hmotnosti molekul 78,95 g/mol).</a:t>
            </a:r>
          </a:p>
          <a:p>
            <a:endParaRPr lang="cs-CZ" dirty="0"/>
          </a:p>
          <a:p>
            <a:r>
              <a:rPr lang="cs-CZ" dirty="0"/>
              <a:t>Pro přesnější přepočet využít:</a:t>
            </a:r>
          </a:p>
          <a:p>
            <a:r>
              <a:rPr lang="cs-CZ" dirty="0"/>
              <a:t>https://teesing.com/en/library/tools/ppm-mg3-converter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 descr="TVOC monitoring | Know about Total Volatile Organic Compounds- Oizom">
            <a:extLst>
              <a:ext uri="{FF2B5EF4-FFF2-40B4-BE49-F238E27FC236}">
                <a16:creationId xmlns:a16="http://schemas.microsoft.com/office/drawing/2014/main" id="{5EB4E424-D973-4EBD-B6C0-25F03C98E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501422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647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3B120-82D1-4E5D-9F5B-E1185DB5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504825"/>
            <a:ext cx="9278797" cy="538609"/>
          </a:xfrm>
        </p:spPr>
        <p:txBody>
          <a:bodyPr/>
          <a:lstStyle/>
          <a:p>
            <a:r>
              <a:rPr lang="cs-CZ" dirty="0"/>
              <a:t>Jaké jsou limity koncentrace?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CF4BB69-CC75-4BD8-A3AE-3CCEABCC450E}"/>
              </a:ext>
            </a:extLst>
          </p:cNvPr>
          <p:cNvSpPr txBox="1"/>
          <p:nvPr/>
        </p:nvSpPr>
        <p:spPr>
          <a:xfrm>
            <a:off x="241300" y="1376541"/>
            <a:ext cx="9982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/>
              <a:t>Celková koncentrace je odvozena na danou směs plynů, které tvoří VOC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Senzor může reagovat na mnoho různých látek, výrobce přístroj kalibruje na jím definovanou směs plynů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Obecné úrovně koncentrací:</a:t>
            </a:r>
          </a:p>
          <a:p>
            <a:endParaRPr lang="cs-CZ" dirty="0"/>
          </a:p>
          <a:p>
            <a:r>
              <a:rPr lang="cs-CZ" b="1" dirty="0"/>
              <a:t>0 až 300 </a:t>
            </a:r>
            <a:r>
              <a:rPr lang="cs-CZ" b="1" dirty="0" err="1"/>
              <a:t>ppb</a:t>
            </a:r>
            <a:r>
              <a:rPr lang="cs-CZ" b="1" dirty="0"/>
              <a:t> (tj. cca 0 až 1 mg/</a:t>
            </a:r>
            <a:r>
              <a:rPr lang="cs-CZ" dirty="0"/>
              <a:t>m</a:t>
            </a:r>
            <a:r>
              <a:rPr lang="cs-CZ" b="1" baseline="30000" dirty="0"/>
              <a:t>3</a:t>
            </a:r>
            <a:r>
              <a:rPr lang="cs-CZ" dirty="0"/>
              <a:t>) = nízká úroveň koncentrace = dobrá kvalita vzduchu,</a:t>
            </a:r>
          </a:p>
          <a:p>
            <a:r>
              <a:rPr lang="cs-CZ" b="1" dirty="0"/>
              <a:t>300 až 600 </a:t>
            </a:r>
            <a:r>
              <a:rPr lang="cs-CZ" b="1" dirty="0" err="1"/>
              <a:t>ppb</a:t>
            </a:r>
            <a:r>
              <a:rPr lang="cs-CZ" b="1" dirty="0"/>
              <a:t> (tj. cca 1 až 2  mg/</a:t>
            </a:r>
            <a:r>
              <a:rPr lang="cs-CZ" dirty="0"/>
              <a:t>m</a:t>
            </a:r>
            <a:r>
              <a:rPr lang="cs-CZ" b="1" baseline="30000" dirty="0"/>
              <a:t>3</a:t>
            </a:r>
            <a:r>
              <a:rPr lang="cs-CZ" dirty="0"/>
              <a:t>) = ještě vyhovující kvalita vzduchu / koncentrace,</a:t>
            </a:r>
          </a:p>
          <a:p>
            <a:r>
              <a:rPr lang="cs-CZ" b="1" dirty="0"/>
              <a:t>600 až 1 000 </a:t>
            </a:r>
            <a:r>
              <a:rPr lang="cs-CZ" b="1" dirty="0" err="1"/>
              <a:t>ppb</a:t>
            </a:r>
            <a:r>
              <a:rPr lang="cs-CZ" dirty="0"/>
              <a:t> </a:t>
            </a:r>
            <a:r>
              <a:rPr lang="cs-CZ" b="1" dirty="0"/>
              <a:t>(tj. cca </a:t>
            </a:r>
            <a:r>
              <a:rPr lang="cs-CZ" b="1" u="sng" dirty="0"/>
              <a:t>2 až 3 mg/</a:t>
            </a:r>
            <a:r>
              <a:rPr lang="cs-CZ" u="sng" dirty="0"/>
              <a:t>m</a:t>
            </a:r>
            <a:r>
              <a:rPr lang="cs-CZ" b="1" u="sng" baseline="30000" dirty="0"/>
              <a:t>3</a:t>
            </a:r>
            <a:r>
              <a:rPr lang="cs-CZ" dirty="0"/>
              <a:t>) = </a:t>
            </a:r>
            <a:r>
              <a:rPr lang="cs-CZ" b="1" dirty="0"/>
              <a:t>zvýšená koncentrace = zhoršená kvalita vzduchu </a:t>
            </a:r>
            <a:r>
              <a:rPr lang="cs-CZ" dirty="0"/>
              <a:t>= může zhoršovat komfort pobytu,</a:t>
            </a:r>
          </a:p>
          <a:p>
            <a:r>
              <a:rPr lang="cs-CZ" b="1" dirty="0"/>
              <a:t>1 000 až 3 000 </a:t>
            </a:r>
            <a:r>
              <a:rPr lang="cs-CZ" b="1" dirty="0" err="1"/>
              <a:t>ppb</a:t>
            </a:r>
            <a:r>
              <a:rPr lang="cs-CZ" dirty="0"/>
              <a:t> </a:t>
            </a:r>
            <a:r>
              <a:rPr lang="cs-CZ" b="1" dirty="0"/>
              <a:t>(tj. </a:t>
            </a:r>
            <a:r>
              <a:rPr lang="cs-CZ" b="1" u="sng" dirty="0"/>
              <a:t>cca 3 až 10 mg/</a:t>
            </a:r>
            <a:r>
              <a:rPr lang="cs-CZ" u="sng" dirty="0"/>
              <a:t>m</a:t>
            </a:r>
            <a:r>
              <a:rPr lang="cs-CZ" b="1" u="sng" baseline="30000" dirty="0"/>
              <a:t>3</a:t>
            </a:r>
            <a:r>
              <a:rPr lang="cs-CZ" dirty="0"/>
              <a:t>) = </a:t>
            </a:r>
            <a:r>
              <a:rPr lang="cs-CZ" b="1" dirty="0"/>
              <a:t>špatná kvalita vzduchu = již vysoká koncentrace </a:t>
            </a:r>
            <a:r>
              <a:rPr lang="cs-CZ" dirty="0"/>
              <a:t>= může ovlivňovat kvalitu dýchání a bolesti hlavy,</a:t>
            </a:r>
          </a:p>
          <a:p>
            <a:r>
              <a:rPr lang="cs-CZ" b="1" dirty="0"/>
              <a:t>3 000 až 10 000 </a:t>
            </a:r>
            <a:r>
              <a:rPr lang="cs-CZ" b="1" dirty="0" err="1"/>
              <a:t>ppb</a:t>
            </a:r>
            <a:r>
              <a:rPr lang="cs-CZ" b="1" dirty="0"/>
              <a:t> (tj. cca 10 až 32 mg/m</a:t>
            </a:r>
            <a:r>
              <a:rPr lang="cs-CZ" b="1" baseline="30000" dirty="0"/>
              <a:t>3</a:t>
            </a:r>
            <a:r>
              <a:rPr lang="cs-CZ" b="1" dirty="0"/>
              <a:t>)</a:t>
            </a:r>
            <a:r>
              <a:rPr lang="cs-CZ" dirty="0"/>
              <a:t> =  nezdravá kvalita vzduchu = velmi vysoká koncentrace = může již způsobit zdravotní problémy,</a:t>
            </a:r>
          </a:p>
          <a:p>
            <a:r>
              <a:rPr lang="cs-CZ" b="1" dirty="0"/>
              <a:t>nad 10 000 </a:t>
            </a:r>
            <a:r>
              <a:rPr lang="cs-CZ" b="1" dirty="0" err="1"/>
              <a:t>ppb</a:t>
            </a:r>
            <a:r>
              <a:rPr lang="cs-CZ" dirty="0"/>
              <a:t> </a:t>
            </a:r>
            <a:r>
              <a:rPr lang="cs-CZ" b="1" dirty="0"/>
              <a:t>(tj. nad cca 32 mg/m</a:t>
            </a:r>
            <a:r>
              <a:rPr lang="cs-CZ" b="1" baseline="30000" dirty="0"/>
              <a:t>3</a:t>
            </a:r>
            <a:r>
              <a:rPr lang="cs-CZ" b="1" dirty="0"/>
              <a:t>)</a:t>
            </a:r>
            <a:r>
              <a:rPr lang="cs-CZ" dirty="0"/>
              <a:t> = nebezpečný vzduch = extrémní koncentrace = může již rychle způsobit významné problémy.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098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3B120-82D1-4E5D-9F5B-E1185DB5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504825"/>
            <a:ext cx="9278797" cy="538609"/>
          </a:xfrm>
        </p:spPr>
        <p:txBody>
          <a:bodyPr/>
          <a:lstStyle/>
          <a:p>
            <a:r>
              <a:rPr lang="cs-CZ" dirty="0"/>
              <a:t>Aspekt času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CF4BB69-CC75-4BD8-A3AE-3CCEABCC450E}"/>
              </a:ext>
            </a:extLst>
          </p:cNvPr>
          <p:cNvSpPr txBox="1"/>
          <p:nvPr/>
        </p:nvSpPr>
        <p:spPr>
          <a:xfrm>
            <a:off x="355600" y="1043434"/>
            <a:ext cx="9982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Důležitá role – doba působení koncentrace</a:t>
            </a:r>
          </a:p>
          <a:p>
            <a:endParaRPr lang="cs-CZ" dirty="0"/>
          </a:p>
          <a:p>
            <a:r>
              <a:rPr lang="cs-CZ" dirty="0"/>
              <a:t>Riziko: vysoké koncentrace působící několik měsíců </a:t>
            </a:r>
          </a:p>
          <a:p>
            <a:endParaRPr lang="cs-CZ" dirty="0"/>
          </a:p>
          <a:p>
            <a:r>
              <a:rPr lang="cs-CZ" dirty="0"/>
              <a:t>Základní pravidlo: </a:t>
            </a:r>
          </a:p>
          <a:p>
            <a:pPr marL="285750" indent="-285750">
              <a:buFontTx/>
              <a:buChar char="-"/>
            </a:pPr>
            <a:r>
              <a:rPr lang="cs-CZ" dirty="0"/>
              <a:t>Denní koncentrace blížící se 1 000 </a:t>
            </a:r>
            <a:r>
              <a:rPr lang="cs-CZ" dirty="0" err="1"/>
              <a:t>ppb</a:t>
            </a:r>
            <a:r>
              <a:rPr lang="cs-CZ" dirty="0"/>
              <a:t> -&gt; je třeba větrat</a:t>
            </a:r>
          </a:p>
          <a:p>
            <a:pPr marL="285750" indent="-285750">
              <a:buFontTx/>
              <a:buChar char="-"/>
            </a:pPr>
            <a:r>
              <a:rPr lang="cs-CZ" dirty="0"/>
              <a:t>Koncentrace výrazně převyšuje 1 000 </a:t>
            </a:r>
            <a:r>
              <a:rPr lang="cs-CZ" dirty="0" err="1"/>
              <a:t>ppb</a:t>
            </a:r>
            <a:r>
              <a:rPr lang="cs-CZ" dirty="0"/>
              <a:t> -&gt; hledat zdroj a eliminovat jej (např. špatně uskladněné čistící prostředky </a:t>
            </a:r>
            <a:r>
              <a:rPr lang="cs-CZ" dirty="0" err="1"/>
              <a:t>atd</a:t>
            </a:r>
            <a:r>
              <a:rPr lang="cs-CZ" dirty="0"/>
              <a:t>…)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3074" name="Picture 2" descr="https://automatizace.hw.cz/files/styles/full/public/story_automat/13946/tvocwho.png?itok=zKqP6Sfh">
            <a:extLst>
              <a:ext uri="{FF2B5EF4-FFF2-40B4-BE49-F238E27FC236}">
                <a16:creationId xmlns:a16="http://schemas.microsoft.com/office/drawing/2014/main" id="{E5C2C166-B9FD-4E5E-ADD2-A5C90EFB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3260718"/>
            <a:ext cx="68961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A4498B2A-4F87-4EAE-8107-B95ADE9A32B4}"/>
              </a:ext>
            </a:extLst>
          </p:cNvPr>
          <p:cNvCxnSpPr/>
          <p:nvPr/>
        </p:nvCxnSpPr>
        <p:spPr>
          <a:xfrm flipH="1">
            <a:off x="1917700" y="3933825"/>
            <a:ext cx="1219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F7D62FC1-F156-4121-9214-461F64AC70BF}"/>
              </a:ext>
            </a:extLst>
          </p:cNvPr>
          <p:cNvSpPr txBox="1"/>
          <p:nvPr/>
        </p:nvSpPr>
        <p:spPr>
          <a:xfrm>
            <a:off x="88900" y="37491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992 </a:t>
            </a:r>
            <a:r>
              <a:rPr lang="cs-CZ" dirty="0" err="1"/>
              <a:t>ppb</a:t>
            </a:r>
            <a:r>
              <a:rPr lang="cs-CZ" dirty="0"/>
              <a:t> pro VOC</a:t>
            </a:r>
          </a:p>
        </p:txBody>
      </p:sp>
    </p:spTree>
    <p:extLst>
      <p:ext uri="{BB962C8B-B14F-4D97-AF65-F5344CB8AC3E}">
        <p14:creationId xmlns:p14="http://schemas.microsoft.com/office/powerpoint/2010/main" val="4140707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226160"/>
          </a:xfrm>
        </p:spPr>
        <p:txBody>
          <a:bodyPr>
            <a:normAutofit/>
          </a:bodyPr>
          <a:lstStyle/>
          <a:p>
            <a:r>
              <a:rPr lang="cs-CZ" dirty="0"/>
              <a:t>Z důvodu přílišné náročnosti měření jednotlivých VOC se měří směs TVOC</a:t>
            </a:r>
          </a:p>
          <a:p>
            <a:endParaRPr lang="cs-CZ" dirty="0"/>
          </a:p>
          <a:p>
            <a:r>
              <a:rPr lang="cs-CZ" dirty="0"/>
              <a:t>Důležité: na jakou směs plynů byl senzor měřícího přístroje kalibrován?</a:t>
            </a:r>
          </a:p>
          <a:p>
            <a:endParaRPr lang="cs-CZ" dirty="0"/>
          </a:p>
          <a:p>
            <a:r>
              <a:rPr lang="cs-CZ" dirty="0"/>
              <a:t>Různé hladiny koncentrací pro „ještě kvalitní vzduch“ (zelená kategorie)</a:t>
            </a:r>
          </a:p>
          <a:p>
            <a:endParaRPr lang="cs-CZ" dirty="0"/>
          </a:p>
          <a:p>
            <a:r>
              <a:rPr lang="cs-CZ" dirty="0"/>
              <a:t>Obecná koncentrace dlouhodobě nevyhovujícího vzduchu: 1000 </a:t>
            </a:r>
            <a:r>
              <a:rPr lang="cs-CZ" dirty="0" err="1"/>
              <a:t>ppb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05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17D7733-A9A0-44E6-8949-C74B4CFF5B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353" y="1158478"/>
            <a:ext cx="5838825" cy="437911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1F749FE-E9AF-4873-8681-011D07764C85}"/>
              </a:ext>
            </a:extLst>
          </p:cNvPr>
          <p:cNvSpPr txBox="1"/>
          <p:nvPr/>
        </p:nvSpPr>
        <p:spPr>
          <a:xfrm>
            <a:off x="5346700" y="2181225"/>
            <a:ext cx="487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Součástí odpovědného a udržitelného přístupu je využití nátěrových barev, které emitují minimální nebo žádné VOC.</a:t>
            </a:r>
          </a:p>
          <a:p>
            <a:endParaRPr lang="cs-CZ" dirty="0"/>
          </a:p>
          <a:p>
            <a:r>
              <a:rPr lang="cs-CZ" dirty="0"/>
              <a:t>Příklad z budovy </a:t>
            </a:r>
            <a:r>
              <a:rPr lang="cs-CZ" dirty="0" err="1"/>
              <a:t>Caar</a:t>
            </a:r>
            <a:r>
              <a:rPr lang="cs-CZ" dirty="0"/>
              <a:t> v kampusu </a:t>
            </a:r>
            <a:r>
              <a:rPr lang="cs-CZ" dirty="0" err="1"/>
              <a:t>Allegheny</a:t>
            </a:r>
            <a:r>
              <a:rPr lang="cs-CZ" dirty="0"/>
              <a:t> </a:t>
            </a:r>
            <a:r>
              <a:rPr lang="cs-CZ" dirty="0" err="1"/>
              <a:t>College</a:t>
            </a:r>
            <a:r>
              <a:rPr lang="cs-CZ" dirty="0"/>
              <a:t>, </a:t>
            </a:r>
            <a:r>
              <a:rPr lang="cs-CZ" dirty="0" err="1"/>
              <a:t>Meadville</a:t>
            </a:r>
            <a:r>
              <a:rPr lang="cs-CZ" dirty="0"/>
              <a:t>, PA (USA)</a:t>
            </a:r>
          </a:p>
        </p:txBody>
      </p:sp>
    </p:spTree>
    <p:extLst>
      <p:ext uri="{BB962C8B-B14F-4D97-AF65-F5344CB8AC3E}">
        <p14:creationId xmlns:p14="http://schemas.microsoft.com/office/powerpoint/2010/main" val="157610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1415</Words>
  <Application>Microsoft Office PowerPoint</Application>
  <PresentationFormat>Vlastní</PresentationFormat>
  <Paragraphs>147</Paragraphs>
  <Slides>10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2" baseType="lpstr">
      <vt:lpstr>Calibri</vt:lpstr>
      <vt:lpstr>Office Theme</vt:lpstr>
      <vt:lpstr>Prezentace aplikace PowerPoint</vt:lpstr>
      <vt:lpstr>Od Hippokrata až po 21. století: faktory, které ovlivňují lidské zdraví III. </vt:lpstr>
      <vt:lpstr>Vzduch, který dýcháme: co může obsahovat?</vt:lpstr>
      <vt:lpstr>Co jsou VOC a TVOC?</vt:lpstr>
      <vt:lpstr>Jaký mají vliv na zdraví?</vt:lpstr>
      <vt:lpstr>Jak se měří TVOC?</vt:lpstr>
      <vt:lpstr>Jaké jsou limity koncentrace?</vt:lpstr>
      <vt:lpstr>Aspekt času</vt:lpstr>
      <vt:lpstr>Shrnutí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jpreis</cp:lastModifiedBy>
  <cp:revision>38</cp:revision>
  <dcterms:created xsi:type="dcterms:W3CDTF">2017-03-15T11:07:40Z</dcterms:created>
  <dcterms:modified xsi:type="dcterms:W3CDTF">2022-07-12T14:52:13Z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