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56" r:id="rId4"/>
    <p:sldId id="258" r:id="rId5"/>
    <p:sldId id="257" r:id="rId6"/>
    <p:sldId id="259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9" autoAdjust="0"/>
    <p:restoredTop sz="94660"/>
  </p:normalViewPr>
  <p:slideViewPr>
    <p:cSldViewPr snapToGrid="0">
      <p:cViewPr varScale="1">
        <p:scale>
          <a:sx n="88" d="100"/>
          <a:sy n="88" d="100"/>
        </p:scale>
        <p:origin x="36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586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7657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4623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1561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2747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8805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1905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0970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8149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328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4245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79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684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4a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8.m4a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8.m4a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10.m4a"/><Relationship Id="rId7" Type="http://schemas.openxmlformats.org/officeDocument/2006/relationships/image" Target="../media/image5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0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3090657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23999" y="2080583"/>
            <a:ext cx="9144001" cy="42459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 COURRIER – LA POSTE – LE POSTE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endParaRPr lang="cs-CZ" b="1" i="1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fr-FR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cs-CZ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 courrier</a:t>
            </a:r>
            <a:r>
              <a:rPr lang="cs-CZ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-  ensemble des écrits adressés à qn., envoyés ou à envoyés. </a:t>
            </a:r>
            <a:endParaRPr lang="cs-CZ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fr-FR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La poste </a:t>
            </a:r>
            <a:r>
              <a:rPr lang="cs-CZ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– administration publique, service d’acheminement et de distribution du courrier. </a:t>
            </a:r>
            <a:endParaRPr lang="cs-CZ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620"/>
              </a:spcAft>
              <a:buClr>
                <a:srgbClr val="000000"/>
              </a:buClr>
              <a:buSzPts val="1300"/>
            </a:pPr>
            <a:r>
              <a:rPr lang="fr-FR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 poste</a:t>
            </a:r>
            <a:r>
              <a:rPr lang="cs-CZ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– emploi auquel on est nommé, lieu où l’on exerce.</a:t>
            </a:r>
          </a:p>
          <a:p>
            <a:pPr lvl="0" algn="just" fontAlgn="base">
              <a:lnSpc>
                <a:spcPct val="111000"/>
              </a:lnSpc>
              <a:spcAft>
                <a:spcPts val="620"/>
              </a:spcAft>
              <a:buClr>
                <a:srgbClr val="000000"/>
              </a:buClr>
              <a:buSzPts val="1300"/>
            </a:pPr>
            <a:r>
              <a:rPr lang="cs-CZ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fr-FR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1.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J’ai appris que le/la ....................... de Senlis avait mis dix-sept heures pour vous transmettre une lettre. </a:t>
            </a:r>
            <a:r>
              <a:rPr lang="fr-FR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2.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Il a été nommé au/à la ................... de directeur commercial. </a:t>
            </a:r>
            <a:r>
              <a:rPr lang="fr-FR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3.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Il a trouvé leur lettre au/à la ....................... du matin. </a:t>
            </a:r>
            <a:r>
              <a:rPr lang="fr-FR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4.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Il est allé au/à la ......................... toucher un mandat. </a:t>
            </a:r>
            <a:r>
              <a:rPr lang="fr-FR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5.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Antoine était surprise de trouver dans le/la .................... une enveloppe à son nom. </a:t>
            </a:r>
            <a:r>
              <a:rPr lang="fr-FR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6.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Je n’étais pas content, j’ai quitté mon/ma .............................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56797" y="5564489"/>
            <a:ext cx="609600" cy="609600"/>
          </a:xfrm>
          <a:prstGeom prst="rect">
            <a:avLst/>
          </a:prstGeom>
        </p:spPr>
      </p:pic>
      <p:sp>
        <p:nvSpPr>
          <p:cNvPr id="7" name="Nadpis 1"/>
          <p:cNvSpPr txBox="1">
            <a:spLocks/>
          </p:cNvSpPr>
          <p:nvPr/>
        </p:nvSpPr>
        <p:spPr>
          <a:xfrm>
            <a:off x="1523998" y="839243"/>
            <a:ext cx="9131299" cy="106575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2000" b="1" u="sng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cs-CZ" sz="2000" b="1" u="sng" smtClean="0">
                <a:latin typeface="Arial" panose="020B0604020202020204" pitchFamily="34" charset="0"/>
                <a:cs typeface="Arial" panose="020B0604020202020204" pitchFamily="34" charset="0"/>
              </a:rPr>
              <a:t>Faites attention au sens des expressions proposées et mettez-les dans les phrases suivantes </a:t>
            </a:r>
            <a:r>
              <a:rPr lang="cs-CZ" sz="2000" b="1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endParaRPr lang="cs-CZ" sz="20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cs-CZ" sz="2000"/>
          </a:p>
        </p:txBody>
      </p:sp>
      <p:pic>
        <p:nvPicPr>
          <p:cNvPr id="8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4200" y="9853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4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7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869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98600" y="1165095"/>
            <a:ext cx="9144000" cy="4296427"/>
          </a:xfr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 fontScale="3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cs-CZ" sz="5500" b="1">
                <a:latin typeface="Arial" panose="020B0604020202020204" pitchFamily="34" charset="0"/>
                <a:cs typeface="Arial" panose="020B0604020202020204" pitchFamily="34" charset="0"/>
              </a:rPr>
              <a:t>LE PARTI – LA PART – LA PARTIE </a:t>
            </a:r>
            <a:endParaRPr lang="cs-CZ" sz="5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20000"/>
              </a:lnSpc>
              <a:spcBef>
                <a:spcPts val="0"/>
              </a:spcBef>
            </a:pPr>
            <a:endParaRPr lang="cs-CZ" sz="5500" b="1" i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20000"/>
              </a:lnSpc>
              <a:spcBef>
                <a:spcPts val="0"/>
              </a:spcBef>
            </a:pPr>
            <a:r>
              <a:rPr lang="fr-FR" sz="5500" b="1" i="1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cs-CZ" sz="5500" b="1" i="1" smtClean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cs-CZ" sz="5500" b="1" i="1">
                <a:latin typeface="Arial" panose="020B0604020202020204" pitchFamily="34" charset="0"/>
                <a:cs typeface="Arial" panose="020B0604020202020204" pitchFamily="34" charset="0"/>
              </a:rPr>
              <a:t>parti</a:t>
            </a:r>
            <a:r>
              <a:rPr lang="cs-CZ" sz="5500" i="1">
                <a:latin typeface="Arial" panose="020B0604020202020204" pitchFamily="34" charset="0"/>
                <a:cs typeface="Arial" panose="020B0604020202020204" pitchFamily="34" charset="0"/>
              </a:rPr>
              <a:t> – association de personnes unies pour défendre des intérêts, des buts communs. </a:t>
            </a:r>
            <a:endParaRPr lang="cs-CZ" sz="5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20000"/>
              </a:lnSpc>
              <a:spcBef>
                <a:spcPts val="0"/>
              </a:spcBef>
            </a:pPr>
            <a:r>
              <a:rPr lang="fr-FR" sz="5500" b="1" i="1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sz="5500" b="1" i="1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cs-CZ" sz="5500" b="1" i="1"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cs-CZ" sz="5500" i="1">
                <a:latin typeface="Arial" panose="020B0604020202020204" pitchFamily="34" charset="0"/>
                <a:cs typeface="Arial" panose="020B0604020202020204" pitchFamily="34" charset="0"/>
              </a:rPr>
              <a:t> – ce qu’une personne possède ou acquiert en propre. </a:t>
            </a:r>
            <a:endParaRPr lang="cs-CZ" sz="5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20000"/>
              </a:lnSpc>
              <a:spcBef>
                <a:spcPts val="0"/>
              </a:spcBef>
            </a:pPr>
            <a:r>
              <a:rPr lang="fr-FR" sz="5500" b="1" i="1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sz="5500" b="1" i="1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cs-CZ" sz="5500" b="1" i="1">
                <a:latin typeface="Arial" panose="020B0604020202020204" pitchFamily="34" charset="0"/>
                <a:cs typeface="Arial" panose="020B0604020202020204" pitchFamily="34" charset="0"/>
              </a:rPr>
              <a:t>partie</a:t>
            </a:r>
            <a:r>
              <a:rPr lang="cs-CZ" sz="5500" i="1">
                <a:latin typeface="Arial" panose="020B0604020202020204" pitchFamily="34" charset="0"/>
                <a:cs typeface="Arial" panose="020B0604020202020204" pitchFamily="34" charset="0"/>
              </a:rPr>
              <a:t> – élément d’un tout organisé. </a:t>
            </a:r>
            <a:endParaRPr lang="cs-CZ" sz="5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fr-FR" sz="55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fr-FR" sz="550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cs-CZ" sz="5500" smtClean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cs-CZ" sz="5500">
                <a:latin typeface="Arial" panose="020B0604020202020204" pitchFamily="34" charset="0"/>
                <a:cs typeface="Arial" panose="020B0604020202020204" pitchFamily="34" charset="0"/>
              </a:rPr>
              <a:t>n’occupe qu’un/une ................ de la maison. </a:t>
            </a:r>
            <a:r>
              <a:rPr lang="fr-FR" sz="550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sz="5500" smtClean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cs-CZ" sz="5500">
                <a:latin typeface="Arial" panose="020B0604020202020204" pitchFamily="34" charset="0"/>
                <a:cs typeface="Arial" panose="020B0604020202020204" pitchFamily="34" charset="0"/>
              </a:rPr>
              <a:t>n’approuve pas ce/cette ............... de la Libération, qui serait créée sur l’initiative anglaise. </a:t>
            </a:r>
            <a:r>
              <a:rPr lang="fr-FR" sz="550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sz="5500" smtClean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cs-CZ" sz="5500">
                <a:latin typeface="Arial" panose="020B0604020202020204" pitchFamily="34" charset="0"/>
                <a:cs typeface="Arial" panose="020B0604020202020204" pitchFamily="34" charset="0"/>
              </a:rPr>
              <a:t>me félicite d’avoir pu contribuer pour un/une petit(e) .................... à ce résultat. </a:t>
            </a:r>
            <a:r>
              <a:rPr lang="fr-FR" sz="550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cs-CZ" sz="5500" smtClean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cs-CZ" sz="5500">
                <a:latin typeface="Arial" panose="020B0604020202020204" pitchFamily="34" charset="0"/>
                <a:cs typeface="Arial" panose="020B0604020202020204" pitchFamily="34" charset="0"/>
              </a:rPr>
              <a:t>y a traditionnellement deux grand(e)s ...................... en Angleterre. </a:t>
            </a:r>
            <a:r>
              <a:rPr lang="fr-FR" sz="5500" smtClean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cs-CZ" sz="5500" smtClean="0">
                <a:latin typeface="Arial" panose="020B0604020202020204" pitchFamily="34" charset="0"/>
                <a:cs typeface="Arial" panose="020B0604020202020204" pitchFamily="34" charset="0"/>
              </a:rPr>
              <a:t>Chacun </a:t>
            </a:r>
            <a:r>
              <a:rPr lang="cs-CZ" sz="5500">
                <a:latin typeface="Arial" panose="020B0604020202020204" pitchFamily="34" charset="0"/>
                <a:cs typeface="Arial" panose="020B0604020202020204" pitchFamily="34" charset="0"/>
              </a:rPr>
              <a:t>a son/sa ....................... de bonheur et misère. </a:t>
            </a:r>
            <a:r>
              <a:rPr lang="fr-FR" sz="5500" smtClean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cs-CZ" sz="5500" smtClean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cs-CZ" sz="5500">
                <a:latin typeface="Arial" panose="020B0604020202020204" pitchFamily="34" charset="0"/>
                <a:cs typeface="Arial" panose="020B0604020202020204" pitchFamily="34" charset="0"/>
              </a:rPr>
              <a:t>y passait un/une ................... </a:t>
            </a:r>
            <a:r>
              <a:rPr lang="cs-CZ" sz="550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cs-CZ" sz="5500">
                <a:latin typeface="Arial" panose="020B0604020202020204" pitchFamily="34" charset="0"/>
                <a:cs typeface="Arial" panose="020B0604020202020204" pitchFamily="34" charset="0"/>
              </a:rPr>
              <a:t>ses vacances.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cs-CZ" sz="6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6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/>
          </a:p>
        </p:txBody>
      </p:sp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4610622"/>
            <a:ext cx="609600" cy="609600"/>
          </a:xfrm>
          <a:prstGeom prst="rect">
            <a:avLst/>
          </a:prstGeom>
        </p:spPr>
      </p:pic>
      <p:pic>
        <p:nvPicPr>
          <p:cNvPr id="8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11777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47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6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6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06500" y="1068569"/>
            <a:ext cx="9855200" cy="44135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cs-CZ" b="1" smtClean="0">
                <a:latin typeface="Arial" panose="020B0604020202020204" pitchFamily="34" charset="0"/>
                <a:cs typeface="Arial" panose="020B0604020202020204" pitchFamily="34" charset="0"/>
              </a:rPr>
              <a:t>ORIGINAL – ORIGINEL – ORIGINAIRE </a:t>
            </a: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20000"/>
              </a:lnSpc>
              <a:spcBef>
                <a:spcPts val="0"/>
              </a:spcBef>
            </a:pPr>
            <a:endParaRPr lang="cs-CZ" b="1" i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20000"/>
              </a:lnSpc>
              <a:spcBef>
                <a:spcPts val="0"/>
              </a:spcBef>
            </a:pPr>
            <a:r>
              <a:rPr lang="fr-FR" b="1" i="1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cs-CZ" b="1" i="1" smtClean="0">
                <a:latin typeface="Arial" panose="020B0604020202020204" pitchFamily="34" charset="0"/>
                <a:cs typeface="Arial" panose="020B0604020202020204" pitchFamily="34" charset="0"/>
              </a:rPr>
              <a:t>Original</a:t>
            </a:r>
            <a:r>
              <a:rPr lang="cs-CZ" i="1" smtClean="0">
                <a:latin typeface="Arial" panose="020B0604020202020204" pitchFamily="34" charset="0"/>
                <a:cs typeface="Arial" panose="020B0604020202020204" pitchFamily="34" charset="0"/>
              </a:rPr>
              <a:t>  - se dit d’une pièce, d’un document émanant directement de son auteur, de sa source, d’une chose unique en son genre. </a:t>
            </a:r>
            <a:r>
              <a:rPr lang="cs-CZ" b="1" i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20000"/>
              </a:lnSpc>
              <a:spcBef>
                <a:spcPts val="0"/>
              </a:spcBef>
            </a:pPr>
            <a:r>
              <a:rPr lang="fr-FR" b="1" i="1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b="1" i="1" smtClean="0">
                <a:latin typeface="Arial" panose="020B0604020202020204" pitchFamily="34" charset="0"/>
                <a:cs typeface="Arial" panose="020B0604020202020204" pitchFamily="34" charset="0"/>
              </a:rPr>
              <a:t>Originel </a:t>
            </a:r>
            <a:r>
              <a:rPr lang="cs-CZ" i="1" smtClean="0">
                <a:latin typeface="Arial" panose="020B0604020202020204" pitchFamily="34" charset="0"/>
                <a:cs typeface="Arial" panose="020B0604020202020204" pitchFamily="34" charset="0"/>
              </a:rPr>
              <a:t>– qui remonte jusqu’à l‘origine d’une personne ou d’une chose, c’est-à-dire initial.</a:t>
            </a:r>
            <a:r>
              <a:rPr lang="cs-CZ" b="1" i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20000"/>
              </a:lnSpc>
              <a:spcBef>
                <a:spcPts val="0"/>
              </a:spcBef>
            </a:pPr>
            <a:r>
              <a:rPr lang="fr-FR" b="1" i="1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b="1" i="1" smtClean="0">
                <a:latin typeface="Arial" panose="020B0604020202020204" pitchFamily="34" charset="0"/>
                <a:cs typeface="Arial" panose="020B0604020202020204" pitchFamily="34" charset="0"/>
              </a:rPr>
              <a:t>Originaire </a:t>
            </a:r>
            <a:r>
              <a:rPr lang="cs-CZ" i="1" smtClean="0">
                <a:latin typeface="Arial" panose="020B0604020202020204" pitchFamily="34" charset="0"/>
                <a:cs typeface="Arial" panose="020B0604020202020204" pitchFamily="34" charset="0"/>
              </a:rPr>
              <a:t>– qui tire son origine de, né en. </a:t>
            </a:r>
            <a:endParaRPr lang="fr-FR" i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20000"/>
              </a:lnSpc>
              <a:spcBef>
                <a:spcPts val="0"/>
              </a:spcBef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La fondue est .......................... de Suisse. </a:t>
            </a:r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Tout le monde devrait être capable de parler sa langue ......................... </a:t>
            </a:r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La famille de ma mère était ....................... de Moravie. </a:t>
            </a:r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Cet écrivain a des idées ....................... </a:t>
            </a:r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Il s’était tant de fois entendu dire ces choses qu’elles n’avaient pour lui rien d’.......................... </a:t>
            </a:r>
            <a:r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Quel est le sens .............................. de ce terme ?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9900" y="1068569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87000" y="47559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9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09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302707" y="1402915"/>
            <a:ext cx="9795353" cy="40809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APPORTER – AMENER – EMPORTER – EMMENER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endParaRPr lang="cs-CZ" b="1" i="1" smtClea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fr-FR" b="1" i="1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1. </a:t>
            </a:r>
            <a:r>
              <a:rPr lang="cs-CZ" b="1" i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Apporter</a:t>
            </a:r>
            <a:r>
              <a:rPr lang="cs-CZ" i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– porter une chose avec soi en venant.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fr-FR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Amener</a:t>
            </a:r>
            <a:r>
              <a:rPr lang="cs-CZ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– mener un être animé auprès de qn., faire venir à une destination. </a:t>
            </a:r>
            <a:endParaRPr lang="cs-CZ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fr-FR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Emporter</a:t>
            </a:r>
            <a:r>
              <a:rPr lang="cs-CZ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– prendre avec soi et porter hors d’un lieu. </a:t>
            </a:r>
            <a:endParaRPr lang="cs-CZ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fr-FR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cs-CZ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Emmener</a:t>
            </a:r>
            <a:r>
              <a:rPr lang="cs-CZ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– mener avec soi en allant d’un lieu dans un autre. </a:t>
            </a:r>
            <a:endParaRPr lang="fr-FR" i="1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endParaRPr lang="fr-FR" i="1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fr-FR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Les voleurs ont ................... toute l’argenterie. </a:t>
            </a:r>
            <a:r>
              <a:rPr lang="fr-FR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Quand vous viendrez, ............... vos outils. </a:t>
            </a:r>
            <a:r>
              <a:rPr lang="fr-FR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Les parents ................... souvent leurs enfants à la piscine. </a:t>
            </a:r>
            <a:r>
              <a:rPr lang="fr-FR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Elle a  ................... le café dans le salon. </a:t>
            </a:r>
            <a:r>
              <a:rPr lang="fr-FR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 torrent .................... tout sur son passage. </a:t>
            </a:r>
            <a:r>
              <a:rPr lang="fr-FR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J’........................ peu de bagages, mais j’....................... mon chien. </a:t>
            </a:r>
            <a:r>
              <a:rPr lang="fr-FR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Il nous ........................... ce soir au théâtre.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350" indent="-6350">
              <a:lnSpc>
                <a:spcPct val="107000"/>
              </a:lnSpc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1500" y="1402915"/>
            <a:ext cx="609600" cy="609600"/>
          </a:xfrm>
          <a:prstGeom prst="rect">
            <a:avLst/>
          </a:prstGeom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25100" y="46784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82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74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803748" y="1081082"/>
            <a:ext cx="9131474" cy="46958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ACQUERIR – OBTENIR - RECEVOIR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endParaRPr lang="cs-CZ" b="1" i="1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fr-FR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cs-CZ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Acquérir</a:t>
            </a:r>
            <a:r>
              <a:rPr lang="cs-CZ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– devenir propriétaire d’un bien quelconque, réussir à obtenir, à avoir pour soi. </a:t>
            </a:r>
            <a:endParaRPr lang="cs-CZ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fr-FR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Obtenir</a:t>
            </a:r>
            <a:r>
              <a:rPr lang="cs-CZ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– parvenir à se faire accorder une chose, atteindre un but, arriver à son résultat. </a:t>
            </a:r>
            <a:endParaRPr lang="cs-CZ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fr-FR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b="1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Recevoir</a:t>
            </a:r>
            <a:r>
              <a:rPr lang="cs-CZ" i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– entrer en possession de ce qui est donné, envoyé ou transmis. </a:t>
            </a:r>
            <a:endParaRPr lang="cs-CZ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1. Il a ............... un cadeau pour sa fête. </a:t>
            </a:r>
            <a:r>
              <a:rPr lang="fr-FR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2.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Elle a ................. la permission de sortir une fois par semaine. </a:t>
            </a:r>
            <a:r>
              <a:rPr lang="fr-FR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3.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Il a  ................... la célébrité avec son dernier film. </a:t>
            </a:r>
            <a:r>
              <a:rPr lang="fr-FR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4.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J’ai  ................. de lui qu’il se taise sur cette affaire. </a:t>
            </a:r>
            <a:r>
              <a:rPr lang="fr-FR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5.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 ne ..................... pas l’émission à cause du mauvais temps. </a:t>
            </a:r>
            <a:r>
              <a:rPr lang="fr-FR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6.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J’avais ..................... la preuve de sa générosité. </a:t>
            </a:r>
            <a:r>
              <a:rPr lang="fr-FR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7.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Il faut ............................ un visa pour aller aux États-Unis. </a:t>
            </a:r>
          </a:p>
          <a:p>
            <a:pPr marL="342900" indent="-342900" algn="just">
              <a:lnSpc>
                <a:spcPct val="111000"/>
              </a:lnSpc>
              <a:spcAft>
                <a:spcPts val="45"/>
              </a:spcAft>
              <a:buAutoNum type="arabicPeriod"/>
            </a:pPr>
            <a:endParaRPr lang="cs-CZ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11000"/>
              </a:lnSpc>
              <a:spcAft>
                <a:spcPts val="45"/>
              </a:spcAft>
            </a:pP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8700" y="1081082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21900" y="4905351"/>
            <a:ext cx="609600" cy="609600"/>
          </a:xfrm>
          <a:prstGeom prst="rect">
            <a:avLst/>
          </a:prstGeom>
        </p:spPr>
      </p:pic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590" y="5905500"/>
            <a:ext cx="4274820" cy="95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742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5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725</Words>
  <Application>Microsoft Office PowerPoint</Application>
  <PresentationFormat>Širokoúhlá obrazovka</PresentationFormat>
  <Paragraphs>45</Paragraphs>
  <Slides>6</Slides>
  <Notes>0</Notes>
  <HiddenSlides>0</HiddenSlides>
  <MMClips>10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Koláříková</dc:creator>
  <cp:lastModifiedBy>martin.buk@tiscali.cz</cp:lastModifiedBy>
  <cp:revision>17</cp:revision>
  <dcterms:created xsi:type="dcterms:W3CDTF">2020-11-14T15:54:12Z</dcterms:created>
  <dcterms:modified xsi:type="dcterms:W3CDTF">2023-02-16T20:20:52Z</dcterms:modified>
</cp:coreProperties>
</file>