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</p:sldMasterIdLst>
  <p:notesMasterIdLst>
    <p:notesMasterId r:id="rId14"/>
  </p:notesMasterIdLst>
  <p:sldIdLst>
    <p:sldId id="353" r:id="rId2"/>
    <p:sldId id="335" r:id="rId3"/>
    <p:sldId id="334" r:id="rId4"/>
    <p:sldId id="336" r:id="rId5"/>
    <p:sldId id="339" r:id="rId6"/>
    <p:sldId id="340" r:id="rId7"/>
    <p:sldId id="341" r:id="rId8"/>
    <p:sldId id="352" r:id="rId9"/>
    <p:sldId id="342" r:id="rId10"/>
    <p:sldId id="343" r:id="rId11"/>
    <p:sldId id="344" r:id="rId12"/>
    <p:sldId id="354" r:id="rId13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8" autoAdjust="0"/>
    <p:restoredTop sz="94713" autoAdjust="0"/>
  </p:normalViewPr>
  <p:slideViewPr>
    <p:cSldViewPr>
      <p:cViewPr varScale="1">
        <p:scale>
          <a:sx n="95" d="100"/>
          <a:sy n="95" d="100"/>
        </p:scale>
        <p:origin x="109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8C65976-588C-496B-763F-14334F8446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435482D-EAE8-A32D-FE40-B5B98D9583D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2E8AB0-D417-45F8-8F49-9A6D80602667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AA04BCF0-178F-759A-F5CE-3FECD8C026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2DBF1B5B-2160-5236-98ED-6D4BD1D07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CA5B8FF-BF8D-6D6E-E040-5A5B2E1E0E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F75AB36-4CF0-9BA7-F09E-0667F02B4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6A5E817-8371-4540-A7EB-39BB7FB33CE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DCA71BA-F1AD-C822-0E9C-5299B46F6F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D26AF98-1B40-5A55-173A-425C7F51CE3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62D3932-49A4-7E9E-C343-4A816374C76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7BF6577-1D50-9400-EE4D-CEE600B3F92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2415441-D4C0-4BD3-0027-8792D1D6947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EE1086E-340B-5BAF-37AE-20B7C100FE5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F8772E6-D8C5-AC71-AA97-0CBEF7244DD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8C40914-2E79-A42B-A425-575254D46C7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4BE738A-BC26-A0F4-98E8-55AE1AD373E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75A22B7-75C4-27AB-A307-C858CA1AAD6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4800F7C-7293-152E-D954-9E1810C6D6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54F6497-ECFE-CE85-56EB-0572F87CDF2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C9D543B-47BF-3397-47DA-4666157A1AF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ABA9A67-8FED-8D56-09A5-BE22D19AB6F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BEB92FB-1EF5-AB8D-A4E7-364D28086FE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2A40B38-CE6E-A20D-5E09-F5DBB7FDF6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E3FF219-0F87-0FE6-864E-E2681E5BC97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0A21404-FD03-6DA3-3198-DC87DBCB68A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2D2D63C-A524-4C17-7D04-C9D1B7797C4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CB1723F-4CFC-71FD-FA50-FF6902E705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417A744-B61E-87C4-0DA6-5B991F4265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C3896F1-1191-B736-A90D-03201BE091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E85D3DA6-6D03-B562-B420-38633445AE5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89A6E317-56B7-9FE1-2251-8CC763E3C2F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8F41CD3-9AF5-1614-0653-6FD5ACF2E5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6ACADD05-63F6-BD73-9AF1-0C7A62FDC4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347E01B1-9982-85E5-68E6-2CFB12343A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E506050-F483-50ED-59C0-82E39A52A3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00CC522D-43A7-3EF5-E037-ACE75DCE338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9018F31-9D7F-EE5F-A546-0BD649A00CC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2B1E3B2-4097-45C3-B160-1FC9878FDDC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BDBD6FA4-072C-D14F-28D6-D16C089A9C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3C05635-A672-16A3-94B6-DA2C5269845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6F8711BD-B6C6-F383-8132-A320F0155F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E87939B9-E301-6AE8-D8CE-5990D0222D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E5F4357F-1EDA-60ED-8EB4-1CDC9F9193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6C0B3F82-F940-5C49-3DE0-7D0AC4B90C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grpSp>
          <p:nvGrpSpPr>
            <p:cNvPr id="39" name="Group 39">
              <a:extLst>
                <a:ext uri="{FF2B5EF4-FFF2-40B4-BE49-F238E27FC236}">
                  <a16:creationId xmlns:a16="http://schemas.microsoft.com/office/drawing/2014/main" id="{A5DEE990-83E4-D0A3-CCF1-E788AF4AC33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0" name="Freeform 40">
                <a:extLst>
                  <a:ext uri="{FF2B5EF4-FFF2-40B4-BE49-F238E27FC236}">
                    <a16:creationId xmlns:a16="http://schemas.microsoft.com/office/drawing/2014/main" id="{2B94ADC6-2B47-7866-F901-6F1DAB1E839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Freeform 41">
                <a:extLst>
                  <a:ext uri="{FF2B5EF4-FFF2-40B4-BE49-F238E27FC236}">
                    <a16:creationId xmlns:a16="http://schemas.microsoft.com/office/drawing/2014/main" id="{D2552F73-E7CD-DE6D-CE02-647B72AB8BD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80938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80939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2" name="Rectangle 44">
            <a:extLst>
              <a:ext uri="{FF2B5EF4-FFF2-40B4-BE49-F238E27FC236}">
                <a16:creationId xmlns:a16="http://schemas.microsoft.com/office/drawing/2014/main" id="{C9912017-AD4A-3BB8-BF85-178C06B016D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B95DB-7EFD-477B-85EC-C5D32DC5D4F1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6BDD6656-A720-CFE1-A7AD-59F1C7CC0D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4DE8611F-7AB6-1D1B-E275-3D4EC46C21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D963A-07E9-4561-AEF0-CAB6D75DE1C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4227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59D69B8E-43F4-C5B2-782A-A19AFDA90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20FE2-9ECD-4074-A74A-A4CA4C95E4A9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17D88352-962F-8845-08FC-5EF0013A7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7EF27CB9-E99B-B93B-273F-BEFF172231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8F499-7434-4056-BA07-9EE41F57AF6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61840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7F75F954-2987-EB47-B6AD-E88EF2B8D4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2449F-AA7D-49FD-BF9D-DF9EA3B6D4A2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5F422C30-9AB7-3669-D861-9391A7D31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F4E357EF-1C7B-15B8-6D4A-250AB831E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98C2C-699A-4DA5-84D6-60392D27B3B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3273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1068">
            <a:extLst>
              <a:ext uri="{FF2B5EF4-FFF2-40B4-BE49-F238E27FC236}">
                <a16:creationId xmlns:a16="http://schemas.microsoft.com/office/drawing/2014/main" id="{C7CBC2C5-5466-1F64-83AC-D56100B051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8687A-C89B-43B1-BE2D-DD394C5A2F91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6" name="Rectangle 1069">
            <a:extLst>
              <a:ext uri="{FF2B5EF4-FFF2-40B4-BE49-F238E27FC236}">
                <a16:creationId xmlns:a16="http://schemas.microsoft.com/office/drawing/2014/main" id="{207B50EA-BF16-7282-9839-53CD506000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070">
            <a:extLst>
              <a:ext uri="{FF2B5EF4-FFF2-40B4-BE49-F238E27FC236}">
                <a16:creationId xmlns:a16="http://schemas.microsoft.com/office/drawing/2014/main" id="{D2E0D00B-76DB-6E86-E9F1-5EA1427B58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FBBC3-3B5C-4174-8496-2C4A6D3D45A4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520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1068">
            <a:extLst>
              <a:ext uri="{FF2B5EF4-FFF2-40B4-BE49-F238E27FC236}">
                <a16:creationId xmlns:a16="http://schemas.microsoft.com/office/drawing/2014/main" id="{0A5DD782-3AF1-F092-0DC8-A7C7A153C3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22C9E-BCC8-48E7-8D65-4B22C67132E4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8" name="Rectangle 1069">
            <a:extLst>
              <a:ext uri="{FF2B5EF4-FFF2-40B4-BE49-F238E27FC236}">
                <a16:creationId xmlns:a16="http://schemas.microsoft.com/office/drawing/2014/main" id="{D4D53C0B-2191-6F40-AC4D-EFCDA778B5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070">
            <a:extLst>
              <a:ext uri="{FF2B5EF4-FFF2-40B4-BE49-F238E27FC236}">
                <a16:creationId xmlns:a16="http://schemas.microsoft.com/office/drawing/2014/main" id="{B3E489CA-04F7-7964-0EDC-01A9B4ADE9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5CEFA-1C9C-40CF-9835-B776F5ED831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84033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1068">
            <a:extLst>
              <a:ext uri="{FF2B5EF4-FFF2-40B4-BE49-F238E27FC236}">
                <a16:creationId xmlns:a16="http://schemas.microsoft.com/office/drawing/2014/main" id="{951A8772-3B4C-DA10-C14D-4293F7AC95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C8F63-2A7B-4363-8F8A-D50ABA2F966A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4" name="Rectangle 1069">
            <a:extLst>
              <a:ext uri="{FF2B5EF4-FFF2-40B4-BE49-F238E27FC236}">
                <a16:creationId xmlns:a16="http://schemas.microsoft.com/office/drawing/2014/main" id="{349BA24D-E32B-225E-C6A3-7A5A2612F8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70">
            <a:extLst>
              <a:ext uri="{FF2B5EF4-FFF2-40B4-BE49-F238E27FC236}">
                <a16:creationId xmlns:a16="http://schemas.microsoft.com/office/drawing/2014/main" id="{CC03CD4A-300E-9147-BE95-2A47C84D94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A6AF8-74BF-491F-BE52-070A65185C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74013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68">
            <a:extLst>
              <a:ext uri="{FF2B5EF4-FFF2-40B4-BE49-F238E27FC236}">
                <a16:creationId xmlns:a16="http://schemas.microsoft.com/office/drawing/2014/main" id="{72C118A6-C991-B19E-FFAE-B1E859F80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553E5-5A6F-4874-A5A5-1C4F207A0B59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3" name="Rectangle 1069">
            <a:extLst>
              <a:ext uri="{FF2B5EF4-FFF2-40B4-BE49-F238E27FC236}">
                <a16:creationId xmlns:a16="http://schemas.microsoft.com/office/drawing/2014/main" id="{B6D8E31A-5607-D98B-8FDC-8104775638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70">
            <a:extLst>
              <a:ext uri="{FF2B5EF4-FFF2-40B4-BE49-F238E27FC236}">
                <a16:creationId xmlns:a16="http://schemas.microsoft.com/office/drawing/2014/main" id="{BB88F45C-F039-EDA9-5222-1F1111C48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E1691-CF16-463E-B7F7-09BD74B5B82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8245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1068">
            <a:extLst>
              <a:ext uri="{FF2B5EF4-FFF2-40B4-BE49-F238E27FC236}">
                <a16:creationId xmlns:a16="http://schemas.microsoft.com/office/drawing/2014/main" id="{2EE6EACF-CBE2-CFCA-CA12-D279725934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AA1CF-62DC-4A7E-BCC9-05236017AFED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6" name="Rectangle 1069">
            <a:extLst>
              <a:ext uri="{FF2B5EF4-FFF2-40B4-BE49-F238E27FC236}">
                <a16:creationId xmlns:a16="http://schemas.microsoft.com/office/drawing/2014/main" id="{497AAE42-6C44-45F9-82FC-1DE5079D75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070">
            <a:extLst>
              <a:ext uri="{FF2B5EF4-FFF2-40B4-BE49-F238E27FC236}">
                <a16:creationId xmlns:a16="http://schemas.microsoft.com/office/drawing/2014/main" id="{76D23819-D552-DBC0-1069-67F70188D9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37E9D-EF7D-427F-8E91-CA5C66E3A39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0106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1068">
            <a:extLst>
              <a:ext uri="{FF2B5EF4-FFF2-40B4-BE49-F238E27FC236}">
                <a16:creationId xmlns:a16="http://schemas.microsoft.com/office/drawing/2014/main" id="{A68765D8-B4C9-8F79-4F46-336395E5D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7D223-33A6-4B1C-811C-00ED27747801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6" name="Rectangle 1069">
            <a:extLst>
              <a:ext uri="{FF2B5EF4-FFF2-40B4-BE49-F238E27FC236}">
                <a16:creationId xmlns:a16="http://schemas.microsoft.com/office/drawing/2014/main" id="{3432349F-5451-F0E2-99AD-E0D79658C6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070">
            <a:extLst>
              <a:ext uri="{FF2B5EF4-FFF2-40B4-BE49-F238E27FC236}">
                <a16:creationId xmlns:a16="http://schemas.microsoft.com/office/drawing/2014/main" id="{3328A173-18EA-25F2-93A0-7B74915603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F6D89-B399-4B27-AF94-1F1288AA71E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058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AF2D5F95-5E31-C4B3-0979-0A1866CA01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CBD16-0A95-4968-8882-11371F7DC985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DC83913F-EA10-CADE-4DF5-5BBCDFFC6E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E2DD9EC4-EF38-3065-CBBB-7F54FED340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C315F-FED2-44D6-A3AB-AEEBD18752D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1597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1068">
            <a:extLst>
              <a:ext uri="{FF2B5EF4-FFF2-40B4-BE49-F238E27FC236}">
                <a16:creationId xmlns:a16="http://schemas.microsoft.com/office/drawing/2014/main" id="{626930DC-19C7-4DEA-7C4D-0EC7206CD0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8D8DC-E3B9-4917-94D0-7244FD31A532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5" name="Rectangle 1069">
            <a:extLst>
              <a:ext uri="{FF2B5EF4-FFF2-40B4-BE49-F238E27FC236}">
                <a16:creationId xmlns:a16="http://schemas.microsoft.com/office/drawing/2014/main" id="{E877636B-06AC-1027-D257-A49AA9D992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70">
            <a:extLst>
              <a:ext uri="{FF2B5EF4-FFF2-40B4-BE49-F238E27FC236}">
                <a16:creationId xmlns:a16="http://schemas.microsoft.com/office/drawing/2014/main" id="{A17EAAD6-B5E7-7500-8197-5DDE3A90AC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410F2-035C-496A-AE7C-E3FF26E59D9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6434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>
            <a:extLst>
              <a:ext uri="{FF2B5EF4-FFF2-40B4-BE49-F238E27FC236}">
                <a16:creationId xmlns:a16="http://schemas.microsoft.com/office/drawing/2014/main" id="{F04751BF-996C-0861-4B7C-46F8273649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79875" name="Freeform 1027">
              <a:extLst>
                <a:ext uri="{FF2B5EF4-FFF2-40B4-BE49-F238E27FC236}">
                  <a16:creationId xmlns:a16="http://schemas.microsoft.com/office/drawing/2014/main" id="{B80D64CC-B92C-417D-CE86-1F7EBA99E0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76" name="Freeform 1028">
              <a:extLst>
                <a:ext uri="{FF2B5EF4-FFF2-40B4-BE49-F238E27FC236}">
                  <a16:creationId xmlns:a16="http://schemas.microsoft.com/office/drawing/2014/main" id="{6F6130C4-98EA-2D59-B2FB-D4C50611D8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77" name="Freeform 1029">
              <a:extLst>
                <a:ext uri="{FF2B5EF4-FFF2-40B4-BE49-F238E27FC236}">
                  <a16:creationId xmlns:a16="http://schemas.microsoft.com/office/drawing/2014/main" id="{70FAF1BF-F34F-B677-F64D-441BC418ECC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35" name="Freeform 1030">
              <a:extLst>
                <a:ext uri="{FF2B5EF4-FFF2-40B4-BE49-F238E27FC236}">
                  <a16:creationId xmlns:a16="http://schemas.microsoft.com/office/drawing/2014/main" id="{3C0199C6-4F07-0A35-6C75-EE56A63CB6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79" name="Freeform 1031">
              <a:extLst>
                <a:ext uri="{FF2B5EF4-FFF2-40B4-BE49-F238E27FC236}">
                  <a16:creationId xmlns:a16="http://schemas.microsoft.com/office/drawing/2014/main" id="{40B183A8-BC0F-40DE-A5EC-7A2E3482564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37" name="Freeform 1032">
              <a:extLst>
                <a:ext uri="{FF2B5EF4-FFF2-40B4-BE49-F238E27FC236}">
                  <a16:creationId xmlns:a16="http://schemas.microsoft.com/office/drawing/2014/main" id="{FABA0143-672F-84CE-9B6F-8B718D7E58F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1033">
              <a:extLst>
                <a:ext uri="{FF2B5EF4-FFF2-40B4-BE49-F238E27FC236}">
                  <a16:creationId xmlns:a16="http://schemas.microsoft.com/office/drawing/2014/main" id="{0F9004DD-4E66-21DB-3123-804D05C2103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2" name="Freeform 1034">
              <a:extLst>
                <a:ext uri="{FF2B5EF4-FFF2-40B4-BE49-F238E27FC236}">
                  <a16:creationId xmlns:a16="http://schemas.microsoft.com/office/drawing/2014/main" id="{69645967-2312-5521-4B02-2AA3BE13674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0" name="Freeform 1035">
              <a:extLst>
                <a:ext uri="{FF2B5EF4-FFF2-40B4-BE49-F238E27FC236}">
                  <a16:creationId xmlns:a16="http://schemas.microsoft.com/office/drawing/2014/main" id="{2F752E1C-35E0-7438-B120-95EDEF707C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4" name="Freeform 1036">
              <a:extLst>
                <a:ext uri="{FF2B5EF4-FFF2-40B4-BE49-F238E27FC236}">
                  <a16:creationId xmlns:a16="http://schemas.microsoft.com/office/drawing/2014/main" id="{248CE91B-40DF-4A45-3175-5DA1D20826C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2" name="Freeform 1037">
              <a:extLst>
                <a:ext uri="{FF2B5EF4-FFF2-40B4-BE49-F238E27FC236}">
                  <a16:creationId xmlns:a16="http://schemas.microsoft.com/office/drawing/2014/main" id="{8AB577F7-4EB4-98FA-6F0B-8A12024111B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6" name="Freeform 1038">
              <a:extLst>
                <a:ext uri="{FF2B5EF4-FFF2-40B4-BE49-F238E27FC236}">
                  <a16:creationId xmlns:a16="http://schemas.microsoft.com/office/drawing/2014/main" id="{DBBE4957-61F4-AA61-2762-88152C5641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4" name="Freeform 1039">
              <a:extLst>
                <a:ext uri="{FF2B5EF4-FFF2-40B4-BE49-F238E27FC236}">
                  <a16:creationId xmlns:a16="http://schemas.microsoft.com/office/drawing/2014/main" id="{47A8C151-9A0C-5747-B9EF-DFE1519A9D0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88" name="Freeform 1040">
              <a:extLst>
                <a:ext uri="{FF2B5EF4-FFF2-40B4-BE49-F238E27FC236}">
                  <a16:creationId xmlns:a16="http://schemas.microsoft.com/office/drawing/2014/main" id="{7FC6F479-54D8-72AB-CFFE-2F6281EE72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89" name="Freeform 1041">
              <a:extLst>
                <a:ext uri="{FF2B5EF4-FFF2-40B4-BE49-F238E27FC236}">
                  <a16:creationId xmlns:a16="http://schemas.microsoft.com/office/drawing/2014/main" id="{203621AC-7D83-FE90-58FB-CF76022C407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0" name="Freeform 1042">
              <a:extLst>
                <a:ext uri="{FF2B5EF4-FFF2-40B4-BE49-F238E27FC236}">
                  <a16:creationId xmlns:a16="http://schemas.microsoft.com/office/drawing/2014/main" id="{F3E2D0AE-271B-583F-A577-513AB0BD9B6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48" name="Freeform 1043">
              <a:extLst>
                <a:ext uri="{FF2B5EF4-FFF2-40B4-BE49-F238E27FC236}">
                  <a16:creationId xmlns:a16="http://schemas.microsoft.com/office/drawing/2014/main" id="{D173B58B-FC5B-E218-2888-5105E0D0E88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92" name="Freeform 1044">
              <a:extLst>
                <a:ext uri="{FF2B5EF4-FFF2-40B4-BE49-F238E27FC236}">
                  <a16:creationId xmlns:a16="http://schemas.microsoft.com/office/drawing/2014/main" id="{7BF50C84-0388-C19D-FD84-C52A942D4E4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0" name="Freeform 1045">
              <a:extLst>
                <a:ext uri="{FF2B5EF4-FFF2-40B4-BE49-F238E27FC236}">
                  <a16:creationId xmlns:a16="http://schemas.microsoft.com/office/drawing/2014/main" id="{43B605D1-F202-91AE-6929-3C7247CC8F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94" name="Freeform 1046">
              <a:extLst>
                <a:ext uri="{FF2B5EF4-FFF2-40B4-BE49-F238E27FC236}">
                  <a16:creationId xmlns:a16="http://schemas.microsoft.com/office/drawing/2014/main" id="{2F4F10C2-797B-CCDE-F147-5A80E8BE36A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5" name="Freeform 1047">
              <a:extLst>
                <a:ext uri="{FF2B5EF4-FFF2-40B4-BE49-F238E27FC236}">
                  <a16:creationId xmlns:a16="http://schemas.microsoft.com/office/drawing/2014/main" id="{2C46EAA2-726B-BABC-DC69-0E956A9565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6" name="Freeform 1048">
              <a:extLst>
                <a:ext uri="{FF2B5EF4-FFF2-40B4-BE49-F238E27FC236}">
                  <a16:creationId xmlns:a16="http://schemas.microsoft.com/office/drawing/2014/main" id="{927DE369-7E64-2A33-A60D-49055DC9DAC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4" name="Freeform 1049">
              <a:extLst>
                <a:ext uri="{FF2B5EF4-FFF2-40B4-BE49-F238E27FC236}">
                  <a16:creationId xmlns:a16="http://schemas.microsoft.com/office/drawing/2014/main" id="{A65D46A2-6F19-982E-EA89-986E570383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898" name="Freeform 1050">
              <a:extLst>
                <a:ext uri="{FF2B5EF4-FFF2-40B4-BE49-F238E27FC236}">
                  <a16:creationId xmlns:a16="http://schemas.microsoft.com/office/drawing/2014/main" id="{F1653BD4-6BF8-C678-65DF-415FE3ECF2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899" name="Freeform 1051">
              <a:extLst>
                <a:ext uri="{FF2B5EF4-FFF2-40B4-BE49-F238E27FC236}">
                  <a16:creationId xmlns:a16="http://schemas.microsoft.com/office/drawing/2014/main" id="{069D6133-4CBB-89BF-DE34-FCB9E12006A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7" name="Freeform 1052">
              <a:extLst>
                <a:ext uri="{FF2B5EF4-FFF2-40B4-BE49-F238E27FC236}">
                  <a16:creationId xmlns:a16="http://schemas.microsoft.com/office/drawing/2014/main" id="{D54CD357-7168-1105-9616-A19F0340FD9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901" name="Freeform 1053">
              <a:extLst>
                <a:ext uri="{FF2B5EF4-FFF2-40B4-BE49-F238E27FC236}">
                  <a16:creationId xmlns:a16="http://schemas.microsoft.com/office/drawing/2014/main" id="{3FA0D495-BF48-E221-0314-DAC0E6E4D1B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1059" name="Freeform 1054">
              <a:extLst>
                <a:ext uri="{FF2B5EF4-FFF2-40B4-BE49-F238E27FC236}">
                  <a16:creationId xmlns:a16="http://schemas.microsoft.com/office/drawing/2014/main" id="{FB92ABD0-B3D9-B7AD-F7B9-A938F309E40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79903" name="Freeform 1055">
              <a:extLst>
                <a:ext uri="{FF2B5EF4-FFF2-40B4-BE49-F238E27FC236}">
                  <a16:creationId xmlns:a16="http://schemas.microsoft.com/office/drawing/2014/main" id="{C52F9DCC-50EF-AAD9-6259-BD735EB6F79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4" name="Freeform 1056">
              <a:extLst>
                <a:ext uri="{FF2B5EF4-FFF2-40B4-BE49-F238E27FC236}">
                  <a16:creationId xmlns:a16="http://schemas.microsoft.com/office/drawing/2014/main" id="{DA56C822-7E63-B2A2-3F33-C14DD7A891C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5" name="Freeform 1057">
              <a:extLst>
                <a:ext uri="{FF2B5EF4-FFF2-40B4-BE49-F238E27FC236}">
                  <a16:creationId xmlns:a16="http://schemas.microsoft.com/office/drawing/2014/main" id="{DEFB1C8E-4221-67F4-7765-E74E44BB594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6" name="Freeform 1058">
              <a:extLst>
                <a:ext uri="{FF2B5EF4-FFF2-40B4-BE49-F238E27FC236}">
                  <a16:creationId xmlns:a16="http://schemas.microsoft.com/office/drawing/2014/main" id="{288D9123-A0B1-3D18-BCDB-6143AC24ED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7" name="Freeform 1059">
              <a:extLst>
                <a:ext uri="{FF2B5EF4-FFF2-40B4-BE49-F238E27FC236}">
                  <a16:creationId xmlns:a16="http://schemas.microsoft.com/office/drawing/2014/main" id="{9221E1A6-CB6F-684A-872E-7DB9F63CF8B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8" name="Freeform 1060">
              <a:extLst>
                <a:ext uri="{FF2B5EF4-FFF2-40B4-BE49-F238E27FC236}">
                  <a16:creationId xmlns:a16="http://schemas.microsoft.com/office/drawing/2014/main" id="{E0A072DF-4EAC-C907-8431-CD1276B2EB5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09" name="Freeform 1061">
              <a:extLst>
                <a:ext uri="{FF2B5EF4-FFF2-40B4-BE49-F238E27FC236}">
                  <a16:creationId xmlns:a16="http://schemas.microsoft.com/office/drawing/2014/main" id="{EF9B526D-7E12-5DC5-F566-36C922463A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sp>
          <p:nvSpPr>
            <p:cNvPr id="79910" name="Freeform 1062">
              <a:extLst>
                <a:ext uri="{FF2B5EF4-FFF2-40B4-BE49-F238E27FC236}">
                  <a16:creationId xmlns:a16="http://schemas.microsoft.com/office/drawing/2014/main" id="{101DFE46-1676-C694-A9E9-C3E03281F3F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cs-CZ" sz="1800">
                <a:latin typeface="Arial" charset="0"/>
                <a:cs typeface="Arial" charset="0"/>
              </a:endParaRPr>
            </a:p>
          </p:txBody>
        </p:sp>
        <p:grpSp>
          <p:nvGrpSpPr>
            <p:cNvPr id="1068" name="Group 1063">
              <a:extLst>
                <a:ext uri="{FF2B5EF4-FFF2-40B4-BE49-F238E27FC236}">
                  <a16:creationId xmlns:a16="http://schemas.microsoft.com/office/drawing/2014/main" id="{C3F70B7D-4DAC-3A38-09B9-FE18E7B0494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9912" name="Freeform 1064">
                <a:extLst>
                  <a:ext uri="{FF2B5EF4-FFF2-40B4-BE49-F238E27FC236}">
                    <a16:creationId xmlns:a16="http://schemas.microsoft.com/office/drawing/2014/main" id="{189107B5-55D3-4DEC-ED7F-A416C267EEE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9913" name="Freeform 1065">
                <a:extLst>
                  <a:ext uri="{FF2B5EF4-FFF2-40B4-BE49-F238E27FC236}">
                    <a16:creationId xmlns:a16="http://schemas.microsoft.com/office/drawing/2014/main" id="{00BA5F55-00E3-368B-4B58-C500DD5DDEB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cs-CZ" sz="1800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79914" name="Rectangle 1066">
            <a:extLst>
              <a:ext uri="{FF2B5EF4-FFF2-40B4-BE49-F238E27FC236}">
                <a16:creationId xmlns:a16="http://schemas.microsoft.com/office/drawing/2014/main" id="{380EB785-DF75-E545-0CB6-55ACCEF72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79915" name="Rectangle 1067">
            <a:extLst>
              <a:ext uri="{FF2B5EF4-FFF2-40B4-BE49-F238E27FC236}">
                <a16:creationId xmlns:a16="http://schemas.microsoft.com/office/drawing/2014/main" id="{90695E6F-040E-879E-3435-50B61CAB2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9916" name="Rectangle 1068">
            <a:extLst>
              <a:ext uri="{FF2B5EF4-FFF2-40B4-BE49-F238E27FC236}">
                <a16:creationId xmlns:a16="http://schemas.microsoft.com/office/drawing/2014/main" id="{E24C7B4B-2E6A-C6C4-84F8-63C02E18CB0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172AAE8-5D65-4170-A9A1-16946B037276}" type="datetimeFigureOut">
              <a:rPr lang="cs-CZ"/>
              <a:pPr>
                <a:defRPr/>
              </a:pPr>
              <a:t>27.06.2023</a:t>
            </a:fld>
            <a:endParaRPr lang="cs-CZ"/>
          </a:p>
        </p:txBody>
      </p:sp>
      <p:sp>
        <p:nvSpPr>
          <p:cNvPr id="79917" name="Rectangle 1069">
            <a:extLst>
              <a:ext uri="{FF2B5EF4-FFF2-40B4-BE49-F238E27FC236}">
                <a16:creationId xmlns:a16="http://schemas.microsoft.com/office/drawing/2014/main" id="{FD60B3E4-C204-EA8E-73A0-34EF97C6A99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9918" name="Rectangle 1070">
            <a:extLst>
              <a:ext uri="{FF2B5EF4-FFF2-40B4-BE49-F238E27FC236}">
                <a16:creationId xmlns:a16="http://schemas.microsoft.com/office/drawing/2014/main" id="{6B8392AA-C9BD-70C0-D9BA-8BAAC6D9BD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BBAAE67-66FF-4FAD-AA29-2E9182A3447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44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5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2">
            <a:extLst>
              <a:ext uri="{FF2B5EF4-FFF2-40B4-BE49-F238E27FC236}">
                <a16:creationId xmlns:a16="http://schemas.microsoft.com/office/drawing/2014/main" id="{3D6FA57D-96D9-9AF4-540E-7DAB4ED14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220788"/>
            <a:ext cx="907415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ADF8907-DF6C-E802-3412-B660840AEFA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0000"/>
                </a:solidFill>
                <a:effectLst/>
              </a:rPr>
              <a:t>Zákony učení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E0E6F81-E339-1207-5C30-E6EC5836EAB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effectLst/>
              </a:rPr>
              <a:t>Nejobecnější pravidla učení – společné různým druhům učení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>
              <a:effectLst/>
            </a:endParaRPr>
          </a:p>
          <a:p>
            <a:r>
              <a:rPr lang="cs-CZ" altLang="cs-CZ">
                <a:effectLst/>
              </a:rPr>
              <a:t>Zákon motivace</a:t>
            </a:r>
          </a:p>
          <a:p>
            <a:r>
              <a:rPr lang="cs-CZ" altLang="cs-CZ">
                <a:effectLst/>
              </a:rPr>
              <a:t>Zákon zpětné informace</a:t>
            </a:r>
          </a:p>
          <a:p>
            <a:r>
              <a:rPr lang="cs-CZ" altLang="cs-CZ">
                <a:effectLst/>
              </a:rPr>
              <a:t>Zákon transferu</a:t>
            </a:r>
          </a:p>
          <a:p>
            <a:r>
              <a:rPr lang="cs-CZ" altLang="cs-CZ">
                <a:effectLst/>
              </a:rPr>
              <a:t>Zákon opakování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3AC9E54-7BC9-EDAD-817D-54428B9437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Zákon motivace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C086611-2231-C780-90F5-E8F31D2F465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>
                <a:solidFill>
                  <a:srgbClr val="FFFF00"/>
                </a:solidFill>
                <a:effectLst/>
              </a:rPr>
              <a:t>Motivace</a:t>
            </a:r>
            <a:r>
              <a:rPr lang="cs-CZ" altLang="cs-CZ">
                <a:effectLst/>
              </a:rPr>
              <a:t> – souhrn faktorů, které energizují a řídí průběh chování a činnosti jedince</a:t>
            </a:r>
          </a:p>
          <a:p>
            <a:pPr>
              <a:lnSpc>
                <a:spcPct val="90000"/>
              </a:lnSpc>
            </a:pPr>
            <a:r>
              <a:rPr lang="cs-CZ" altLang="cs-CZ">
                <a:solidFill>
                  <a:srgbClr val="FFFF00"/>
                </a:solidFill>
                <a:effectLst/>
              </a:rPr>
              <a:t>Východiska motivace:</a:t>
            </a:r>
            <a:r>
              <a:rPr lang="cs-CZ" altLang="cs-CZ">
                <a:effectLst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   vnitřní pohnutky (potřeby)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   vnější popudy (incentivy)</a:t>
            </a:r>
          </a:p>
          <a:p>
            <a:pPr>
              <a:lnSpc>
                <a:spcPct val="90000"/>
              </a:lnSpc>
            </a:pPr>
            <a:r>
              <a:rPr lang="cs-CZ" altLang="cs-CZ">
                <a:solidFill>
                  <a:srgbClr val="FFFF00"/>
                </a:solidFill>
                <a:effectLst/>
              </a:rPr>
              <a:t>Potřeby</a:t>
            </a:r>
            <a:r>
              <a:rPr lang="cs-CZ" altLang="cs-CZ">
                <a:effectLst/>
              </a:rPr>
              <a:t> a </a:t>
            </a:r>
            <a:r>
              <a:rPr lang="cs-CZ" altLang="cs-CZ">
                <a:solidFill>
                  <a:srgbClr val="FFFF00"/>
                </a:solidFill>
                <a:effectLst/>
              </a:rPr>
              <a:t>incentivy</a:t>
            </a:r>
            <a:r>
              <a:rPr lang="cs-CZ" altLang="cs-CZ">
                <a:effectLst/>
              </a:rPr>
              <a:t> – základní zdroje lidské motivace</a:t>
            </a:r>
          </a:p>
          <a:p>
            <a:pPr>
              <a:lnSpc>
                <a:spcPct val="90000"/>
              </a:lnSpc>
            </a:pPr>
            <a:r>
              <a:rPr lang="cs-CZ" altLang="cs-CZ">
                <a:solidFill>
                  <a:srgbClr val="FFFF00"/>
                </a:solidFill>
                <a:effectLst/>
              </a:rPr>
              <a:t>Incentivy</a:t>
            </a:r>
            <a:r>
              <a:rPr lang="cs-CZ" altLang="cs-CZ">
                <a:effectLst/>
              </a:rPr>
              <a:t> – vnější podněty, které mohou vzbudit i uspokojit potřeby člověka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AD7972A-B7AD-97A3-2C99-0232C57B9C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Zákon motivace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87D500B-4C13-2BAC-4D8D-F8B6B7C2BF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Potřeby</a:t>
            </a:r>
            <a:endParaRPr lang="cs-CZ" altLang="cs-CZ">
              <a:effectLst/>
            </a:endParaRPr>
          </a:p>
          <a:p>
            <a:r>
              <a:rPr lang="cs-CZ" altLang="cs-CZ">
                <a:effectLst/>
              </a:rPr>
              <a:t>vrozené – fyziologické, primární</a:t>
            </a:r>
          </a:p>
          <a:p>
            <a:r>
              <a:rPr lang="cs-CZ" altLang="cs-CZ">
                <a:effectLst/>
              </a:rPr>
              <a:t>získané během života – sekundární - mají rozhodující roli v motivaci ke školnímu úspěchu: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  </a:t>
            </a:r>
            <a:r>
              <a:rPr lang="cs-CZ" altLang="cs-CZ">
                <a:solidFill>
                  <a:srgbClr val="FFFF00"/>
                </a:solidFill>
                <a:effectLst/>
              </a:rPr>
              <a:t>- potřeby poznávací (kognitivní)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>
                <a:solidFill>
                  <a:srgbClr val="FFFF00"/>
                </a:solidFill>
                <a:effectLst/>
              </a:rPr>
              <a:t>   - potřeby sociální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>
                <a:solidFill>
                  <a:srgbClr val="FFFF00"/>
                </a:solidFill>
                <a:effectLst/>
              </a:rPr>
              <a:t>   - potřeby výkonové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42F3567-4893-27BC-34C5-7B2917460B8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Druhy motivace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0B3B7D-A630-CD36-64B6-A9EB236A54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Pozitivní</a:t>
            </a:r>
            <a:r>
              <a:rPr lang="cs-CZ" altLang="cs-CZ">
                <a:effectLst/>
              </a:rPr>
              <a:t> – </a:t>
            </a:r>
            <a:r>
              <a:rPr lang="cs-CZ" altLang="cs-CZ">
                <a:solidFill>
                  <a:srgbClr val="FFFF00"/>
                </a:solidFill>
                <a:effectLst/>
              </a:rPr>
              <a:t>odměna</a:t>
            </a:r>
            <a:r>
              <a:rPr lang="cs-CZ" altLang="cs-CZ">
                <a:effectLst/>
              </a:rPr>
              <a:t> – podněcuje k výkonu, stimuluje, je určena snahou dosáhnout odměny, cíle</a:t>
            </a:r>
          </a:p>
          <a:p>
            <a:r>
              <a:rPr lang="cs-CZ" altLang="cs-CZ">
                <a:solidFill>
                  <a:srgbClr val="FFFF00"/>
                </a:solidFill>
                <a:effectLst/>
              </a:rPr>
              <a:t>Negativní</a:t>
            </a:r>
            <a:r>
              <a:rPr lang="cs-CZ" altLang="cs-CZ">
                <a:effectLst/>
              </a:rPr>
              <a:t> – </a:t>
            </a:r>
            <a:r>
              <a:rPr lang="cs-CZ" altLang="cs-CZ">
                <a:solidFill>
                  <a:srgbClr val="FFFF00"/>
                </a:solidFill>
                <a:effectLst/>
              </a:rPr>
              <a:t>trest</a:t>
            </a:r>
            <a:r>
              <a:rPr lang="cs-CZ" altLang="cs-CZ">
                <a:effectLst/>
              </a:rPr>
              <a:t> – určena snahou vyhnout se něčemu nepříjemnému, strach ze sankcí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C1CC42A-8FA7-8F0D-8FAD-E265F05F7B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Druhy motivace k učení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44AAF16-7324-F0F6-C188-668A75C0799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Vnitřní (primární)</a:t>
            </a:r>
            <a:r>
              <a:rPr lang="cs-CZ" altLang="cs-CZ">
                <a:effectLst/>
              </a:rPr>
              <a:t> – vychází z poznávacích potřeb – žáka učení baví, má z toho radost.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  Má větší hodnotu než motivace vnější – stává se zdrojem sebevzdělávání.</a:t>
            </a:r>
          </a:p>
          <a:p>
            <a:r>
              <a:rPr lang="cs-CZ" altLang="cs-CZ">
                <a:solidFill>
                  <a:srgbClr val="FFFF00"/>
                </a:solidFill>
                <a:effectLst/>
              </a:rPr>
              <a:t>Vnější (sekundární)</a:t>
            </a:r>
            <a:r>
              <a:rPr lang="cs-CZ" altLang="cs-CZ">
                <a:effectLst/>
              </a:rPr>
              <a:t> – jedinec se učí vlivem vnějších motivačních činitelů (incentiv) – odměny, tresty, známky.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53523E-DB2D-C2AE-B4DD-C2FABEC7C1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Faktory (činitelé) motivace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BB6F27F-F200-A727-45B0-758C929E1C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Učitel a jeho metody a formy výuky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Žákova činnost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Úspěch v činnosti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Souvislost činnosti s předchozími zkušenostmi a zájmy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Souvislost s životními perspektivami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Odměny a tresty</a:t>
            </a:r>
          </a:p>
          <a:p>
            <a:pPr>
              <a:lnSpc>
                <a:spcPct val="90000"/>
              </a:lnSpc>
            </a:pPr>
            <a:r>
              <a:rPr lang="cs-CZ" altLang="cs-CZ">
                <a:effectLst/>
              </a:rPr>
              <a:t>Znalost výsledků činnosti (zpětná vazba)</a:t>
            </a:r>
          </a:p>
          <a:p>
            <a:pPr>
              <a:lnSpc>
                <a:spcPct val="90000"/>
              </a:lnSpc>
            </a:pPr>
            <a:endParaRPr lang="cs-CZ" altLang="cs-CZ"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1A5777D-A58A-156F-ECB1-18F4F65703F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z="4000">
                <a:solidFill>
                  <a:srgbClr val="FFFF00"/>
                </a:solidFill>
                <a:effectLst/>
              </a:rPr>
              <a:t>Faktory působící rušivě na motivaci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7724952-B1E5-B2AC-E64B-C1F33579438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effectLst/>
              </a:rPr>
              <a:t>Nasycení – nadměrné zabývání se stejnou činností bez přestávky</a:t>
            </a:r>
          </a:p>
          <a:p>
            <a:r>
              <a:rPr lang="cs-CZ" altLang="cs-CZ">
                <a:effectLst/>
              </a:rPr>
              <a:t>Neúspěchy – velké a opakované</a:t>
            </a:r>
          </a:p>
          <a:p>
            <a:r>
              <a:rPr lang="cs-CZ" altLang="cs-CZ">
                <a:effectLst/>
              </a:rPr>
              <a:t>Špatné osobní vztahy a emoční klima</a:t>
            </a:r>
          </a:p>
          <a:p>
            <a:r>
              <a:rPr lang="cs-CZ" altLang="cs-CZ">
                <a:effectLst/>
              </a:rPr>
              <a:t>Nedostatky v metodě výchovy a vyučování</a:t>
            </a:r>
          </a:p>
          <a:p>
            <a:endParaRPr lang="cs-CZ" altLang="cs-CZ"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E1A4EDD-ECFE-2F64-A79A-5C65F4951A7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z="4000">
                <a:solidFill>
                  <a:srgbClr val="FFFF00"/>
                </a:solidFill>
                <a:effectLst/>
              </a:rPr>
              <a:t>Zákon zpětné informace (zpětné vazby)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851E483-5908-0496-A423-9637948AB03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effectLst/>
              </a:rPr>
              <a:t>Kontrola výsledků učení - souvisí úzce s motivací</a:t>
            </a:r>
          </a:p>
          <a:p>
            <a:r>
              <a:rPr lang="cs-CZ" altLang="cs-CZ">
                <a:effectLst/>
              </a:rPr>
              <a:t>V učení stanovený cíl je konfrontován s dosaženými výsledky</a:t>
            </a:r>
          </a:p>
          <a:p>
            <a:r>
              <a:rPr lang="cs-CZ" altLang="cs-CZ">
                <a:effectLst/>
              </a:rPr>
              <a:t>Průběžná kontrola – korekce chyb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                                   motivace </a:t>
            </a:r>
          </a:p>
          <a:p>
            <a:r>
              <a:rPr lang="cs-CZ" altLang="cs-CZ">
                <a:effectLst/>
              </a:rPr>
              <a:t>Rezultativní kontrola – znalost výsledku činnosti – vliv na další činnost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038EFF9-BBC4-F85E-0836-01C8158BF34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Zákon transferu (přenosu)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1034AEA-097D-6713-AF67-29016890B4A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Transfer</a:t>
            </a:r>
            <a:r>
              <a:rPr lang="cs-CZ" altLang="cs-CZ">
                <a:effectLst/>
              </a:rPr>
              <a:t> – příznivé působení dříve osvojené vědomosti, dovednosti na nově osvojované</a:t>
            </a:r>
          </a:p>
          <a:p>
            <a:r>
              <a:rPr lang="cs-CZ" altLang="cs-CZ">
                <a:effectLst/>
              </a:rPr>
              <a:t>Transfer </a:t>
            </a:r>
            <a:r>
              <a:rPr lang="cs-CZ" altLang="cs-CZ">
                <a:solidFill>
                  <a:srgbClr val="FFFF00"/>
                </a:solidFill>
                <a:effectLst/>
              </a:rPr>
              <a:t>specifický</a:t>
            </a:r>
            <a:r>
              <a:rPr lang="cs-CZ" altLang="cs-CZ">
                <a:effectLst/>
              </a:rPr>
              <a:t> a transfer </a:t>
            </a:r>
            <a:r>
              <a:rPr lang="cs-CZ" altLang="cs-CZ">
                <a:solidFill>
                  <a:srgbClr val="FFFF00"/>
                </a:solidFill>
                <a:effectLst/>
              </a:rPr>
              <a:t>obecný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>
              <a:effectLst/>
            </a:endParaRPr>
          </a:p>
          <a:p>
            <a:r>
              <a:rPr lang="cs-CZ" altLang="cs-CZ">
                <a:solidFill>
                  <a:srgbClr val="FFFF00"/>
                </a:solidFill>
                <a:effectLst/>
              </a:rPr>
              <a:t>Interference</a:t>
            </a:r>
            <a:r>
              <a:rPr lang="cs-CZ" altLang="cs-CZ">
                <a:effectLst/>
              </a:rPr>
              <a:t> – záporný přenos – předchozí vědomost, dovednost komplikuje osvojení nového, vede k chybám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DE51467-B174-8050-6239-C527EBDC3B3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effectLst/>
              </a:rPr>
              <a:t>Zákon opakování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33E9173-13AE-74A6-4192-DE2D388C67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>
                <a:effectLst/>
              </a:rPr>
              <a:t>Zapomínání – nepříznivé změny ve výsledcích učení v průběhu času.</a:t>
            </a:r>
          </a:p>
          <a:p>
            <a:r>
              <a:rPr lang="cs-CZ" altLang="cs-CZ">
                <a:effectLst/>
              </a:rPr>
              <a:t>Výzkumy procesu zapomínání – Ebbinghaus – </a:t>
            </a:r>
            <a:r>
              <a:rPr lang="cs-CZ" altLang="cs-CZ">
                <a:solidFill>
                  <a:srgbClr val="FFFF00"/>
                </a:solidFill>
                <a:effectLst/>
              </a:rPr>
              <a:t>křivka zapomínání.</a:t>
            </a:r>
          </a:p>
          <a:p>
            <a:r>
              <a:rPr lang="cs-CZ" altLang="cs-CZ">
                <a:solidFill>
                  <a:srgbClr val="FFFF00"/>
                </a:solidFill>
                <a:effectLst/>
              </a:rPr>
              <a:t>Nejvíce zapomínáme krátce po osvojení</a:t>
            </a:r>
            <a:r>
              <a:rPr lang="cs-CZ" altLang="cs-CZ">
                <a:effectLst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>
                <a:effectLst/>
              </a:rPr>
              <a:t>   (v prvních hodinách), později jsou ztráty menší.</a:t>
            </a:r>
          </a:p>
          <a:p>
            <a:r>
              <a:rPr lang="cs-CZ" altLang="cs-CZ">
                <a:effectLst/>
              </a:rPr>
              <a:t>První opakování zařadit co nejdříve.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A2AEF7A-2435-93E2-3F97-30E0241AE8DD}"/>
              </a:ext>
            </a:extLst>
          </p:cNvPr>
          <p:cNvSpPr txBox="1"/>
          <p:nvPr/>
        </p:nvSpPr>
        <p:spPr>
          <a:xfrm>
            <a:off x="251520" y="690563"/>
            <a:ext cx="871296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4400" dirty="0">
                <a:solidFill>
                  <a:srgbClr val="FFFF00"/>
                </a:solidFill>
              </a:rPr>
              <a:t>                   Zdroj: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cs-CZ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KUBÍKOVÁ, K. PODPERA, M. BOHÁČOVÁ, A. </a:t>
            </a:r>
            <a:r>
              <a:rPr lang="cs-CZ" b="0" i="1" dirty="0">
                <a:solidFill>
                  <a:srgbClr val="FFFF00"/>
                </a:solidFill>
                <a:effectLst/>
                <a:latin typeface="Helvetica Neue"/>
              </a:rPr>
              <a:t>Možnosti diagnostiky sociální kompetence předškolních dětí.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 Slavonic </a:t>
            </a:r>
            <a:r>
              <a:rPr lang="cs-CZ" b="0" i="0" dirty="0" err="1">
                <a:solidFill>
                  <a:srgbClr val="FFFF00"/>
                </a:solidFill>
                <a:effectLst/>
                <a:latin typeface="Helvetica Neue"/>
              </a:rPr>
              <a:t>Pedagogical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FFFF00"/>
                </a:solidFill>
                <a:effectLst/>
                <a:latin typeface="Helvetica Neue"/>
              </a:rPr>
              <a:t>Studies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 </a:t>
            </a:r>
            <a:r>
              <a:rPr lang="cs-CZ" b="0" i="0" dirty="0" err="1">
                <a:solidFill>
                  <a:srgbClr val="FFFF00"/>
                </a:solidFill>
                <a:effectLst/>
                <a:latin typeface="Helvetica Neue"/>
              </a:rPr>
              <a:t>Journal</a:t>
            </a:r>
            <a:r>
              <a:rPr lang="cs-CZ" b="0" i="0" dirty="0">
                <a:solidFill>
                  <a:srgbClr val="FFFF00"/>
                </a:solidFill>
                <a:effectLst/>
                <a:latin typeface="Helvetica Neue"/>
              </a:rPr>
              <a:t>, 2020, roč. 9. ISSN 1339-8660</a:t>
            </a:r>
            <a:endParaRPr lang="cs-CZ" dirty="0">
              <a:solidFill>
                <a:srgbClr val="FFFF00"/>
              </a:solidFill>
            </a:endParaRPr>
          </a:p>
          <a:p>
            <a:pPr>
              <a:defRPr/>
            </a:pPr>
            <a:endParaRPr lang="cs-CZ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prsky">
  <a:themeElements>
    <a:clrScheme name="Paprsky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aprsk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aprsky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aprsky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Clouds</Template>
  <TotalTime>2599</TotalTime>
  <Words>427</Words>
  <Application>Microsoft Office PowerPoint</Application>
  <PresentationFormat>Předvádění na obrazovce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Wingdings</vt:lpstr>
      <vt:lpstr>Paprsky</vt:lpstr>
      <vt:lpstr>Prezentace aplikace PowerPoint</vt:lpstr>
      <vt:lpstr>Zákony učení</vt:lpstr>
      <vt:lpstr>Zákon motivace</vt:lpstr>
      <vt:lpstr>Zákon motivace</vt:lpstr>
      <vt:lpstr>Druhy motivace</vt:lpstr>
      <vt:lpstr>Druhy motivace k učení</vt:lpstr>
      <vt:lpstr>Faktory (činitelé) motivace</vt:lpstr>
      <vt:lpstr>Faktory působící rušivě na motivaci</vt:lpstr>
      <vt:lpstr>Zákon zpětné informace (zpětné vazby)</vt:lpstr>
      <vt:lpstr>Zákon transferu (přenosu)</vt:lpstr>
      <vt:lpstr>Zákon opakování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Duševní hygiena</dc:title>
  <dc:creator>Terka</dc:creator>
  <cp:lastModifiedBy>Jan Topinka</cp:lastModifiedBy>
  <cp:revision>216</cp:revision>
  <dcterms:created xsi:type="dcterms:W3CDTF">2008-11-23T15:47:17Z</dcterms:created>
  <dcterms:modified xsi:type="dcterms:W3CDTF">2023-06-27T10:05:29Z</dcterms:modified>
</cp:coreProperties>
</file>