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702" r:id="rId2"/>
  </p:sldMasterIdLst>
  <p:handoutMasterIdLst>
    <p:handoutMasterId r:id="rId20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94727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18F24C-4C51-4B3B-9812-74E59AB1645A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B8C26-DB3E-4F10-B79A-3D9A8E2EEF9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60185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1974C-28B2-4251-8211-92F8CF3DB769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69704-4756-4E31-83EE-A5F5C53E85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0447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1974C-28B2-4251-8211-92F8CF3DB769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69704-4756-4E31-83EE-A5F5C53E85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2232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1974C-28B2-4251-8211-92F8CF3DB769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69704-4756-4E31-83EE-A5F5C53E85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238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1974C-28B2-4251-8211-92F8CF3DB769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69704-4756-4E31-83EE-A5F5C53E85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6915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1974C-28B2-4251-8211-92F8CF3DB769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69704-4756-4E31-83EE-A5F5C53E855E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792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1974C-28B2-4251-8211-92F8CF3DB769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69704-4756-4E31-83EE-A5F5C53E855E}" type="slidenum">
              <a:rPr lang="cs-CZ" smtClean="0"/>
              <a:t>‹#›</a:t>
            </a:fld>
            <a:endParaRPr lang="cs-CZ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146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1974C-28B2-4251-8211-92F8CF3DB769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69704-4756-4E31-83EE-A5F5C53E85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6909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1974C-28B2-4251-8211-92F8CF3DB769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69704-4756-4E31-83EE-A5F5C53E85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6770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1974C-28B2-4251-8211-92F8CF3DB769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69704-4756-4E31-83EE-A5F5C53E85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8512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1974C-28B2-4251-8211-92F8CF3DB769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69704-4756-4E31-83EE-A5F5C53E85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8557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1974C-28B2-4251-8211-92F8CF3DB769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69704-4756-4E31-83EE-A5F5C53E85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78590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4A51974C-28B2-4251-8211-92F8CF3DB769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69704-4756-4E31-83EE-A5F5C53E855E}" type="slidenum">
              <a:rPr lang="cs-CZ" smtClean="0"/>
              <a:t>‹#›</a:t>
            </a:fld>
            <a:endParaRPr lang="cs-CZ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544022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1974C-28B2-4251-8211-92F8CF3DB769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69704-4756-4E31-83EE-A5F5C53E85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81406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1974C-28B2-4251-8211-92F8CF3DB769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69704-4756-4E31-83EE-A5F5C53E855E}" type="slidenum">
              <a:rPr lang="cs-CZ" smtClean="0"/>
              <a:t>‹#›</a:t>
            </a:fld>
            <a:endParaRPr lang="cs-CZ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601559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1974C-28B2-4251-8211-92F8CF3DB769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69704-4756-4E31-83EE-A5F5C53E85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84518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1974C-28B2-4251-8211-92F8CF3DB769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69704-4756-4E31-83EE-A5F5C53E85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50874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1974C-28B2-4251-8211-92F8CF3DB769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69704-4756-4E31-83EE-A5F5C53E85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53506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1974C-28B2-4251-8211-92F8CF3DB769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69704-4756-4E31-83EE-A5F5C53E85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96156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1974C-28B2-4251-8211-92F8CF3DB769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69704-4756-4E31-83EE-A5F5C53E85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02523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1974C-28B2-4251-8211-92F8CF3DB769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69704-4756-4E31-83EE-A5F5C53E855E}" type="slidenum">
              <a:rPr lang="cs-CZ" smtClean="0"/>
              <a:t>‹#›</a:t>
            </a:fld>
            <a:endParaRPr lang="cs-CZ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68212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1974C-28B2-4251-8211-92F8CF3DB769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69704-4756-4E31-83EE-A5F5C53E85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9815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1974C-28B2-4251-8211-92F8CF3DB769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69704-4756-4E31-83EE-A5F5C53E855E}" type="slidenum">
              <a:rPr lang="cs-CZ" smtClean="0"/>
              <a:t>‹#›</a:t>
            </a:fld>
            <a:endParaRPr lang="cs-CZ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3418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A51974C-28B2-4251-8211-92F8CF3DB769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69704-4756-4E31-83EE-A5F5C53E85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6716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A51974C-28B2-4251-8211-92F8CF3DB769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AA69704-4756-4E31-83EE-A5F5C53E855E}" type="slidenum">
              <a:rPr lang="cs-CZ" smtClean="0"/>
              <a:t>‹#›</a:t>
            </a:fld>
            <a:endParaRPr lang="cs-CZ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8748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52734" y="4960137"/>
            <a:ext cx="7772400" cy="1463040"/>
          </a:xfrm>
        </p:spPr>
        <p:txBody>
          <a:bodyPr>
            <a:normAutofit/>
          </a:bodyPr>
          <a:lstStyle/>
          <a:p>
            <a:r>
              <a:rPr lang="cs-CZ" sz="5500" dirty="0" smtClean="0"/>
              <a:t>metabolismus</a:t>
            </a:r>
            <a:endParaRPr lang="cs-CZ" sz="55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2019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6946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Zástupný symbol pro obsah 2"/>
          <p:cNvSpPr>
            <a:spLocks noGrp="1"/>
          </p:cNvSpPr>
          <p:nvPr>
            <p:ph idx="1"/>
          </p:nvPr>
        </p:nvSpPr>
        <p:spPr>
          <a:xfrm>
            <a:off x="1981200" y="1219201"/>
            <a:ext cx="8229600" cy="4937125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hangingPunct="1"/>
            <a:r>
              <a:rPr lang="cs-CZ" altLang="cs-CZ" sz="2400" dirty="0" smtClean="0"/>
              <a:t>= látková přeměna</a:t>
            </a:r>
          </a:p>
          <a:p>
            <a:pPr eaLnBrk="1" hangingPunct="1"/>
            <a:endParaRPr lang="cs-CZ" altLang="cs-CZ" sz="2400" dirty="0" smtClean="0"/>
          </a:p>
          <a:p>
            <a:pPr eaLnBrk="1" hangingPunct="1"/>
            <a:r>
              <a:rPr lang="cs-CZ" altLang="cs-CZ" sz="2400" dirty="0" smtClean="0"/>
              <a:t>Buněčné pochody, při kterých se molekuly živin ukládají do zásobních forem – z nich se buď uvolňují a rozkládají nebo slouží k syntéze nových biomolekul</a:t>
            </a:r>
          </a:p>
        </p:txBody>
      </p:sp>
    </p:spTree>
    <p:extLst>
      <p:ext uri="{BB962C8B-B14F-4D97-AF65-F5344CB8AC3E}">
        <p14:creationId xmlns:p14="http://schemas.microsoft.com/office/powerpoint/2010/main" val="3001007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r>
              <a:rPr lang="cs-CZ" altLang="cs-CZ" smtClean="0">
                <a:ln>
                  <a:noFill/>
                </a:ln>
              </a:rPr>
              <a:t>Dělení</a:t>
            </a:r>
          </a:p>
        </p:txBody>
      </p:sp>
      <p:sp>
        <p:nvSpPr>
          <p:cNvPr id="8195" name="Zástupný symbol pro obsah 2"/>
          <p:cNvSpPr>
            <a:spLocks noGrp="1"/>
          </p:cNvSpPr>
          <p:nvPr>
            <p:ph idx="1"/>
          </p:nvPr>
        </p:nvSpPr>
        <p:spPr>
          <a:xfrm>
            <a:off x="1981200" y="1883391"/>
            <a:ext cx="8229600" cy="4272935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hangingPunct="1"/>
            <a:r>
              <a:rPr lang="cs-CZ" altLang="cs-CZ" sz="2400" u="sng" dirty="0" smtClean="0"/>
              <a:t>1. katabolismus</a:t>
            </a:r>
          </a:p>
          <a:p>
            <a:pPr lvl="1" eaLnBrk="1" hangingPunct="1"/>
            <a:r>
              <a:rPr lang="cs-CZ" altLang="cs-CZ" sz="2400" dirty="0" smtClean="0"/>
              <a:t>= děje rozkladné</a:t>
            </a:r>
          </a:p>
          <a:p>
            <a:pPr lvl="1" eaLnBrk="1" hangingPunct="1"/>
            <a:r>
              <a:rPr lang="cs-CZ" altLang="cs-CZ" sz="2400" dirty="0" smtClean="0"/>
              <a:t>Rozklad složitějších molekul na jednodušší za uvolnění energie</a:t>
            </a:r>
          </a:p>
          <a:p>
            <a:pPr eaLnBrk="1" hangingPunct="1"/>
            <a:endParaRPr lang="cs-CZ" altLang="cs-CZ" sz="2400" u="sng" dirty="0" smtClean="0"/>
          </a:p>
          <a:p>
            <a:pPr eaLnBrk="1" hangingPunct="1"/>
            <a:r>
              <a:rPr lang="cs-CZ" altLang="cs-CZ" sz="2400" u="sng" dirty="0" smtClean="0"/>
              <a:t>2. anabolismus</a:t>
            </a:r>
          </a:p>
          <a:p>
            <a:pPr lvl="1" eaLnBrk="1" hangingPunct="1"/>
            <a:r>
              <a:rPr lang="cs-CZ" altLang="cs-CZ" sz="2400" dirty="0" smtClean="0"/>
              <a:t>= děje skladné</a:t>
            </a:r>
          </a:p>
          <a:p>
            <a:pPr lvl="1" eaLnBrk="1" hangingPunct="1"/>
            <a:r>
              <a:rPr lang="cs-CZ" altLang="cs-CZ" sz="2400" dirty="0" smtClean="0"/>
              <a:t>Syntéza složitějších molekul z jednodušších při spotřebě energie</a:t>
            </a:r>
          </a:p>
        </p:txBody>
      </p:sp>
    </p:spTree>
    <p:extLst>
      <p:ext uri="{BB962C8B-B14F-4D97-AF65-F5344CB8AC3E}">
        <p14:creationId xmlns:p14="http://schemas.microsoft.com/office/powerpoint/2010/main" val="345468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r>
              <a:rPr lang="cs-CZ" altLang="cs-CZ" smtClean="0">
                <a:ln>
                  <a:noFill/>
                </a:ln>
              </a:rPr>
              <a:t>Bioenergetika</a:t>
            </a:r>
          </a:p>
        </p:txBody>
      </p:sp>
      <p:sp>
        <p:nvSpPr>
          <p:cNvPr id="9219" name="Zástupný symbol pro obsah 2"/>
          <p:cNvSpPr>
            <a:spLocks noGrp="1"/>
          </p:cNvSpPr>
          <p:nvPr>
            <p:ph idx="1"/>
          </p:nvPr>
        </p:nvSpPr>
        <p:spPr>
          <a:xfrm>
            <a:off x="1981200" y="1937982"/>
            <a:ext cx="8229600" cy="4218344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cs-CZ" altLang="cs-CZ" sz="2400" dirty="0" smtClean="0"/>
              <a:t>Energie uvolněná katabolickým dějem se následně využívá k:</a:t>
            </a:r>
          </a:p>
          <a:p>
            <a:pPr lvl="1" eaLnBrk="1" hangingPunct="1"/>
            <a:r>
              <a:rPr lang="cs-CZ" altLang="cs-CZ" sz="2200" dirty="0" smtClean="0"/>
              <a:t>Syntéze nových molekul</a:t>
            </a:r>
          </a:p>
          <a:p>
            <a:pPr lvl="1" eaLnBrk="1" hangingPunct="1"/>
            <a:r>
              <a:rPr lang="cs-CZ" altLang="cs-CZ" sz="2200" dirty="0" smtClean="0"/>
              <a:t>Jako pohon </a:t>
            </a:r>
            <a:r>
              <a:rPr lang="cs-CZ" altLang="cs-CZ" sz="2200" dirty="0" err="1" smtClean="0"/>
              <a:t>endergonních</a:t>
            </a:r>
            <a:r>
              <a:rPr lang="cs-CZ" altLang="cs-CZ" sz="2200" dirty="0" smtClean="0"/>
              <a:t> dějů</a:t>
            </a:r>
          </a:p>
          <a:p>
            <a:pPr lvl="1" eaLnBrk="1" hangingPunct="1"/>
            <a:r>
              <a:rPr lang="cs-CZ" altLang="cs-CZ" sz="2200" dirty="0" smtClean="0"/>
              <a:t>K mechanické, osmotické, elektrické práci</a:t>
            </a:r>
          </a:p>
          <a:p>
            <a:pPr lvl="1" eaLnBrk="1" hangingPunct="1"/>
            <a:endParaRPr lang="cs-CZ" altLang="cs-CZ" sz="2200" dirty="0" smtClean="0"/>
          </a:p>
          <a:p>
            <a:pPr lvl="1" eaLnBrk="1" hangingPunct="1"/>
            <a:r>
              <a:rPr lang="cs-CZ" altLang="cs-CZ" sz="2200" dirty="0" smtClean="0"/>
              <a:t>Energie je přesouvána mezi katabolickými a </a:t>
            </a:r>
            <a:r>
              <a:rPr lang="cs-CZ" altLang="cs-CZ" sz="2200" dirty="0" err="1" smtClean="0"/>
              <a:t>endergonními</a:t>
            </a:r>
            <a:r>
              <a:rPr lang="cs-CZ" altLang="cs-CZ" sz="2200" dirty="0" smtClean="0"/>
              <a:t> ději pomocí přenašečů = </a:t>
            </a:r>
            <a:r>
              <a:rPr lang="cs-CZ" altLang="cs-CZ" sz="2200" u="sng" dirty="0" smtClean="0"/>
              <a:t>vysokoenergetické molekuly </a:t>
            </a:r>
          </a:p>
          <a:p>
            <a:pPr lvl="1" eaLnBrk="1" hangingPunct="1"/>
            <a:endParaRPr lang="cs-CZ" altLang="cs-CZ" sz="2200" dirty="0" smtClean="0"/>
          </a:p>
        </p:txBody>
      </p:sp>
    </p:spTree>
    <p:extLst>
      <p:ext uri="{BB962C8B-B14F-4D97-AF65-F5344CB8AC3E}">
        <p14:creationId xmlns:p14="http://schemas.microsoft.com/office/powerpoint/2010/main" val="18092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r>
              <a:rPr lang="cs-CZ" altLang="cs-CZ" smtClean="0">
                <a:ln>
                  <a:noFill/>
                </a:ln>
              </a:rPr>
              <a:t>Vysokoenergetické molekuly</a:t>
            </a:r>
          </a:p>
        </p:txBody>
      </p:sp>
      <p:sp>
        <p:nvSpPr>
          <p:cNvPr id="10243" name="Zástupný symbol pro obsah 2"/>
          <p:cNvSpPr>
            <a:spLocks noGrp="1"/>
          </p:cNvSpPr>
          <p:nvPr>
            <p:ph idx="1"/>
          </p:nvPr>
        </p:nvSpPr>
        <p:spPr>
          <a:xfrm>
            <a:off x="1981200" y="1869743"/>
            <a:ext cx="8229600" cy="4286583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hangingPunct="1"/>
            <a:r>
              <a:rPr lang="cs-CZ" altLang="cs-CZ" sz="2400" dirty="0" smtClean="0"/>
              <a:t>= sloučeniny s vysokým potenciálem přenosu fosfátu</a:t>
            </a:r>
          </a:p>
          <a:p>
            <a:pPr eaLnBrk="1" hangingPunct="1"/>
            <a:r>
              <a:rPr lang="cs-CZ" altLang="cs-CZ" sz="2400" dirty="0" smtClean="0"/>
              <a:t>= </a:t>
            </a:r>
            <a:r>
              <a:rPr lang="cs-CZ" altLang="cs-CZ" sz="2400" dirty="0" err="1" smtClean="0"/>
              <a:t>makroergnní</a:t>
            </a:r>
            <a:r>
              <a:rPr lang="cs-CZ" altLang="cs-CZ" sz="2400" dirty="0" smtClean="0"/>
              <a:t> fosfáty</a:t>
            </a:r>
          </a:p>
          <a:p>
            <a:pPr eaLnBrk="1" hangingPunct="1"/>
            <a:endParaRPr lang="cs-CZ" altLang="cs-CZ" sz="2400" dirty="0" smtClean="0"/>
          </a:p>
          <a:p>
            <a:pPr eaLnBrk="1" hangingPunct="1"/>
            <a:r>
              <a:rPr lang="cs-CZ" altLang="cs-CZ" sz="2400" dirty="0" smtClean="0"/>
              <a:t>Fosfát připojen vazbou – </a:t>
            </a:r>
            <a:r>
              <a:rPr lang="cs-CZ" altLang="cs-CZ" sz="2400" dirty="0" err="1" smtClean="0"/>
              <a:t>makroergní</a:t>
            </a:r>
            <a:r>
              <a:rPr lang="cs-CZ" altLang="cs-CZ" sz="2400" dirty="0" smtClean="0"/>
              <a:t> (starší pojem) – při přenosu skupiny dojde k uvolnění velkého množství energie</a:t>
            </a:r>
          </a:p>
          <a:p>
            <a:pPr eaLnBrk="1" hangingPunct="1"/>
            <a:endParaRPr lang="cs-CZ" altLang="cs-CZ" sz="2400" dirty="0" smtClean="0"/>
          </a:p>
          <a:p>
            <a:pPr eaLnBrk="1" hangingPunct="1"/>
            <a:r>
              <a:rPr lang="cs-CZ" altLang="cs-CZ" sz="2400" dirty="0" smtClean="0"/>
              <a:t>ATP = adenosintrifosfát</a:t>
            </a:r>
          </a:p>
        </p:txBody>
      </p:sp>
    </p:spTree>
    <p:extLst>
      <p:ext uri="{BB962C8B-B14F-4D97-AF65-F5344CB8AC3E}">
        <p14:creationId xmlns:p14="http://schemas.microsoft.com/office/powerpoint/2010/main" val="300191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Nadpis 1"/>
          <p:cNvSpPr>
            <a:spLocks noGrp="1"/>
          </p:cNvSpPr>
          <p:nvPr>
            <p:ph type="title"/>
          </p:nvPr>
        </p:nvSpPr>
        <p:spPr>
          <a:xfrm>
            <a:off x="928048" y="457200"/>
            <a:ext cx="9282753" cy="1317009"/>
          </a:xfrm>
        </p:spPr>
        <p:txBody>
          <a:bodyPr>
            <a:normAutofit/>
          </a:bodyPr>
          <a:lstStyle/>
          <a:p>
            <a:pPr eaLnBrk="1" hangingPunct="1"/>
            <a:r>
              <a:rPr lang="cs-CZ" altLang="cs-CZ" sz="3500" dirty="0" smtClean="0">
                <a:ln>
                  <a:noFill/>
                </a:ln>
              </a:rPr>
              <a:t>ATP – adenin, </a:t>
            </a:r>
            <a:r>
              <a:rPr lang="el-GR" altLang="cs-CZ" sz="3500" dirty="0" smtClean="0">
                <a:ln>
                  <a:noFill/>
                </a:ln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β</a:t>
            </a:r>
            <a:r>
              <a:rPr lang="cs-CZ" altLang="cs-CZ" sz="3500" dirty="0" smtClean="0">
                <a:ln>
                  <a:noFill/>
                </a:ln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-D-</a:t>
            </a:r>
            <a:r>
              <a:rPr lang="cs-CZ" altLang="cs-CZ" sz="3500" dirty="0" err="1" smtClean="0">
                <a:ln>
                  <a:noFill/>
                </a:ln>
              </a:rPr>
              <a:t>ribosa</a:t>
            </a:r>
            <a:r>
              <a:rPr lang="cs-CZ" altLang="cs-CZ" sz="3500" dirty="0" smtClean="0">
                <a:ln>
                  <a:noFill/>
                </a:ln>
              </a:rPr>
              <a:t>, 3 x fosfát</a:t>
            </a:r>
          </a:p>
        </p:txBody>
      </p:sp>
      <p:sp>
        <p:nvSpPr>
          <p:cNvPr id="11267" name="Zástupný symbol pro obsah 2"/>
          <p:cNvSpPr>
            <a:spLocks noGrp="1"/>
          </p:cNvSpPr>
          <p:nvPr>
            <p:ph idx="1"/>
          </p:nvPr>
        </p:nvSpPr>
        <p:spPr>
          <a:xfrm>
            <a:off x="1981201" y="1920875"/>
            <a:ext cx="8229600" cy="4937125"/>
          </a:xfrm>
          <a:prstGeom prst="rect">
            <a:avLst/>
          </a:prstGeom>
        </p:spPr>
        <p:txBody>
          <a:bodyPr/>
          <a:lstStyle/>
          <a:p>
            <a:pPr eaLnBrk="1" hangingPunct="1"/>
            <a:endParaRPr lang="cs-CZ" altLang="cs-CZ" dirty="0" smtClean="0"/>
          </a:p>
        </p:txBody>
      </p:sp>
      <p:pic>
        <p:nvPicPr>
          <p:cNvPr id="11268" name="Picture 2" descr="Výsledek obrázku pro at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055" y="1566059"/>
            <a:ext cx="7678737" cy="432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546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1"/>
          <p:cNvSpPr>
            <a:spLocks noGrp="1"/>
          </p:cNvSpPr>
          <p:nvPr>
            <p:ph type="title"/>
          </p:nvPr>
        </p:nvSpPr>
        <p:spPr>
          <a:xfrm>
            <a:off x="1378424" y="457200"/>
            <a:ext cx="8832377" cy="1981200"/>
          </a:xfrm>
        </p:spPr>
        <p:txBody>
          <a:bodyPr/>
          <a:lstStyle/>
          <a:p>
            <a:pPr eaLnBrk="1" hangingPunct="1"/>
            <a:r>
              <a:rPr lang="cs-CZ" altLang="cs-CZ" smtClean="0">
                <a:ln>
                  <a:noFill/>
                </a:ln>
              </a:rPr>
              <a:t>Rovnováha v otevřených systémech</a:t>
            </a:r>
          </a:p>
        </p:txBody>
      </p:sp>
      <p:sp>
        <p:nvSpPr>
          <p:cNvPr id="12291" name="Zástupný symbol pro obsah 2"/>
          <p:cNvSpPr>
            <a:spLocks noGrp="1"/>
          </p:cNvSpPr>
          <p:nvPr>
            <p:ph idx="1"/>
          </p:nvPr>
        </p:nvSpPr>
        <p:spPr>
          <a:xfrm>
            <a:off x="1269242" y="2106306"/>
            <a:ext cx="8941559" cy="3666697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cs-CZ" altLang="cs-CZ" sz="2400" dirty="0" smtClean="0"/>
              <a:t>Pravá rovnováha jen v uzavřených systémech</a:t>
            </a:r>
          </a:p>
          <a:p>
            <a:pPr eaLnBrk="1" hangingPunct="1"/>
            <a:endParaRPr lang="cs-CZ" altLang="cs-CZ" sz="2400" dirty="0" smtClean="0"/>
          </a:p>
          <a:p>
            <a:pPr eaLnBrk="1" hangingPunct="1"/>
            <a:r>
              <a:rPr lang="cs-CZ" altLang="cs-CZ" sz="2400" dirty="0" smtClean="0"/>
              <a:t>Živé organismy = otevřené – výměna energie i hmoty – ustanovuje se tzv. </a:t>
            </a:r>
            <a:r>
              <a:rPr lang="cs-CZ" altLang="cs-CZ" sz="2400" u="sng" dirty="0" smtClean="0"/>
              <a:t>dynamická rovnováha = ustálený stav</a:t>
            </a:r>
          </a:p>
          <a:p>
            <a:pPr eaLnBrk="1" hangingPunct="1"/>
            <a:endParaRPr lang="cs-CZ" altLang="cs-CZ" sz="2400" dirty="0" smtClean="0"/>
          </a:p>
          <a:p>
            <a:pPr eaLnBrk="1" hangingPunct="1"/>
            <a:r>
              <a:rPr lang="cs-CZ" altLang="cs-CZ" sz="2400" dirty="0" smtClean="0"/>
              <a:t>Rovnováha dána:</a:t>
            </a:r>
          </a:p>
          <a:p>
            <a:pPr lvl="1" eaLnBrk="1" hangingPunct="1">
              <a:buFont typeface="Wingdings 3" panose="05040102010807070707" pitchFamily="18" charset="2"/>
              <a:buNone/>
            </a:pPr>
            <a:r>
              <a:rPr lang="cs-CZ" altLang="cs-CZ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ΔG = změna </a:t>
            </a:r>
            <a:r>
              <a:rPr lang="cs-CZ" altLang="cs-CZ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Gibbsovy</a:t>
            </a:r>
            <a:r>
              <a:rPr lang="cs-CZ" altLang="cs-CZ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energie (= 0, = </a:t>
            </a:r>
            <a:r>
              <a:rPr lang="cs-CZ" altLang="cs-CZ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konstatní</a:t>
            </a:r>
            <a:r>
              <a:rPr lang="cs-CZ" altLang="cs-CZ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cs-CZ" altLang="cs-CZ" baseline="-25000" dirty="0" smtClean="0"/>
          </a:p>
        </p:txBody>
      </p:sp>
    </p:spTree>
    <p:extLst>
      <p:ext uri="{BB962C8B-B14F-4D97-AF65-F5344CB8AC3E}">
        <p14:creationId xmlns:p14="http://schemas.microsoft.com/office/powerpoint/2010/main" val="135142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r>
              <a:rPr lang="cs-CZ" altLang="cs-CZ" smtClean="0">
                <a:ln>
                  <a:noFill/>
                </a:ln>
              </a:rPr>
              <a:t>Metabolismus člověka</a:t>
            </a:r>
          </a:p>
        </p:txBody>
      </p:sp>
      <p:sp>
        <p:nvSpPr>
          <p:cNvPr id="13315" name="Zástupný symbol pro obsah 2"/>
          <p:cNvSpPr>
            <a:spLocks noGrp="1"/>
          </p:cNvSpPr>
          <p:nvPr>
            <p:ph idx="1"/>
          </p:nvPr>
        </p:nvSpPr>
        <p:spPr>
          <a:xfrm>
            <a:off x="1981201" y="1819703"/>
            <a:ext cx="8229600" cy="3775880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hangingPunct="1"/>
            <a:r>
              <a:rPr lang="cs-CZ" altLang="cs-CZ" sz="2400" dirty="0" smtClean="0"/>
              <a:t>Komplikovaný systém</a:t>
            </a:r>
          </a:p>
          <a:p>
            <a:pPr eaLnBrk="1" hangingPunct="1"/>
            <a:endParaRPr lang="cs-CZ" altLang="cs-CZ" sz="2400" dirty="0" smtClean="0"/>
          </a:p>
          <a:p>
            <a:pPr eaLnBrk="1" hangingPunct="1"/>
            <a:r>
              <a:rPr lang="cs-CZ" altLang="cs-CZ" sz="2400" dirty="0" smtClean="0"/>
              <a:t>Metabolismus živin – sacharidů, lipidů, AK a dalších</a:t>
            </a:r>
          </a:p>
          <a:p>
            <a:pPr eaLnBrk="1" hangingPunct="1"/>
            <a:r>
              <a:rPr lang="cs-CZ" altLang="cs-CZ" sz="2400" dirty="0" smtClean="0"/>
              <a:t>Propojení metabolismu – citrátový cyklus, dýchací řetězec</a:t>
            </a:r>
          </a:p>
          <a:p>
            <a:pPr eaLnBrk="1" hangingPunct="1"/>
            <a:endParaRPr lang="cs-CZ" altLang="cs-CZ" sz="2400" dirty="0" smtClean="0"/>
          </a:p>
          <a:p>
            <a:pPr eaLnBrk="1" hangingPunct="1"/>
            <a:r>
              <a:rPr lang="cs-CZ" altLang="cs-CZ" sz="2400" dirty="0" smtClean="0"/>
              <a:t>Pro pochopení metabolických dějů – významná i fyziologie a anatomie (hlavně GIT)</a:t>
            </a:r>
          </a:p>
        </p:txBody>
      </p:sp>
    </p:spTree>
    <p:extLst>
      <p:ext uri="{BB962C8B-B14F-4D97-AF65-F5344CB8AC3E}">
        <p14:creationId xmlns:p14="http://schemas.microsoft.com/office/powerpoint/2010/main" val="275995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r>
              <a:rPr lang="cs-CZ" altLang="cs-CZ" smtClean="0">
                <a:ln>
                  <a:noFill/>
                </a:ln>
              </a:rPr>
              <a:t>Hlavní principy metabolismu</a:t>
            </a:r>
            <a:endParaRPr lang="en-US" altLang="cs-CZ" smtClean="0">
              <a:ln>
                <a:noFill/>
              </a:ln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23833" y="2060812"/>
            <a:ext cx="10044751" cy="3709751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Jednotlivé živiny se tráví na jednodušší </a:t>
            </a:r>
          </a:p>
          <a:p>
            <a:pPr lvl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200" dirty="0" smtClean="0"/>
              <a:t>z </a:t>
            </a:r>
            <a:r>
              <a:rPr lang="cs-CZ" sz="2200" dirty="0"/>
              <a:t>jednodušších se pak buď vytváří energie (katabolismus) </a:t>
            </a:r>
            <a:endParaRPr lang="cs-CZ" sz="2200" dirty="0" smtClean="0"/>
          </a:p>
          <a:p>
            <a:pPr lvl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200" dirty="0" smtClean="0"/>
              <a:t>nebo </a:t>
            </a:r>
            <a:r>
              <a:rPr lang="cs-CZ" sz="2200" dirty="0"/>
              <a:t>se využijí na syntézu nových složitých látek (anabolismus)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Energie vzniká ve formě ATP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Důležitá role: </a:t>
            </a:r>
            <a:endParaRPr lang="cs-CZ" sz="2400" dirty="0" smtClean="0"/>
          </a:p>
          <a:p>
            <a:pPr lvl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200" dirty="0" smtClean="0"/>
              <a:t>koenzymy </a:t>
            </a:r>
            <a:r>
              <a:rPr lang="cs-CZ" sz="2200" dirty="0"/>
              <a:t>(NAD, FAD, NADP) a jejich redukované formy (NADH</a:t>
            </a:r>
            <a:r>
              <a:rPr lang="cs-CZ" sz="2200" baseline="-25000" dirty="0"/>
              <a:t>2</a:t>
            </a:r>
            <a:r>
              <a:rPr lang="cs-CZ" sz="2200" dirty="0"/>
              <a:t>, FADH</a:t>
            </a:r>
            <a:r>
              <a:rPr lang="cs-CZ" sz="2200" baseline="-25000" dirty="0"/>
              <a:t>2</a:t>
            </a:r>
            <a:r>
              <a:rPr lang="cs-CZ" sz="2200" dirty="0"/>
              <a:t>, NADPH</a:t>
            </a:r>
            <a:r>
              <a:rPr lang="cs-CZ" sz="2200" baseline="-25000" dirty="0"/>
              <a:t>2</a:t>
            </a:r>
            <a:r>
              <a:rPr lang="cs-CZ" sz="2200" dirty="0"/>
              <a:t>)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dirty="0"/>
              <a:t>Výroba energie je založena na oxidaci („hoření“) C a H za vzniku CO</a:t>
            </a:r>
            <a:r>
              <a:rPr lang="cs-CZ" sz="2400" baseline="-25000" dirty="0"/>
              <a:t>2</a:t>
            </a:r>
            <a:r>
              <a:rPr lang="cs-CZ" sz="2400" dirty="0"/>
              <a:t> a H</a:t>
            </a:r>
            <a:r>
              <a:rPr lang="cs-CZ" sz="2400" baseline="-25000" dirty="0"/>
              <a:t>2</a:t>
            </a:r>
            <a:r>
              <a:rPr lang="cs-CZ" sz="2400" dirty="0"/>
              <a:t>O</a:t>
            </a:r>
            <a:br>
              <a:rPr lang="cs-CZ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61572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Nadpis 1"/>
          <p:cNvSpPr>
            <a:spLocks noGrp="1"/>
          </p:cNvSpPr>
          <p:nvPr>
            <p:ph type="title"/>
          </p:nvPr>
        </p:nvSpPr>
        <p:spPr>
          <a:xfrm>
            <a:off x="856315" y="170681"/>
            <a:ext cx="7704137" cy="1030322"/>
          </a:xfrm>
        </p:spPr>
        <p:txBody>
          <a:bodyPr>
            <a:normAutofit/>
          </a:bodyPr>
          <a:lstStyle/>
          <a:p>
            <a:pPr eaLnBrk="1" hangingPunct="1"/>
            <a:r>
              <a:rPr lang="cs-CZ" altLang="cs-CZ" sz="3600" dirty="0" smtClean="0">
                <a:ln>
                  <a:noFill/>
                </a:ln>
              </a:rPr>
              <a:t>Celkový přehled metabolismu</a:t>
            </a:r>
          </a:p>
        </p:txBody>
      </p:sp>
      <p:sp>
        <p:nvSpPr>
          <p:cNvPr id="15363" name="Zástupný symbol pro obsah 2"/>
          <p:cNvSpPr>
            <a:spLocks noGrp="1"/>
          </p:cNvSpPr>
          <p:nvPr>
            <p:ph idx="1"/>
          </p:nvPr>
        </p:nvSpPr>
        <p:spPr>
          <a:xfrm>
            <a:off x="2506664" y="2667001"/>
            <a:ext cx="7704137" cy="3332163"/>
          </a:xfrm>
          <a:prstGeom prst="rect">
            <a:avLst/>
          </a:prstGeom>
        </p:spPr>
        <p:txBody>
          <a:bodyPr/>
          <a:lstStyle/>
          <a:p>
            <a:pPr eaLnBrk="1" hangingPunct="1"/>
            <a:endParaRPr lang="cs-CZ" altLang="cs-CZ" smtClean="0"/>
          </a:p>
        </p:txBody>
      </p:sp>
      <p:pic>
        <p:nvPicPr>
          <p:cNvPr id="15364" name="Picture 2" descr="Výsledek obrázku pro přehled metabolismu sacharidů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779" y="914400"/>
            <a:ext cx="7325129" cy="6060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861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r>
              <a:rPr lang="cs-CZ" altLang="cs-CZ" u="sng" smtClean="0">
                <a:ln>
                  <a:noFill/>
                </a:ln>
              </a:rPr>
              <a:t>2. GIT</a:t>
            </a:r>
          </a:p>
        </p:txBody>
      </p:sp>
      <p:sp>
        <p:nvSpPr>
          <p:cNvPr id="16387" name="Zástupný symbol pro obsah 2"/>
          <p:cNvSpPr>
            <a:spLocks noGrp="1"/>
          </p:cNvSpPr>
          <p:nvPr>
            <p:ph idx="1"/>
          </p:nvPr>
        </p:nvSpPr>
        <p:spPr>
          <a:xfrm>
            <a:off x="2424114" y="1844675"/>
            <a:ext cx="7704137" cy="333375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cs-CZ" altLang="cs-CZ" smtClean="0"/>
              <a:t>= gastrointestinální trakt</a:t>
            </a:r>
          </a:p>
        </p:txBody>
      </p:sp>
    </p:spTree>
    <p:extLst>
      <p:ext uri="{BB962C8B-B14F-4D97-AF65-F5344CB8AC3E}">
        <p14:creationId xmlns:p14="http://schemas.microsoft.com/office/powerpoint/2010/main" val="224555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1"/>
          <p:cNvSpPr>
            <a:spLocks noGrp="1"/>
          </p:cNvSpPr>
          <p:nvPr>
            <p:ph type="title"/>
          </p:nvPr>
        </p:nvSpPr>
        <p:spPr>
          <a:xfrm>
            <a:off x="1392072" y="429904"/>
            <a:ext cx="7704137" cy="1981200"/>
          </a:xfrm>
        </p:spPr>
        <p:txBody>
          <a:bodyPr/>
          <a:lstStyle/>
          <a:p>
            <a:pPr eaLnBrk="1" hangingPunct="1"/>
            <a:r>
              <a:rPr lang="cs-CZ" altLang="cs-CZ" dirty="0" smtClean="0">
                <a:ln>
                  <a:noFill/>
                </a:ln>
              </a:rPr>
              <a:t>Funkce</a:t>
            </a:r>
          </a:p>
        </p:txBody>
      </p:sp>
      <p:sp>
        <p:nvSpPr>
          <p:cNvPr id="8195" name="Zástupný symbol pro obsah 2"/>
          <p:cNvSpPr>
            <a:spLocks noGrp="1"/>
          </p:cNvSpPr>
          <p:nvPr>
            <p:ph idx="1"/>
          </p:nvPr>
        </p:nvSpPr>
        <p:spPr>
          <a:xfrm>
            <a:off x="1392072" y="1951631"/>
            <a:ext cx="8818730" cy="4047534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altLang="cs-CZ" sz="2400" dirty="0"/>
              <a:t>Trávení – mechanické, chemické (sekrece látek)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altLang="cs-CZ" sz="2400" dirty="0"/>
              <a:t>Vstřebávání (absorpce, resorpce)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altLang="cs-CZ" sz="2400" dirty="0"/>
              <a:t>Posun a mísení tráveniny s trávicími šťávami = tzv. motilita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altLang="cs-CZ" sz="2400" dirty="0"/>
              <a:t>Skladování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altLang="cs-CZ" sz="2400" dirty="0"/>
              <a:t>Ochrana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altLang="cs-CZ" sz="2400" dirty="0"/>
              <a:t>Sekrece endokrinně aktivních látek</a:t>
            </a:r>
          </a:p>
        </p:txBody>
      </p:sp>
    </p:spTree>
    <p:extLst>
      <p:ext uri="{BB962C8B-B14F-4D97-AF65-F5344CB8AC3E}">
        <p14:creationId xmlns:p14="http://schemas.microsoft.com/office/powerpoint/2010/main" val="531315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r>
              <a:rPr lang="cs-CZ" altLang="cs-CZ" smtClean="0">
                <a:ln>
                  <a:noFill/>
                </a:ln>
              </a:rPr>
              <a:t>Řízení</a:t>
            </a:r>
          </a:p>
        </p:txBody>
      </p:sp>
      <p:sp>
        <p:nvSpPr>
          <p:cNvPr id="19459" name="Zástupný symbol pro obsah 2"/>
          <p:cNvSpPr>
            <a:spLocks noGrp="1"/>
          </p:cNvSpPr>
          <p:nvPr>
            <p:ph idx="1"/>
          </p:nvPr>
        </p:nvSpPr>
        <p:spPr>
          <a:xfrm>
            <a:off x="2506663" y="1820840"/>
            <a:ext cx="7704137" cy="3332163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hangingPunct="1"/>
            <a:r>
              <a:rPr lang="cs-CZ" altLang="cs-CZ" sz="2400" dirty="0" smtClean="0"/>
              <a:t>Nervové– vlastní nervový systém GIT</a:t>
            </a:r>
          </a:p>
          <a:p>
            <a:pPr lvl="1"/>
            <a:r>
              <a:rPr lang="cs-CZ" altLang="cs-CZ" sz="2200" dirty="0" smtClean="0"/>
              <a:t>autonomní nervový systém – sympatikus, parasympatikus</a:t>
            </a:r>
          </a:p>
          <a:p>
            <a:pPr eaLnBrk="1" hangingPunct="1"/>
            <a:endParaRPr lang="cs-CZ" altLang="cs-CZ" sz="2400" dirty="0" smtClean="0"/>
          </a:p>
          <a:p>
            <a:pPr eaLnBrk="1" hangingPunct="1"/>
            <a:r>
              <a:rPr lang="cs-CZ" altLang="cs-CZ" sz="2400" dirty="0" smtClean="0"/>
              <a:t>Humorální – hormony</a:t>
            </a:r>
          </a:p>
          <a:p>
            <a:pPr eaLnBrk="1" hangingPunct="1"/>
            <a:endParaRPr lang="cs-CZ" altLang="cs-CZ" sz="2400" dirty="0" smtClean="0"/>
          </a:p>
          <a:p>
            <a:pPr eaLnBrk="1" hangingPunct="1"/>
            <a:r>
              <a:rPr lang="cs-CZ" altLang="cs-CZ" sz="2400" dirty="0" smtClean="0"/>
              <a:t>Přímým mechanickým a chemickým působením obsahu</a:t>
            </a:r>
          </a:p>
        </p:txBody>
      </p:sp>
    </p:spTree>
    <p:extLst>
      <p:ext uri="{BB962C8B-B14F-4D97-AF65-F5344CB8AC3E}">
        <p14:creationId xmlns:p14="http://schemas.microsoft.com/office/powerpoint/2010/main" val="1718374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r>
              <a:rPr lang="cs-CZ" altLang="cs-CZ" smtClean="0">
                <a:ln>
                  <a:noFill/>
                </a:ln>
              </a:rPr>
              <a:t>1. Sekrece</a:t>
            </a:r>
          </a:p>
        </p:txBody>
      </p:sp>
      <p:sp>
        <p:nvSpPr>
          <p:cNvPr id="20483" name="Zástupný symbol pro obsah 2"/>
          <p:cNvSpPr>
            <a:spLocks noGrp="1"/>
          </p:cNvSpPr>
          <p:nvPr>
            <p:ph idx="1"/>
          </p:nvPr>
        </p:nvSpPr>
        <p:spPr>
          <a:xfrm>
            <a:off x="2506663" y="1957318"/>
            <a:ext cx="7704137" cy="3332163"/>
          </a:xfrm>
          <a:prstGeom prst="rect">
            <a:avLst/>
          </a:prstGeom>
        </p:spPr>
        <p:txBody>
          <a:bodyPr>
            <a:normAutofit/>
          </a:bodyPr>
          <a:lstStyle/>
          <a:p>
            <a:pPr eaLnBrk="1" hangingPunct="1"/>
            <a:r>
              <a:rPr lang="cs-CZ" altLang="cs-CZ" sz="2400" dirty="0" smtClean="0"/>
              <a:t>Trávicí šťávy – tvořeny buňkami žláz ve sliznici nebo specializovanými žlázami GIT</a:t>
            </a:r>
          </a:p>
          <a:p>
            <a:pPr eaLnBrk="1" hangingPunct="1"/>
            <a:endParaRPr lang="cs-CZ" altLang="cs-CZ" sz="2400" dirty="0" smtClean="0"/>
          </a:p>
          <a:p>
            <a:pPr eaLnBrk="1" hangingPunct="1"/>
            <a:r>
              <a:rPr lang="cs-CZ" altLang="cs-CZ" sz="2400" dirty="0" smtClean="0"/>
              <a:t>Za den 5-7 l</a:t>
            </a:r>
          </a:p>
          <a:p>
            <a:pPr eaLnBrk="1" hangingPunct="1"/>
            <a:endParaRPr lang="cs-CZ" altLang="cs-CZ" sz="2400" dirty="0" smtClean="0"/>
          </a:p>
          <a:p>
            <a:pPr eaLnBrk="1" hangingPunct="1"/>
            <a:r>
              <a:rPr lang="cs-CZ" altLang="cs-CZ" sz="2400" dirty="0" smtClean="0"/>
              <a:t>Tvořeny v endoplazmatickém retikulu – skladovány v podobě </a:t>
            </a:r>
            <a:r>
              <a:rPr lang="cs-CZ" altLang="cs-CZ" sz="2400" dirty="0" err="1" smtClean="0"/>
              <a:t>vezikulů</a:t>
            </a:r>
            <a:r>
              <a:rPr lang="cs-CZ" altLang="cs-CZ" sz="2400" dirty="0" smtClean="0"/>
              <a:t> – </a:t>
            </a:r>
            <a:r>
              <a:rPr lang="cs-CZ" altLang="cs-CZ" sz="2400" dirty="0" err="1" smtClean="0"/>
              <a:t>exocytózou</a:t>
            </a:r>
            <a:r>
              <a:rPr lang="cs-CZ" altLang="cs-CZ" sz="2400" dirty="0" smtClean="0"/>
              <a:t> ven z buňky</a:t>
            </a:r>
          </a:p>
        </p:txBody>
      </p:sp>
    </p:spTree>
    <p:extLst>
      <p:ext uri="{BB962C8B-B14F-4D97-AF65-F5344CB8AC3E}">
        <p14:creationId xmlns:p14="http://schemas.microsoft.com/office/powerpoint/2010/main" val="214081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r>
              <a:rPr lang="cs-CZ" altLang="cs-CZ" smtClean="0">
                <a:ln>
                  <a:noFill/>
                </a:ln>
              </a:rPr>
              <a:t>Sekrece v jednotlivých žlázách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1294" y="1889079"/>
            <a:ext cx="9134876" cy="444348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u="sng" dirty="0"/>
              <a:t>Sliny </a:t>
            </a:r>
            <a:r>
              <a:rPr lang="cs-CZ" sz="2400" dirty="0"/>
              <a:t>– 1,5-2 l/den, voda, elektrolyty + mucin, α-amylasa, </a:t>
            </a:r>
            <a:r>
              <a:rPr lang="cs-CZ" sz="2400" dirty="0" err="1"/>
              <a:t>lipasa</a:t>
            </a:r>
            <a:r>
              <a:rPr lang="cs-CZ" sz="2400" dirty="0"/>
              <a:t>, </a:t>
            </a:r>
            <a:r>
              <a:rPr lang="cs-CZ" sz="2400" dirty="0" err="1"/>
              <a:t>lysosym</a:t>
            </a:r>
            <a:r>
              <a:rPr lang="cs-CZ" sz="2400" dirty="0"/>
              <a:t>, imunoglobulin A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u="sng" dirty="0"/>
              <a:t>Žaludek</a:t>
            </a:r>
            <a:r>
              <a:rPr lang="cs-CZ" sz="2400" dirty="0"/>
              <a:t> – 1-2,5 l/den, </a:t>
            </a:r>
            <a:r>
              <a:rPr lang="cs-CZ" sz="2400" dirty="0" err="1"/>
              <a:t>HCl</a:t>
            </a:r>
            <a:r>
              <a:rPr lang="cs-CZ" sz="2400" dirty="0"/>
              <a:t> (pH, pepsinogen na pepsin, srážení bílkovin, baktericidní účinky)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u="sng" dirty="0"/>
              <a:t>Pankreas</a:t>
            </a:r>
            <a:r>
              <a:rPr lang="cs-CZ" sz="2400" dirty="0"/>
              <a:t> – 1-2 l/den, exokrinní oddíl (x endokrinní!) – pankreatická šťáva – </a:t>
            </a:r>
            <a:r>
              <a:rPr lang="cs-CZ" sz="2400" dirty="0" err="1"/>
              <a:t>peptidasy</a:t>
            </a:r>
            <a:r>
              <a:rPr lang="cs-CZ" sz="2400" dirty="0"/>
              <a:t> (trypsin, chymotrypsin), </a:t>
            </a:r>
            <a:r>
              <a:rPr lang="el-GR" sz="2400" dirty="0"/>
              <a:t>α</a:t>
            </a:r>
            <a:r>
              <a:rPr lang="cs-CZ" sz="2400" dirty="0"/>
              <a:t>-amylasa, </a:t>
            </a:r>
            <a:r>
              <a:rPr lang="cs-CZ" sz="2400" dirty="0" err="1"/>
              <a:t>lipasy</a:t>
            </a:r>
            <a:r>
              <a:rPr lang="cs-CZ" sz="2400" dirty="0"/>
              <a:t> a HCO</a:t>
            </a:r>
            <a:r>
              <a:rPr lang="cs-CZ" sz="2400" baseline="-25000" dirty="0"/>
              <a:t>3</a:t>
            </a:r>
            <a:r>
              <a:rPr lang="cs-CZ" sz="2400" baseline="30000" dirty="0"/>
              <a:t>-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u="sng" dirty="0"/>
              <a:t>Játra</a:t>
            </a:r>
            <a:r>
              <a:rPr lang="cs-CZ" sz="2400" dirty="0"/>
              <a:t> – hlavně žluč (1 l/den) – žlučové kyseliny, barviva,…  - žlučník – zahuštění žluči – do duodena</a:t>
            </a:r>
          </a:p>
          <a:p>
            <a:pPr eaLnBrk="1" fontAlgn="auto" hangingPunct="1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cs-CZ" sz="2400" u="sng" dirty="0"/>
              <a:t>Střeva</a:t>
            </a:r>
            <a:r>
              <a:rPr lang="cs-CZ" sz="2400" dirty="0"/>
              <a:t> – tenké, tlusté – alkalická šťáva s hlenem</a:t>
            </a:r>
          </a:p>
        </p:txBody>
      </p:sp>
    </p:spTree>
    <p:extLst>
      <p:ext uri="{BB962C8B-B14F-4D97-AF65-F5344CB8AC3E}">
        <p14:creationId xmlns:p14="http://schemas.microsoft.com/office/powerpoint/2010/main" val="299273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r>
              <a:rPr lang="cs-CZ" altLang="cs-CZ" smtClean="0">
                <a:ln>
                  <a:noFill/>
                </a:ln>
              </a:rPr>
              <a:t>2. Trávení</a:t>
            </a:r>
          </a:p>
        </p:txBody>
      </p:sp>
      <p:sp>
        <p:nvSpPr>
          <p:cNvPr id="22531" name="Zástupný symbol pro obsah 2"/>
          <p:cNvSpPr>
            <a:spLocks noGrp="1"/>
          </p:cNvSpPr>
          <p:nvPr>
            <p:ph idx="1"/>
          </p:nvPr>
        </p:nvSpPr>
        <p:spPr>
          <a:xfrm>
            <a:off x="2397482" y="1984613"/>
            <a:ext cx="7704137" cy="3332163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cs-CZ" altLang="cs-CZ" sz="2400" dirty="0" smtClean="0"/>
              <a:t>Potrava = veškeré látky přijímané do GIT</a:t>
            </a:r>
          </a:p>
          <a:p>
            <a:pPr eaLnBrk="1" hangingPunct="1"/>
            <a:endParaRPr lang="cs-CZ" altLang="cs-CZ" sz="2400" dirty="0" smtClean="0"/>
          </a:p>
          <a:p>
            <a:pPr eaLnBrk="1" hangingPunct="1"/>
            <a:r>
              <a:rPr lang="cs-CZ" altLang="cs-CZ" sz="2400" dirty="0" smtClean="0"/>
              <a:t>Živiny přijímány ve formě složitých organických látek – musí ne nejdříve trávit = chemicky rozštěpit (hydrolýza) – enzymy</a:t>
            </a:r>
          </a:p>
          <a:p>
            <a:pPr eaLnBrk="1" hangingPunct="1"/>
            <a:endParaRPr lang="cs-CZ" altLang="cs-CZ" sz="2400" dirty="0" smtClean="0"/>
          </a:p>
          <a:p>
            <a:pPr eaLnBrk="1" hangingPunct="1"/>
            <a:r>
              <a:rPr lang="cs-CZ" altLang="cs-CZ" sz="2400" dirty="0" smtClean="0"/>
              <a:t>Nejvýznamnější: tenké střevo </a:t>
            </a:r>
          </a:p>
          <a:p>
            <a:pPr eaLnBrk="1" hangingPunct="1"/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196520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Nadpis 1"/>
          <p:cNvSpPr>
            <a:spLocks noGrp="1"/>
          </p:cNvSpPr>
          <p:nvPr>
            <p:ph type="title"/>
          </p:nvPr>
        </p:nvSpPr>
        <p:spPr>
          <a:xfrm>
            <a:off x="2506664" y="457200"/>
            <a:ext cx="7704137" cy="1981200"/>
          </a:xfrm>
        </p:spPr>
        <p:txBody>
          <a:bodyPr/>
          <a:lstStyle/>
          <a:p>
            <a:pPr eaLnBrk="1" hangingPunct="1"/>
            <a:r>
              <a:rPr lang="cs-CZ" altLang="cs-CZ" smtClean="0">
                <a:ln>
                  <a:noFill/>
                </a:ln>
              </a:rPr>
              <a:t>3. Vstřebávání </a:t>
            </a:r>
          </a:p>
        </p:txBody>
      </p:sp>
      <p:sp>
        <p:nvSpPr>
          <p:cNvPr id="23555" name="Zástupný symbol pro obsah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78155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cs-CZ" altLang="cs-CZ" dirty="0" smtClean="0"/>
              <a:t>= </a:t>
            </a:r>
            <a:r>
              <a:rPr lang="cs-CZ" altLang="cs-CZ" sz="2400" dirty="0" smtClean="0"/>
              <a:t>resorpce</a:t>
            </a:r>
          </a:p>
          <a:p>
            <a:pPr eaLnBrk="1" hangingPunct="1"/>
            <a:r>
              <a:rPr lang="cs-CZ" altLang="cs-CZ" sz="2400" dirty="0" smtClean="0"/>
              <a:t>Prostup látek přes sliznici tenkého střeva do tělních tekutin</a:t>
            </a:r>
          </a:p>
          <a:p>
            <a:pPr eaLnBrk="1" hangingPunct="1"/>
            <a:endParaRPr lang="cs-CZ" altLang="cs-CZ" sz="2400" dirty="0" smtClean="0"/>
          </a:p>
          <a:p>
            <a:pPr eaLnBrk="1" hangingPunct="1"/>
            <a:r>
              <a:rPr lang="cs-CZ" altLang="cs-CZ" sz="2400" dirty="0" smtClean="0"/>
              <a:t>Resorpční plocha – zvětšena klky – pokryty vrstvou cylindrických buněk – kraje rozděleny na mikroklky tvořící kartáčový lem (600 x zvětšení)</a:t>
            </a:r>
          </a:p>
          <a:p>
            <a:pPr eaLnBrk="1" hangingPunct="1"/>
            <a:r>
              <a:rPr lang="cs-CZ" altLang="cs-CZ" sz="2400" dirty="0" smtClean="0"/>
              <a:t>Difuze, aktivní transport, </a:t>
            </a:r>
            <a:r>
              <a:rPr lang="cs-CZ" altLang="cs-CZ" sz="2400" dirty="0" err="1" smtClean="0"/>
              <a:t>pinocytoza</a:t>
            </a:r>
            <a:endParaRPr lang="cs-CZ" altLang="cs-CZ" sz="2400" dirty="0" smtClean="0"/>
          </a:p>
        </p:txBody>
      </p:sp>
    </p:spTree>
    <p:extLst>
      <p:ext uri="{BB962C8B-B14F-4D97-AF65-F5344CB8AC3E}">
        <p14:creationId xmlns:p14="http://schemas.microsoft.com/office/powerpoint/2010/main" val="387189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DOfficeLightV0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ntegrál">
  <a:themeElements>
    <a:clrScheme name="Integrál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Integrá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á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570</Words>
  <Application>Microsoft Office PowerPoint</Application>
  <PresentationFormat>Širokoúhlá obrazovka</PresentationFormat>
  <Paragraphs>91</Paragraphs>
  <Slides>17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Tw Cen MT</vt:lpstr>
      <vt:lpstr>Tw Cen MT Condensed</vt:lpstr>
      <vt:lpstr>Wingdings 2</vt:lpstr>
      <vt:lpstr>Wingdings 3</vt:lpstr>
      <vt:lpstr>HDOfficeLightV0</vt:lpstr>
      <vt:lpstr>Integrál</vt:lpstr>
      <vt:lpstr>metabolismus</vt:lpstr>
      <vt:lpstr>Prezentace aplikace PowerPoint</vt:lpstr>
      <vt:lpstr>Dělení</vt:lpstr>
      <vt:lpstr>Bioenergetika</vt:lpstr>
      <vt:lpstr>Vysokoenergetické molekuly</vt:lpstr>
      <vt:lpstr>ATP – adenin, β-D-ribosa, 3 x fosfát</vt:lpstr>
      <vt:lpstr>Rovnováha v otevřených systémech</vt:lpstr>
      <vt:lpstr>Metabolismus člověka</vt:lpstr>
      <vt:lpstr>Hlavní principy metabolismu</vt:lpstr>
      <vt:lpstr>Celkový přehled metabolismu</vt:lpstr>
      <vt:lpstr>2. GIT</vt:lpstr>
      <vt:lpstr>Funkce</vt:lpstr>
      <vt:lpstr>Řízení</vt:lpstr>
      <vt:lpstr>1. Sekrece</vt:lpstr>
      <vt:lpstr>Sekrece v jednotlivých žlázách</vt:lpstr>
      <vt:lpstr>2. Trávení</vt:lpstr>
      <vt:lpstr>3. Vstřebávání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metabolismus</dc:title>
  <dc:creator>Ája</dc:creator>
  <cp:lastModifiedBy>Ája</cp:lastModifiedBy>
  <cp:revision>5</cp:revision>
  <cp:lastPrinted>2019-03-09T20:56:53Z</cp:lastPrinted>
  <dcterms:created xsi:type="dcterms:W3CDTF">2019-03-09T19:40:50Z</dcterms:created>
  <dcterms:modified xsi:type="dcterms:W3CDTF">2019-03-09T20:57:29Z</dcterms:modified>
</cp:coreProperties>
</file>