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00" r:id="rId1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3.12.2021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134802"/>
            <a:ext cx="8822055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534670" y="18959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8959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34670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653579" y="6890597"/>
            <a:ext cx="3386243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663603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E03BF-56E5-4E74-847D-3C2B1A705F27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1243359194"/>
      </p:ext>
    </p:extLst>
  </p:cSld>
  <p:clrMapOvr>
    <a:masterClrMapping/>
  </p:clrMapOvr>
  <p:transition>
    <p:cover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134802"/>
            <a:ext cx="8822055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534670" y="1895965"/>
            <a:ext cx="9624060" cy="4865083"/>
          </a:xfrm>
        </p:spPr>
        <p:txBody>
          <a:bodyPr rtlCol="0">
            <a:normAutofit/>
          </a:bodyPr>
          <a:lstStyle/>
          <a:p>
            <a:pPr lvl="0"/>
            <a:endParaRPr lang="cs-CZ" noProof="0" smtClean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653579" y="6890597"/>
            <a:ext cx="3386243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63603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3ED15-0691-419E-A9A9-065D4F4263E9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967337850"/>
      </p:ext>
    </p:extLst>
  </p:cSld>
  <p:clrMapOvr>
    <a:masterClrMapping/>
  </p:clrMapOvr>
  <p:transition>
    <p:cover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134802"/>
            <a:ext cx="8822055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1895966"/>
            <a:ext cx="9624060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670" y="4411663"/>
            <a:ext cx="9624060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34670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653579" y="6890597"/>
            <a:ext cx="3386243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663603" y="6890597"/>
            <a:ext cx="2495127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39436-BF7B-49C9-B1B7-1AB92635EB76}" type="slidenum">
              <a:rPr lang="cs-CZ" altLang="en-US"/>
              <a:pPr>
                <a:defRPr/>
              </a:pPr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570107086"/>
      </p:ext>
    </p:extLst>
  </p:cSld>
  <p:clrMapOvr>
    <a:masterClrMapping/>
  </p:clrMapOvr>
  <p:transition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Skórovací schémata pro neodkladnou péči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rgbClr val="FF0000"/>
                </a:solidFill>
              </a:rPr>
              <a:t>Skórovací systémy v neodkladné péči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647825"/>
            <a:ext cx="9624060" cy="499113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Skórovací systémy se v urgentní a intenzivní medicíně používají k definování závažnosti stavu P</a:t>
            </a:r>
          </a:p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Jako prostředek umožňující srovnání léčebných postupů pro audit péče či výzkumné účely</a:t>
            </a:r>
          </a:p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Měly by být využívány stejně jako laboratorní testy (informační charakter)</a:t>
            </a:r>
          </a:p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Nemohou být ale hlavním rozhodovacím kritériem při určování dalšího </a:t>
            </a:r>
            <a:r>
              <a:rPr lang="cs-CZ" altLang="cs-CZ" sz="2800" dirty="0" err="1"/>
              <a:t>diagnosticko</a:t>
            </a:r>
            <a:r>
              <a:rPr lang="cs-CZ" altLang="cs-CZ" sz="2800" dirty="0"/>
              <a:t> - terapeutického postupu</a:t>
            </a:r>
          </a:p>
          <a:p>
            <a:pPr eaLnBrk="1" hangingPunct="1">
              <a:buClr>
                <a:srgbClr val="FF0000"/>
              </a:buClr>
              <a:buSzPct val="85000"/>
              <a:buFont typeface="Wingdings" pitchFamily="2" charset="2"/>
              <a:buChar char="Ø"/>
            </a:pPr>
            <a:endParaRPr lang="cs-CZ" altLang="cs-CZ" sz="2800" dirty="0"/>
          </a:p>
          <a:p>
            <a:pPr eaLnBrk="1" hangingPunct="1">
              <a:buClr>
                <a:srgbClr val="FFFF00"/>
              </a:buClr>
              <a:buFontTx/>
              <a:buNone/>
            </a:pPr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2400585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NACA</a:t>
            </a:r>
          </a:p>
        </p:txBody>
      </p:sp>
      <p:pic>
        <p:nvPicPr>
          <p:cNvPr id="7171" name="Picture 2" descr="D:\Users\pfeffe\Desktop\NACA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0900" y="1876425"/>
            <a:ext cx="9067112" cy="4422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380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title"/>
          </p:nvPr>
        </p:nvSpPr>
        <p:spPr>
          <a:xfrm>
            <a:off x="622300" y="962025"/>
            <a:ext cx="8822055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GCS (</a:t>
            </a:r>
            <a:r>
              <a:rPr lang="cs-CZ" altLang="cs-CZ" sz="4000" dirty="0" err="1">
                <a:solidFill>
                  <a:srgbClr val="FF0000"/>
                </a:solidFill>
              </a:rPr>
              <a:t>Glascow</a:t>
            </a:r>
            <a:r>
              <a:rPr lang="cs-CZ" altLang="cs-CZ" sz="4000" dirty="0">
                <a:solidFill>
                  <a:srgbClr val="FF0000"/>
                </a:solidFill>
              </a:rPr>
              <a:t> </a:t>
            </a:r>
            <a:r>
              <a:rPr lang="cs-CZ" altLang="cs-CZ" sz="4000" dirty="0" err="1">
                <a:solidFill>
                  <a:srgbClr val="FF0000"/>
                </a:solidFill>
              </a:rPr>
              <a:t>coma</a:t>
            </a:r>
            <a:r>
              <a:rPr lang="cs-CZ" altLang="cs-CZ" sz="4000" dirty="0">
                <a:solidFill>
                  <a:srgbClr val="FF0000"/>
                </a:solidFill>
              </a:rPr>
              <a:t> </a:t>
            </a:r>
            <a:r>
              <a:rPr lang="cs-CZ" altLang="cs-CZ" sz="4000" dirty="0" err="1">
                <a:solidFill>
                  <a:srgbClr val="FF0000"/>
                </a:solidFill>
              </a:rPr>
              <a:t>scale</a:t>
            </a:r>
            <a:r>
              <a:rPr lang="cs-CZ" altLang="cs-CZ" sz="4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534670" y="1895965"/>
            <a:ext cx="4717349" cy="4308872"/>
          </a:xfrm>
        </p:spPr>
        <p:txBody>
          <a:bodyPr/>
          <a:lstStyle/>
          <a:p>
            <a:pPr marL="457200" indent="-457200" eaLnBrk="1" hangingPunct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Používá se pro objektivní a standardizované posouzení stavu vědomí</a:t>
            </a:r>
          </a:p>
          <a:p>
            <a:pPr marL="457200" indent="-457200" eaLnBrk="1" hangingPunct="1">
              <a:buClr>
                <a:srgbClr val="FFFF00"/>
              </a:buClr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eaLnBrk="1" hangingPunct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GCS 3 znamená hluboké kóma</a:t>
            </a:r>
          </a:p>
          <a:p>
            <a:pPr marL="457200" indent="-457200" eaLnBrk="1" hangingPunct="1">
              <a:buClr>
                <a:srgbClr val="FFFF00"/>
              </a:buClr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 marL="457200" indent="-457200" eaLnBrk="1" hangingPunct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altLang="cs-CZ" sz="2800" dirty="0"/>
              <a:t>GCS 8 a méně → pravděpodobná nutnost  zajištění dýchacích cest</a:t>
            </a:r>
          </a:p>
        </p:txBody>
      </p:sp>
      <p:pic>
        <p:nvPicPr>
          <p:cNvPr id="819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1100" y="1724025"/>
            <a:ext cx="3029797" cy="4865083"/>
          </a:xfrm>
          <a:solidFill>
            <a:schemeClr val="tx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598073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492916" y="962025"/>
            <a:ext cx="8822055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GCS pro děti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09" y="1796177"/>
            <a:ext cx="7884527" cy="462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261100" y="642142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wikiskripta.eu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68429"/>
      </p:ext>
    </p:extLst>
  </p:cSld>
  <p:clrMapOvr>
    <a:masterClrMapping/>
  </p:clrMapOvr>
  <p:transition>
    <p:cover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76200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 smtClean="0">
                <a:solidFill>
                  <a:srgbClr val="FF0000"/>
                </a:solidFill>
              </a:rPr>
              <a:t>START (</a:t>
            </a:r>
            <a:r>
              <a:rPr lang="cs-CZ" altLang="cs-CZ" sz="4000" dirty="0" smtClean="0"/>
              <a:t>S</a:t>
            </a:r>
            <a:r>
              <a:rPr lang="cs-CZ" altLang="cs-CZ" sz="4000" dirty="0" smtClean="0">
                <a:solidFill>
                  <a:srgbClr val="FF0000"/>
                </a:solidFill>
              </a:rPr>
              <a:t>nadné </a:t>
            </a:r>
            <a:r>
              <a:rPr lang="cs-CZ" altLang="cs-CZ" sz="4000" dirty="0" smtClean="0"/>
              <a:t>T</a:t>
            </a:r>
            <a:r>
              <a:rPr lang="cs-CZ" altLang="cs-CZ" sz="4000" dirty="0" smtClean="0">
                <a:solidFill>
                  <a:srgbClr val="FF0000"/>
                </a:solidFill>
              </a:rPr>
              <a:t>řídění </a:t>
            </a:r>
            <a:r>
              <a:rPr lang="cs-CZ" altLang="cs-CZ" sz="4000" dirty="0" smtClean="0"/>
              <a:t>A</a:t>
            </a:r>
            <a:r>
              <a:rPr lang="cs-CZ" altLang="cs-CZ" sz="4000" dirty="0" smtClean="0">
                <a:solidFill>
                  <a:srgbClr val="FF0000"/>
                </a:solidFill>
              </a:rPr>
              <a:t> </a:t>
            </a:r>
            <a:r>
              <a:rPr lang="cs-CZ" altLang="cs-CZ" sz="4000" dirty="0" smtClean="0"/>
              <a:t>R</a:t>
            </a:r>
            <a:r>
              <a:rPr lang="cs-CZ" altLang="cs-CZ" sz="4000" dirty="0" smtClean="0">
                <a:solidFill>
                  <a:srgbClr val="FF0000"/>
                </a:solidFill>
              </a:rPr>
              <a:t>ychlá </a:t>
            </a:r>
            <a:r>
              <a:rPr lang="cs-CZ" altLang="cs-CZ" sz="4000" dirty="0" smtClean="0"/>
              <a:t>T</a:t>
            </a:r>
            <a:r>
              <a:rPr lang="cs-CZ" altLang="cs-CZ" sz="4000" dirty="0" smtClean="0">
                <a:solidFill>
                  <a:srgbClr val="FF0000"/>
                </a:solidFill>
              </a:rPr>
              <a:t>erapie</a:t>
            </a:r>
            <a:r>
              <a:rPr lang="cs-CZ" altLang="cs-CZ" sz="4000" dirty="0" smtClean="0">
                <a:solidFill>
                  <a:srgbClr val="FF0000"/>
                </a:solidFill>
              </a:rPr>
              <a:t>)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571625"/>
            <a:ext cx="9624060" cy="5430546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400" b="1" dirty="0"/>
              <a:t>Rozdělení postižených při hromadném neštěstí: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2"/>
                </a:solidFill>
              </a:rPr>
              <a:t>1. stavy neodkladné pomoci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cs-CZ" altLang="cs-CZ" sz="2400" dirty="0"/>
              <a:t>stavy bezprostředního ohrožení života – červená visačka (páska)</a:t>
            </a:r>
          </a:p>
          <a:p>
            <a:pPr lvl="2">
              <a:lnSpc>
                <a:spcPct val="80000"/>
              </a:lnSpc>
              <a:defRPr/>
            </a:pPr>
            <a:r>
              <a:rPr lang="cs-CZ" altLang="cs-CZ" sz="2400" dirty="0"/>
              <a:t>→ nutnost neodkladné pomoci (bez okamžité pomoci by nepřežili) → bezvědomí, šok, prudké krvácení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2"/>
                </a:solidFill>
              </a:rPr>
              <a:t>2. stavy </a:t>
            </a:r>
            <a:r>
              <a:rPr lang="cs-CZ" altLang="cs-CZ" sz="2400" dirty="0" err="1">
                <a:solidFill>
                  <a:schemeClr val="accent2"/>
                </a:solidFill>
              </a:rPr>
              <a:t>odložitelné</a:t>
            </a:r>
            <a:r>
              <a:rPr lang="cs-CZ" altLang="cs-CZ" sz="2400" dirty="0">
                <a:solidFill>
                  <a:schemeClr val="accent2"/>
                </a:solidFill>
              </a:rPr>
              <a:t> pomoci</a:t>
            </a:r>
            <a:r>
              <a:rPr lang="cs-CZ" altLang="cs-CZ" sz="2400" dirty="0"/>
              <a:t> 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cs-CZ" altLang="cs-CZ" sz="2400" dirty="0"/>
              <a:t>další závažné stavy – žlutá visačka (páska) </a:t>
            </a:r>
          </a:p>
          <a:p>
            <a:pPr lvl="2">
              <a:lnSpc>
                <a:spcPct val="80000"/>
              </a:lnSpc>
              <a:defRPr/>
            </a:pPr>
            <a:r>
              <a:rPr lang="cs-CZ" altLang="cs-CZ" sz="2400" dirty="0"/>
              <a:t>→ vyžadují neodkladnou pomoc, pomoc je </a:t>
            </a:r>
            <a:r>
              <a:rPr lang="cs-CZ" altLang="cs-CZ" sz="2400" dirty="0" err="1"/>
              <a:t>odložitelná</a:t>
            </a:r>
            <a:r>
              <a:rPr lang="cs-CZ" altLang="cs-CZ" sz="2400" dirty="0"/>
              <a:t>, ale nezbytná k zajištění dalšího transportu → zlomeniny, poranění s krvácením 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2"/>
                </a:solidFill>
              </a:rPr>
              <a:t>3. stavy lehké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cs-CZ" altLang="cs-CZ" sz="2400" dirty="0"/>
              <a:t>ostatní stavy poškození – zelená visačka (páska)</a:t>
            </a:r>
          </a:p>
          <a:p>
            <a:pPr lvl="2">
              <a:lnSpc>
                <a:spcPct val="80000"/>
              </a:lnSpc>
              <a:defRPr/>
            </a:pPr>
            <a:r>
              <a:rPr lang="cs-CZ" altLang="cs-CZ" sz="2400" dirty="0"/>
              <a:t>→ život ani zdraví nejsou ohroženy, ošetření lze odložit 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2"/>
                </a:solidFill>
              </a:rPr>
              <a:t>4. mrtví</a:t>
            </a:r>
            <a:r>
              <a:rPr lang="cs-CZ" altLang="cs-CZ" sz="2400" dirty="0"/>
              <a:t> 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–"/>
              <a:defRPr/>
            </a:pPr>
            <a:r>
              <a:rPr lang="cs-CZ" altLang="cs-CZ" sz="2400" dirty="0"/>
              <a:t>černá visačka (páska) </a:t>
            </a:r>
          </a:p>
          <a:p>
            <a:pPr lvl="2">
              <a:lnSpc>
                <a:spcPct val="80000"/>
              </a:lnSpc>
              <a:defRPr/>
            </a:pPr>
            <a:r>
              <a:rPr lang="cs-CZ" altLang="cs-CZ" sz="2400" dirty="0"/>
              <a:t>→ mrtví zůstávají na místě pro potřeby dalšího vyšetření nehody, v případě, že jsou vyneseni, shromažďují se na určeném místě pro ukládání raněných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332556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43776" y="842768"/>
            <a:ext cx="9089390" cy="1033657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 smtClean="0">
                <a:solidFill>
                  <a:srgbClr val="FF0000"/>
                </a:solidFill>
              </a:rPr>
              <a:t>START (</a:t>
            </a:r>
            <a:r>
              <a:rPr lang="cs-CZ" altLang="cs-CZ" sz="4000" dirty="0" smtClean="0"/>
              <a:t>S</a:t>
            </a:r>
            <a:r>
              <a:rPr lang="cs-CZ" altLang="cs-CZ" sz="4000" dirty="0" smtClean="0">
                <a:solidFill>
                  <a:srgbClr val="FF0000"/>
                </a:solidFill>
              </a:rPr>
              <a:t>nadné </a:t>
            </a:r>
            <a:r>
              <a:rPr lang="cs-CZ" altLang="cs-CZ" sz="4000" dirty="0" smtClean="0"/>
              <a:t>T</a:t>
            </a:r>
            <a:r>
              <a:rPr lang="cs-CZ" altLang="cs-CZ" sz="4000" dirty="0" smtClean="0">
                <a:solidFill>
                  <a:srgbClr val="FF0000"/>
                </a:solidFill>
              </a:rPr>
              <a:t>řídění </a:t>
            </a:r>
            <a:r>
              <a:rPr lang="cs-CZ" altLang="cs-CZ" sz="4000" dirty="0" smtClean="0"/>
              <a:t>A R</a:t>
            </a:r>
            <a:r>
              <a:rPr lang="cs-CZ" altLang="cs-CZ" sz="4000" dirty="0" smtClean="0">
                <a:solidFill>
                  <a:srgbClr val="FF0000"/>
                </a:solidFill>
              </a:rPr>
              <a:t>ychlá </a:t>
            </a:r>
            <a:r>
              <a:rPr lang="cs-CZ" altLang="cs-CZ" sz="4000" dirty="0" smtClean="0"/>
              <a:t>T</a:t>
            </a:r>
            <a:r>
              <a:rPr lang="cs-CZ" altLang="cs-CZ" sz="4000" dirty="0" smtClean="0">
                <a:solidFill>
                  <a:srgbClr val="FF0000"/>
                </a:solidFill>
              </a:rPr>
              <a:t>erapie)</a:t>
            </a:r>
          </a:p>
        </p:txBody>
      </p:sp>
      <p:pic>
        <p:nvPicPr>
          <p:cNvPr id="11267" name="Picture 5" descr="Třídění raněný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1636868"/>
            <a:ext cx="7848600" cy="496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184900" y="661139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is.muni.cz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8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solidFill>
                  <a:srgbClr val="FF0000"/>
                </a:solidFill>
              </a:rPr>
              <a:t>Apgar</a:t>
            </a:r>
            <a:r>
              <a:rPr lang="cs-CZ" altLang="cs-CZ" sz="4000" dirty="0" smtClean="0">
                <a:solidFill>
                  <a:srgbClr val="FF0000"/>
                </a:solidFill>
              </a:rPr>
              <a:t> skóre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724025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Slouží ke zhodnocení vitality a </a:t>
            </a:r>
            <a:r>
              <a:rPr lang="cs-CZ" sz="2800" dirty="0" smtClean="0"/>
              <a:t>poporodní adaptace</a:t>
            </a:r>
            <a:r>
              <a:rPr lang="cs-CZ" sz="2800" dirty="0" smtClean="0"/>
              <a:t> novorozence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Posuzuje se v 1., 5. a 10. minutě po porodu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Hodnotí se 5 kritérií, každé 0–2 body, maximum je 10 bodů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Prognosticky důležitá je hodnota skóre v 5 minutách života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8–10 bodů – normální novorozenec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7–4 body – lehká poporodní asfyxie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sz="2800" dirty="0" smtClean="0"/>
              <a:t>&lt; 3 – těžká porodní asfyxie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99290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>
            <a:off x="801077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solidFill>
                  <a:srgbClr val="FF0000"/>
                </a:solidFill>
              </a:rPr>
              <a:t>Apgar</a:t>
            </a:r>
            <a:r>
              <a:rPr lang="cs-CZ" altLang="cs-CZ" sz="4000" dirty="0" smtClean="0">
                <a:solidFill>
                  <a:srgbClr val="FF0000"/>
                </a:solidFill>
              </a:rPr>
              <a:t> skóre</a:t>
            </a:r>
            <a:endParaRPr lang="cs-CZ" altLang="cs-CZ" sz="4000" dirty="0" smtClean="0"/>
          </a:p>
        </p:txBody>
      </p:sp>
      <p:pic>
        <p:nvPicPr>
          <p:cNvPr id="13315" name="Picture 4" descr="apgar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5414" y="3945988"/>
            <a:ext cx="1622575" cy="628487"/>
          </a:xfrm>
          <a:prstGeom prst="rect">
            <a:avLst/>
          </a:prstGeom>
          <a:noFill/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74" y="1955488"/>
            <a:ext cx="8419197" cy="3576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27700" y="539358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wikiskripta.eu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64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546100" y="1114425"/>
            <a:ext cx="8822055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RAMSAY (</a:t>
            </a:r>
            <a:r>
              <a:rPr lang="cs-CZ" altLang="cs-CZ" sz="4000" dirty="0">
                <a:solidFill>
                  <a:srgbClr val="FF0000"/>
                </a:solidFill>
              </a:rPr>
              <a:t>hodnocení úrovně </a:t>
            </a:r>
            <a:r>
              <a:rPr lang="cs-CZ" altLang="cs-CZ" sz="4000" dirty="0" err="1">
                <a:solidFill>
                  <a:srgbClr val="FF0000"/>
                </a:solidFill>
              </a:rPr>
              <a:t>sedace</a:t>
            </a:r>
            <a:r>
              <a:rPr lang="cs-CZ" altLang="cs-CZ" sz="4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126242" y="1800225"/>
            <a:ext cx="10145735" cy="441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700" dirty="0">
                <a:solidFill>
                  <a:schemeClr val="accent2"/>
                </a:solidFill>
                <a:latin typeface="Arial" charset="0"/>
              </a:rPr>
              <a:t>○ </a:t>
            </a:r>
            <a:r>
              <a:rPr lang="cs-CZ" altLang="cs-CZ" sz="2800" dirty="0">
                <a:solidFill>
                  <a:schemeClr val="accent2"/>
                </a:solidFill>
                <a:latin typeface="+mj-lt"/>
              </a:rPr>
              <a:t>1 – 3 stupeň – bdělý pacient: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solidFill>
                  <a:srgbClr val="FF0000"/>
                </a:solidFill>
                <a:latin typeface="+mj-lt"/>
              </a:rPr>
              <a:t>   </a:t>
            </a:r>
            <a:r>
              <a:rPr lang="cs-CZ" altLang="cs-CZ" sz="2800" dirty="0">
                <a:solidFill>
                  <a:schemeClr val="accent2"/>
                </a:solidFill>
                <a:latin typeface="+mj-lt"/>
              </a:rPr>
              <a:t>1.</a:t>
            </a:r>
            <a:r>
              <a:rPr lang="cs-CZ" altLang="cs-CZ" sz="2800" dirty="0">
                <a:latin typeface="+mj-lt"/>
              </a:rPr>
              <a:t>  agitovaný, neklidný, úzkostný pac.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latin typeface="+mj-lt"/>
              </a:rPr>
              <a:t>     </a:t>
            </a:r>
            <a:r>
              <a:rPr lang="cs-CZ" altLang="cs-CZ" sz="2800" dirty="0">
                <a:solidFill>
                  <a:schemeClr val="accent2"/>
                </a:solidFill>
                <a:latin typeface="+mj-lt"/>
              </a:rPr>
              <a:t>2.</a:t>
            </a:r>
            <a:r>
              <a:rPr lang="cs-CZ" altLang="cs-CZ" sz="2800" dirty="0">
                <a:latin typeface="+mj-lt"/>
              </a:rPr>
              <a:t>  spolupracující, klidný pac., toleruje ventilaci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latin typeface="+mj-lt"/>
              </a:rPr>
              <a:t>		      </a:t>
            </a:r>
            <a:r>
              <a:rPr lang="cs-CZ" altLang="cs-CZ" sz="2800" dirty="0">
                <a:solidFill>
                  <a:schemeClr val="accent2"/>
                </a:solidFill>
                <a:latin typeface="+mj-lt"/>
              </a:rPr>
              <a:t>3.</a:t>
            </a:r>
            <a:r>
              <a:rPr lang="cs-CZ" altLang="cs-CZ" sz="2800" dirty="0">
                <a:latin typeface="+mj-lt"/>
              </a:rPr>
              <a:t>  spící, ale spolupracující pac. (otevře oči na hlasité oslovení či dotyk)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>
              <a:latin typeface="+mj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solidFill>
                  <a:srgbClr val="990099"/>
                </a:solidFill>
                <a:latin typeface="+mj-lt"/>
              </a:rPr>
              <a:t>○ </a:t>
            </a: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4 – 6 stupeň – spící pacient: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		4.  </a:t>
            </a:r>
            <a:r>
              <a:rPr lang="cs-CZ" altLang="cs-CZ" sz="2800" dirty="0">
                <a:latin typeface="+mj-lt"/>
              </a:rPr>
              <a:t>hluboká </a:t>
            </a:r>
            <a:r>
              <a:rPr lang="cs-CZ" altLang="cs-CZ" sz="2800" dirty="0" err="1">
                <a:latin typeface="+mj-lt"/>
              </a:rPr>
              <a:t>sedace</a:t>
            </a:r>
            <a:r>
              <a:rPr lang="cs-CZ" altLang="cs-CZ" sz="2800" dirty="0">
                <a:latin typeface="+mj-lt"/>
              </a:rPr>
              <a:t> (reakce na bolestivý podnět)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5.  </a:t>
            </a:r>
            <a:r>
              <a:rPr lang="cs-CZ" altLang="cs-CZ" sz="2800" dirty="0">
                <a:latin typeface="+mj-lt"/>
              </a:rPr>
              <a:t>narkóza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>
                <a:solidFill>
                  <a:srgbClr val="0070C0"/>
                </a:solidFill>
                <a:latin typeface="+mj-lt"/>
              </a:rPr>
              <a:t>6.</a:t>
            </a:r>
            <a:r>
              <a:rPr lang="cs-CZ" altLang="cs-CZ" sz="2800" dirty="0">
                <a:latin typeface="+mj-lt"/>
              </a:rPr>
              <a:t>  hluboké kóma (bez reakcí)</a:t>
            </a:r>
          </a:p>
        </p:txBody>
      </p:sp>
    </p:spTree>
    <p:extLst>
      <p:ext uri="{BB962C8B-B14F-4D97-AF65-F5344CB8AC3E}">
        <p14:creationId xmlns:p14="http://schemas.microsoft.com/office/powerpoint/2010/main" val="3652807737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8463" y="962025"/>
            <a:ext cx="9089390" cy="83820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 err="1" smtClean="0">
                <a:solidFill>
                  <a:srgbClr val="FF0000"/>
                </a:solidFill>
              </a:rPr>
              <a:t>Mallampati</a:t>
            </a:r>
            <a:r>
              <a:rPr lang="cs-CZ" altLang="cs-CZ" sz="4000" dirty="0" smtClean="0">
                <a:solidFill>
                  <a:srgbClr val="FF0000"/>
                </a:solidFill>
              </a:rPr>
              <a:t> </a:t>
            </a:r>
            <a:r>
              <a:rPr lang="cs-CZ" altLang="cs-CZ" sz="4000" dirty="0" smtClean="0">
                <a:solidFill>
                  <a:srgbClr val="FF0000"/>
                </a:solidFill>
              </a:rPr>
              <a:t>skóre</a:t>
            </a:r>
            <a:endParaRPr lang="cs-CZ" altLang="cs-CZ" sz="4000" dirty="0" smtClean="0">
              <a:solidFill>
                <a:srgbClr val="FF00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647825"/>
            <a:ext cx="9624060" cy="499113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1"/>
                </a:solidFill>
              </a:rPr>
              <a:t>Klasifikace </a:t>
            </a:r>
            <a:r>
              <a:rPr lang="cs-CZ" altLang="cs-CZ" sz="2800" dirty="0">
                <a:solidFill>
                  <a:schemeClr val="tx1"/>
                </a:solidFill>
              </a:rPr>
              <a:t>přehlednosti faryngu před </a:t>
            </a:r>
            <a:r>
              <a:rPr lang="cs-CZ" altLang="cs-CZ" sz="2800" dirty="0" smtClean="0">
                <a:solidFill>
                  <a:schemeClr val="tx1"/>
                </a:solidFill>
              </a:rPr>
              <a:t>intubací</a:t>
            </a:r>
            <a:endParaRPr lang="cs-CZ" altLang="cs-CZ" sz="2800" b="1" dirty="0" smtClean="0">
              <a:solidFill>
                <a:schemeClr val="tx1"/>
              </a:solidFill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1 </a:t>
            </a:r>
            <a:r>
              <a:rPr lang="cs-CZ" altLang="cs-CZ" sz="2800" b="1" dirty="0" smtClean="0"/>
              <a:t>- </a:t>
            </a:r>
            <a:r>
              <a:rPr lang="cs-CZ" altLang="cs-CZ" sz="2800" dirty="0" smtClean="0"/>
              <a:t>je vidět měkké patro, uvula, hltan, přední i zadní lůžko tonzil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2 - </a:t>
            </a:r>
            <a:r>
              <a:rPr lang="cs-CZ" altLang="cs-CZ" sz="2800" dirty="0" smtClean="0"/>
              <a:t>je vidět měkké patro </a:t>
            </a:r>
            <a:r>
              <a:rPr lang="cs-CZ" altLang="cs-CZ" sz="2800" dirty="0" smtClean="0"/>
              <a:t>a uvula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3 - </a:t>
            </a:r>
            <a:r>
              <a:rPr lang="cs-CZ" altLang="cs-CZ" sz="2800" dirty="0" smtClean="0"/>
              <a:t>je vidět měkké patro a kořen uvuly → riziko obtížné intubace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/>
              <a:t>4 - </a:t>
            </a:r>
            <a:r>
              <a:rPr lang="cs-CZ" altLang="cs-CZ" sz="2800" dirty="0" smtClean="0"/>
              <a:t>není vidět ani celé měkké patro → riziko obtížné intubace</a:t>
            </a:r>
          </a:p>
        </p:txBody>
      </p:sp>
      <p:pic>
        <p:nvPicPr>
          <p:cNvPr id="15364" name="Picture 5" descr="orotrachealni-intub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4848225"/>
            <a:ext cx="3029797" cy="157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261100" y="642142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mudr.org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787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1038225"/>
            <a:ext cx="8822055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VAS (</a:t>
            </a:r>
            <a:r>
              <a:rPr lang="cs-CZ" altLang="cs-CZ" sz="4000" dirty="0">
                <a:solidFill>
                  <a:srgbClr val="FF0000"/>
                </a:solidFill>
              </a:rPr>
              <a:t>vizuální analogová škála bolesti)</a:t>
            </a:r>
          </a:p>
        </p:txBody>
      </p: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922678" y="2894854"/>
            <a:ext cx="7456369" cy="93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700">
                <a:latin typeface="Arial" charset="0"/>
                <a:cs typeface="Times New Roman" pitchFamily="18" charset="0"/>
              </a:rPr>
              <a:t>→    SMĚR ZVYŠOVÁNÍ INTENZITY BOLESTI</a:t>
            </a:r>
            <a:endParaRPr lang="cs-CZ" altLang="cs-CZ" sz="27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2700">
              <a:latin typeface="Arial" charset="0"/>
            </a:endParaRPr>
          </a:p>
        </p:txBody>
      </p:sp>
      <p:graphicFrame>
        <p:nvGraphicFramePr>
          <p:cNvPr id="115792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187050"/>
              </p:ext>
            </p:extLst>
          </p:nvPr>
        </p:nvGraphicFramePr>
        <p:xfrm>
          <a:off x="1472200" y="3765670"/>
          <a:ext cx="7836900" cy="542634"/>
        </p:xfrm>
        <a:graphic>
          <a:graphicData uri="http://schemas.openxmlformats.org/drawingml/2006/table">
            <a:tbl>
              <a:tblPr/>
              <a:tblGrid>
                <a:gridCol w="752131"/>
                <a:gridCol w="750293"/>
                <a:gridCol w="667541"/>
                <a:gridCol w="611208"/>
                <a:gridCol w="679321"/>
                <a:gridCol w="603841"/>
                <a:gridCol w="754801"/>
                <a:gridCol w="754801"/>
                <a:gridCol w="830281"/>
                <a:gridCol w="754801"/>
                <a:gridCol w="677881"/>
              </a:tblGrid>
              <a:tr h="5376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693738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9890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128270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1739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1971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26543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1115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altLang="cs-CZ" sz="2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337" marB="50337" horzOverflow="overflow">
                    <a:lnL w="2540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3FF"/>
                    </a:solidFill>
                  </a:tcPr>
                </a:tc>
              </a:tr>
            </a:tbl>
          </a:graphicData>
        </a:graphic>
      </p:graphicFrame>
      <p:sp>
        <p:nvSpPr>
          <p:cNvPr id="16416" name="Rectangle 68"/>
          <p:cNvSpPr>
            <a:spLocks noChangeArrowheads="1"/>
          </p:cNvSpPr>
          <p:nvPr/>
        </p:nvSpPr>
        <p:spPr bwMode="auto">
          <a:xfrm>
            <a:off x="1228481" y="4294166"/>
            <a:ext cx="8028513" cy="320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400">
                <a:latin typeface="Arial" charset="0"/>
                <a:cs typeface="Times New Roman" pitchFamily="18" charset="0"/>
              </a:rPr>
              <a:t>        0            1             2            3	          4	   5             6             7                8              9          10</a:t>
            </a:r>
            <a:endParaRPr lang="cs-CZ" altLang="cs-CZ" sz="21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0438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4625" y="885825"/>
            <a:ext cx="91785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rgbClr val="FF0000"/>
                </a:solidFill>
              </a:rPr>
              <a:t>Grafická škála bolesti – </a:t>
            </a:r>
            <a:r>
              <a:rPr lang="cs-CZ" altLang="cs-CZ" sz="4000" dirty="0" err="1">
                <a:solidFill>
                  <a:srgbClr val="FF0000"/>
                </a:solidFill>
              </a:rPr>
              <a:t>faces</a:t>
            </a:r>
            <a:r>
              <a:rPr lang="cs-CZ" altLang="cs-CZ" sz="4000" dirty="0">
                <a:solidFill>
                  <a:srgbClr val="FF0000"/>
                </a:solidFill>
              </a:rPr>
              <a:t> </a:t>
            </a:r>
            <a:r>
              <a:rPr lang="cs-CZ" altLang="cs-CZ" sz="4000" dirty="0" err="1">
                <a:solidFill>
                  <a:srgbClr val="FF0000"/>
                </a:solidFill>
              </a:rPr>
              <a:t>scales</a:t>
            </a:r>
            <a:r>
              <a:rPr lang="cs-CZ" altLang="cs-CZ" sz="4000" dirty="0">
                <a:solidFill>
                  <a:srgbClr val="FF0000"/>
                </a:solidFill>
              </a:rPr>
              <a:t> (FS)</a:t>
            </a:r>
          </a:p>
        </p:txBody>
      </p:sp>
      <p:sp>
        <p:nvSpPr>
          <p:cNvPr id="17411" name="Rectangle 84"/>
          <p:cNvSpPr>
            <a:spLocks noGrp="1" noChangeArrowheads="1"/>
          </p:cNvSpPr>
          <p:nvPr>
            <p:ph type="body" sz="half" idx="2"/>
          </p:nvPr>
        </p:nvSpPr>
        <p:spPr>
          <a:xfrm>
            <a:off x="534670" y="5131185"/>
            <a:ext cx="9624060" cy="861774"/>
          </a:xfrm>
        </p:spPr>
        <p:txBody>
          <a:bodyPr/>
          <a:lstStyle/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Škála výrazů obličeje od žádné bolesti po nesnesitelnou bolest</a:t>
            </a:r>
          </a:p>
          <a:p>
            <a:pPr marL="457200" indent="-457200" eaLnBrk="1" hangingPunct="1">
              <a:buClr>
                <a:srgbClr val="FF0000"/>
              </a:buClr>
              <a:buSzPct val="85000"/>
              <a:buFont typeface="Arial" panose="020B0604020202020204" pitchFamily="34" charset="0"/>
              <a:buChar char="•"/>
            </a:pPr>
            <a:r>
              <a:rPr lang="cs-CZ" altLang="cs-CZ" sz="2800" dirty="0"/>
              <a:t>Využitelné pro dětské pacienty ve věku 3 až 6 let</a:t>
            </a:r>
          </a:p>
        </p:txBody>
      </p:sp>
      <p:sp>
        <p:nvSpPr>
          <p:cNvPr id="17412" name="Rectangle 6"/>
          <p:cNvSpPr>
            <a:spLocks noChangeArrowheads="1"/>
          </p:cNvSpPr>
          <p:nvPr/>
        </p:nvSpPr>
        <p:spPr bwMode="auto">
          <a:xfrm>
            <a:off x="1177017" y="2444919"/>
            <a:ext cx="1172469" cy="274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100" b="1">
                <a:latin typeface="Arial" charset="0"/>
                <a:cs typeface="Times New Roman" pitchFamily="18" charset="0"/>
              </a:rPr>
              <a:t>                         </a:t>
            </a:r>
            <a:endParaRPr lang="cs-CZ" altLang="cs-CZ" sz="2100">
              <a:latin typeface="Arial" charset="0"/>
            </a:endParaRPr>
          </a:p>
        </p:txBody>
      </p:sp>
      <p:sp>
        <p:nvSpPr>
          <p:cNvPr id="17413" name="Rectangle 76"/>
          <p:cNvSpPr>
            <a:spLocks noChangeArrowheads="1"/>
          </p:cNvSpPr>
          <p:nvPr/>
        </p:nvSpPr>
        <p:spPr bwMode="auto">
          <a:xfrm>
            <a:off x="0" y="3040624"/>
            <a:ext cx="219003" cy="828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indent="793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3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30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pic>
        <p:nvPicPr>
          <p:cNvPr id="17414" name="Picture 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230" y="2193578"/>
            <a:ext cx="6917293" cy="198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Rectangle 77"/>
          <p:cNvSpPr>
            <a:spLocks noChangeArrowheads="1"/>
          </p:cNvSpPr>
          <p:nvPr/>
        </p:nvSpPr>
        <p:spPr bwMode="auto">
          <a:xfrm>
            <a:off x="0" y="5632080"/>
            <a:ext cx="210732" cy="42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>
              <a:latin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651500" y="4178826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wikiskripta.eu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81433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774700" y="10382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ABCDE</a:t>
            </a:r>
          </a:p>
        </p:txBody>
      </p:sp>
      <p:graphicFrame>
        <p:nvGraphicFramePr>
          <p:cNvPr id="18435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632021"/>
              </p:ext>
            </p:extLst>
          </p:nvPr>
        </p:nvGraphicFramePr>
        <p:xfrm>
          <a:off x="3441700" y="1647825"/>
          <a:ext cx="3612585" cy="4861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Acrobat Document" r:id="rId3" imgW="6568336" imgH="8839152" progId="AcroExch.Document.11">
                  <p:embed/>
                </p:oleObj>
              </mc:Choice>
              <mc:Fallback>
                <p:oleObj name="Acrobat Document" r:id="rId3" imgW="6568336" imgH="8839152" progId="AcroExch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0" y="1647825"/>
                        <a:ext cx="3612585" cy="48615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337300" y="614442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modrahvezdazivota.cz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7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>
          <a:xfrm>
            <a:off x="774700" y="11144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Předání traumatizovaného P ve ZZ</a:t>
            </a:r>
          </a:p>
        </p:txBody>
      </p:sp>
      <p:pic>
        <p:nvPicPr>
          <p:cNvPr id="19459" name="Picture 2" descr="E:\PTNP 2020\AT-MIST_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065" y="1764666"/>
            <a:ext cx="3709273" cy="4836159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413500" y="6287798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modrahvezdazivota.cz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6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solidFill>
                  <a:srgbClr val="FF0000"/>
                </a:solidFill>
              </a:rPr>
              <a:t>NYHA </a:t>
            </a:r>
            <a:r>
              <a:rPr lang="cs-CZ" altLang="cs-CZ" sz="4000" dirty="0">
                <a:solidFill>
                  <a:srgbClr val="FF0000"/>
                </a:solidFill>
              </a:rPr>
              <a:t>(New York </a:t>
            </a:r>
            <a:r>
              <a:rPr lang="cs-CZ" altLang="cs-CZ" sz="4000" dirty="0" err="1">
                <a:solidFill>
                  <a:srgbClr val="FF0000"/>
                </a:solidFill>
              </a:rPr>
              <a:t>Heart</a:t>
            </a:r>
            <a:r>
              <a:rPr lang="cs-CZ" altLang="cs-CZ" sz="4000" dirty="0">
                <a:solidFill>
                  <a:srgbClr val="FF0000"/>
                </a:solidFill>
              </a:rPr>
              <a:t> </a:t>
            </a:r>
            <a:r>
              <a:rPr lang="cs-CZ" altLang="cs-CZ" sz="4000" dirty="0" err="1">
                <a:solidFill>
                  <a:srgbClr val="FF0000"/>
                </a:solidFill>
              </a:rPr>
              <a:t>Association</a:t>
            </a:r>
            <a:r>
              <a:rPr lang="cs-CZ" altLang="cs-CZ" sz="400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0483" name="Picture 5" descr="D:\Users\pfeffe\Desktop\NYH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2562225"/>
            <a:ext cx="5747703" cy="392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Zástupný symbol pro obsah 1"/>
          <p:cNvSpPr>
            <a:spLocks noGrp="1"/>
          </p:cNvSpPr>
          <p:nvPr>
            <p:ph idx="4294967295"/>
          </p:nvPr>
        </p:nvSpPr>
        <p:spPr>
          <a:xfrm>
            <a:off x="378725" y="1636868"/>
            <a:ext cx="9624060" cy="49911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/>
              <a:t>klasifikace dušnosti u srdečního selhání, ale používaná i pro posouzení dušnosti jiné etiologie</a:t>
            </a:r>
          </a:p>
        </p:txBody>
      </p:sp>
    </p:spTree>
    <p:extLst>
      <p:ext uri="{BB962C8B-B14F-4D97-AF65-F5344CB8AC3E}">
        <p14:creationId xmlns:p14="http://schemas.microsoft.com/office/powerpoint/2010/main" val="135747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+mj-lt"/>
              </a:rPr>
              <a:t>Použité zdroje</a:t>
            </a:r>
            <a:endParaRPr lang="cs-CZ" sz="44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18576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+mj-lt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2016. ISBN 978-80-247-4343-1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>
                <a:latin typeface="+mj-lt"/>
              </a:rPr>
              <a:t>Bydžovský, J</a:t>
            </a:r>
            <a:r>
              <a:rPr lang="cs-CZ" sz="2800" dirty="0">
                <a:latin typeface="+mj-lt"/>
              </a:rPr>
              <a:t>. </a:t>
            </a:r>
            <a:r>
              <a:rPr lang="cs-CZ" sz="2800" i="1" dirty="0">
                <a:latin typeface="+mj-lt"/>
              </a:rPr>
              <a:t>Tabulky pro medicínu prvního kontaktu</a:t>
            </a:r>
            <a:r>
              <a:rPr lang="cs-CZ" sz="2800" dirty="0">
                <a:latin typeface="+mj-lt"/>
              </a:rPr>
              <a:t>. 1. vyd. Praha: Triton, 2010. ISBN 80-7387-351-6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+mj-lt"/>
                <a:cs typeface="Arial" panose="020B0604020202020204" pitchFamily="34" charset="0"/>
              </a:rPr>
              <a:t>MALÁSKA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J., STAŠEK, J.,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Intenzivní medicína v praxi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2020. ISBN 978-80-7345-675-7</a:t>
            </a:r>
            <a:r>
              <a:rPr lang="cs-CZ" sz="2800" dirty="0" smtClean="0">
                <a:latin typeface="+mj-lt"/>
                <a:cs typeface="Arial" panose="020B0604020202020204" pitchFamily="34" charset="0"/>
              </a:rPr>
              <a:t>.</a:t>
            </a:r>
            <a:endParaRPr lang="cs-CZ" sz="2800" dirty="0" smtClean="0">
              <a:latin typeface="+mj-lt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>
                <a:latin typeface="+mj-lt"/>
                <a:cs typeface="Arial" panose="020B0604020202020204" pitchFamily="34" charset="0"/>
              </a:rPr>
              <a:t>Š</a:t>
            </a:r>
            <a:r>
              <a:rPr lang="cs-CZ" sz="2800" cap="all" dirty="0" err="1">
                <a:latin typeface="+mj-lt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+mj-lt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latin typeface="+mj-lt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+mj-lt"/>
                <a:cs typeface="Arial" panose="020B0604020202020204" pitchFamily="34" charset="0"/>
              </a:rPr>
              <a:t>, 2018. ISBN 978-80-271-0596-0.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</TotalTime>
  <Words>453</Words>
  <Application>Microsoft Office PowerPoint</Application>
  <PresentationFormat>Vlastní</PresentationFormat>
  <Paragraphs>82</Paragraphs>
  <Slides>17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9" baseType="lpstr">
      <vt:lpstr>Office Theme</vt:lpstr>
      <vt:lpstr>Adobe Acrobat Document</vt:lpstr>
      <vt:lpstr>Prezentace aplikace PowerPoint</vt:lpstr>
      <vt:lpstr>Skórovací systémy v neodkladné péči</vt:lpstr>
      <vt:lpstr>NACA</vt:lpstr>
      <vt:lpstr>GCS (Glascow coma scale)</vt:lpstr>
      <vt:lpstr>GCS pro děti</vt:lpstr>
      <vt:lpstr>START (Snadné Třídění A Rychlá Terapie)</vt:lpstr>
      <vt:lpstr>START (Snadné Třídění A Rychlá Terapie)</vt:lpstr>
      <vt:lpstr>Apgar skóre</vt:lpstr>
      <vt:lpstr>Apgar skóre</vt:lpstr>
      <vt:lpstr>RAMSAY (hodnocení úrovně sedace)</vt:lpstr>
      <vt:lpstr>Mallampati skóre</vt:lpstr>
      <vt:lpstr>VAS (vizuální analogová škála bolesti)</vt:lpstr>
      <vt:lpstr>Grafická škála bolesti – faces scales (FS)</vt:lpstr>
      <vt:lpstr>ABCDE</vt:lpstr>
      <vt:lpstr>Předání traumatizovaného P ve ZZ</vt:lpstr>
      <vt:lpstr>NYHA (New York Heart Association)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68</cp:revision>
  <dcterms:created xsi:type="dcterms:W3CDTF">2017-03-15T11:07:40Z</dcterms:created>
  <dcterms:modified xsi:type="dcterms:W3CDTF">2021-12-03T19:42:46Z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