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0680700" cy="7556500"/>
  <p:notesSz cx="10680700" cy="75565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DQNUDI+Arial" panose="020B0604020202020204" charset="0"/>
      <p:regular r:id="rId24"/>
    </p:embeddedFont>
    <p:embeddedFont>
      <p:font typeface="EVVPGT+Tahoma" panose="020B0604020202020204" charset="0"/>
      <p:regular r:id="rId25"/>
    </p:embeddedFont>
    <p:embeddedFont>
      <p:font typeface="FBUMWN+Wingdings" panose="020B0604020202020204" charset="2"/>
      <p:regular r:id="rId26"/>
    </p:embeddedFont>
    <p:embeddedFont>
      <p:font typeface="OTCHJF+Times New Roman" panose="020B0604020202020204" charset="0"/>
      <p:regular r:id="rId27"/>
    </p:embeddedFont>
    <p:embeddedFont>
      <p:font typeface="Times New Roman" panose="02020603050405020304" pitchFamily="18" charset="0"/>
      <p:regular r:id="rId28"/>
    </p:embeddedFont>
  </p:embeddedFontLst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244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86" d="100"/>
          <a:sy n="86" d="100"/>
        </p:scale>
        <p:origin x="972" y="90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5/2/2023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7FE7C39-8040-B9AA-F00F-CACD0D63F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74303"/>
            <a:ext cx="10588933" cy="59562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3408"/>
            <a:ext cx="9148573" cy="68656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91312" y="1827419"/>
            <a:ext cx="7477984" cy="68422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793"/>
              </a:lnSpc>
              <a:spcBef>
                <a:spcPts val="0"/>
              </a:spcBef>
              <a:spcAft>
                <a:spcPts val="0"/>
              </a:spcAft>
            </a:pPr>
            <a:r>
              <a:rPr sz="4800" dirty="0">
                <a:solidFill>
                  <a:srgbClr val="CCFFFF"/>
                </a:solidFill>
                <a:latin typeface="EVVPGT+Tahoma"/>
                <a:cs typeface="EVVPGT+Tahoma"/>
              </a:rPr>
              <a:t>Propedeutika</a:t>
            </a:r>
            <a:r>
              <a:rPr sz="4800" spc="13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EVVPGT+Tahoma"/>
                <a:cs typeface="EVVPGT+Tahoma"/>
              </a:rPr>
              <a:t>výuky</a:t>
            </a:r>
            <a:r>
              <a:rPr sz="4800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800" dirty="0" err="1">
                <a:solidFill>
                  <a:srgbClr val="CCFFFF"/>
                </a:solidFill>
                <a:latin typeface="EVVPGT+Tahoma"/>
                <a:cs typeface="EVVPGT+Tahoma"/>
              </a:rPr>
              <a:t>chemi</a:t>
            </a:r>
            <a:r>
              <a:rPr lang="cs-CZ" sz="4800" dirty="0">
                <a:solidFill>
                  <a:srgbClr val="CCFFFF"/>
                </a:solidFill>
                <a:latin typeface="EVVPGT+Tahoma"/>
                <a:cs typeface="EVVPGT+Tahoma"/>
              </a:rPr>
              <a:t>e</a:t>
            </a:r>
            <a:endParaRPr sz="4800" dirty="0">
              <a:solidFill>
                <a:srgbClr val="CCFFFF"/>
              </a:solidFill>
              <a:latin typeface="EVVPGT+Tahoma"/>
              <a:cs typeface="EVVPGT+Tahom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30633" y="3891094"/>
            <a:ext cx="429439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ECFF"/>
                </a:solidFill>
                <a:latin typeface="EVVPGT+Tahoma"/>
                <a:cs typeface="EVVPGT+Tahoma"/>
              </a:rPr>
              <a:t>9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122897" y="4622597"/>
            <a:ext cx="7246399" cy="126024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09586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EVVPGT+Tahoma"/>
                <a:cs typeface="EVVPGT+Tahoma"/>
              </a:rPr>
              <a:t>Bezpečnostní předpisy</a:t>
            </a:r>
            <a:r>
              <a:rPr sz="4000" spc="36" dirty="0">
                <a:solidFill>
                  <a:srgbClr val="FF0000"/>
                </a:solidFill>
                <a:latin typeface="EVVPGT+Tahoma"/>
                <a:cs typeface="EVVPGT+Tahoma"/>
              </a:rPr>
              <a:t> </a:t>
            </a:r>
            <a:r>
              <a:rPr sz="4000" dirty="0">
                <a:solidFill>
                  <a:srgbClr val="FF0000"/>
                </a:solidFill>
                <a:latin typeface="EVVPGT+Tahoma"/>
                <a:cs typeface="EVVPGT+Tahoma"/>
              </a:rPr>
              <a:t>pro</a:t>
            </a:r>
          </a:p>
          <a:p>
            <a:pPr marL="0" marR="0">
              <a:lnSpc>
                <a:spcPts val="4799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0000"/>
                </a:solidFill>
                <a:latin typeface="EVVPGT+Tahoma"/>
                <a:cs typeface="EVVPGT+Tahoma"/>
              </a:rPr>
              <a:t>zacházení s chemickými látkami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333408" y="911554"/>
            <a:ext cx="2488652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FFFF00"/>
                </a:solidFill>
                <a:latin typeface="EVVPGT+Tahoma"/>
                <a:cs typeface="EVVPGT+Tahoma"/>
              </a:rPr>
              <a:t>Literatura: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907" y="1948083"/>
            <a:ext cx="7692557" cy="422171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0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458" baseline="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Zákon</a:t>
            </a:r>
            <a:r>
              <a:rPr sz="2800" spc="3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352/1999 Sb.</a:t>
            </a:r>
            <a:r>
              <a:rPr sz="2800" spc="1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– platnost k</a:t>
            </a:r>
            <a:r>
              <a:rPr sz="2800" spc="2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30.12.</a:t>
            </a:r>
            <a:r>
              <a:rPr sz="2800" spc="16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1999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1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Zákon</a:t>
            </a:r>
            <a:r>
              <a:rPr sz="2800" spc="3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356/2003 Sb.</a:t>
            </a:r>
            <a:r>
              <a:rPr sz="2800" spc="1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– platnost k</a:t>
            </a:r>
            <a:r>
              <a:rPr sz="2800" spc="2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29.10.</a:t>
            </a:r>
            <a:r>
              <a:rPr sz="2800" spc="16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2003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27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2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Zákon</a:t>
            </a:r>
            <a:r>
              <a:rPr sz="2800" spc="3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350/2011 Sb.</a:t>
            </a:r>
            <a:r>
              <a:rPr sz="2800" spc="1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– platnost k</a:t>
            </a:r>
            <a:r>
              <a:rPr sz="2800" spc="2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spc="-19" dirty="0">
                <a:solidFill>
                  <a:srgbClr val="FFFF00"/>
                </a:solidFill>
                <a:latin typeface="EVVPGT+Tahoma"/>
                <a:cs typeface="EVVPGT+Tahoma"/>
              </a:rPr>
              <a:t>1.</a:t>
            </a:r>
            <a:r>
              <a:rPr sz="2800" spc="3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spc="-19" dirty="0">
                <a:solidFill>
                  <a:srgbClr val="FFFF00"/>
                </a:solidFill>
                <a:latin typeface="EVVPGT+Tahoma"/>
                <a:cs typeface="EVVPGT+Tahoma"/>
              </a:rPr>
              <a:t>1.</a:t>
            </a:r>
            <a:r>
              <a:rPr sz="2800" spc="3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2021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3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ZAJÍČEK,</a:t>
            </a:r>
            <a:r>
              <a:rPr sz="2800" spc="1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J.,</a:t>
            </a:r>
            <a:r>
              <a:rPr sz="2800" spc="1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BENEŠ,</a:t>
            </a:r>
            <a:r>
              <a:rPr sz="2800" spc="1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P.</a:t>
            </a:r>
            <a:r>
              <a:rPr sz="2800" spc="1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(2001):</a:t>
            </a:r>
            <a:r>
              <a:rPr sz="2800" spc="4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Použití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chemických látek</a:t>
            </a:r>
            <a:r>
              <a:rPr sz="2800" spc="28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ve škole; Fortuna,</a:t>
            </a:r>
            <a:r>
              <a:rPr sz="2800" spc="1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Praha,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ISBN</a:t>
            </a:r>
            <a:r>
              <a:rPr sz="2800" spc="26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80-7168-777-4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36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36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ČERNÁ,</a:t>
            </a:r>
            <a:r>
              <a:rPr sz="2800" spc="-2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B.,</a:t>
            </a:r>
            <a:r>
              <a:rPr sz="2800" spc="-26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ŠIBOR,</a:t>
            </a:r>
            <a:r>
              <a:rPr sz="2800" spc="4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spc="-20" dirty="0">
                <a:solidFill>
                  <a:srgbClr val="FFFF00"/>
                </a:solidFill>
                <a:latin typeface="EVVPGT+Tahoma"/>
                <a:cs typeface="EVVPGT+Tahoma"/>
              </a:rPr>
              <a:t>J.</a:t>
            </a:r>
            <a:r>
              <a:rPr sz="2800" spc="3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(2001):</a:t>
            </a:r>
            <a:r>
              <a:rPr sz="2800" spc="1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Nebezpečné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látky</a:t>
            </a:r>
            <a:r>
              <a:rPr sz="2800" spc="29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a přípravky</a:t>
            </a:r>
            <a:r>
              <a:rPr sz="2800" spc="5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ve výuce chemie na základní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škole;</a:t>
            </a:r>
            <a:r>
              <a:rPr sz="2800" spc="1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metodický list,</a:t>
            </a:r>
            <a:r>
              <a:rPr sz="2800" spc="1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Brno,</a:t>
            </a:r>
            <a:r>
              <a:rPr sz="2800" spc="1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spc="-10" dirty="0">
                <a:solidFill>
                  <a:srgbClr val="FFFF00"/>
                </a:solidFill>
                <a:latin typeface="EVVPGT+Tahoma"/>
                <a:cs typeface="EVVPGT+Tahoma"/>
              </a:rPr>
              <a:t>IQ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 media, </a:t>
            </a:r>
            <a:r>
              <a:rPr sz="2800" spc="-19" dirty="0">
                <a:solidFill>
                  <a:srgbClr val="FFFF00"/>
                </a:solidFill>
                <a:latin typeface="EVVPGT+Tahoma"/>
                <a:cs typeface="EVVPGT+Tahoma"/>
              </a:rPr>
              <a:t>1.</a:t>
            </a:r>
            <a:r>
              <a:rPr sz="2800" spc="3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vyd.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2 / 18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1"/>
          <p:cNvSpPr/>
          <p:nvPr/>
        </p:nvSpPr>
        <p:spPr>
          <a:xfrm>
            <a:off x="0" y="0"/>
            <a:ext cx="12700" cy="12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object 2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12619" y="785176"/>
            <a:ext cx="6371460" cy="6506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823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CCFFFF"/>
                </a:solidFill>
                <a:latin typeface="EVVPGT+Tahoma"/>
                <a:cs typeface="EVVPGT+Tahoma"/>
              </a:rPr>
              <a:t>Školní</a:t>
            </a:r>
            <a:r>
              <a:rPr sz="4000" spc="-49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000" dirty="0">
                <a:solidFill>
                  <a:srgbClr val="CCFFFF"/>
                </a:solidFill>
                <a:latin typeface="EVVPGT+Tahoma"/>
                <a:cs typeface="EVVPGT+Tahoma"/>
              </a:rPr>
              <a:t>chemický experiment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12543" y="1658529"/>
            <a:ext cx="7880671" cy="388032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69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Má-li školní chemický experiment plnit funkci</a:t>
            </a:r>
          </a:p>
          <a:p>
            <a:pPr marL="34285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prostředku</a:t>
            </a:r>
            <a:r>
              <a:rPr sz="28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poznávání: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VVPGT+Tahoma"/>
                <a:cs typeface="EVVPGT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názorný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VVPGT+Tahoma"/>
                <a:cs typeface="EVVPGT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přiměřený</a:t>
            </a:r>
            <a:r>
              <a:rPr sz="2800" spc="2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věku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žáků</a:t>
            </a:r>
            <a:r>
              <a:rPr sz="2800" spc="3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(jednoduchý,</a:t>
            </a:r>
            <a:r>
              <a:rPr sz="2800" spc="3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přehledný)</a:t>
            </a:r>
          </a:p>
          <a:p>
            <a:pPr marL="0" marR="0">
              <a:lnSpc>
                <a:spcPts val="3379"/>
              </a:lnSpc>
              <a:spcBef>
                <a:spcPts val="604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VVPGT+Tahoma"/>
                <a:cs typeface="EVVPGT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EVVPGT+Tahoma"/>
                <a:cs typeface="EVVPGT+Tahoma"/>
              </a:rPr>
              <a:t> </a:t>
            </a:r>
            <a:r>
              <a:rPr sz="2800" u="sng" dirty="0">
                <a:solidFill>
                  <a:srgbClr val="FFFF00"/>
                </a:solidFill>
                <a:latin typeface="EVVPGT+Tahoma"/>
                <a:cs typeface="EVVPGT+Tahoma"/>
              </a:rPr>
              <a:t>realizovaný</a:t>
            </a:r>
            <a:r>
              <a:rPr sz="2800" u="sng" spc="5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u="sng" dirty="0">
                <a:solidFill>
                  <a:srgbClr val="FFFF00"/>
                </a:solidFill>
                <a:latin typeface="EVVPGT+Tahoma"/>
                <a:cs typeface="EVVPGT+Tahoma"/>
              </a:rPr>
              <a:t>s respektováním</a:t>
            </a:r>
            <a:r>
              <a:rPr sz="2800" u="sng" spc="18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u="sng" dirty="0">
                <a:solidFill>
                  <a:srgbClr val="FFFF00"/>
                </a:solidFill>
                <a:latin typeface="EVVPGT+Tahoma"/>
                <a:cs typeface="EVVPGT+Tahoma"/>
              </a:rPr>
              <a:t>zásad</a:t>
            </a:r>
            <a:r>
              <a:rPr sz="2800" u="sng" spc="4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u="sng" dirty="0">
                <a:solidFill>
                  <a:srgbClr val="FFFF00"/>
                </a:solidFill>
                <a:latin typeface="EVVPGT+Tahoma"/>
                <a:cs typeface="EVVPGT+Tahoma"/>
              </a:rPr>
              <a:t>bezpečnosti</a:t>
            </a:r>
          </a:p>
          <a:p>
            <a:pPr marL="0" marR="0">
              <a:lnSpc>
                <a:spcPts val="3374"/>
              </a:lnSpc>
              <a:spcBef>
                <a:spcPts val="66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VVPGT+Tahoma"/>
                <a:cs typeface="EVVPGT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naplňující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zásadu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odbornosti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VVPGT+Tahoma"/>
                <a:cs typeface="EVVPGT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se zabezpečením</a:t>
            </a:r>
            <a:r>
              <a:rPr sz="2800" spc="1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odpovídající viditelnosti</a:t>
            </a:r>
          </a:p>
          <a:p>
            <a:pPr marL="342854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experimentálních</a:t>
            </a:r>
            <a:r>
              <a:rPr sz="2800" spc="2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dat (změn)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112543" y="5584323"/>
            <a:ext cx="6381385" cy="893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VVPGT+Tahoma"/>
                <a:cs typeface="EVVPGT+Tahoma"/>
              </a:rPr>
              <a:t>-</a:t>
            </a:r>
            <a:r>
              <a:rPr sz="2250" spc="1179" dirty="0">
                <a:solidFill>
                  <a:srgbClr val="CC99FF"/>
                </a:solidFill>
                <a:latin typeface="EVVPGT+Tahoma"/>
                <a:cs typeface="EVVPGT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EVVPGT+Tahoma"/>
                <a:cs typeface="EVVPGT+Tahoma"/>
              </a:rPr>
              <a:t>po</a:t>
            </a:r>
            <a:r>
              <a:rPr sz="2800" spc="1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stránce obsahové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korespondující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</a:t>
            </a:r>
          </a:p>
          <a:p>
            <a:pPr marL="342854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prezentovaným</a:t>
            </a:r>
            <a:r>
              <a:rPr sz="2800" spc="4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učivem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3 / 18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08828" y="938947"/>
            <a:ext cx="7394336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Nebezpečné látky a</a:t>
            </a:r>
            <a:r>
              <a:rPr sz="4400" spc="15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přípravky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73806" y="2306124"/>
            <a:ext cx="8666279" cy="31123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0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2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Nebezpečné látky</a:t>
            </a:r>
            <a:r>
              <a:rPr sz="2800" spc="29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a přípravky</a:t>
            </a:r>
            <a:r>
              <a:rPr sz="2800" spc="4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– vykazují</a:t>
            </a:r>
            <a:r>
              <a:rPr sz="2800" spc="5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jednu nebo</a:t>
            </a:r>
          </a:p>
          <a:p>
            <a:pPr marL="342883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více nebezpečných vlastností</a:t>
            </a:r>
            <a:r>
              <a:rPr sz="2800" spc="5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stanovených</a:t>
            </a:r>
            <a:r>
              <a:rPr sz="2800" spc="2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zákonem</a:t>
            </a:r>
          </a:p>
          <a:p>
            <a:pPr marL="99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2800" spc="-16" dirty="0">
                <a:solidFill>
                  <a:srgbClr val="FFFFFF"/>
                </a:solidFill>
                <a:latin typeface="EVVPGT+Tahoma"/>
                <a:cs typeface="EVVPGT+Tahoma"/>
              </a:rPr>
              <a:t>a)</a:t>
            </a:r>
            <a:r>
              <a:rPr sz="2800" spc="2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Výbušné</a:t>
            </a:r>
            <a:r>
              <a:rPr sz="2800" spc="2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18" dirty="0">
                <a:solidFill>
                  <a:srgbClr val="FFFFFF"/>
                </a:solidFill>
                <a:latin typeface="EVVPGT+Tahoma"/>
                <a:cs typeface="EVVPGT+Tahoma"/>
              </a:rPr>
              <a:t>b)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 oxidující c)</a:t>
            </a:r>
            <a:r>
              <a:rPr sz="2800" spc="1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extrémně</a:t>
            </a:r>
            <a:r>
              <a:rPr sz="2800" spc="3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hořlavé</a:t>
            </a:r>
            <a:r>
              <a:rPr sz="2800" spc="31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EVVPGT+Tahoma"/>
                <a:cs typeface="EVVPGT+Tahoma"/>
              </a:rPr>
              <a:t>d)</a:t>
            </a:r>
            <a:r>
              <a:rPr sz="2800" spc="2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vysoce</a:t>
            </a:r>
          </a:p>
          <a:p>
            <a:pPr marL="9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hořlavé</a:t>
            </a:r>
            <a:r>
              <a:rPr sz="2800" spc="31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e) hořlavé</a:t>
            </a:r>
            <a:r>
              <a:rPr sz="2800" spc="31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f)</a:t>
            </a:r>
            <a:r>
              <a:rPr sz="2800" spc="-21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vysoce toxické</a:t>
            </a:r>
            <a:r>
              <a:rPr sz="2800" spc="3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EVVPGT+Tahoma"/>
                <a:cs typeface="EVVPGT+Tahoma"/>
              </a:rPr>
              <a:t>g)</a:t>
            </a:r>
            <a:r>
              <a:rPr sz="2800" spc="2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toxické</a:t>
            </a:r>
            <a:r>
              <a:rPr sz="2800" spc="3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-24" dirty="0">
                <a:solidFill>
                  <a:srgbClr val="FFFFFF"/>
                </a:solidFill>
                <a:latin typeface="EVVPGT+Tahoma"/>
                <a:cs typeface="EVVPGT+Tahoma"/>
              </a:rPr>
              <a:t>h)</a:t>
            </a:r>
          </a:p>
          <a:p>
            <a:pPr marL="9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zdraví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škodlivé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-25" dirty="0">
                <a:solidFill>
                  <a:srgbClr val="FFFFFF"/>
                </a:solidFill>
                <a:latin typeface="EVVPGT+Tahoma"/>
                <a:cs typeface="EVVPGT+Tahoma"/>
              </a:rPr>
              <a:t>i)</a:t>
            </a:r>
            <a:r>
              <a:rPr sz="2800" spc="3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žíravé</a:t>
            </a:r>
            <a:r>
              <a:rPr sz="2800" spc="27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j)</a:t>
            </a:r>
            <a:r>
              <a:rPr sz="2800" spc="1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dráždivé</a:t>
            </a:r>
            <a:r>
              <a:rPr sz="2800" spc="3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k) senzibilující l)</a:t>
            </a:r>
          </a:p>
          <a:p>
            <a:pPr marL="9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karcinogenní</a:t>
            </a:r>
            <a:r>
              <a:rPr sz="28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m)</a:t>
            </a:r>
            <a:r>
              <a:rPr sz="2800" spc="1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mutagenní n) toxické</a:t>
            </a:r>
            <a:r>
              <a:rPr sz="2800" spc="3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reprodukci</a:t>
            </a:r>
          </a:p>
          <a:p>
            <a:pPr marL="9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spc="-10" dirty="0">
                <a:solidFill>
                  <a:srgbClr val="FFFFFF"/>
                </a:solidFill>
                <a:latin typeface="EVVPGT+Tahoma"/>
                <a:cs typeface="EVVPGT+Tahoma"/>
              </a:rPr>
              <a:t>o)</a:t>
            </a:r>
            <a:r>
              <a:rPr sz="2800" spc="21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nebezpečné pro</a:t>
            </a:r>
            <a:r>
              <a:rPr sz="2800" spc="1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životní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prostředí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73906" y="5463821"/>
            <a:ext cx="8379221" cy="8935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</a:t>
            </a:r>
            <a:r>
              <a:rPr sz="2800" spc="1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posouzení</a:t>
            </a:r>
            <a:r>
              <a:rPr sz="2800" spc="2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nebezpečnosti je podstatné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uvedení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</a:t>
            </a:r>
          </a:p>
          <a:p>
            <a:pPr marL="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seznamu</a:t>
            </a:r>
            <a:r>
              <a:rPr sz="2800" spc="2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„Nebezpečných chemických látek“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4 / 18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722653"/>
            <a:ext cx="3932225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R-věty a</a:t>
            </a:r>
            <a:r>
              <a:rPr sz="4400" spc="15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S-věty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60326" y="1731524"/>
            <a:ext cx="8385448" cy="413658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30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3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R-věty označují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specifickou rizikovost</a:t>
            </a:r>
            <a:r>
              <a:rPr sz="2800" spc="1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látky</a:t>
            </a:r>
            <a:r>
              <a:rPr sz="2800" spc="57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(čísla</a:t>
            </a:r>
            <a:r>
              <a:rPr sz="2800" spc="3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1</a:t>
            </a:r>
          </a:p>
          <a:p>
            <a:pPr marL="342969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– 66);</a:t>
            </a:r>
            <a:r>
              <a:rPr sz="2800" spc="1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Př.</a:t>
            </a:r>
            <a:r>
              <a:rPr sz="2800" spc="1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R</a:t>
            </a:r>
            <a:r>
              <a:rPr sz="2800" spc="-1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34 – způsobuje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poleptání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19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S-věty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jsou</a:t>
            </a:r>
            <a:r>
              <a:rPr sz="2800" spc="1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pokyny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pro bezpečné nakládání</a:t>
            </a:r>
            <a:r>
              <a:rPr sz="2800" spc="69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látkou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(S</a:t>
            </a:r>
            <a:r>
              <a:rPr sz="2800" spc="3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EVVPGT+Tahoma"/>
                <a:cs typeface="EVVPGT+Tahoma"/>
              </a:rPr>
              <a:t>24</a:t>
            </a:r>
            <a:r>
              <a:rPr sz="2800" spc="2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– zamezte styku</a:t>
            </a:r>
            <a:r>
              <a:rPr sz="28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 kůží)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-39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Koncentrační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limity</a:t>
            </a:r>
            <a:r>
              <a:rPr sz="2800" spc="3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a R-věty – jsou uváděny</a:t>
            </a:r>
            <a:r>
              <a:rPr sz="2800" spc="5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procentech; jsou důležité s ohledem</a:t>
            </a:r>
            <a:r>
              <a:rPr sz="2800" spc="1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na klasifikaci</a:t>
            </a:r>
          </a:p>
          <a:p>
            <a:pPr marL="342969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roztoků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9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Př.:</a:t>
            </a:r>
            <a:r>
              <a:rPr sz="2800" spc="1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kyselina sírová</a:t>
            </a:r>
            <a:r>
              <a:rPr sz="2800" spc="31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– 25% látka</a:t>
            </a:r>
            <a:r>
              <a:rPr sz="2800" spc="3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žíravá;</a:t>
            </a:r>
            <a:r>
              <a:rPr sz="2800" spc="41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5 – 15%</a:t>
            </a:r>
          </a:p>
          <a:p>
            <a:pPr marL="342969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dráždivá;</a:t>
            </a:r>
            <a:r>
              <a:rPr sz="2800" spc="3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spc="-19" dirty="0">
                <a:solidFill>
                  <a:srgbClr val="FFFF00"/>
                </a:solidFill>
                <a:latin typeface="EVVPGT+Tahoma"/>
                <a:cs typeface="EVVPGT+Tahoma"/>
              </a:rPr>
              <a:t>5%</a:t>
            </a:r>
            <a:r>
              <a:rPr sz="2800" spc="44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není klasifikována</a:t>
            </a:r>
            <a:r>
              <a:rPr sz="2800" spc="6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jako nebezpečná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260384" y="6065870"/>
            <a:ext cx="7947636" cy="55857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4969" marR="0">
              <a:lnSpc>
                <a:spcPts val="1926"/>
              </a:lnSpc>
              <a:spcBef>
                <a:spcPts val="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EVVPGT+Tahoma"/>
                <a:cs typeface="EVVPGT+Tahoma"/>
              </a:rPr>
              <a:t>(zdroj:</a:t>
            </a:r>
            <a:r>
              <a:rPr sz="16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ZAJÍČEK,</a:t>
            </a:r>
            <a:r>
              <a:rPr sz="1600" spc="2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J.,</a:t>
            </a:r>
            <a:r>
              <a:rPr sz="1600" spc="3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BENEŠ, </a:t>
            </a:r>
            <a:r>
              <a:rPr sz="1600" spc="-20" dirty="0">
                <a:solidFill>
                  <a:srgbClr val="FFFF00"/>
                </a:solidFill>
                <a:latin typeface="EVVPGT+Tahoma"/>
                <a:cs typeface="EVVPGT+Tahoma"/>
              </a:rPr>
              <a:t>P.</a:t>
            </a:r>
            <a:r>
              <a:rPr sz="1600" spc="4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(2001): Použití</a:t>
            </a:r>
            <a:r>
              <a:rPr sz="1600" spc="3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chemických</a:t>
            </a:r>
            <a:r>
              <a:rPr sz="1600" spc="3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látek</a:t>
            </a:r>
            <a:r>
              <a:rPr sz="1600" spc="1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1600" spc="-15" dirty="0">
                <a:solidFill>
                  <a:srgbClr val="FFFF00"/>
                </a:solidFill>
                <a:latin typeface="EVVPGT+Tahoma"/>
                <a:cs typeface="EVVPGT+Tahoma"/>
              </a:rPr>
              <a:t>ve</a:t>
            </a:r>
            <a:r>
              <a:rPr sz="1600" spc="1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škole;</a:t>
            </a:r>
            <a:r>
              <a:rPr sz="1600" spc="2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Fortuna,</a:t>
            </a:r>
          </a:p>
          <a:p>
            <a:pPr marL="0" marR="0">
              <a:lnSpc>
                <a:spcPts val="1926"/>
              </a:lnSpc>
              <a:spcBef>
                <a:spcPts val="295"/>
              </a:spcBef>
              <a:spcAft>
                <a:spcPts val="0"/>
              </a:spcAft>
            </a:pP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Praha, ISBN 80-7168-777-4</a:t>
            </a:r>
            <a:r>
              <a:rPr sz="1600" spc="3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1600" dirty="0">
                <a:solidFill>
                  <a:srgbClr val="FFFF00"/>
                </a:solidFill>
                <a:latin typeface="EVVPGT+Tahoma"/>
                <a:cs typeface="EVVPGT+Tahoma"/>
              </a:rPr>
              <a:t>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6 / 18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7 / 18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B6FC6879-4059-638D-05F0-0DD0F553AFBE}"/>
              </a:ext>
            </a:extLst>
          </p:cNvPr>
          <p:cNvSpPr txBox="1"/>
          <p:nvPr/>
        </p:nvSpPr>
        <p:spPr>
          <a:xfrm>
            <a:off x="7140550" y="6835123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obrázků: archiv autora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68012" y="649587"/>
            <a:ext cx="7329528" cy="58995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345"/>
              </a:lnSpc>
              <a:spcBef>
                <a:spcPts val="0"/>
              </a:spcBef>
              <a:spcAft>
                <a:spcPts val="0"/>
              </a:spcAft>
            </a:pPr>
            <a:r>
              <a:rPr sz="3600" dirty="0">
                <a:solidFill>
                  <a:srgbClr val="CCFFFF"/>
                </a:solidFill>
                <a:latin typeface="EVVPGT+Tahoma"/>
                <a:cs typeface="EVVPGT+Tahoma"/>
              </a:rPr>
              <a:t>Označení</a:t>
            </a:r>
            <a:r>
              <a:rPr sz="3600" spc="73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EVVPGT+Tahoma"/>
                <a:cs typeface="EVVPGT+Tahoma"/>
              </a:rPr>
              <a:t>obalů nebezpečných</a:t>
            </a:r>
            <a:r>
              <a:rPr sz="3600" spc="37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3600" dirty="0">
                <a:solidFill>
                  <a:srgbClr val="CCFFFF"/>
                </a:solidFill>
                <a:latin typeface="EVVPGT+Tahoma"/>
                <a:cs typeface="EVVPGT+Tahoma"/>
              </a:rPr>
              <a:t>látek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152202" y="1371923"/>
            <a:ext cx="7963042" cy="14055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9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Označení provádí:</a:t>
            </a:r>
            <a:r>
              <a:rPr sz="2800" spc="38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výrobce,</a:t>
            </a:r>
            <a:r>
              <a:rPr sz="2800" spc="1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dovozce, distributor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9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Obsahuje: -</a:t>
            </a:r>
            <a:r>
              <a:rPr sz="2800" spc="-19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název</a:t>
            </a:r>
            <a:r>
              <a:rPr sz="2800" spc="2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látky</a:t>
            </a:r>
            <a:r>
              <a:rPr sz="2800" spc="5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–</a:t>
            </a:r>
            <a:r>
              <a:rPr sz="2800" spc="-2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výrobce</a:t>
            </a:r>
            <a:r>
              <a:rPr sz="2800" spc="2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– výstražné</a:t>
            </a:r>
          </a:p>
          <a:p>
            <a:pPr marL="342900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symboly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– R</a:t>
            </a:r>
            <a:r>
              <a:rPr sz="2800" spc="-1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větu,</a:t>
            </a:r>
            <a:r>
              <a:rPr sz="2800" spc="1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S větu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52202" y="2822812"/>
            <a:ext cx="8042034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17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1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Označení </a:t>
            </a:r>
            <a:r>
              <a:rPr sz="2800" spc="-19" dirty="0">
                <a:solidFill>
                  <a:srgbClr val="FFFF00"/>
                </a:solidFill>
                <a:latin typeface="EVVPGT+Tahoma"/>
                <a:cs typeface="EVVPGT+Tahoma"/>
              </a:rPr>
              <a:t>se</a:t>
            </a:r>
            <a:r>
              <a:rPr sz="2800" spc="19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uvádí</a:t>
            </a:r>
            <a:r>
              <a:rPr sz="2800" spc="2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štítkem</a:t>
            </a:r>
            <a:r>
              <a:rPr sz="2800" spc="-1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na obalu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(viz ukázka)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8 / 18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BA1B9EE7-5CC3-16CD-4B86-18F3BE2DE6A8}"/>
              </a:ext>
            </a:extLst>
          </p:cNvPr>
          <p:cNvSpPr txBox="1"/>
          <p:nvPr/>
        </p:nvSpPr>
        <p:spPr>
          <a:xfrm>
            <a:off x="6385924" y="6742391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219090" y="7284523"/>
            <a:ext cx="40661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9 / 18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07817831-8D24-4EBD-6C05-80FF21FC58DF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10 / 18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13B10E6-7531-5D84-9D62-2284EBDBCD9D}"/>
              </a:ext>
            </a:extLst>
          </p:cNvPr>
          <p:cNvSpPr txBox="1"/>
          <p:nvPr/>
        </p:nvSpPr>
        <p:spPr>
          <a:xfrm>
            <a:off x="6492478" y="6835123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610" y="651101"/>
            <a:ext cx="8605109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Chemické</a:t>
            </a:r>
            <a:r>
              <a:rPr sz="4400" spc="-36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látky</a:t>
            </a:r>
            <a:r>
              <a:rPr sz="4400" spc="-49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a</a:t>
            </a:r>
            <a:r>
              <a:rPr sz="4400" spc="15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spc="11" dirty="0">
                <a:solidFill>
                  <a:srgbClr val="CCFFFF"/>
                </a:solidFill>
                <a:latin typeface="EVVPGT+Tahoma"/>
                <a:cs typeface="EVVPGT+Tahoma"/>
              </a:rPr>
              <a:t>výuka</a:t>
            </a:r>
            <a:r>
              <a:rPr sz="4400" spc="-84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chemii</a:t>
            </a:r>
            <a:r>
              <a:rPr sz="4400" spc="-54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(1)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49907" y="2234516"/>
            <a:ext cx="7887797" cy="370988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0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0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Použití</a:t>
            </a:r>
            <a:r>
              <a:rPr sz="28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látek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ve školách</a:t>
            </a:r>
            <a:r>
              <a:rPr sz="2800" spc="27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–</a:t>
            </a:r>
            <a:r>
              <a:rPr sz="2800" spc="-1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učitel chemie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- osoba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oprávněná</a:t>
            </a:r>
            <a:r>
              <a:rPr sz="2800" spc="3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nakládání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 chemickými látkami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a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přípravky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(distributor?</a:t>
            </a:r>
            <a:r>
              <a:rPr sz="2800" spc="3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–</a:t>
            </a:r>
            <a:r>
              <a:rPr sz="2800" spc="-27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poskytuje</a:t>
            </a:r>
            <a:r>
              <a:rPr sz="2800" spc="27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je žákům)</a:t>
            </a:r>
          </a:p>
          <a:p>
            <a:pPr marL="0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3400" baseline="19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1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Žáci</a:t>
            </a:r>
            <a:r>
              <a:rPr sz="2800" spc="3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pracují jen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 látkami,</a:t>
            </a:r>
            <a:r>
              <a:rPr sz="2800" spc="4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které neohrožují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jejich</a:t>
            </a:r>
            <a:r>
              <a:rPr sz="2800" spc="-2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zdraví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a bezpečnost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9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Rozlišujeme použití:</a:t>
            </a:r>
            <a:r>
              <a:rPr sz="2800" spc="1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spc="-16" dirty="0">
                <a:solidFill>
                  <a:srgbClr val="FFFF00"/>
                </a:solidFill>
                <a:latin typeface="EVVPGT+Tahoma"/>
                <a:cs typeface="EVVPGT+Tahoma"/>
              </a:rPr>
              <a:t>a)</a:t>
            </a:r>
            <a:r>
              <a:rPr sz="2800" spc="54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k demonstračním</a:t>
            </a:r>
          </a:p>
          <a:p>
            <a:pPr marL="342941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účelům</a:t>
            </a:r>
          </a:p>
          <a:p>
            <a:pPr marL="111298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800" spc="-10" dirty="0">
                <a:solidFill>
                  <a:srgbClr val="FFFF00"/>
                </a:solidFill>
                <a:latin typeface="EVVPGT+Tahoma"/>
                <a:cs typeface="EVVPGT+Tahoma"/>
              </a:rPr>
              <a:t>b)</a:t>
            </a:r>
            <a:r>
              <a:rPr sz="2800" spc="2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pro žákovské</a:t>
            </a:r>
            <a:r>
              <a:rPr sz="2800" spc="3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experimentování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11 / 18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45424" y="722653"/>
            <a:ext cx="8605108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Chemické</a:t>
            </a:r>
            <a:r>
              <a:rPr sz="4400" spc="-36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látky</a:t>
            </a:r>
            <a:r>
              <a:rPr sz="4400" spc="-49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a</a:t>
            </a:r>
            <a:r>
              <a:rPr sz="4400" spc="15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spc="11" dirty="0">
                <a:solidFill>
                  <a:srgbClr val="CCFFFF"/>
                </a:solidFill>
                <a:latin typeface="EVVPGT+Tahoma"/>
                <a:cs typeface="EVVPGT+Tahoma"/>
              </a:rPr>
              <a:t>výuka</a:t>
            </a:r>
            <a:r>
              <a:rPr sz="4400" spc="-84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chemii</a:t>
            </a:r>
            <a:r>
              <a:rPr sz="4400" spc="-54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(2)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333521" y="1874914"/>
            <a:ext cx="7620258" cy="4477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39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39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Pro</a:t>
            </a:r>
            <a:r>
              <a:rPr sz="2800" spc="1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demonstrační</a:t>
            </a:r>
            <a:r>
              <a:rPr sz="2800" spc="24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účely – demonstruje</a:t>
            </a:r>
            <a:r>
              <a:rPr sz="2800" spc="3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osoba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autorizovaná</a:t>
            </a:r>
            <a:r>
              <a:rPr sz="2800" spc="6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nebo zaškolená,</a:t>
            </a:r>
            <a:r>
              <a:rPr sz="2800" spc="4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znalá pravidel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bezpečného</a:t>
            </a:r>
            <a:r>
              <a:rPr sz="2800" spc="-2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zacházení;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1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Autorizace</a:t>
            </a:r>
            <a:r>
              <a:rPr sz="2800" spc="28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není vyžadována</a:t>
            </a:r>
            <a:r>
              <a:rPr sz="2800" spc="6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– látky</a:t>
            </a:r>
            <a:r>
              <a:rPr sz="2800" spc="5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hořlavé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(R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10),</a:t>
            </a:r>
            <a:r>
              <a:rPr sz="2800" spc="1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zdraví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škodlivé</a:t>
            </a:r>
            <a:r>
              <a:rPr sz="2800" spc="28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(X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n),</a:t>
            </a:r>
            <a:r>
              <a:rPr sz="2800" spc="13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dráždivé</a:t>
            </a:r>
            <a:r>
              <a:rPr sz="2800" spc="3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(X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i)</a:t>
            </a:r>
            <a:r>
              <a:rPr sz="2800" spc="-2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a</a:t>
            </a:r>
          </a:p>
          <a:p>
            <a:pPr marL="342942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senzibilující (R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42,</a:t>
            </a:r>
            <a:r>
              <a:rPr sz="2800" spc="16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R</a:t>
            </a:r>
            <a:r>
              <a:rPr sz="2800" spc="-1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43)</a:t>
            </a:r>
          </a:p>
          <a:p>
            <a:pPr marL="0" marR="0">
              <a:lnSpc>
                <a:spcPts val="3374"/>
              </a:lnSpc>
              <a:spcBef>
                <a:spcPts val="656"/>
              </a:spcBef>
              <a:spcAft>
                <a:spcPts val="0"/>
              </a:spcAft>
            </a:pPr>
            <a:r>
              <a:rPr sz="3400" baseline="18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1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Demonstruje</a:t>
            </a:r>
            <a:r>
              <a:rPr sz="2800" spc="29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s dodržením</a:t>
            </a:r>
            <a:r>
              <a:rPr sz="2800" spc="1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zásad</a:t>
            </a:r>
            <a:r>
              <a:rPr sz="2800" spc="1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bezpečnosti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(viz následující</a:t>
            </a:r>
            <a:r>
              <a:rPr sz="2800" spc="24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obrázky</a:t>
            </a:r>
            <a:r>
              <a:rPr sz="2800" spc="5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–</a:t>
            </a:r>
            <a:r>
              <a:rPr sz="2800" spc="-2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demonstrační</a:t>
            </a:r>
            <a:r>
              <a:rPr sz="2800" spc="21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stůl a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digestoř)</a:t>
            </a:r>
            <a:r>
              <a:rPr sz="2800" spc="1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ochranný</a:t>
            </a:r>
            <a:r>
              <a:rPr sz="2800" spc="2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štít nebo</a:t>
            </a:r>
            <a:r>
              <a:rPr sz="2800" spc="-2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brýle,</a:t>
            </a:r>
            <a:r>
              <a:rPr sz="2800" spc="1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gumové</a:t>
            </a:r>
          </a:p>
          <a:p>
            <a:pPr marL="342942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rukavice;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12 / 18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13 / 18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61F12A40-B92E-975C-0F1A-8E8ACE4B42DD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15590" y="6076292"/>
            <a:ext cx="8188647" cy="865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FFFF00"/>
                </a:solidFill>
                <a:latin typeface="OTCHJF+Times New Roman"/>
                <a:cs typeface="OTCHJF+Times New Roman"/>
              </a:rPr>
              <a:t>Přednáška</a:t>
            </a:r>
            <a:r>
              <a:rPr sz="2400" spc="-10" dirty="0">
                <a:solidFill>
                  <a:srgbClr val="FFFF00"/>
                </a:solidFill>
                <a:latin typeface="OTCHJF+Times New Roman"/>
                <a:cs typeface="OTCHJF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TCHJF+Times New Roman"/>
                <a:cs typeface="OTCHJF+Times New Roman"/>
              </a:rPr>
              <a:t>s prezentací</a:t>
            </a:r>
            <a:r>
              <a:rPr sz="2400" spc="-45" dirty="0">
                <a:solidFill>
                  <a:srgbClr val="FFFF00"/>
                </a:solidFill>
                <a:latin typeface="OTCHJF+Times New Roman"/>
                <a:cs typeface="OTCHJF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TCHJF+Times New Roman"/>
                <a:cs typeface="OTCHJF+Times New Roman"/>
              </a:rPr>
              <a:t>detailu</a:t>
            </a:r>
            <a:r>
              <a:rPr sz="2400" spc="-52" dirty="0">
                <a:solidFill>
                  <a:srgbClr val="FFFF00"/>
                </a:solidFill>
                <a:latin typeface="OTCHJF+Times New Roman"/>
                <a:cs typeface="OTCHJF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TCHJF+Times New Roman"/>
                <a:cs typeface="OTCHJF+Times New Roman"/>
              </a:rPr>
              <a:t>realizovaných</a:t>
            </a:r>
            <a:r>
              <a:rPr sz="2400" spc="-24" dirty="0">
                <a:solidFill>
                  <a:srgbClr val="FFFF00"/>
                </a:solidFill>
                <a:latin typeface="OTCHJF+Times New Roman"/>
                <a:cs typeface="OTCHJF+Times New Roman"/>
              </a:rPr>
              <a:t> </a:t>
            </a:r>
            <a:r>
              <a:rPr sz="2400" dirty="0">
                <a:solidFill>
                  <a:srgbClr val="FFFF00"/>
                </a:solidFill>
                <a:latin typeface="OTCHJF+Times New Roman"/>
                <a:cs typeface="OTCHJF+Times New Roman"/>
              </a:rPr>
              <a:t>experimentů</a:t>
            </a:r>
          </a:p>
          <a:p>
            <a:pPr marL="0" marR="0">
              <a:lnSpc>
                <a:spcPts val="1767"/>
              </a:lnSpc>
              <a:spcBef>
                <a:spcPts val="120"/>
              </a:spcBef>
              <a:spcAft>
                <a:spcPts val="0"/>
              </a:spcAft>
            </a:pP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(Zdroj</a:t>
            </a:r>
            <a:r>
              <a:rPr sz="1600" spc="18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obrázku:</a:t>
            </a:r>
            <a:r>
              <a:rPr sz="1600" spc="17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BÍLEK, M.,</a:t>
            </a:r>
            <a:r>
              <a:rPr sz="1600" spc="16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(2007):</a:t>
            </a:r>
            <a:r>
              <a:rPr sz="1600" spc="-14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spc="-27" dirty="0">
                <a:solidFill>
                  <a:srgbClr val="FFFFFF"/>
                </a:solidFill>
                <a:latin typeface="OTCHJF+Times New Roman"/>
                <a:cs typeface="OTCHJF+Times New Roman"/>
              </a:rPr>
              <a:t>Vybrané</a:t>
            </a:r>
            <a:r>
              <a:rPr sz="1600" spc="5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aspekty vizualizace</a:t>
            </a:r>
            <a:r>
              <a:rPr sz="1600" spc="39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učiva přírodovědných předmětů;</a:t>
            </a:r>
          </a:p>
          <a:p>
            <a:pPr marL="0" marR="0">
              <a:lnSpc>
                <a:spcPts val="1767"/>
              </a:lnSpc>
              <a:spcBef>
                <a:spcPts val="102"/>
              </a:spcBef>
              <a:spcAft>
                <a:spcPts val="0"/>
              </a:spcAft>
            </a:pPr>
            <a:r>
              <a:rPr sz="1600" spc="-52" dirty="0">
                <a:solidFill>
                  <a:srgbClr val="FFFFFF"/>
                </a:solidFill>
                <a:latin typeface="OTCHJF+Times New Roman"/>
                <a:cs typeface="OTCHJF+Times New Roman"/>
              </a:rPr>
              <a:t>MꝸV,</a:t>
            </a:r>
            <a:r>
              <a:rPr sz="1600" spc="34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Hradec Králové,</a:t>
            </a:r>
            <a:r>
              <a:rPr sz="1600" spc="14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1. vyd.,</a:t>
            </a:r>
            <a:r>
              <a:rPr sz="1600" spc="16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180</a:t>
            </a:r>
            <a:r>
              <a:rPr sz="1600" spc="15" dirty="0">
                <a:solidFill>
                  <a:srgbClr val="FFFFFF"/>
                </a:solidFill>
                <a:latin typeface="OTCHJF+Times New Roman"/>
                <a:cs typeface="OTCHJF+Times New Roman"/>
              </a:rPr>
              <a:t> </a:t>
            </a:r>
            <a:r>
              <a:rPr sz="1600" dirty="0">
                <a:solidFill>
                  <a:srgbClr val="FFFFFF"/>
                </a:solidFill>
                <a:latin typeface="OTCHJF+Times New Roman"/>
                <a:cs typeface="OTCHJF+Times New Roman"/>
              </a:rPr>
              <a:t>s.)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14 / 18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155366" y="6573229"/>
            <a:ext cx="2520689" cy="3756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2657"/>
              </a:lnSpc>
              <a:spcBef>
                <a:spcPts val="0"/>
              </a:spcBef>
              <a:spcAft>
                <a:spcPts val="0"/>
              </a:spcAft>
            </a:pPr>
            <a:r>
              <a:rPr sz="2400" dirty="0">
                <a:solidFill>
                  <a:srgbClr val="140029"/>
                </a:solidFill>
                <a:latin typeface="OTCHJF+Times New Roman"/>
                <a:cs typeface="OTCHJF+Times New Roman"/>
              </a:rPr>
              <a:t>Foto: Richard</a:t>
            </a:r>
            <a:r>
              <a:rPr sz="2400" spc="-26" dirty="0">
                <a:solidFill>
                  <a:srgbClr val="140029"/>
                </a:solidFill>
                <a:latin typeface="OTCHJF+Times New Roman"/>
                <a:cs typeface="OTCHJF+Times New Roman"/>
              </a:rPr>
              <a:t> </a:t>
            </a:r>
            <a:r>
              <a:rPr sz="2400" dirty="0">
                <a:solidFill>
                  <a:srgbClr val="140029"/>
                </a:solidFill>
                <a:latin typeface="OTCHJF+Times New Roman"/>
                <a:cs typeface="OTCHJF+Times New Roman"/>
              </a:rPr>
              <a:t>Brun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15 / 18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4C5EB71-61E7-39BA-231E-689026C6F2AC}"/>
              </a:ext>
            </a:extLst>
          </p:cNvPr>
          <p:cNvSpPr txBox="1"/>
          <p:nvPr/>
        </p:nvSpPr>
        <p:spPr>
          <a:xfrm>
            <a:off x="947862" y="6875157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04959" y="651101"/>
            <a:ext cx="8605108" cy="3109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Chemické</a:t>
            </a:r>
            <a:r>
              <a:rPr sz="4400" spc="-36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látky</a:t>
            </a:r>
            <a:r>
              <a:rPr sz="4400" spc="-49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a</a:t>
            </a:r>
            <a:r>
              <a:rPr sz="4400" spc="15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spc="11" dirty="0">
                <a:solidFill>
                  <a:srgbClr val="CCFFFF"/>
                </a:solidFill>
                <a:latin typeface="EVVPGT+Tahoma"/>
                <a:cs typeface="EVVPGT+Tahoma"/>
              </a:rPr>
              <a:t>výuka</a:t>
            </a:r>
            <a:r>
              <a:rPr sz="4400" spc="-84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chemii</a:t>
            </a:r>
            <a:r>
              <a:rPr sz="4400" spc="-54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(3)</a:t>
            </a:r>
          </a:p>
          <a:p>
            <a:pPr marL="83701" marR="0">
              <a:lnSpc>
                <a:spcPts val="3374"/>
              </a:lnSpc>
              <a:spcBef>
                <a:spcPts val="708"/>
              </a:spcBef>
              <a:spcAft>
                <a:spcPts val="0"/>
              </a:spcAft>
            </a:pPr>
            <a:r>
              <a:rPr sz="3400" baseline="-3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1" baseline="-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Žákovské</a:t>
            </a:r>
            <a:r>
              <a:rPr sz="2800" spc="2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experimentování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– pouze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pod</a:t>
            </a:r>
            <a:r>
              <a:rPr sz="2800" spc="-2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dohledem</a:t>
            </a:r>
          </a:p>
          <a:p>
            <a:pPr marL="42672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autorizované</a:t>
            </a:r>
            <a:r>
              <a:rPr sz="2800" spc="57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nebo zaškolené</a:t>
            </a:r>
            <a:r>
              <a:rPr sz="2800" spc="2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osoby</a:t>
            </a:r>
          </a:p>
          <a:p>
            <a:pPr marL="83701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3400" baseline="-14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1" baseline="-14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Žáci</a:t>
            </a:r>
            <a:r>
              <a:rPr sz="2800" spc="3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spadají</a:t>
            </a:r>
            <a:r>
              <a:rPr sz="2800" spc="2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EVVPGT+Tahoma"/>
                <a:cs typeface="EVVPGT+Tahoma"/>
              </a:rPr>
              <a:t>do</a:t>
            </a:r>
            <a:r>
              <a:rPr sz="2800" spc="47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kategorie</a:t>
            </a:r>
            <a:r>
              <a:rPr sz="2800" spc="2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-19" dirty="0">
                <a:solidFill>
                  <a:srgbClr val="FFFFFF"/>
                </a:solidFill>
                <a:latin typeface="EVVPGT+Tahoma"/>
                <a:cs typeface="EVVPGT+Tahoma"/>
              </a:rPr>
              <a:t>10</a:t>
            </a:r>
            <a:r>
              <a:rPr sz="2800" spc="2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– </a:t>
            </a:r>
            <a:r>
              <a:rPr sz="2800" spc="-19" dirty="0">
                <a:solidFill>
                  <a:srgbClr val="FFFFFF"/>
                </a:solidFill>
                <a:latin typeface="EVVPGT+Tahoma"/>
                <a:cs typeface="EVVPGT+Tahoma"/>
              </a:rPr>
              <a:t>18</a:t>
            </a:r>
            <a:r>
              <a:rPr sz="2800" spc="2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let</a:t>
            </a:r>
          </a:p>
          <a:p>
            <a:pPr marL="83701" marR="0">
              <a:lnSpc>
                <a:spcPts val="3374"/>
              </a:lnSpc>
              <a:spcBef>
                <a:spcPts val="608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VVPGT+Tahoma"/>
                <a:cs typeface="EVVPGT+Tahoma"/>
              </a:rPr>
              <a:t>-</a:t>
            </a:r>
            <a:r>
              <a:rPr sz="2250" spc="1180" dirty="0">
                <a:solidFill>
                  <a:srgbClr val="CC99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nesmějí</a:t>
            </a:r>
            <a:r>
              <a:rPr sz="28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pracovat</a:t>
            </a:r>
            <a:r>
              <a:rPr sz="2800" spc="3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 látkami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výbušnými,</a:t>
            </a:r>
            <a:r>
              <a:rPr sz="2800" spc="4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vysoce</a:t>
            </a:r>
          </a:p>
          <a:p>
            <a:pPr marL="426727" marR="0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toxickými,</a:t>
            </a:r>
            <a:r>
              <a:rPr sz="2800" spc="1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toxickými,</a:t>
            </a:r>
            <a:r>
              <a:rPr sz="2800" spc="4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karcinogenními,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531687" y="3720429"/>
            <a:ext cx="6465435" cy="4667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mutagenními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a toxickými</a:t>
            </a:r>
            <a:r>
              <a:rPr sz="28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reprodukci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188661" y="4232436"/>
            <a:ext cx="8314056" cy="26856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VVPGT+Tahoma"/>
                <a:cs typeface="EVVPGT+Tahoma"/>
              </a:rPr>
              <a:t>-</a:t>
            </a:r>
            <a:r>
              <a:rPr sz="2250" spc="1180" dirty="0">
                <a:solidFill>
                  <a:srgbClr val="CC99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smějí pod</a:t>
            </a:r>
            <a:r>
              <a:rPr sz="2800" spc="-2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dohledem</a:t>
            </a:r>
            <a:r>
              <a:rPr sz="2800" spc="-14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autorizované</a:t>
            </a:r>
            <a:r>
              <a:rPr sz="2800" spc="57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osoby</a:t>
            </a:r>
            <a:r>
              <a:rPr sz="2800" spc="22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pracovat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s látkami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hořlavými,</a:t>
            </a:r>
            <a:r>
              <a:rPr sz="2800" spc="4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zdraví</a:t>
            </a:r>
            <a:r>
              <a:rPr sz="2800" spc="25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škodlivými,</a:t>
            </a:r>
            <a:r>
              <a:rPr sz="2800" spc="10" dirty="0">
                <a:solidFill>
                  <a:srgbClr val="FFFF00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dráždivými</a:t>
            </a:r>
          </a:p>
          <a:p>
            <a:pPr marL="343025" marR="0">
              <a:lnSpc>
                <a:spcPts val="3361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00"/>
                </a:solidFill>
                <a:latin typeface="EVVPGT+Tahoma"/>
                <a:cs typeface="EVVPGT+Tahoma"/>
              </a:rPr>
              <a:t>a senzibilujícími</a:t>
            </a:r>
          </a:p>
          <a:p>
            <a:pPr marL="0" marR="0">
              <a:lnSpc>
                <a:spcPts val="3374"/>
              </a:lnSpc>
              <a:spcBef>
                <a:spcPts val="606"/>
              </a:spcBef>
              <a:spcAft>
                <a:spcPts val="0"/>
              </a:spcAft>
            </a:pPr>
            <a:r>
              <a:rPr sz="2250" dirty="0">
                <a:solidFill>
                  <a:srgbClr val="CC99FF"/>
                </a:solidFill>
                <a:latin typeface="EVVPGT+Tahoma"/>
                <a:cs typeface="EVVPGT+Tahoma"/>
              </a:rPr>
              <a:t>-</a:t>
            </a:r>
            <a:r>
              <a:rPr sz="2250" spc="1180" dirty="0">
                <a:solidFill>
                  <a:srgbClr val="CC99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problém</a:t>
            </a:r>
            <a:r>
              <a:rPr sz="2800" spc="1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jsou látky</a:t>
            </a:r>
            <a:r>
              <a:rPr sz="2800" spc="2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oxidující a žíravé</a:t>
            </a:r>
            <a:r>
              <a:rPr sz="2800" spc="27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(musí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splňovat</a:t>
            </a:r>
            <a:r>
              <a:rPr sz="2800" spc="3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technické požadavky</a:t>
            </a:r>
            <a:r>
              <a:rPr sz="2800" spc="5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na hračky)</a:t>
            </a:r>
            <a:r>
              <a:rPr sz="2800" spc="4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nařízení</a:t>
            </a:r>
          </a:p>
          <a:p>
            <a:pPr marL="343025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vlády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EVVPGT+Tahoma"/>
                <a:cs typeface="EVVPGT+Tahoma"/>
              </a:rPr>
              <a:t>č.</a:t>
            </a:r>
            <a:r>
              <a:rPr sz="2800" spc="-3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171/1997</a:t>
            </a:r>
            <a:r>
              <a:rPr sz="2800" spc="3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Sb.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16 / 18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973872" y="722653"/>
            <a:ext cx="8605108" cy="7132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5315"/>
              </a:lnSpc>
              <a:spcBef>
                <a:spcPts val="0"/>
              </a:spcBef>
              <a:spcAft>
                <a:spcPts val="0"/>
              </a:spcAft>
            </a:pP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Chemické</a:t>
            </a:r>
            <a:r>
              <a:rPr sz="4400" spc="-36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látky</a:t>
            </a:r>
            <a:r>
              <a:rPr sz="4400" spc="-49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a</a:t>
            </a:r>
            <a:r>
              <a:rPr sz="4400" spc="15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spc="11" dirty="0">
                <a:solidFill>
                  <a:srgbClr val="CCFFFF"/>
                </a:solidFill>
                <a:latin typeface="EVVPGT+Tahoma"/>
                <a:cs typeface="EVVPGT+Tahoma"/>
              </a:rPr>
              <a:t>výuka</a:t>
            </a:r>
            <a:r>
              <a:rPr sz="4400" spc="-84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chemii</a:t>
            </a:r>
            <a:r>
              <a:rPr sz="4400" spc="-54" dirty="0">
                <a:solidFill>
                  <a:srgbClr val="CCFFFF"/>
                </a:solidFill>
                <a:latin typeface="EVVPGT+Tahoma"/>
                <a:cs typeface="EVVPGT+Tahoma"/>
              </a:rPr>
              <a:t> </a:t>
            </a:r>
            <a:r>
              <a:rPr sz="4400" dirty="0">
                <a:solidFill>
                  <a:srgbClr val="CCFFFF"/>
                </a:solidFill>
                <a:latin typeface="EVVPGT+Tahoma"/>
                <a:cs typeface="EVVPGT+Tahoma"/>
              </a:rPr>
              <a:t>(4)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200907" y="1487744"/>
            <a:ext cx="7890624" cy="1746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23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23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Nařízení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vlády </a:t>
            </a:r>
            <a:r>
              <a:rPr sz="2800" spc="22" dirty="0">
                <a:solidFill>
                  <a:srgbClr val="FFFFFF"/>
                </a:solidFill>
                <a:latin typeface="EVVPGT+Tahoma"/>
                <a:cs typeface="EVVPGT+Tahoma"/>
              </a:rPr>
              <a:t>č.</a:t>
            </a:r>
            <a:r>
              <a:rPr sz="2800" spc="-11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171/1997 Sb.</a:t>
            </a:r>
            <a:r>
              <a:rPr sz="2800" spc="1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„Pokud</a:t>
            </a:r>
            <a:r>
              <a:rPr sz="2800" spc="1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EVVPGT+Tahoma"/>
                <a:cs typeface="EVVPGT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určité</a:t>
            </a:r>
          </a:p>
          <a:p>
            <a:pPr marL="34291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množství nebezpečných látek</a:t>
            </a:r>
            <a:r>
              <a:rPr sz="2800" spc="21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nebo přípravků</a:t>
            </a:r>
          </a:p>
          <a:p>
            <a:pPr marL="34291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nezbytné pro funkci některých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hraček,</a:t>
            </a:r>
            <a:r>
              <a:rPr sz="2800" spc="4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jako</a:t>
            </a:r>
            <a:r>
              <a:rPr sz="2800" spc="1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EVVPGT+Tahoma"/>
                <a:cs typeface="EVVPGT+Tahoma"/>
              </a:rPr>
              <a:t>je</a:t>
            </a:r>
          </a:p>
          <a:p>
            <a:pPr marL="34291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tomu zejména u materiálů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a vybavení</a:t>
            </a:r>
            <a:r>
              <a:rPr sz="2800" spc="5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543824" y="3194724"/>
            <a:ext cx="7860189" cy="17468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chemické pokusy</a:t>
            </a:r>
            <a:r>
              <a:rPr sz="28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atd.,</a:t>
            </a:r>
            <a:r>
              <a:rPr sz="2800" spc="4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je toto</a:t>
            </a:r>
            <a:r>
              <a:rPr sz="2800" spc="1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množství</a:t>
            </a:r>
            <a:r>
              <a:rPr sz="2800" spc="2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přípustné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jen tehdy,</a:t>
            </a:r>
            <a:r>
              <a:rPr sz="2800" spc="4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pokud</a:t>
            </a:r>
            <a:r>
              <a:rPr sz="2800" spc="1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nepřekročí maximální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obsah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stanovený</a:t>
            </a:r>
            <a:r>
              <a:rPr sz="2800" spc="52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</a:t>
            </a:r>
            <a:r>
              <a:rPr sz="2800" spc="1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každou</a:t>
            </a:r>
            <a:r>
              <a:rPr sz="2800" spc="56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nebezpečnou látku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v</a:t>
            </a:r>
          </a:p>
          <a:p>
            <a:pPr marL="0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harmonizovaných</a:t>
            </a:r>
            <a:r>
              <a:rPr sz="28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českých technických normách“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200907" y="4986837"/>
            <a:ext cx="8366448" cy="18322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3374"/>
              </a:lnSpc>
              <a:spcBef>
                <a:spcPts val="0"/>
              </a:spcBef>
              <a:spcAft>
                <a:spcPts val="0"/>
              </a:spcAft>
            </a:pPr>
            <a:r>
              <a:rPr sz="3400" baseline="-8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8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Proto</a:t>
            </a:r>
            <a:r>
              <a:rPr sz="2800" spc="1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22" dirty="0">
                <a:solidFill>
                  <a:srgbClr val="FFFFFF"/>
                </a:solidFill>
                <a:latin typeface="EVVPGT+Tahoma"/>
                <a:cs typeface="EVVPGT+Tahoma"/>
              </a:rPr>
              <a:t>je</a:t>
            </a:r>
            <a:r>
              <a:rPr sz="2800" spc="-50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u žíravých</a:t>
            </a:r>
            <a:r>
              <a:rPr sz="2800" spc="24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látek nutné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snižovat</a:t>
            </a:r>
            <a:r>
              <a:rPr sz="2800" spc="37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používané</a:t>
            </a:r>
          </a:p>
          <a:p>
            <a:pPr marL="34291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koncentrace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(je individuální</a:t>
            </a:r>
            <a:r>
              <a:rPr sz="2800" spc="2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pro</a:t>
            </a:r>
            <a:r>
              <a:rPr sz="2800" spc="43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jednotlivé látky)</a:t>
            </a:r>
          </a:p>
          <a:p>
            <a:pPr marL="0" marR="0">
              <a:lnSpc>
                <a:spcPts val="3374"/>
              </a:lnSpc>
              <a:spcBef>
                <a:spcPts val="658"/>
              </a:spcBef>
              <a:spcAft>
                <a:spcPts val="0"/>
              </a:spcAft>
            </a:pPr>
            <a:r>
              <a:rPr sz="3400" baseline="-7" dirty="0">
                <a:solidFill>
                  <a:srgbClr val="CC99FF"/>
                </a:solidFill>
                <a:latin typeface="FBUMWN+Wingdings"/>
                <a:cs typeface="FBUMWN+Wingdings"/>
              </a:rPr>
              <a:t></a:t>
            </a:r>
            <a:r>
              <a:rPr sz="3400" spc="170" baseline="-7" dirty="0">
                <a:solidFill>
                  <a:srgbClr val="CC99FF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Snížením</a:t>
            </a:r>
            <a:r>
              <a:rPr sz="2800" spc="1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koncentrace</a:t>
            </a:r>
            <a:r>
              <a:rPr sz="2800" spc="28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přejdou</a:t>
            </a:r>
            <a:r>
              <a:rPr sz="2800" spc="25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spc="-10" dirty="0">
                <a:solidFill>
                  <a:srgbClr val="FFFFFF"/>
                </a:solidFill>
                <a:latin typeface="EVVPGT+Tahoma"/>
                <a:cs typeface="EVVPGT+Tahoma"/>
              </a:rPr>
              <a:t>do</a:t>
            </a:r>
            <a:r>
              <a:rPr sz="2800" spc="1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kategorie</a:t>
            </a:r>
            <a:r>
              <a:rPr sz="2800" spc="29" dirty="0">
                <a:solidFill>
                  <a:srgbClr val="FFFFFF"/>
                </a:solidFill>
                <a:latin typeface="EVVPGT+Tahoma"/>
                <a:cs typeface="EVVPGT+Tahoma"/>
              </a:rPr>
              <a:t> </a:t>
            </a: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látek</a:t>
            </a:r>
          </a:p>
          <a:p>
            <a:pPr marL="342917" marR="0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800" dirty="0">
                <a:solidFill>
                  <a:srgbClr val="FFFFFF"/>
                </a:solidFill>
                <a:latin typeface="EVVPGT+Tahoma"/>
                <a:cs typeface="EVVPGT+Tahoma"/>
              </a:rPr>
              <a:t>dráždivých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17 / 18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"/>
          <p:cNvSpPr/>
          <p:nvPr/>
        </p:nvSpPr>
        <p:spPr>
          <a:xfrm>
            <a:off x="768096" y="346455"/>
            <a:ext cx="9148573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924527" y="5514675"/>
            <a:ext cx="4416869" cy="6001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4425"/>
              </a:lnSpc>
              <a:spcBef>
                <a:spcPts val="0"/>
              </a:spcBef>
              <a:spcAft>
                <a:spcPts val="0"/>
              </a:spcAft>
            </a:pPr>
            <a:r>
              <a:rPr sz="4000" dirty="0">
                <a:solidFill>
                  <a:srgbClr val="161616"/>
                </a:solidFill>
                <a:latin typeface="OTCHJF+Times New Roman"/>
                <a:cs typeface="OTCHJF+Times New Roman"/>
              </a:rPr>
              <a:t>Děkuji</a:t>
            </a:r>
            <a:r>
              <a:rPr sz="4000" spc="-36" dirty="0">
                <a:solidFill>
                  <a:srgbClr val="161616"/>
                </a:solidFill>
                <a:latin typeface="OTCHJF+Times New Roman"/>
                <a:cs typeface="OTCHJF+Times New Roman"/>
              </a:rPr>
              <a:t> </a:t>
            </a:r>
            <a:r>
              <a:rPr sz="4000" spc="23" dirty="0">
                <a:solidFill>
                  <a:srgbClr val="161616"/>
                </a:solidFill>
                <a:latin typeface="OTCHJF+Times New Roman"/>
                <a:cs typeface="OTCHJF+Times New Roman"/>
              </a:rPr>
              <a:t>za</a:t>
            </a:r>
            <a:r>
              <a:rPr sz="4000" spc="-41" dirty="0">
                <a:solidFill>
                  <a:srgbClr val="161616"/>
                </a:solidFill>
                <a:latin typeface="OTCHJF+Times New Roman"/>
                <a:cs typeface="OTCHJF+Times New Roman"/>
              </a:rPr>
              <a:t> </a:t>
            </a:r>
            <a:r>
              <a:rPr sz="4000" dirty="0">
                <a:solidFill>
                  <a:srgbClr val="161616"/>
                </a:solidFill>
                <a:latin typeface="OTCHJF+Times New Roman"/>
                <a:cs typeface="OTCHJF+Times New Roman"/>
              </a:rPr>
              <a:t>pozornost!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190846" y="7284523"/>
            <a:ext cx="463108" cy="1516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>
              <a:lnSpc>
                <a:spcPts val="893"/>
              </a:lnSpc>
              <a:spcBef>
                <a:spcPts val="0"/>
              </a:spcBef>
              <a:spcAft>
                <a:spcPts val="0"/>
              </a:spcAft>
            </a:pPr>
            <a:r>
              <a:rPr sz="800" dirty="0">
                <a:solidFill>
                  <a:srgbClr val="000000"/>
                </a:solidFill>
                <a:latin typeface="DQNUDI+Arial"/>
                <a:cs typeface="DQNUDI+Arial"/>
              </a:rPr>
              <a:t>18 / 18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D6B83A02-1B7D-2D2E-94E0-DDC5405FC039}"/>
              </a:ext>
            </a:extLst>
          </p:cNvPr>
          <p:cNvSpPr txBox="1"/>
          <p:nvPr/>
        </p:nvSpPr>
        <p:spPr>
          <a:xfrm>
            <a:off x="6492478" y="6586562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Zdroj obrázku: archiv autora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Words>841</Words>
  <Application>Microsoft Office PowerPoint</Application>
  <PresentationFormat>Vlastní</PresentationFormat>
  <Paragraphs>127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5" baseType="lpstr">
      <vt:lpstr>FBUMWN+Wingdings</vt:lpstr>
      <vt:lpstr>Calibri</vt:lpstr>
      <vt:lpstr>DQNUDI+Arial</vt:lpstr>
      <vt:lpstr>OTCHJF+Times New Roman</vt:lpstr>
      <vt:lpstr>EVVPGT+Tahoma</vt:lpstr>
      <vt:lpstr>Times New Roman</vt:lpstr>
      <vt:lpstr>Theme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PowerPoint</dc:title>
  <dc:creator>doc2pdf</dc:creator>
  <cp:lastModifiedBy>Jan Topinka</cp:lastModifiedBy>
  <cp:revision>4</cp:revision>
  <dcterms:modified xsi:type="dcterms:W3CDTF">2023-05-02T11:36:28Z</dcterms:modified>
</cp:coreProperties>
</file>