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4"/>
  </p:handoutMasterIdLst>
  <p:sldIdLst>
    <p:sldId id="256" r:id="rId2"/>
    <p:sldId id="268" r:id="rId3"/>
    <p:sldId id="257" r:id="rId4"/>
    <p:sldId id="277" r:id="rId5"/>
    <p:sldId id="261" r:id="rId6"/>
    <p:sldId id="262" r:id="rId7"/>
    <p:sldId id="258" r:id="rId8"/>
    <p:sldId id="276" r:id="rId9"/>
    <p:sldId id="259" r:id="rId10"/>
    <p:sldId id="278" r:id="rId11"/>
    <p:sldId id="260" r:id="rId12"/>
    <p:sldId id="264" r:id="rId13"/>
    <p:sldId id="265" r:id="rId14"/>
    <p:sldId id="266" r:id="rId15"/>
    <p:sldId id="273" r:id="rId16"/>
    <p:sldId id="274" r:id="rId17"/>
    <p:sldId id="275" r:id="rId18"/>
    <p:sldId id="269" r:id="rId19"/>
    <p:sldId id="288" r:id="rId20"/>
    <p:sldId id="289" r:id="rId21"/>
    <p:sldId id="291" r:id="rId22"/>
    <p:sldId id="292" r:id="rId23"/>
    <p:sldId id="270" r:id="rId24"/>
    <p:sldId id="279" r:id="rId25"/>
    <p:sldId id="280" r:id="rId26"/>
    <p:sldId id="281" r:id="rId27"/>
    <p:sldId id="283" r:id="rId28"/>
    <p:sldId id="287" r:id="rId29"/>
    <p:sldId id="284" r:id="rId30"/>
    <p:sldId id="285" r:id="rId31"/>
    <p:sldId id="286" r:id="rId32"/>
    <p:sldId id="271" r:id="rId33"/>
  </p:sldIdLst>
  <p:sldSz cx="9144000" cy="6858000" type="screen4x3"/>
  <p:notesSz cx="6858000" cy="99472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2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577A8-1E74-4EA6-AFA8-A008E4B74F2C}" type="datetimeFigureOut">
              <a:rPr lang="cs-CZ" smtClean="0"/>
              <a:t>30.1.2020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F2BA0-972A-4F36-9E4E-6D4DE57F26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032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8A2481B-5154-415F-B752-558547769AA3}" type="datetimeFigureOut">
              <a:rPr lang="cs-CZ" smtClean="0"/>
              <a:pPr/>
              <a:t>30.1.2020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Obdélník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Obdélník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Obdélník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30.1.2020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8A2481B-5154-415F-B752-558547769AA3}" type="datetimeFigureOut">
              <a:rPr lang="cs-CZ" smtClean="0"/>
              <a:pPr/>
              <a:t>30.1.2020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30.1.2020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30.1.2020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30.1.2020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Rovnoramenný trojúhelník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30.1.2020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Přímá spojovací čára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Rovnoramenný trojúhelník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30.1.2020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ovnoramenný trojúhelník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pro obsah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30.1.2020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ovnoramenný trojúhelník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30.1.2020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30.1.2020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Rovnoramenný trojúhelník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30.1.2020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8" name="Přímá spojovací čára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Přímá spojovací čára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ovnoramenný trojúhelník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fld.czu.cz/vyzkum/nauka_o_lp/zal_13_12_2012/chemie/chemie.html" TargetMode="External"/><Relationship Id="rId2" Type="http://schemas.openxmlformats.org/officeDocument/2006/relationships/hyperlink" Target="http://en.wikipedia.org/wiki/Amino_acid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eb.vscht.cz/~dolezala/CHPS/02%20B%C3%ADlkoviny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Aminokyseliny</a:t>
            </a:r>
            <a:br>
              <a:rPr lang="cs-CZ" dirty="0"/>
            </a:br>
            <a:r>
              <a:rPr lang="cs-CZ" dirty="0"/>
              <a:t>Peptidy</a:t>
            </a:r>
            <a:br>
              <a:rPr lang="cs-CZ" dirty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2019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rozdělení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AK</a:t>
            </a:r>
          </a:p>
          <a:p>
            <a:r>
              <a:rPr lang="cs-CZ" dirty="0" smtClean="0"/>
              <a:t>dipeptidy – 2 AK</a:t>
            </a:r>
          </a:p>
          <a:p>
            <a:r>
              <a:rPr lang="cs-CZ" dirty="0" smtClean="0"/>
              <a:t>peptidy – do </a:t>
            </a:r>
            <a:r>
              <a:rPr lang="cs-CZ" dirty="0" smtClean="0">
                <a:latin typeface="+mj-lt"/>
              </a:rPr>
              <a:t>10 - 100 </a:t>
            </a:r>
            <a:r>
              <a:rPr lang="cs-CZ" dirty="0" smtClean="0"/>
              <a:t>AK</a:t>
            </a:r>
          </a:p>
          <a:p>
            <a:r>
              <a:rPr lang="cs-CZ" dirty="0" smtClean="0"/>
              <a:t>proteiny – více jak </a:t>
            </a:r>
            <a:r>
              <a:rPr lang="cs-CZ" dirty="0" smtClean="0">
                <a:latin typeface="+mj-lt"/>
              </a:rPr>
              <a:t>100</a:t>
            </a:r>
            <a:r>
              <a:rPr lang="cs-CZ" dirty="0" smtClean="0"/>
              <a:t> AK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Aminokyseliny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u="sng" dirty="0"/>
              <a:t>biologicky aktivní molekuly </a:t>
            </a:r>
            <a:r>
              <a:rPr lang="cs-CZ" dirty="0"/>
              <a:t>= součástí látek, které se vyskytují v ŽO a ovlivňují aktivitu </a:t>
            </a:r>
            <a:r>
              <a:rPr lang="cs-CZ" dirty="0" smtClean="0"/>
              <a:t>organismů</a:t>
            </a:r>
          </a:p>
          <a:p>
            <a:r>
              <a:rPr lang="cs-CZ" dirty="0" smtClean="0"/>
              <a:t>obsahují v molekule karboxylový zbytek –COOH a aminoskupinu –NH</a:t>
            </a:r>
            <a:r>
              <a:rPr lang="cs-CZ" baseline="-25000" dirty="0" smtClean="0"/>
              <a:t>2</a:t>
            </a:r>
          </a:p>
          <a:p>
            <a:r>
              <a:rPr lang="cs-CZ" dirty="0" smtClean="0"/>
              <a:t>obě tyto skupiny jsou vázány na jeden atom uhlíku</a:t>
            </a:r>
          </a:p>
          <a:p>
            <a:r>
              <a:rPr lang="cs-CZ" dirty="0" smtClean="0"/>
              <a:t>při číslování je tento uhlík 2. v pořadí</a:t>
            </a:r>
          </a:p>
          <a:p>
            <a:pPr lvl="1"/>
            <a:r>
              <a:rPr lang="cs-CZ" dirty="0" smtClean="0"/>
              <a:t>uhlík s pořadovým číslem </a:t>
            </a:r>
            <a:r>
              <a:rPr lang="cs-CZ" dirty="0" smtClean="0">
                <a:latin typeface="+mj-lt"/>
              </a:rPr>
              <a:t>1</a:t>
            </a:r>
            <a:r>
              <a:rPr lang="cs-CZ" dirty="0" smtClean="0"/>
              <a:t> je v karboxylové skupině</a:t>
            </a:r>
          </a:p>
          <a:p>
            <a:r>
              <a:rPr lang="cs-CZ" dirty="0" smtClean="0"/>
              <a:t>označení „</a:t>
            </a:r>
            <a:r>
              <a:rPr lang="el-GR" dirty="0" smtClean="0">
                <a:latin typeface="Bauhaus 93" pitchFamily="82" charset="0"/>
                <a:ea typeface="Arial Unicode MS" pitchFamily="34" charset="-128"/>
                <a:cs typeface="Arial Unicode MS" pitchFamily="34" charset="-128"/>
              </a:rPr>
              <a:t>α</a:t>
            </a:r>
            <a:r>
              <a:rPr lang="cs-CZ" dirty="0" smtClean="0">
                <a:latin typeface="Arial"/>
                <a:cs typeface="Arial"/>
              </a:rPr>
              <a:t>“ </a:t>
            </a:r>
            <a:r>
              <a:rPr lang="cs-CZ" dirty="0"/>
              <a:t>uhlík</a:t>
            </a:r>
          </a:p>
          <a:p>
            <a:r>
              <a:rPr lang="cs-CZ" dirty="0" smtClean="0">
                <a:latin typeface="Arial"/>
                <a:cs typeface="Arial"/>
              </a:rPr>
              <a:t>podle tohoto označení </a:t>
            </a:r>
            <a:r>
              <a:rPr lang="el-GR" b="1" dirty="0" smtClean="0">
                <a:latin typeface="Bauhaus 93" pitchFamily="82" charset="0"/>
                <a:ea typeface="Arial Unicode MS" pitchFamily="34" charset="-128"/>
                <a:cs typeface="Arial Unicode MS" pitchFamily="34" charset="-128"/>
              </a:rPr>
              <a:t>α</a:t>
            </a:r>
            <a:r>
              <a:rPr lang="cs-CZ" dirty="0" smtClean="0">
                <a:latin typeface="Arial"/>
                <a:cs typeface="Arial"/>
              </a:rPr>
              <a:t> aminokyseliny</a:t>
            </a:r>
          </a:p>
          <a:p>
            <a:r>
              <a:rPr lang="cs-CZ" dirty="0" smtClean="0"/>
              <a:t>chirální uhlík</a:t>
            </a:r>
          </a:p>
          <a:p>
            <a:pPr lvl="1"/>
            <a:r>
              <a:rPr lang="cs-CZ" dirty="0" smtClean="0">
                <a:latin typeface="Arial"/>
                <a:cs typeface="Arial"/>
              </a:rPr>
              <a:t>optická aktivita</a:t>
            </a:r>
          </a:p>
          <a:p>
            <a:endParaRPr lang="cs-CZ" dirty="0" smtClean="0">
              <a:latin typeface="Arial"/>
              <a:cs typeface="Arial"/>
            </a:endParaRP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3154" t="5379" r="44012" b="61990"/>
          <a:stretch>
            <a:fillRect/>
          </a:stretch>
        </p:blipFill>
        <p:spPr bwMode="auto">
          <a:xfrm>
            <a:off x="1907704" y="400588"/>
            <a:ext cx="5544616" cy="6276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Chování AK v závislosti na pH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cs-CZ" dirty="0" smtClean="0"/>
              <a:t>pH – určuje kyselost nebo zásaditost roztoku, ve kterém je AK rozpuštěna</a:t>
            </a:r>
          </a:p>
          <a:p>
            <a:r>
              <a:rPr lang="cs-CZ" dirty="0" smtClean="0"/>
              <a:t>AK mají minimálně 2 disociovatelné skupiny –COOH,      -NH</a:t>
            </a:r>
            <a:r>
              <a:rPr lang="cs-CZ" baseline="-25000" dirty="0" smtClean="0"/>
              <a:t>2</a:t>
            </a:r>
            <a:endParaRPr lang="cs-CZ" baseline="30000" dirty="0" smtClean="0"/>
          </a:p>
          <a:p>
            <a:r>
              <a:rPr lang="cs-CZ" dirty="0" smtClean="0"/>
              <a:t>v roztoku mají tyto skupiny dvě podoby: </a:t>
            </a:r>
          </a:p>
          <a:p>
            <a:pPr lvl="1"/>
            <a:r>
              <a:rPr lang="cs-CZ" dirty="0" smtClean="0"/>
              <a:t>R-COOH</a:t>
            </a:r>
            <a:r>
              <a:rPr lang="cs-CZ" dirty="0" smtClean="0">
                <a:latin typeface="Times New Roman"/>
                <a:cs typeface="Times New Roman"/>
              </a:rPr>
              <a:t>→ R-COO</a:t>
            </a:r>
            <a:r>
              <a:rPr lang="cs-CZ" baseline="30000" dirty="0" smtClean="0">
                <a:latin typeface="Times New Roman"/>
                <a:cs typeface="Times New Roman"/>
              </a:rPr>
              <a:t>-</a:t>
            </a:r>
            <a:r>
              <a:rPr lang="cs-CZ" dirty="0" smtClean="0">
                <a:latin typeface="Times New Roman"/>
                <a:cs typeface="Times New Roman"/>
              </a:rPr>
              <a:t> + H</a:t>
            </a:r>
            <a:r>
              <a:rPr lang="cs-CZ" baseline="30000" dirty="0" smtClean="0">
                <a:latin typeface="Times New Roman"/>
                <a:cs typeface="Times New Roman"/>
              </a:rPr>
              <a:t>+</a:t>
            </a:r>
          </a:p>
          <a:p>
            <a:pPr lvl="1"/>
            <a:r>
              <a:rPr lang="cs-CZ" dirty="0" smtClean="0">
                <a:latin typeface="Times New Roman"/>
                <a:cs typeface="Times New Roman"/>
              </a:rPr>
              <a:t>R-NH</a:t>
            </a:r>
            <a:r>
              <a:rPr lang="cs-CZ" baseline="-25000" dirty="0" smtClean="0">
                <a:latin typeface="Times New Roman"/>
                <a:cs typeface="Times New Roman"/>
              </a:rPr>
              <a:t>3</a:t>
            </a:r>
            <a:r>
              <a:rPr lang="cs-CZ" baseline="30000" dirty="0" smtClean="0">
                <a:latin typeface="Times New Roman"/>
                <a:cs typeface="Times New Roman"/>
              </a:rPr>
              <a:t>+</a:t>
            </a:r>
            <a:r>
              <a:rPr lang="cs-CZ" dirty="0" smtClean="0">
                <a:latin typeface="Times New Roman"/>
                <a:cs typeface="Times New Roman"/>
              </a:rPr>
              <a:t> → R-NH</a:t>
            </a:r>
            <a:r>
              <a:rPr lang="cs-CZ" baseline="-25000" dirty="0" smtClean="0">
                <a:latin typeface="Times New Roman"/>
                <a:cs typeface="Times New Roman"/>
              </a:rPr>
              <a:t>2</a:t>
            </a:r>
            <a:r>
              <a:rPr lang="cs-CZ" dirty="0" smtClean="0">
                <a:latin typeface="Times New Roman"/>
                <a:cs typeface="Times New Roman"/>
              </a:rPr>
              <a:t> + H</a:t>
            </a:r>
            <a:r>
              <a:rPr lang="cs-CZ" baseline="30000" dirty="0" smtClean="0">
                <a:latin typeface="Times New Roman"/>
                <a:cs typeface="Times New Roman"/>
              </a:rPr>
              <a:t>+</a:t>
            </a:r>
          </a:p>
          <a:p>
            <a:r>
              <a:rPr lang="cs-CZ" dirty="0" smtClean="0"/>
              <a:t>v krevní plazmě </a:t>
            </a:r>
            <a:r>
              <a:rPr lang="cs-CZ" dirty="0" smtClean="0">
                <a:latin typeface="Times New Roman"/>
                <a:cs typeface="Times New Roman"/>
              </a:rPr>
              <a:t>(pH 7,1 – 7,4) </a:t>
            </a:r>
            <a:r>
              <a:rPr lang="cs-CZ" dirty="0" smtClean="0"/>
              <a:t>je kyselina v podobě karboxylátového iontu </a:t>
            </a:r>
            <a:r>
              <a:rPr lang="cs-CZ" dirty="0" smtClean="0">
                <a:latin typeface="Times New Roman"/>
                <a:cs typeface="Times New Roman"/>
              </a:rPr>
              <a:t>R-COO</a:t>
            </a:r>
            <a:r>
              <a:rPr lang="cs-CZ" baseline="30000" dirty="0" smtClean="0">
                <a:latin typeface="Times New Roman"/>
                <a:cs typeface="Times New Roman"/>
              </a:rPr>
              <a:t>-</a:t>
            </a:r>
          </a:p>
          <a:p>
            <a:pPr lvl="1"/>
            <a:r>
              <a:rPr lang="cs-CZ" sz="2300" dirty="0" smtClean="0">
                <a:solidFill>
                  <a:schemeClr val="tx1"/>
                </a:solidFill>
              </a:rPr>
              <a:t>kyselina oštěpuje vodíkový proton</a:t>
            </a:r>
          </a:p>
          <a:p>
            <a:r>
              <a:rPr lang="cs-CZ" dirty="0" smtClean="0"/>
              <a:t>aminoskupina je v protonované formě </a:t>
            </a:r>
            <a:r>
              <a:rPr lang="cs-CZ" dirty="0" smtClean="0">
                <a:latin typeface="Times New Roman"/>
                <a:cs typeface="Times New Roman"/>
              </a:rPr>
              <a:t>R-NH</a:t>
            </a:r>
            <a:r>
              <a:rPr lang="cs-CZ" baseline="-25000" dirty="0" smtClean="0">
                <a:latin typeface="Times New Roman"/>
                <a:cs typeface="Times New Roman"/>
              </a:rPr>
              <a:t>3</a:t>
            </a:r>
            <a:r>
              <a:rPr lang="cs-CZ" baseline="30000" dirty="0" smtClean="0">
                <a:latin typeface="Times New Roman"/>
                <a:cs typeface="Times New Roman"/>
              </a:rPr>
              <a:t>+</a:t>
            </a:r>
            <a:endParaRPr lang="cs-CZ" dirty="0" smtClean="0">
              <a:latin typeface="Times New Roman"/>
              <a:cs typeface="Times New Roman"/>
            </a:endParaRPr>
          </a:p>
          <a:p>
            <a:pPr lvl="1"/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AK se vyskytují v tkáních a krvi pouze v této disociované formě</a:t>
            </a:r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AK ve formě amfionu</a:t>
            </a:r>
          </a:p>
          <a:p>
            <a:r>
              <a:rPr lang="cs-CZ" dirty="0" smtClean="0"/>
              <a:t>pokud AK obsahuje v postranním řetězci další disociovatelnou skupinu může vzniknout AK s nábojem</a:t>
            </a:r>
            <a:endParaRPr lang="cs-CZ" dirty="0"/>
          </a:p>
        </p:txBody>
      </p:sp>
      <p:pic>
        <p:nvPicPr>
          <p:cNvPr id="2050" name="Picture 2" descr="C:\Users\Milan\Desktop\AMK_primární_skup.jpg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1907704" y="1844824"/>
            <a:ext cx="3877978" cy="12551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Konfigurace L x 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podle prostorového rozmístění atomů (nebo funkčních skupin) v molekule</a:t>
            </a:r>
          </a:p>
          <a:p>
            <a:r>
              <a:rPr lang="cs-CZ" dirty="0" smtClean="0"/>
              <a:t>postup při určování konfigurace:</a:t>
            </a:r>
          </a:p>
          <a:p>
            <a:pPr lvl="1"/>
            <a:r>
              <a:rPr lang="cs-CZ" dirty="0" smtClean="0"/>
              <a:t>určení priority funkční molekuly</a:t>
            </a:r>
          </a:p>
          <a:p>
            <a:pPr lvl="1"/>
            <a:r>
              <a:rPr lang="cs-CZ" dirty="0" smtClean="0"/>
              <a:t>karboxylová skupině umístěna „nahoře“</a:t>
            </a:r>
          </a:p>
          <a:p>
            <a:pPr lvl="1"/>
            <a:r>
              <a:rPr lang="cs-CZ" dirty="0" smtClean="0"/>
              <a:t>uhlovodíkový zbytek je dole</a:t>
            </a:r>
          </a:p>
          <a:p>
            <a:r>
              <a:rPr lang="cs-CZ" dirty="0" smtClean="0"/>
              <a:t>označení L </a:t>
            </a:r>
          </a:p>
          <a:p>
            <a:pPr lvl="1"/>
            <a:r>
              <a:rPr lang="cs-CZ" dirty="0" smtClean="0"/>
              <a:t>aminoskupina na </a:t>
            </a:r>
            <a:r>
              <a:rPr lang="cs-CZ" b="1" dirty="0" smtClean="0"/>
              <a:t>l</a:t>
            </a:r>
            <a:r>
              <a:rPr lang="cs-CZ" dirty="0" smtClean="0"/>
              <a:t>evé straně</a:t>
            </a:r>
          </a:p>
          <a:p>
            <a:r>
              <a:rPr lang="cs-CZ" dirty="0" smtClean="0"/>
              <a:t>označení D</a:t>
            </a:r>
          </a:p>
          <a:p>
            <a:pPr lvl="1"/>
            <a:r>
              <a:rPr lang="cs-CZ" dirty="0" smtClean="0"/>
              <a:t>aminoskupina umístěna </a:t>
            </a:r>
            <a:r>
              <a:rPr lang="cs-CZ" b="1" dirty="0" smtClean="0"/>
              <a:t>d</a:t>
            </a:r>
            <a:r>
              <a:rPr lang="cs-CZ" dirty="0" smtClean="0"/>
              <a:t>oprava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3756" t="38065" r="1238" b="44796"/>
          <a:stretch>
            <a:fillRect/>
          </a:stretch>
        </p:blipFill>
        <p:spPr bwMode="auto">
          <a:xfrm>
            <a:off x="251520" y="2276872"/>
            <a:ext cx="889248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v přírodě se převážně vyskytují  AK, které mají konfiguraci </a:t>
            </a:r>
            <a:r>
              <a:rPr lang="cs-CZ" b="1" i="1" dirty="0" smtClean="0"/>
              <a:t>L</a:t>
            </a:r>
          </a:p>
          <a:p>
            <a:r>
              <a:rPr lang="cs-CZ" dirty="0" smtClean="0"/>
              <a:t>biologicky aktivní molekuly </a:t>
            </a:r>
          </a:p>
          <a:p>
            <a:pPr lvl="1"/>
            <a:r>
              <a:rPr lang="cs-CZ" dirty="0" smtClean="0">
                <a:latin typeface="Bauhaus 93" pitchFamily="82" charset="0"/>
                <a:ea typeface="Arial Unicode MS" pitchFamily="34" charset="-128"/>
                <a:cs typeface="Arial Unicode MS" pitchFamily="34" charset="-128"/>
              </a:rPr>
              <a:t>α</a:t>
            </a:r>
            <a:r>
              <a:rPr lang="cs-CZ" dirty="0" smtClean="0">
                <a:latin typeface="Batang" pitchFamily="18" charset="-127"/>
                <a:ea typeface="Batang" pitchFamily="18" charset="-127"/>
                <a:cs typeface="Arial" pitchFamily="34" charset="0"/>
              </a:rPr>
              <a:t>-</a:t>
            </a:r>
            <a:r>
              <a:rPr lang="cs-CZ" dirty="0" smtClean="0"/>
              <a:t>L-aminokyseliny</a:t>
            </a:r>
          </a:p>
          <a:p>
            <a:r>
              <a:rPr lang="cs-CZ" dirty="0" smtClean="0"/>
              <a:t>v přírodě se vyskytuje více než 700AK</a:t>
            </a:r>
          </a:p>
          <a:p>
            <a:pPr lvl="1"/>
            <a:r>
              <a:rPr lang="cs-CZ" dirty="0" smtClean="0"/>
              <a:t>mají </a:t>
            </a:r>
            <a:r>
              <a:rPr lang="el-GR" dirty="0" smtClean="0"/>
              <a:t>α</a:t>
            </a:r>
            <a:r>
              <a:rPr lang="cs-CZ" dirty="0" smtClean="0"/>
              <a:t>, </a:t>
            </a:r>
            <a:r>
              <a:rPr lang="el-GR" dirty="0" smtClean="0"/>
              <a:t>β</a:t>
            </a:r>
            <a:r>
              <a:rPr lang="cs-CZ" dirty="0" smtClean="0"/>
              <a:t>, </a:t>
            </a:r>
            <a:r>
              <a:rPr lang="el-GR" dirty="0" smtClean="0"/>
              <a:t>δ</a:t>
            </a:r>
            <a:r>
              <a:rPr lang="cs-CZ" dirty="0" smtClean="0"/>
              <a:t> uhlík L i D konfiguraci</a:t>
            </a:r>
          </a:p>
          <a:p>
            <a:r>
              <a:rPr lang="cs-CZ" dirty="0" smtClean="0"/>
              <a:t>stavební látky bílkovin, peptidů a jiných látek: </a:t>
            </a:r>
          </a:p>
          <a:p>
            <a:pPr lvl="1"/>
            <a:r>
              <a:rPr lang="cs-CZ" dirty="0" smtClean="0"/>
              <a:t>fosfolipidy, neurotransmitery, prekurzory…</a:t>
            </a:r>
          </a:p>
          <a:p>
            <a:r>
              <a:rPr lang="cs-CZ" dirty="0" smtClean="0"/>
              <a:t>pouze </a:t>
            </a:r>
            <a:r>
              <a:rPr lang="cs-CZ" b="1" dirty="0" smtClean="0"/>
              <a:t>20AK</a:t>
            </a:r>
            <a:r>
              <a:rPr lang="cs-CZ" dirty="0" smtClean="0"/>
              <a:t> je bílkovinotvorných (proteogenní AK)</a:t>
            </a:r>
          </a:p>
          <a:p>
            <a:pPr>
              <a:buNone/>
            </a:pPr>
            <a:endParaRPr lang="cs-CZ" dirty="0" smtClean="0">
              <a:latin typeface="Arial"/>
              <a:cs typeface="Arial"/>
            </a:endParaRP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55017" t="6296" b="61599"/>
          <a:stretch>
            <a:fillRect/>
          </a:stretch>
        </p:blipFill>
        <p:spPr bwMode="auto">
          <a:xfrm>
            <a:off x="2195736" y="131906"/>
            <a:ext cx="5688632" cy="6033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Názvy a dělení AK podle jejich vlastností</a:t>
            </a:r>
            <a:endParaRPr lang="cs-CZ" dirty="0"/>
          </a:p>
        </p:txBody>
      </p:sp>
      <p:pic>
        <p:nvPicPr>
          <p:cNvPr id="1026" name="Picture 2" descr="C:\Users\Milan\Desktop\aminokyseliny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t="3921" r="1437" b="59617"/>
          <a:stretch>
            <a:fillRect/>
          </a:stretch>
        </p:blipFill>
        <p:spPr bwMode="auto">
          <a:xfrm>
            <a:off x="755576" y="1280988"/>
            <a:ext cx="7200800" cy="46682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polární – hydrofilní</a:t>
            </a:r>
          </a:p>
          <a:p>
            <a:pPr lvl="1"/>
            <a:r>
              <a:rPr lang="cs-CZ" dirty="0" smtClean="0"/>
              <a:t>dobře rozpustné ve vodě</a:t>
            </a:r>
          </a:p>
          <a:p>
            <a:endParaRPr lang="cs-CZ" dirty="0"/>
          </a:p>
        </p:txBody>
      </p:sp>
      <p:pic>
        <p:nvPicPr>
          <p:cNvPr id="4" name="Picture 2" descr="C:\Users\Milan\Desktop\aminokyseliny.jpg"/>
          <p:cNvPicPr>
            <a:picLocks noChangeAspect="1" noChangeArrowheads="1"/>
          </p:cNvPicPr>
          <p:nvPr/>
        </p:nvPicPr>
        <p:blipFill>
          <a:blip r:embed="rId2" cstate="print"/>
          <a:srcRect t="40999" b="31289"/>
          <a:stretch>
            <a:fillRect/>
          </a:stretch>
        </p:blipFill>
        <p:spPr bwMode="auto">
          <a:xfrm>
            <a:off x="971600" y="2348880"/>
            <a:ext cx="6672507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kyselé a zásadité R skupiny stabilizují specifické uspořádání proteinů pomocí iontových vazeb (vazby mezi – a + náboji)</a:t>
            </a:r>
          </a:p>
          <a:p>
            <a:endParaRPr lang="cs-CZ" dirty="0"/>
          </a:p>
        </p:txBody>
      </p:sp>
      <p:pic>
        <p:nvPicPr>
          <p:cNvPr id="3074" name="Picture 2" descr="C:\Users\Milan\Desktop\aminokyseliny.jpg"/>
          <p:cNvPicPr>
            <a:picLocks noChangeAspect="1" noChangeArrowheads="1"/>
          </p:cNvPicPr>
          <p:nvPr/>
        </p:nvPicPr>
        <p:blipFill>
          <a:blip r:embed="rId2" cstate="print"/>
          <a:srcRect t="68900" r="3999" b="4851"/>
          <a:stretch>
            <a:fillRect/>
          </a:stretch>
        </p:blipFill>
        <p:spPr bwMode="auto">
          <a:xfrm>
            <a:off x="971600" y="2564904"/>
            <a:ext cx="7598399" cy="36409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dělení AK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AK lze dělit podle dalších kritérií</a:t>
            </a:r>
          </a:p>
          <a:p>
            <a:r>
              <a:rPr lang="cs-CZ" dirty="0" smtClean="0"/>
              <a:t>nejčastější dělení podle „tvaru“ řetězce a obsahu prvků v postraním řetězci (heteroatomy)</a:t>
            </a:r>
            <a:endParaRPr lang="cs-CZ" sz="2800" dirty="0" smtClean="0"/>
          </a:p>
          <a:p>
            <a:pPr lvl="1"/>
            <a:r>
              <a:rPr lang="cs-CZ" sz="2500" dirty="0" smtClean="0"/>
              <a:t>funkční skupiny </a:t>
            </a:r>
          </a:p>
          <a:p>
            <a:pPr lvl="2"/>
            <a:r>
              <a:rPr lang="cs-CZ" sz="2200" dirty="0" smtClean="0"/>
              <a:t>hydroxylová -OH (heteroatom O)</a:t>
            </a:r>
          </a:p>
          <a:p>
            <a:pPr lvl="2"/>
            <a:r>
              <a:rPr lang="cs-CZ" sz="2200" dirty="0" err="1" smtClean="0"/>
              <a:t>merkapto</a:t>
            </a:r>
            <a:r>
              <a:rPr lang="cs-CZ" sz="2200" dirty="0"/>
              <a:t>-</a:t>
            </a:r>
            <a:r>
              <a:rPr lang="cs-CZ" sz="2200" dirty="0" smtClean="0"/>
              <a:t> -SH (heteroatom S)</a:t>
            </a:r>
          </a:p>
          <a:p>
            <a:pPr lvl="2"/>
            <a:r>
              <a:rPr lang="cs-CZ" sz="2200" dirty="0" smtClean="0"/>
              <a:t>sulfidová -S-R </a:t>
            </a:r>
          </a:p>
          <a:p>
            <a:pPr lvl="2"/>
            <a:r>
              <a:rPr lang="cs-CZ" dirty="0" err="1" smtClean="0"/>
              <a:t>guanidylová</a:t>
            </a:r>
            <a:r>
              <a:rPr lang="cs-CZ" dirty="0" smtClean="0"/>
              <a:t> NH-C-(=NH)-NH</a:t>
            </a:r>
            <a:r>
              <a:rPr lang="cs-CZ" baseline="-25000" dirty="0" smtClean="0"/>
              <a:t>2</a:t>
            </a:r>
          </a:p>
          <a:p>
            <a:pPr lvl="2"/>
            <a:r>
              <a:rPr lang="cs-CZ" sz="2200" dirty="0" smtClean="0"/>
              <a:t>fenylová (C6H5)-</a:t>
            </a:r>
          </a:p>
          <a:p>
            <a:endParaRPr lang="cs-CZ" sz="2800" dirty="0" smtClean="0"/>
          </a:p>
          <a:p>
            <a:pPr>
              <a:buNone/>
            </a:pPr>
            <a:endParaRPr lang="cs-CZ" sz="2400" b="1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r="2201" b="67303"/>
          <a:stretch>
            <a:fillRect/>
          </a:stretch>
        </p:blipFill>
        <p:spPr bwMode="auto">
          <a:xfrm>
            <a:off x="-75444" y="653970"/>
            <a:ext cx="921944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t="34359" b="38373"/>
          <a:stretch>
            <a:fillRect/>
          </a:stretch>
        </p:blipFill>
        <p:spPr bwMode="auto">
          <a:xfrm>
            <a:off x="0" y="1340768"/>
            <a:ext cx="9330073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/>
          <a:srcRect l="845" t="62261" r="4562" b="2736"/>
          <a:stretch/>
        </p:blipFill>
        <p:spPr bwMode="auto">
          <a:xfrm>
            <a:off x="142918" y="1143000"/>
            <a:ext cx="885816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Esenciální AK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latin typeface="+mj-lt"/>
              </a:rPr>
              <a:t>Val, Leu, Ile, Thr, Met, Lys, Phe, Trp </a:t>
            </a:r>
          </a:p>
          <a:p>
            <a:r>
              <a:rPr lang="cs-CZ" dirty="0" smtClean="0"/>
              <a:t>AK, které </a:t>
            </a:r>
            <a:r>
              <a:rPr lang="cs-CZ" b="1" dirty="0" smtClean="0"/>
              <a:t>musíme</a:t>
            </a:r>
            <a:r>
              <a:rPr lang="cs-CZ" dirty="0" smtClean="0"/>
              <a:t> přijímat potravou</a:t>
            </a:r>
          </a:p>
          <a:p>
            <a:pPr lvl="1"/>
            <a:r>
              <a:rPr lang="cs-CZ" dirty="0" smtClean="0"/>
              <a:t>naše tělo je neumí syntetizovat</a:t>
            </a:r>
          </a:p>
          <a:p>
            <a:r>
              <a:rPr lang="cs-CZ" dirty="0" smtClean="0"/>
              <a:t>podmíněně esenciální</a:t>
            </a:r>
          </a:p>
          <a:p>
            <a:pPr lvl="1"/>
            <a:r>
              <a:rPr lang="cs-CZ" dirty="0" smtClean="0"/>
              <a:t>může se syntetizovat z jiných AK</a:t>
            </a:r>
          </a:p>
          <a:p>
            <a:r>
              <a:rPr lang="cs-CZ" dirty="0" err="1" smtClean="0"/>
              <a:t>semiesenciální</a:t>
            </a:r>
            <a:r>
              <a:rPr lang="cs-CZ" dirty="0" smtClean="0"/>
              <a:t> AK</a:t>
            </a:r>
          </a:p>
          <a:p>
            <a:pPr lvl="1"/>
            <a:r>
              <a:rPr lang="cs-CZ" dirty="0" smtClean="0"/>
              <a:t>arginin a histidin </a:t>
            </a:r>
          </a:p>
          <a:p>
            <a:pPr lvl="1"/>
            <a:r>
              <a:rPr lang="cs-CZ" dirty="0" smtClean="0"/>
              <a:t>jejich syntéza není dostatečná v době růstu</a:t>
            </a:r>
          </a:p>
          <a:p>
            <a:pPr lvl="1"/>
            <a:r>
              <a:rPr lang="cs-CZ" dirty="0" smtClean="0"/>
              <a:t>esenciální jen pro děti a mláďata</a:t>
            </a:r>
          </a:p>
          <a:p>
            <a:r>
              <a:rPr lang="cs-CZ" dirty="0" smtClean="0"/>
              <a:t>spotřeba závisí na životním stylu</a:t>
            </a:r>
          </a:p>
          <a:p>
            <a:r>
              <a:rPr lang="cs-CZ" dirty="0" smtClean="0"/>
              <a:t>vegetariáni- lysin, methionin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nedostatek lysinu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zdroj</a:t>
            </a:r>
          </a:p>
          <a:p>
            <a:pPr lvl="1"/>
            <a:r>
              <a:rPr lang="cs-CZ" dirty="0" smtClean="0"/>
              <a:t>vepřové a hovězí maso, </a:t>
            </a:r>
            <a:r>
              <a:rPr lang="cs-CZ" dirty="0"/>
              <a:t>v </a:t>
            </a:r>
            <a:r>
              <a:rPr lang="cs-CZ" dirty="0" smtClean="0"/>
              <a:t>ryby, sójové boby, </a:t>
            </a:r>
            <a:r>
              <a:rPr lang="cs-CZ" dirty="0" smtClean="0"/>
              <a:t>pšeničné </a:t>
            </a:r>
            <a:r>
              <a:rPr lang="cs-CZ" dirty="0" smtClean="0"/>
              <a:t>otruby, čočka, arašídy </a:t>
            </a:r>
            <a:r>
              <a:rPr lang="cs-CZ" dirty="0"/>
              <a:t>či </a:t>
            </a:r>
            <a:r>
              <a:rPr lang="cs-CZ" dirty="0" smtClean="0"/>
              <a:t>fazole</a:t>
            </a:r>
            <a:endParaRPr lang="cs-CZ" dirty="0" smtClean="0"/>
          </a:p>
          <a:p>
            <a:pPr lvl="1"/>
            <a:r>
              <a:rPr lang="cs-CZ" dirty="0" smtClean="0"/>
              <a:t>nejvíce </a:t>
            </a:r>
            <a:r>
              <a:rPr lang="cs-CZ" dirty="0"/>
              <a:t>ho </a:t>
            </a:r>
            <a:r>
              <a:rPr lang="cs-CZ" dirty="0" smtClean="0"/>
              <a:t>obsahuje </a:t>
            </a:r>
            <a:r>
              <a:rPr lang="cs-CZ" dirty="0" smtClean="0"/>
              <a:t>parmezán</a:t>
            </a:r>
            <a:endParaRPr lang="cs-CZ" dirty="0" smtClean="0"/>
          </a:p>
          <a:p>
            <a:pPr lvl="1"/>
            <a:r>
              <a:rPr lang="cs-CZ" dirty="0" smtClean="0"/>
              <a:t>naproti </a:t>
            </a:r>
            <a:r>
              <a:rPr lang="cs-CZ" dirty="0"/>
              <a:t>tomu obiloviny ho obsahují velmi </a:t>
            </a:r>
            <a:r>
              <a:rPr lang="cs-CZ" dirty="0" smtClean="0"/>
              <a:t>málo, </a:t>
            </a:r>
            <a:r>
              <a:rPr lang="cs-CZ" dirty="0"/>
              <a:t>kukuřice dokonce vůbec </a:t>
            </a:r>
            <a:r>
              <a:rPr lang="cs-CZ" dirty="0" smtClean="0"/>
              <a:t>ne</a:t>
            </a:r>
          </a:p>
          <a:p>
            <a:r>
              <a:rPr lang="cs-CZ" dirty="0"/>
              <a:t>zvýšené riziko vzniku kardiovaskulárních </a:t>
            </a:r>
            <a:r>
              <a:rPr lang="cs-CZ" dirty="0" smtClean="0"/>
              <a:t>nemocí, všeobecně </a:t>
            </a:r>
            <a:r>
              <a:rPr lang="cs-CZ" dirty="0"/>
              <a:t>snížení </a:t>
            </a:r>
            <a:r>
              <a:rPr lang="cs-CZ" dirty="0" smtClean="0"/>
              <a:t>imunity, riziko </a:t>
            </a:r>
            <a:r>
              <a:rPr lang="cs-CZ" dirty="0"/>
              <a:t>vzniku anémie či chronické únavy</a:t>
            </a:r>
          </a:p>
        </p:txBody>
      </p:sp>
      <p:pic>
        <p:nvPicPr>
          <p:cNvPr id="2050" name="Picture 2" descr="strukturní vzor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365104"/>
            <a:ext cx="2887514" cy="213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ýsledek obrázku pro lys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410" y="146845"/>
            <a:ext cx="2319280" cy="355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ýsledek obrázku pro lysi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3" t="8574" r="9975" b="6008"/>
          <a:stretch/>
        </p:blipFill>
        <p:spPr bwMode="auto">
          <a:xfrm>
            <a:off x="4716016" y="450180"/>
            <a:ext cx="187220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39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nedostatek methioninu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cs-CZ" dirty="0"/>
              <a:t>methionin chybí v zelenině a v luštěninách</a:t>
            </a:r>
          </a:p>
          <a:p>
            <a:r>
              <a:rPr lang="cs-CZ" dirty="0"/>
              <a:t>dobrým zdrojem jsou obilniny, ořechy (semena), ryby, vejce, jogurty a maso</a:t>
            </a:r>
          </a:p>
          <a:p>
            <a:r>
              <a:rPr lang="cs-CZ" dirty="0"/>
              <a:t>důležitý je pro správnou funkci imunitního i nervového systému, tvorba neurotransmiterů </a:t>
            </a:r>
          </a:p>
          <a:p>
            <a:pPr lvl="1"/>
            <a:r>
              <a:rPr lang="cs-CZ" dirty="0"/>
              <a:t>adrenalinu, noradrenalinu, dopaminu –viz později</a:t>
            </a:r>
          </a:p>
          <a:p>
            <a:r>
              <a:rPr lang="cs-CZ" u="sng" dirty="0"/>
              <a:t>použití:</a:t>
            </a:r>
          </a:p>
          <a:p>
            <a:r>
              <a:rPr lang="cs-CZ" dirty="0"/>
              <a:t>redukci nadváhy jako “spalovač tuků”</a:t>
            </a:r>
          </a:p>
          <a:p>
            <a:pPr lvl="1"/>
            <a:r>
              <a:rPr lang="cs-CZ" dirty="0"/>
              <a:t>zabraňuje jejich ukládaní v </a:t>
            </a:r>
            <a:r>
              <a:rPr lang="cs-CZ" dirty="0" smtClean="0"/>
              <a:t>játrech</a:t>
            </a:r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endParaRPr lang="cs-CZ" dirty="0" smtClean="0"/>
          </a:p>
        </p:txBody>
      </p:sp>
      <p:pic>
        <p:nvPicPr>
          <p:cNvPr id="1026" name="Picture 2" descr="strukturní vzor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32656"/>
            <a:ext cx="2950245" cy="134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27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95536" y="1556792"/>
            <a:ext cx="8496944" cy="6336704"/>
          </a:xfrm>
        </p:spPr>
        <p:txBody>
          <a:bodyPr>
            <a:normAutofit/>
          </a:bodyPr>
          <a:lstStyle/>
          <a:p>
            <a:r>
              <a:rPr lang="cs-CZ" dirty="0" smtClean="0"/>
              <a:t>ochrana jater </a:t>
            </a:r>
            <a:r>
              <a:rPr lang="cs-CZ" dirty="0"/>
              <a:t>před toxickými </a:t>
            </a:r>
            <a:r>
              <a:rPr lang="cs-CZ" dirty="0" smtClean="0"/>
              <a:t>látkami (antioxidant)</a:t>
            </a:r>
          </a:p>
          <a:p>
            <a:pPr lvl="1"/>
            <a:r>
              <a:rPr lang="cs-CZ" dirty="0" smtClean="0"/>
              <a:t>chrání </a:t>
            </a:r>
            <a:r>
              <a:rPr lang="cs-CZ" dirty="0"/>
              <a:t>organismus před vlivem volných </a:t>
            </a:r>
            <a:r>
              <a:rPr lang="cs-CZ" dirty="0" smtClean="0"/>
              <a:t>radikálů</a:t>
            </a:r>
          </a:p>
          <a:p>
            <a:pPr lvl="1"/>
            <a:r>
              <a:rPr lang="cs-CZ" dirty="0" smtClean="0"/>
              <a:t>pozitivně </a:t>
            </a:r>
            <a:r>
              <a:rPr lang="cs-CZ" dirty="0"/>
              <a:t>může ovlivnit stav pacientů trpících </a:t>
            </a:r>
            <a:r>
              <a:rPr lang="cs-CZ" dirty="0" err="1"/>
              <a:t>Meulengrachtovým</a:t>
            </a:r>
            <a:r>
              <a:rPr lang="cs-CZ" dirty="0"/>
              <a:t> (Gilbertovým) syndromem</a:t>
            </a:r>
          </a:p>
          <a:p>
            <a:pPr lvl="1"/>
            <a:r>
              <a:rPr lang="cs-CZ" dirty="0"/>
              <a:t>poruchou metabolismu žlučových barviv v </a:t>
            </a:r>
            <a:r>
              <a:rPr lang="cs-CZ" dirty="0" smtClean="0"/>
              <a:t>krvi</a:t>
            </a:r>
          </a:p>
          <a:p>
            <a:r>
              <a:rPr lang="cs-CZ" dirty="0" smtClean="0"/>
              <a:t>hraje </a:t>
            </a:r>
            <a:r>
              <a:rPr lang="cs-CZ" dirty="0"/>
              <a:t>roli v syntéze </a:t>
            </a:r>
            <a:r>
              <a:rPr lang="cs-CZ" dirty="0" smtClean="0"/>
              <a:t>kolagenu</a:t>
            </a:r>
          </a:p>
          <a:p>
            <a:pPr lvl="1"/>
            <a:r>
              <a:rPr lang="cs-CZ" dirty="0" smtClean="0"/>
              <a:t>např</a:t>
            </a:r>
            <a:r>
              <a:rPr lang="cs-CZ" dirty="0"/>
              <a:t>. napomáhá zabránit lámavosti </a:t>
            </a:r>
            <a:r>
              <a:rPr lang="cs-CZ" dirty="0" smtClean="0"/>
              <a:t>vlasů, regenerace </a:t>
            </a:r>
            <a:r>
              <a:rPr lang="cs-CZ" dirty="0"/>
              <a:t>nehtů či </a:t>
            </a:r>
            <a:r>
              <a:rPr lang="cs-CZ" dirty="0" smtClean="0"/>
              <a:t>pokožky</a:t>
            </a:r>
            <a:endParaRPr lang="cs-CZ" dirty="0"/>
          </a:p>
          <a:p>
            <a:pPr lvl="1"/>
            <a:r>
              <a:rPr lang="cs-CZ" dirty="0"/>
              <a:t>syntéza jiných proteinů a hormonů, např. (spolu s </a:t>
            </a:r>
            <a:r>
              <a:rPr lang="cs-CZ" dirty="0" err="1"/>
              <a:t>lysinem</a:t>
            </a:r>
            <a:r>
              <a:rPr lang="cs-CZ" dirty="0"/>
              <a:t>) karnitinu a </a:t>
            </a:r>
            <a:r>
              <a:rPr lang="cs-CZ" dirty="0" smtClean="0"/>
              <a:t>melatoninu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819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75538" y="1196752"/>
            <a:ext cx="8229600" cy="4937760"/>
          </a:xfrm>
        </p:spPr>
        <p:txBody>
          <a:bodyPr/>
          <a:lstStyle/>
          <a:p>
            <a:r>
              <a:rPr lang="cs-CZ" dirty="0"/>
              <a:t>síra, již obsahuje, je nezbytným komponentem v tvorbě chrupavek</a:t>
            </a:r>
          </a:p>
          <a:p>
            <a:pPr lvl="1"/>
            <a:r>
              <a:rPr lang="cs-CZ" dirty="0"/>
              <a:t>u pacientů s artritidou může její nedostatek představovat komplikace v podobě obtížnější hojivosti</a:t>
            </a:r>
          </a:p>
          <a:p>
            <a:pPr lvl="1"/>
            <a:r>
              <a:rPr lang="cs-CZ" dirty="0"/>
              <a:t>studie prokázaly, že pacienti s artritidou měli třikrát nižší množství síry v chrupavkách, než zdraví jedinci podrobení výzkumu</a:t>
            </a:r>
          </a:p>
          <a:p>
            <a:r>
              <a:rPr lang="cs-CZ" dirty="0"/>
              <a:t>bývá doporučován jako součást regenerace při náročných sportovních výkonech</a:t>
            </a:r>
          </a:p>
          <a:p>
            <a:endParaRPr lang="cs-CZ" dirty="0"/>
          </a:p>
        </p:txBody>
      </p:sp>
      <p:pic>
        <p:nvPicPr>
          <p:cNvPr id="3078" name="Picture 6" descr="Výsledek obrázku pro methioni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2" t="15905" r="30321" b="19222"/>
          <a:stretch/>
        </p:blipFill>
        <p:spPr bwMode="auto">
          <a:xfrm>
            <a:off x="6537585" y="135736"/>
            <a:ext cx="2352207" cy="373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Výsledek obrázku pro methioni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6" t="2657" r="13633" b="5030"/>
          <a:stretch/>
        </p:blipFill>
        <p:spPr bwMode="auto">
          <a:xfrm>
            <a:off x="3602206" y="1342915"/>
            <a:ext cx="2842002" cy="353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Výsledek obrázku pro methioni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8" t="3490" r="28858" b="4010"/>
          <a:stretch/>
        </p:blipFill>
        <p:spPr bwMode="auto">
          <a:xfrm>
            <a:off x="467544" y="2003665"/>
            <a:ext cx="2808312" cy="437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83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Tvorba peptidové vazby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sz="2400" dirty="0" smtClean="0"/>
              <a:t>nejdůležitější reakce AK</a:t>
            </a:r>
          </a:p>
          <a:p>
            <a:r>
              <a:rPr lang="cs-CZ" sz="2400" dirty="0" smtClean="0"/>
              <a:t>reaguje </a:t>
            </a:r>
            <a:r>
              <a:rPr lang="cs-CZ" sz="2400" dirty="0" smtClean="0">
                <a:latin typeface="Bauhaus 93" pitchFamily="82" charset="0"/>
              </a:rPr>
              <a:t>α</a:t>
            </a:r>
            <a:r>
              <a:rPr lang="cs-CZ" sz="2400" dirty="0" smtClean="0"/>
              <a:t>-aminoskupina první AK a </a:t>
            </a:r>
            <a:r>
              <a:rPr lang="cs-CZ" sz="2400" dirty="0" smtClean="0">
                <a:latin typeface="Bauhaus 93" pitchFamily="82" charset="0"/>
              </a:rPr>
              <a:t>α</a:t>
            </a:r>
            <a:r>
              <a:rPr lang="cs-CZ" sz="2400" dirty="0" smtClean="0"/>
              <a:t>-karboxyl druhé aminokyseliny</a:t>
            </a:r>
          </a:p>
          <a:p>
            <a:r>
              <a:rPr lang="cs-CZ" sz="2400" dirty="0" smtClean="0"/>
              <a:t>vzniká dipetid a voda  </a:t>
            </a:r>
          </a:p>
          <a:p>
            <a:endParaRPr lang="cs-CZ" dirty="0" smtClean="0"/>
          </a:p>
        </p:txBody>
      </p:sp>
      <p:pic>
        <p:nvPicPr>
          <p:cNvPr id="4098" name="Picture 2" descr="C:\Users\Milan\Desktop\731px-Peptidformationball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132856"/>
            <a:ext cx="5393867" cy="4419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N- zbytek se podle konvence zapisuje vlevo</a:t>
            </a:r>
          </a:p>
          <a:p>
            <a:r>
              <a:rPr lang="cs-CZ" dirty="0" smtClean="0"/>
              <a:t>C- konec se zapisuje vpravo</a:t>
            </a:r>
          </a:p>
          <a:p>
            <a:r>
              <a:rPr lang="cs-CZ" dirty="0" smtClean="0"/>
              <a:t>okolo peptidové vazby </a:t>
            </a:r>
            <a:r>
              <a:rPr lang="cs-CZ" u="sng" dirty="0" smtClean="0"/>
              <a:t>není volná rotace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Struktura peptidů</a:t>
            </a:r>
            <a:br>
              <a:rPr lang="cs-CZ" dirty="0" smtClean="0"/>
            </a:br>
            <a:r>
              <a:rPr lang="cs-CZ" sz="2900" dirty="0" smtClean="0"/>
              <a:t>1) primární struktura</a:t>
            </a:r>
            <a:endParaRPr lang="cs-CZ" sz="29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je dána pořadím AK</a:t>
            </a:r>
          </a:p>
          <a:p>
            <a:r>
              <a:rPr lang="cs-CZ" dirty="0" smtClean="0"/>
              <a:t>musíme znát přesný počet, přesnou strukturu (o jakou AK se jedná) a pořadí AK</a:t>
            </a:r>
          </a:p>
          <a:p>
            <a:r>
              <a:rPr lang="cs-CZ" dirty="0" smtClean="0"/>
              <a:t>ovlivňuje biologickou aktivitu bílkoviny</a:t>
            </a:r>
          </a:p>
          <a:p>
            <a:r>
              <a:rPr lang="cs-CZ" dirty="0" smtClean="0"/>
              <a:t>jedna změněná AK může snížit nebo úplně zničit biologickou aktivitu </a:t>
            </a:r>
          </a:p>
          <a:p>
            <a:r>
              <a:rPr lang="cs-CZ" dirty="0" smtClean="0"/>
              <a:t>např. srpkovitá anemie </a:t>
            </a:r>
          </a:p>
          <a:p>
            <a:pPr lvl="1"/>
            <a:r>
              <a:rPr lang="cs-CZ" dirty="0" smtClean="0"/>
              <a:t>způsobená mutací genu pro hemoglobin při níž je na 6. pozici v řetězci </a:t>
            </a:r>
            <a:r>
              <a:rPr lang="cs-CZ" u="sng" dirty="0" smtClean="0"/>
              <a:t>valin</a:t>
            </a:r>
            <a:r>
              <a:rPr lang="cs-CZ" dirty="0" smtClean="0"/>
              <a:t> místo </a:t>
            </a:r>
            <a:r>
              <a:rPr lang="cs-CZ" u="sng" dirty="0" smtClean="0"/>
              <a:t>glutamové kyseliny </a:t>
            </a:r>
            <a:r>
              <a:rPr lang="cs-CZ" dirty="0" smtClean="0"/>
              <a:t>(hem „</a:t>
            </a:r>
            <a:r>
              <a:rPr lang="cs-CZ" dirty="0" err="1" smtClean="0"/>
              <a:t>HbS</a:t>
            </a:r>
            <a:r>
              <a:rPr lang="cs-CZ" dirty="0" smtClean="0"/>
              <a:t>“)</a:t>
            </a:r>
            <a:endParaRPr lang="cs-CZ" dirty="0"/>
          </a:p>
        </p:txBody>
      </p:sp>
      <p:pic>
        <p:nvPicPr>
          <p:cNvPr id="9218" name="Picture 2" descr="C:\Users\Ája\Desktop\Erytrocyt normální a postižený srpkovitou anémií (Biology-Benjamin Cummings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268760"/>
            <a:ext cx="5640288" cy="2220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600" dirty="0" smtClean="0"/>
              <a:t>2) sekundární </a:t>
            </a:r>
            <a:r>
              <a:rPr lang="cs-CZ" sz="2600" dirty="0" err="1" smtClean="0"/>
              <a:t>strukrura</a:t>
            </a:r>
            <a:endParaRPr lang="cs-CZ" sz="2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úseky peptidového řetězce s definovanou prostorovou orientací (konformace)</a:t>
            </a:r>
          </a:p>
          <a:p>
            <a:r>
              <a:rPr lang="cs-CZ" dirty="0" smtClean="0"/>
              <a:t>tato konformace je stabilizovaná vodíkovými můstky</a:t>
            </a:r>
          </a:p>
          <a:p>
            <a:r>
              <a:rPr lang="cs-CZ" dirty="0" smtClean="0">
                <a:latin typeface="Arial"/>
                <a:cs typeface="Arial"/>
              </a:rPr>
              <a:t>α-</a:t>
            </a:r>
            <a:r>
              <a:rPr lang="cs-CZ" dirty="0" err="1" smtClean="0">
                <a:latin typeface="Arial"/>
                <a:cs typeface="Arial"/>
              </a:rPr>
              <a:t>helix</a:t>
            </a:r>
            <a:endParaRPr lang="cs-CZ" dirty="0" smtClean="0">
              <a:latin typeface="Arial"/>
              <a:cs typeface="Arial"/>
            </a:endParaRPr>
          </a:p>
          <a:p>
            <a:pPr lvl="1"/>
            <a:r>
              <a:rPr lang="cs-CZ" dirty="0" smtClean="0">
                <a:latin typeface="Arial"/>
                <a:cs typeface="Arial"/>
              </a:rPr>
              <a:t>na každou otočku připadá 3,6 AK</a:t>
            </a:r>
          </a:p>
          <a:p>
            <a:pPr lvl="1"/>
            <a:r>
              <a:rPr lang="cs-CZ" dirty="0" smtClean="0">
                <a:latin typeface="Arial"/>
                <a:cs typeface="Arial"/>
              </a:rPr>
              <a:t>vodíkové můstky mezi každou 4 –NH a -CO</a:t>
            </a:r>
          </a:p>
          <a:p>
            <a:r>
              <a:rPr lang="cs-CZ" dirty="0" smtClean="0">
                <a:latin typeface="Arial"/>
                <a:cs typeface="Arial"/>
              </a:rPr>
              <a:t>β- struktura</a:t>
            </a:r>
          </a:p>
          <a:p>
            <a:pPr lvl="1"/>
            <a:r>
              <a:rPr lang="cs-CZ" dirty="0" smtClean="0">
                <a:latin typeface="Arial"/>
                <a:cs typeface="Arial"/>
              </a:rPr>
              <a:t>vodíkové můstky vznikají jen mezi sousedními řetězci</a:t>
            </a:r>
          </a:p>
          <a:p>
            <a:pPr lvl="1"/>
            <a:r>
              <a:rPr lang="cs-CZ" dirty="0" smtClean="0">
                <a:latin typeface="Arial"/>
                <a:cs typeface="Arial"/>
              </a:rPr>
              <a:t>paralelní a antiparalelní uspořádání</a:t>
            </a:r>
          </a:p>
          <a:p>
            <a:endParaRPr lang="cs-CZ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t="50593" r="2842" b="4492"/>
          <a:stretch>
            <a:fillRect/>
          </a:stretch>
        </p:blipFill>
        <p:spPr bwMode="auto">
          <a:xfrm>
            <a:off x="852330" y="404664"/>
            <a:ext cx="7834470" cy="6026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lipsa 5"/>
          <p:cNvSpPr/>
          <p:nvPr/>
        </p:nvSpPr>
        <p:spPr>
          <a:xfrm>
            <a:off x="7308304" y="3717032"/>
            <a:ext cx="504056" cy="504056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Elipsa 6"/>
          <p:cNvSpPr/>
          <p:nvPr/>
        </p:nvSpPr>
        <p:spPr>
          <a:xfrm>
            <a:off x="3635896" y="3573016"/>
            <a:ext cx="648072" cy="57606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600" dirty="0" smtClean="0"/>
              <a:t>3) terciální struktura</a:t>
            </a:r>
            <a:endParaRPr lang="cs-CZ" sz="2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trojrozměrná konformace</a:t>
            </a:r>
          </a:p>
          <a:p>
            <a:r>
              <a:rPr lang="cs-CZ" dirty="0" smtClean="0"/>
              <a:t>spojení 2D a neuspořádaných bílkovinných úseků</a:t>
            </a:r>
          </a:p>
          <a:p>
            <a:r>
              <a:rPr lang="cs-CZ" dirty="0" smtClean="0"/>
              <a:t>např. u hemoglobinu vzniká struktura, která má tvar kvádru</a:t>
            </a:r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mnohé proteiny se spolu váží pomocí jiných vazeb než peptidových</a:t>
            </a:r>
          </a:p>
          <a:p>
            <a:r>
              <a:rPr lang="cs-CZ" dirty="0" smtClean="0"/>
              <a:t>spojování terciálních podjednotek (monomerů)</a:t>
            </a:r>
          </a:p>
          <a:p>
            <a:r>
              <a:rPr lang="cs-CZ" dirty="0" smtClean="0"/>
              <a:t>pokud jsou podjednotky stejné vznikají homomery</a:t>
            </a:r>
            <a:endParaRPr lang="cs-CZ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67544" y="2996952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4</a:t>
            </a:r>
            <a:r>
              <a:rPr kumimoji="0" lang="cs-CZ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 kvarterní</a:t>
            </a:r>
            <a:r>
              <a:rPr kumimoji="0" lang="cs-CZ" sz="26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struktura</a:t>
            </a:r>
            <a:endParaRPr kumimoji="0" lang="cs-CZ" sz="2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51493" t="9502" r="5383" b="51034"/>
          <a:stretch>
            <a:fillRect/>
          </a:stretch>
        </p:blipFill>
        <p:spPr bwMode="auto">
          <a:xfrm>
            <a:off x="4563508" y="332656"/>
            <a:ext cx="3824916" cy="5824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Denaturace bílkovin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rozrušení bílkoviny- ztrácí svoji biologickou podstatu (aktivitu)</a:t>
            </a:r>
          </a:p>
          <a:p>
            <a:r>
              <a:rPr lang="cs-CZ" dirty="0" smtClean="0"/>
              <a:t>dochází k rozrušení sekundární, terciální a kvartérní struktury</a:t>
            </a:r>
          </a:p>
          <a:p>
            <a:r>
              <a:rPr lang="cs-CZ" dirty="0" smtClean="0"/>
              <a:t>rozrušení vodíkových vazeb</a:t>
            </a:r>
          </a:p>
          <a:p>
            <a:r>
              <a:rPr lang="cs-CZ" dirty="0" smtClean="0"/>
              <a:t>primární struktura zůstává zachována</a:t>
            </a:r>
          </a:p>
          <a:p>
            <a:r>
              <a:rPr lang="cs-CZ" dirty="0" smtClean="0"/>
              <a:t>denaturace pomocí solí těžkých kovů, močovina, teplo, kyseliny, hydroxidy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Bílkoviny</a:t>
            </a:r>
            <a:br>
              <a:rPr lang="cs-CZ" dirty="0" smtClean="0"/>
            </a:br>
            <a:r>
              <a:rPr lang="cs-CZ" dirty="0" smtClean="0"/>
              <a:t>základní rozdělení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strukturní bílkoviny</a:t>
            </a:r>
          </a:p>
          <a:p>
            <a:pPr lvl="1"/>
            <a:r>
              <a:rPr lang="cs-CZ" dirty="0" smtClean="0"/>
              <a:t>tvar a stabilita buněk a tkání</a:t>
            </a:r>
          </a:p>
          <a:p>
            <a:pPr lvl="1"/>
            <a:r>
              <a:rPr lang="cs-CZ" u="sng" dirty="0" smtClean="0"/>
              <a:t>keratin</a:t>
            </a:r>
          </a:p>
          <a:p>
            <a:pPr lvl="2"/>
            <a:r>
              <a:rPr lang="cs-CZ" dirty="0" smtClean="0"/>
              <a:t>vlasy, vlna, peří, nehty</a:t>
            </a:r>
          </a:p>
          <a:p>
            <a:pPr lvl="2"/>
            <a:r>
              <a:rPr lang="cs-CZ" dirty="0" smtClean="0">
                <a:latin typeface="Arial"/>
                <a:cs typeface="Arial"/>
              </a:rPr>
              <a:t>α-helix, 2 řetězce ve struktuře superhelix (levotočivá) → stáčejí se dohromady a vytvářejí protofilamenty</a:t>
            </a:r>
          </a:p>
          <a:p>
            <a:pPr lvl="2"/>
            <a:r>
              <a:rPr lang="cs-CZ" dirty="0" smtClean="0">
                <a:latin typeface="Arial"/>
                <a:cs typeface="Arial"/>
              </a:rPr>
              <a:t>8 protofilament se spojuje do intermediárních filament</a:t>
            </a:r>
          </a:p>
          <a:p>
            <a:pPr lvl="2"/>
            <a:endParaRPr lang="cs-CZ" dirty="0" smtClean="0">
              <a:latin typeface="Arial"/>
              <a:cs typeface="Arial"/>
            </a:endParaRPr>
          </a:p>
          <a:p>
            <a:pPr lvl="2"/>
            <a:r>
              <a:rPr lang="cs-CZ" dirty="0" smtClean="0">
                <a:latin typeface="Arial"/>
                <a:cs typeface="Arial"/>
              </a:rPr>
              <a:t>vlasy- jsou tvořeny z velkého množství filament, které jsou spojeny disulfidickými </a:t>
            </a:r>
          </a:p>
          <a:p>
            <a:pPr lvl="2"/>
            <a:r>
              <a:rPr lang="cs-CZ" dirty="0" smtClean="0">
                <a:latin typeface="Arial"/>
                <a:cs typeface="Arial"/>
              </a:rPr>
              <a:t>při „trvalé“ jsou tito můstky rozpojeny a následně vysokou teplotou spojeny (když jsou vlasy uspořádány v požadovaném tvaru)</a:t>
            </a:r>
          </a:p>
          <a:p>
            <a:pPr lvl="2"/>
            <a:endParaRPr lang="cs-CZ" dirty="0"/>
          </a:p>
        </p:txBody>
      </p:sp>
      <p:pic>
        <p:nvPicPr>
          <p:cNvPr id="13315" name="Picture 3" descr="C:\Users\Ája\Desktop\natacky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0"/>
            <a:ext cx="2088232" cy="3136610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2381" t="8296" r="53571" b="36772"/>
          <a:stretch>
            <a:fillRect/>
          </a:stretch>
        </p:blipFill>
        <p:spPr bwMode="auto">
          <a:xfrm>
            <a:off x="3347864" y="0"/>
            <a:ext cx="2664296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u="sng" dirty="0" smtClean="0"/>
              <a:t>kolagen</a:t>
            </a:r>
          </a:p>
          <a:p>
            <a:r>
              <a:rPr lang="cs-CZ" dirty="0" smtClean="0"/>
              <a:t>25 % všech bílkovin v savčím těle</a:t>
            </a:r>
          </a:p>
          <a:p>
            <a:r>
              <a:rPr lang="cs-CZ" dirty="0" smtClean="0"/>
              <a:t>složení 1/3 glycin, 10% prolin (Pro), hydroxyprolin (</a:t>
            </a:r>
            <a:r>
              <a:rPr lang="cs-CZ" dirty="0" err="1" smtClean="0"/>
              <a:t>Hyp</a:t>
            </a:r>
            <a:r>
              <a:rPr lang="cs-CZ" dirty="0" smtClean="0"/>
              <a:t>), </a:t>
            </a:r>
            <a:r>
              <a:rPr lang="cs-CZ" dirty="0" err="1" smtClean="0"/>
              <a:t>hydroxylyzin</a:t>
            </a:r>
            <a:r>
              <a:rPr lang="cs-CZ" dirty="0" smtClean="0"/>
              <a:t> (Hyl)</a:t>
            </a:r>
          </a:p>
          <a:p>
            <a:r>
              <a:rPr lang="cs-CZ" dirty="0" smtClean="0"/>
              <a:t>několik typů kolagenu</a:t>
            </a:r>
          </a:p>
          <a:p>
            <a:pPr lvl="1"/>
            <a:r>
              <a:rPr lang="cs-CZ" dirty="0" smtClean="0"/>
              <a:t>kolagen šlach – odolný v tahu, vysoká pevnost</a:t>
            </a:r>
          </a:p>
          <a:p>
            <a:pPr lvl="1"/>
            <a:r>
              <a:rPr lang="cs-CZ" dirty="0" smtClean="0"/>
              <a:t>kolagen kůže – tvořen volně spojenými ohebnými vlákny</a:t>
            </a:r>
          </a:p>
          <a:p>
            <a:pPr lvl="1"/>
            <a:r>
              <a:rPr lang="cs-CZ" dirty="0" smtClean="0"/>
              <a:t>kolagen v kostech a zubech je vyztužen Ca</a:t>
            </a:r>
            <a:r>
              <a:rPr lang="cs-CZ" baseline="-25000" dirty="0" smtClean="0"/>
              <a:t>3</a:t>
            </a:r>
            <a:r>
              <a:rPr lang="cs-CZ" dirty="0" smtClean="0"/>
              <a:t>(PO</a:t>
            </a:r>
            <a:r>
              <a:rPr lang="cs-CZ" baseline="-25000" dirty="0" smtClean="0"/>
              <a:t>4</a:t>
            </a:r>
            <a:r>
              <a:rPr lang="cs-CZ" dirty="0" smtClean="0"/>
              <a:t>)</a:t>
            </a:r>
            <a:r>
              <a:rPr lang="cs-CZ" baseline="-25000" dirty="0" smtClean="0"/>
              <a:t>2</a:t>
            </a:r>
          </a:p>
          <a:p>
            <a:pPr lvl="1"/>
            <a:r>
              <a:rPr lang="cs-CZ" dirty="0" smtClean="0"/>
              <a:t>kolagen v rohovce – pravidelně uspořádaný téměř do krystalu, průhledný</a:t>
            </a:r>
          </a:p>
          <a:p>
            <a:pPr lvl="1"/>
            <a:endParaRPr lang="cs-CZ" dirty="0" smtClean="0"/>
          </a:p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48810" t="8296" b="34712"/>
          <a:stretch>
            <a:fillRect/>
          </a:stretch>
        </p:blipFill>
        <p:spPr bwMode="auto">
          <a:xfrm>
            <a:off x="6047656" y="188640"/>
            <a:ext cx="3096344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histony</a:t>
            </a:r>
          </a:p>
          <a:p>
            <a:pPr lvl="1"/>
            <a:r>
              <a:rPr lang="cs-CZ" dirty="0" smtClean="0"/>
              <a:t>sbalování a rozbalování DNA</a:t>
            </a:r>
          </a:p>
          <a:p>
            <a:r>
              <a:rPr lang="cs-CZ" dirty="0" smtClean="0"/>
              <a:t>transportní bílkoviny</a:t>
            </a:r>
          </a:p>
          <a:p>
            <a:pPr lvl="1"/>
            <a:r>
              <a:rPr lang="cs-CZ" dirty="0" smtClean="0"/>
              <a:t>hemoglobin (viz další přednáška)</a:t>
            </a:r>
          </a:p>
          <a:p>
            <a:pPr lvl="1"/>
            <a:r>
              <a:rPr lang="cs-CZ" dirty="0" smtClean="0"/>
              <a:t>transtyretin- dopravuje tyroxin, trijodtyronin</a:t>
            </a:r>
          </a:p>
          <a:p>
            <a:r>
              <a:rPr lang="cs-CZ" dirty="0" smtClean="0"/>
              <a:t>obranné bílkoviny</a:t>
            </a:r>
          </a:p>
          <a:p>
            <a:pPr lvl="1"/>
            <a:r>
              <a:rPr lang="cs-CZ" dirty="0" err="1" smtClean="0"/>
              <a:t>imuglobiny</a:t>
            </a:r>
            <a:r>
              <a:rPr lang="cs-CZ" dirty="0" smtClean="0"/>
              <a:t> (viz </a:t>
            </a:r>
            <a:r>
              <a:rPr lang="cs-CZ" smtClean="0"/>
              <a:t>další přednáška)</a:t>
            </a:r>
            <a:endParaRPr lang="cs-CZ" dirty="0" smtClean="0"/>
          </a:p>
          <a:p>
            <a:r>
              <a:rPr lang="cs-CZ" dirty="0" smtClean="0"/>
              <a:t>regulační bílkoviny</a:t>
            </a:r>
          </a:p>
          <a:p>
            <a:pPr lvl="1"/>
            <a:r>
              <a:rPr lang="cs-CZ" dirty="0" smtClean="0"/>
              <a:t>součástí hormonů</a:t>
            </a:r>
          </a:p>
          <a:p>
            <a:pPr lvl="1"/>
            <a:r>
              <a:rPr lang="cs-CZ" dirty="0" smtClean="0"/>
              <a:t>např. somatotropin</a:t>
            </a:r>
          </a:p>
          <a:p>
            <a:r>
              <a:rPr lang="cs-CZ" dirty="0" smtClean="0"/>
              <a:t>motorové</a:t>
            </a:r>
          </a:p>
          <a:p>
            <a:pPr lvl="1"/>
            <a:r>
              <a:rPr lang="cs-CZ" dirty="0" smtClean="0"/>
              <a:t>aktin a myosin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cs-CZ" dirty="0" smtClean="0"/>
              <a:t>WIKIPEDIA.ORG. </a:t>
            </a:r>
            <a:r>
              <a:rPr lang="cs-CZ" i="1" dirty="0" err="1" smtClean="0"/>
              <a:t>Amino</a:t>
            </a:r>
            <a:r>
              <a:rPr lang="cs-CZ" i="1" dirty="0" smtClean="0"/>
              <a:t> </a:t>
            </a:r>
            <a:r>
              <a:rPr lang="cs-CZ" i="1" dirty="0" err="1" smtClean="0"/>
              <a:t>acid</a:t>
            </a:r>
            <a:r>
              <a:rPr lang="cs-CZ" dirty="0" smtClean="0"/>
              <a:t> [online]. [cit. 10.2.2014]. Dostupný na WWW: </a:t>
            </a:r>
            <a:r>
              <a:rPr lang="cs-CZ" dirty="0" smtClean="0">
                <a:hlinkClick r:id="rId2"/>
              </a:rPr>
              <a:t>http://en.wikipedia.org/wiki/Amino_acid</a:t>
            </a:r>
            <a:endParaRPr lang="cs-CZ" dirty="0" smtClean="0"/>
          </a:p>
          <a:p>
            <a:pPr lvl="1"/>
            <a:r>
              <a:rPr lang="cs-CZ" dirty="0" smtClean="0"/>
              <a:t>ULBRICHOVÁ, Iva. </a:t>
            </a:r>
            <a:r>
              <a:rPr lang="cs-CZ" i="1" dirty="0" smtClean="0"/>
              <a:t>Nauka o lesním prostředí</a:t>
            </a:r>
            <a:r>
              <a:rPr lang="cs-CZ" dirty="0" smtClean="0"/>
              <a:t> [online]. [cit. 10.2.2014]. Dostupný na WWW: </a:t>
            </a:r>
            <a:r>
              <a:rPr lang="cs-CZ" dirty="0" smtClean="0">
                <a:hlinkClick r:id="rId3"/>
              </a:rPr>
              <a:t>http://fld.czu.cz/vyzkum/nauka_o_lp/zal_13_12_2012/chemie/chemie.html</a:t>
            </a:r>
            <a:endParaRPr lang="cs-CZ" dirty="0" smtClean="0"/>
          </a:p>
          <a:p>
            <a:pPr lvl="1"/>
            <a:r>
              <a:rPr lang="cs-CZ" dirty="0" smtClean="0"/>
              <a:t>DOLEŽAL. </a:t>
            </a:r>
            <a:r>
              <a:rPr lang="cs-CZ" i="1" dirty="0" smtClean="0"/>
              <a:t>Aminokyseliny</a:t>
            </a:r>
            <a:r>
              <a:rPr lang="cs-CZ" dirty="0" smtClean="0"/>
              <a:t>, </a:t>
            </a:r>
            <a:r>
              <a:rPr lang="cs-CZ" i="1" dirty="0" smtClean="0"/>
              <a:t>peptidy, bílkoviny</a:t>
            </a:r>
            <a:r>
              <a:rPr lang="cs-CZ" dirty="0" smtClean="0"/>
              <a:t> [online]. [cit. 10.2.2014]. Dostupný na WWW: </a:t>
            </a:r>
            <a:r>
              <a:rPr lang="cs-CZ" dirty="0" smtClean="0">
                <a:hlinkClick r:id="rId4"/>
              </a:rPr>
              <a:t>http://web.</a:t>
            </a:r>
            <a:r>
              <a:rPr lang="cs-CZ" dirty="0" err="1" smtClean="0">
                <a:hlinkClick r:id="rId4"/>
              </a:rPr>
              <a:t>vscht.cz</a:t>
            </a:r>
            <a:r>
              <a:rPr lang="cs-CZ" dirty="0" smtClean="0">
                <a:hlinkClick r:id="rId4"/>
              </a:rPr>
              <a:t>/~</a:t>
            </a:r>
            <a:r>
              <a:rPr lang="cs-CZ" dirty="0" err="1" smtClean="0">
                <a:hlinkClick r:id="rId4"/>
              </a:rPr>
              <a:t>dolezala</a:t>
            </a:r>
            <a:r>
              <a:rPr lang="cs-CZ" dirty="0" smtClean="0">
                <a:hlinkClick r:id="rId4"/>
              </a:rPr>
              <a:t>/CHPS/02%20B%C3%</a:t>
            </a:r>
            <a:r>
              <a:rPr lang="cs-CZ" dirty="0" err="1" smtClean="0">
                <a:hlinkClick r:id="rId4"/>
              </a:rPr>
              <a:t>ADlkoviny.pdf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KOOLMAN, Jan; ROHM, Klaus- Heinrich. </a:t>
            </a:r>
            <a:r>
              <a:rPr lang="cs-CZ" i="1" dirty="0" smtClean="0"/>
              <a:t>Barevný atlas biochemie</a:t>
            </a:r>
            <a:r>
              <a:rPr lang="cs-CZ" dirty="0" smtClean="0"/>
              <a:t>. Praha: </a:t>
            </a:r>
            <a:r>
              <a:rPr lang="cs-CZ" dirty="0" err="1" smtClean="0"/>
              <a:t>Grada</a:t>
            </a:r>
            <a:r>
              <a:rPr lang="cs-CZ" dirty="0" smtClean="0"/>
              <a:t>, 2012, ISBN 978-80-247-2977-0. </a:t>
            </a:r>
          </a:p>
          <a:p>
            <a:r>
              <a:rPr lang="cs-CZ" dirty="0" smtClean="0"/>
              <a:t>ŠVARC, Václav. </a:t>
            </a:r>
            <a:r>
              <a:rPr lang="cs-CZ" i="1" dirty="0" smtClean="0"/>
              <a:t>Úvod od lékařské biochemie. </a:t>
            </a:r>
            <a:r>
              <a:rPr lang="cs-CZ" dirty="0" smtClean="0"/>
              <a:t>Praha: Karolinum 2001.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ůvod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Původ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ůvod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402</TotalTime>
  <Words>1078</Words>
  <Application>Microsoft Office PowerPoint</Application>
  <PresentationFormat>Předvádění na obrazovce (4:3)</PresentationFormat>
  <Paragraphs>179</Paragraphs>
  <Slides>32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43" baseType="lpstr">
      <vt:lpstr>Arial Unicode MS</vt:lpstr>
      <vt:lpstr>Batang</vt:lpstr>
      <vt:lpstr>Arial</vt:lpstr>
      <vt:lpstr>Bauhaus 93</vt:lpstr>
      <vt:lpstr>Bookman Old Style</vt:lpstr>
      <vt:lpstr>Calibri</vt:lpstr>
      <vt:lpstr>Gill Sans MT</vt:lpstr>
      <vt:lpstr>Times New Roman</vt:lpstr>
      <vt:lpstr>Wingdings</vt:lpstr>
      <vt:lpstr>Wingdings 3</vt:lpstr>
      <vt:lpstr>Původ</vt:lpstr>
      <vt:lpstr>Aminokyseliny Peptidy </vt:lpstr>
      <vt:lpstr>Základní rozdělení </vt:lpstr>
      <vt:lpstr>Aminokyseliny</vt:lpstr>
      <vt:lpstr>Prezentace aplikace PowerPoint</vt:lpstr>
      <vt:lpstr>Chování AK v závislosti na pH</vt:lpstr>
      <vt:lpstr>Prezentace aplikace PowerPoint</vt:lpstr>
      <vt:lpstr>Konfigurace L x D</vt:lpstr>
      <vt:lpstr>Prezentace aplikace PowerPoint</vt:lpstr>
      <vt:lpstr>Prezentace aplikace PowerPoint</vt:lpstr>
      <vt:lpstr>Prezentace aplikace PowerPoint</vt:lpstr>
      <vt:lpstr>Názvy a dělení AK podle jejich vlastností</vt:lpstr>
      <vt:lpstr>Prezentace aplikace PowerPoint</vt:lpstr>
      <vt:lpstr>Prezentace aplikace PowerPoint</vt:lpstr>
      <vt:lpstr>Další dělení AK </vt:lpstr>
      <vt:lpstr>Prezentace aplikace PowerPoint</vt:lpstr>
      <vt:lpstr>Prezentace aplikace PowerPoint</vt:lpstr>
      <vt:lpstr>Prezentace aplikace PowerPoint</vt:lpstr>
      <vt:lpstr>Esenciální AK</vt:lpstr>
      <vt:lpstr>nedostatek lysinu</vt:lpstr>
      <vt:lpstr>nedostatek methioninu</vt:lpstr>
      <vt:lpstr>Prezentace aplikace PowerPoint</vt:lpstr>
      <vt:lpstr>Prezentace aplikace PowerPoint</vt:lpstr>
      <vt:lpstr>Tvorba peptidové vazby</vt:lpstr>
      <vt:lpstr>Prezentace aplikace PowerPoint</vt:lpstr>
      <vt:lpstr>Struktura peptidů 1) primární struktura</vt:lpstr>
      <vt:lpstr>2) sekundární strukrura</vt:lpstr>
      <vt:lpstr>3) terciální struktura</vt:lpstr>
      <vt:lpstr>Denaturace bílkovin</vt:lpstr>
      <vt:lpstr>Bílkoviny základní rozdělení</vt:lpstr>
      <vt:lpstr>Prezentace aplikace PowerPoint</vt:lpstr>
      <vt:lpstr>Prezentace aplikace PowerPoint</vt:lpstr>
      <vt:lpstr>Zdroje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přednáška</dc:title>
  <dc:creator>Milan</dc:creator>
  <cp:lastModifiedBy>Alena Sramova</cp:lastModifiedBy>
  <cp:revision>75</cp:revision>
  <cp:lastPrinted>2019-03-09T21:05:41Z</cp:lastPrinted>
  <dcterms:created xsi:type="dcterms:W3CDTF">2014-02-19T16:58:14Z</dcterms:created>
  <dcterms:modified xsi:type="dcterms:W3CDTF">2020-01-30T14:53:36Z</dcterms:modified>
</cp:coreProperties>
</file>