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media2.m4a"/><Relationship Id="rId7" Type="http://schemas.openxmlformats.org/officeDocument/2006/relationships/image" Target="../media/image10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7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7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7.png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5.m4a"/><Relationship Id="rId7" Type="http://schemas.openxmlformats.org/officeDocument/2006/relationships/image" Target="../media/image23.jpeg"/><Relationship Id="rId2" Type="http://schemas.microsoft.com/office/2007/relationships/media" Target="../media/media15.m4a"/><Relationship Id="rId1" Type="http://schemas.openxmlformats.org/officeDocument/2006/relationships/tags" Target="../tags/tag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7" Type="http://schemas.openxmlformats.org/officeDocument/2006/relationships/image" Target="../media/image7.png"/><Relationship Id="rId2" Type="http://schemas.microsoft.com/office/2007/relationships/media" Target="../media/media16.m4a"/><Relationship Id="rId1" Type="http://schemas.openxmlformats.org/officeDocument/2006/relationships/tags" Target="../tags/tag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7.m4a"/><Relationship Id="rId7" Type="http://schemas.openxmlformats.org/officeDocument/2006/relationships/image" Target="../media/image26.wmf"/><Relationship Id="rId2" Type="http://schemas.openxmlformats.org/officeDocument/2006/relationships/tags" Target="../tags/tag10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7.png"/><Relationship Id="rId5" Type="http://schemas.openxmlformats.org/officeDocument/2006/relationships/hyperlink" Target="https://www.westgard.com/biodatabase1.htm" TargetMode="External"/><Relationship Id="rId4" Type="http://schemas.openxmlformats.org/officeDocument/2006/relationships/hyperlink" Target="http://www.westgard.com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microsoft.com/office/2007/relationships/media" Target="../media/media19.m4a"/><Relationship Id="rId7" Type="http://schemas.openxmlformats.org/officeDocument/2006/relationships/oleObject" Target="../embeddings/oleObject2.bin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4a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7.pn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0"/>
            <a:ext cx="10692002" cy="6479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503048" y="3552825"/>
            <a:ext cx="9688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Analytické vlastnosti laboratorní metody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2984500" y="53054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MUDr. Pavel Brož, Ph.D.</a:t>
            </a:r>
            <a:endParaRPr lang="cs-CZ" sz="2400" dirty="0"/>
          </a:p>
        </p:txBody>
      </p:sp>
      <p:pic>
        <p:nvPicPr>
          <p:cNvPr id="21" name="Zvuk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546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5193" y="783365"/>
            <a:ext cx="4923347" cy="22234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200" dirty="0"/>
              <a:t>Jakékoli měření je spojeno s určitými vlastnostmi,</a:t>
            </a:r>
          </a:p>
          <a:p>
            <a:pPr>
              <a:buNone/>
            </a:pPr>
            <a:r>
              <a:rPr lang="cs-CZ" sz="2200" dirty="0"/>
              <a:t>ke kterým je třeba přihlížet.</a:t>
            </a:r>
          </a:p>
          <a:p>
            <a:pPr lvl="1"/>
            <a:endParaRPr lang="cs-CZ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235" y="3006812"/>
            <a:ext cx="2047998" cy="374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03967" y="2790825"/>
            <a:ext cx="2951980" cy="3096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1329" y="287437"/>
            <a:ext cx="2628061" cy="3215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4927" y="3702016"/>
            <a:ext cx="4574247" cy="3276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5518" y="3860834"/>
            <a:ext cx="4654814" cy="314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02562" y="287437"/>
            <a:ext cx="3652806" cy="3163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6121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57"/>
    </mc:Choice>
    <mc:Fallback>
      <p:transition spd="slow" advTm="19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64513" y="1955022"/>
            <a:ext cx="1787622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8405" y="638765"/>
            <a:ext cx="6188495" cy="533400"/>
          </a:xfrm>
        </p:spPr>
        <p:txBody>
          <a:bodyPr/>
          <a:lstStyle/>
          <a:p>
            <a:r>
              <a:rPr lang="cs-CZ" dirty="0"/>
              <a:t>Preciznost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9768" y="1343025"/>
            <a:ext cx="5399800" cy="5320391"/>
          </a:xfrm>
        </p:spPr>
        <p:txBody>
          <a:bodyPr>
            <a:normAutofit/>
          </a:bodyPr>
          <a:lstStyle/>
          <a:p>
            <a:r>
              <a:rPr lang="cs-CZ" sz="2867" dirty="0"/>
              <a:t>Těsnost souhlasu (shody) mezi nezávislými výsledky zkoušky získanými za předem stanovených podmínek</a:t>
            </a:r>
          </a:p>
          <a:p>
            <a:endParaRPr lang="cs-CZ" sz="2867" dirty="0"/>
          </a:p>
          <a:p>
            <a:r>
              <a:rPr lang="cs-CZ" sz="3088" dirty="0"/>
              <a:t>Je </a:t>
            </a:r>
            <a:r>
              <a:rPr lang="cs-CZ" sz="3088" dirty="0">
                <a:solidFill>
                  <a:srgbClr val="FF0000"/>
                </a:solidFill>
              </a:rPr>
              <a:t>určena náhodnými chybami</a:t>
            </a:r>
          </a:p>
          <a:p>
            <a:pPr lvl="1"/>
            <a:r>
              <a:rPr lang="cs-CZ" sz="2647" dirty="0"/>
              <a:t>Precizní metoda je méně zatížena náhodnými chybami</a:t>
            </a:r>
          </a:p>
          <a:p>
            <a:pPr lvl="1"/>
            <a:endParaRPr lang="cs-CZ" sz="2647" dirty="0"/>
          </a:p>
          <a:p>
            <a:r>
              <a:rPr lang="cs-CZ" sz="3088" dirty="0"/>
              <a:t>Je určena </a:t>
            </a:r>
            <a:r>
              <a:rPr lang="cs-CZ" sz="3088" dirty="0">
                <a:solidFill>
                  <a:srgbClr val="FF0000"/>
                </a:solidFill>
              </a:rPr>
              <a:t>směrodatnou</a:t>
            </a:r>
            <a:r>
              <a:rPr lang="cs-CZ" sz="3088" dirty="0">
                <a:solidFill>
                  <a:srgbClr val="FFFF00"/>
                </a:solidFill>
              </a:rPr>
              <a:t> </a:t>
            </a:r>
            <a:r>
              <a:rPr lang="cs-CZ" sz="3088" dirty="0">
                <a:solidFill>
                  <a:srgbClr val="FF0000"/>
                </a:solidFill>
              </a:rPr>
              <a:t>odchylkou</a:t>
            </a:r>
            <a:r>
              <a:rPr lang="cs-CZ" sz="3088" dirty="0"/>
              <a:t> opakovaných výsledků analýzy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6220197" y="4099060"/>
            <a:ext cx="3983108" cy="100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Variační koeficient (CV):</a:t>
            </a:r>
          </a:p>
          <a:p>
            <a:r>
              <a:rPr lang="cs-CZ" sz="1985" dirty="0"/>
              <a:t>poměr směrodatné odchylky</a:t>
            </a:r>
          </a:p>
          <a:p>
            <a:r>
              <a:rPr lang="cs-CZ" sz="1985" dirty="0"/>
              <a:t>a průměrné hodnoty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64235" y="5131376"/>
            <a:ext cx="1806681" cy="514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6809" y="1955022"/>
            <a:ext cx="1787622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Přímá spojovací šipka 13"/>
          <p:cNvCxnSpPr/>
          <p:nvPr/>
        </p:nvCxnSpPr>
        <p:spPr>
          <a:xfrm flipH="1">
            <a:off x="7173103" y="2669701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 flipH="1">
            <a:off x="7252512" y="2828519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šipka 15"/>
          <p:cNvCxnSpPr/>
          <p:nvPr/>
        </p:nvCxnSpPr>
        <p:spPr>
          <a:xfrm flipH="1">
            <a:off x="7093694" y="2907928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šipka 16"/>
          <p:cNvCxnSpPr/>
          <p:nvPr/>
        </p:nvCxnSpPr>
        <p:spPr>
          <a:xfrm flipH="1">
            <a:off x="7093694" y="2749110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šipka 18"/>
          <p:cNvCxnSpPr/>
          <p:nvPr/>
        </p:nvCxnSpPr>
        <p:spPr>
          <a:xfrm flipH="1">
            <a:off x="9158324" y="2352066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/>
          <p:nvPr/>
        </p:nvCxnSpPr>
        <p:spPr>
          <a:xfrm flipH="1">
            <a:off x="8761280" y="2987337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šipka 20"/>
          <p:cNvCxnSpPr/>
          <p:nvPr/>
        </p:nvCxnSpPr>
        <p:spPr>
          <a:xfrm flipH="1">
            <a:off x="9237732" y="3304972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/>
          <p:nvPr/>
        </p:nvCxnSpPr>
        <p:spPr>
          <a:xfrm flipH="1">
            <a:off x="9237732" y="2749110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688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11"/>
    </mc:Choice>
    <mc:Fallback>
      <p:transition spd="slow" advTm="38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727019"/>
            <a:ext cx="9278797" cy="533400"/>
          </a:xfrm>
        </p:spPr>
        <p:txBody>
          <a:bodyPr/>
          <a:lstStyle/>
          <a:p>
            <a:r>
              <a:rPr lang="cs-CZ" dirty="0"/>
              <a:t>Různé míry preciznosti</a:t>
            </a:r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2408573" y="2431475"/>
            <a:ext cx="468512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2408573" y="2749110"/>
            <a:ext cx="4685121" cy="39704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/>
          <p:cNvCxnSpPr/>
          <p:nvPr/>
        </p:nvCxnSpPr>
        <p:spPr>
          <a:xfrm flipV="1">
            <a:off x="2408573" y="1716796"/>
            <a:ext cx="4685121" cy="39704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>
            <a:off x="2567391" y="2113840"/>
            <a:ext cx="0" cy="635271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šipka 12"/>
          <p:cNvCxnSpPr/>
          <p:nvPr/>
        </p:nvCxnSpPr>
        <p:spPr>
          <a:xfrm>
            <a:off x="4473203" y="1955022"/>
            <a:ext cx="0" cy="952906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>
            <a:off x="6617241" y="1796204"/>
            <a:ext cx="0" cy="134995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502762" y="3384381"/>
            <a:ext cx="3176353" cy="1789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64" dirty="0">
                <a:solidFill>
                  <a:srgbClr val="FF0000"/>
                </a:solidFill>
              </a:rPr>
              <a:t>Opakovatelnost</a:t>
            </a:r>
          </a:p>
          <a:p>
            <a:r>
              <a:rPr lang="cs-CZ" sz="1764" dirty="0"/>
              <a:t>- stejný postup, stejný personál, stejný přístroj, stejné podmínky, krátký časový úsek</a:t>
            </a:r>
          </a:p>
          <a:p>
            <a:endParaRPr lang="cs-CZ" sz="1985" dirty="0"/>
          </a:p>
          <a:p>
            <a:endParaRPr lang="cs-CZ" sz="1985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3861671" y="3392516"/>
            <a:ext cx="2699900" cy="117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64" dirty="0">
                <a:solidFill>
                  <a:srgbClr val="FF0000"/>
                </a:solidFill>
              </a:rPr>
              <a:t>Mezilehlá preciznost</a:t>
            </a:r>
          </a:p>
          <a:p>
            <a:pPr>
              <a:buFontTx/>
              <a:buChar char="-"/>
            </a:pPr>
            <a:r>
              <a:rPr lang="cs-CZ" sz="1764" dirty="0"/>
              <a:t>mezi sériemi</a:t>
            </a:r>
          </a:p>
          <a:p>
            <a:r>
              <a:rPr lang="cs-CZ" sz="1764" dirty="0"/>
              <a:t>(reagencie, obsluha, kalibrace…)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6514950" y="3403419"/>
            <a:ext cx="2699900" cy="117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764" dirty="0">
                <a:solidFill>
                  <a:srgbClr val="FF0000"/>
                </a:solidFill>
              </a:rPr>
              <a:t>Reprodukovatelnost</a:t>
            </a:r>
          </a:p>
          <a:p>
            <a:r>
              <a:rPr lang="cs-CZ" sz="1764" dirty="0"/>
              <a:t>- Různá místa, různý personál, různé obslužné systémy, různé laboratoře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0738" y="5131375"/>
            <a:ext cx="2592809" cy="216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43744" y="5496655"/>
            <a:ext cx="1542413" cy="177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3892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143"/>
    </mc:Choice>
    <mc:Fallback>
      <p:transition spd="slow" advTm="50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43735"/>
            <a:ext cx="9278797" cy="533400"/>
          </a:xfrm>
        </p:spPr>
        <p:txBody>
          <a:bodyPr/>
          <a:lstStyle/>
          <a:p>
            <a:r>
              <a:rPr lang="cs-CZ" dirty="0"/>
              <a:t>Pravdivost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40988" y="1716796"/>
            <a:ext cx="5490616" cy="5041900"/>
          </a:xfrm>
        </p:spPr>
        <p:txBody>
          <a:bodyPr>
            <a:normAutofit/>
          </a:bodyPr>
          <a:lstStyle/>
          <a:p>
            <a:r>
              <a:rPr lang="cs-CZ" sz="2647" dirty="0"/>
              <a:t>Vyjadřuje těsnost souhlasu průměru naměřených hodnot z opakovaných měření se „skutečnou hodnotou“</a:t>
            </a:r>
          </a:p>
          <a:p>
            <a:endParaRPr lang="cs-CZ" sz="2647" dirty="0"/>
          </a:p>
          <a:p>
            <a:r>
              <a:rPr lang="cs-CZ" sz="2647" dirty="0"/>
              <a:t>Mírou pravdivosti je velikost odchylky – </a:t>
            </a:r>
            <a:r>
              <a:rPr lang="cs-CZ" sz="2647" dirty="0" err="1"/>
              <a:t>bias</a:t>
            </a:r>
            <a:endParaRPr lang="cs-CZ" sz="2647" dirty="0"/>
          </a:p>
          <a:p>
            <a:endParaRPr lang="cs-CZ" sz="2647" dirty="0"/>
          </a:p>
          <a:p>
            <a:r>
              <a:rPr lang="cs-CZ" sz="2647" dirty="0"/>
              <a:t>Je určena </a:t>
            </a:r>
            <a:r>
              <a:rPr lang="cs-CZ" sz="2647" dirty="0">
                <a:solidFill>
                  <a:srgbClr val="FF0000"/>
                </a:solidFill>
              </a:rPr>
              <a:t>systematickými chybami</a:t>
            </a:r>
          </a:p>
          <a:p>
            <a:pPr lvl="1"/>
            <a:r>
              <a:rPr lang="cs-CZ" sz="2647" dirty="0"/>
              <a:t>Na rozdíl od náhodných chyb odchylují výsledek jen jedním směrem</a:t>
            </a:r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877" y="4734331"/>
            <a:ext cx="2572846" cy="71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03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75"/>
    </mc:Choice>
    <mc:Fallback>
      <p:transition spd="slow" advTm="31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93997" y="3463790"/>
            <a:ext cx="1787622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Přímá spojovací šipka 4"/>
          <p:cNvCxnSpPr>
            <a:endCxn id="6" idx="0"/>
          </p:cNvCxnSpPr>
          <p:nvPr/>
        </p:nvCxnSpPr>
        <p:spPr>
          <a:xfrm flipV="1">
            <a:off x="5108474" y="2749111"/>
            <a:ext cx="0" cy="23822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ipsa 5"/>
          <p:cNvSpPr/>
          <p:nvPr/>
        </p:nvSpPr>
        <p:spPr>
          <a:xfrm>
            <a:off x="4711430" y="2749110"/>
            <a:ext cx="794088" cy="4764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" name="Elipsa 6"/>
          <p:cNvSpPr/>
          <p:nvPr/>
        </p:nvSpPr>
        <p:spPr>
          <a:xfrm>
            <a:off x="3202662" y="2590293"/>
            <a:ext cx="1905812" cy="79408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8" name="TextovéPole 7"/>
          <p:cNvSpPr txBox="1"/>
          <p:nvPr/>
        </p:nvSpPr>
        <p:spPr>
          <a:xfrm>
            <a:off x="2964435" y="2352067"/>
            <a:ext cx="381836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x</a:t>
            </a:r>
            <a:r>
              <a:rPr lang="cs-CZ" sz="1985" baseline="-25000" dirty="0"/>
              <a:t>0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949656" y="2352067"/>
            <a:ext cx="29527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x</a:t>
            </a:r>
            <a:r>
              <a:rPr lang="cs-CZ" sz="1985" dirty="0">
                <a:latin typeface="Calibri"/>
              </a:rPr>
              <a:t>̄</a:t>
            </a:r>
            <a:endParaRPr lang="cs-CZ" sz="1985" dirty="0"/>
          </a:p>
        </p:txBody>
      </p:sp>
      <p:cxnSp>
        <p:nvCxnSpPr>
          <p:cNvPr id="13" name="Přímá spojovací čára 12"/>
          <p:cNvCxnSpPr/>
          <p:nvPr/>
        </p:nvCxnSpPr>
        <p:spPr>
          <a:xfrm>
            <a:off x="1217441" y="2947632"/>
            <a:ext cx="42880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 flipV="1">
            <a:off x="3202662" y="2749111"/>
            <a:ext cx="0" cy="23822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/>
          <p:cNvSpPr txBox="1"/>
          <p:nvPr/>
        </p:nvSpPr>
        <p:spPr>
          <a:xfrm>
            <a:off x="899806" y="843299"/>
            <a:ext cx="7067385" cy="499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47" dirty="0"/>
              <a:t>Náhodná a systematická složka chyby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9570" y="3424087"/>
            <a:ext cx="1787622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0197" y="5369601"/>
            <a:ext cx="1787622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05418" y="5369601"/>
            <a:ext cx="1787622" cy="1746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Přímá spojovací šipka 23"/>
          <p:cNvCxnSpPr/>
          <p:nvPr/>
        </p:nvCxnSpPr>
        <p:spPr>
          <a:xfrm flipH="1">
            <a:off x="7093694" y="4178469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šipka 24"/>
          <p:cNvCxnSpPr/>
          <p:nvPr/>
        </p:nvCxnSpPr>
        <p:spPr>
          <a:xfrm flipH="1">
            <a:off x="7173103" y="4337287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/>
          <p:nvPr/>
        </p:nvCxnSpPr>
        <p:spPr>
          <a:xfrm flipH="1">
            <a:off x="7014285" y="4416696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šipka 26"/>
          <p:cNvCxnSpPr/>
          <p:nvPr/>
        </p:nvCxnSpPr>
        <p:spPr>
          <a:xfrm flipH="1">
            <a:off x="7014285" y="4257878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/>
          <p:nvPr/>
        </p:nvCxnSpPr>
        <p:spPr>
          <a:xfrm flipH="1">
            <a:off x="9317141" y="3702016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šipka 28"/>
          <p:cNvCxnSpPr/>
          <p:nvPr/>
        </p:nvCxnSpPr>
        <p:spPr>
          <a:xfrm flipH="1">
            <a:off x="9396550" y="3860834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/>
          <p:nvPr/>
        </p:nvCxnSpPr>
        <p:spPr>
          <a:xfrm flipH="1">
            <a:off x="9237732" y="3940243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šipka 30"/>
          <p:cNvCxnSpPr/>
          <p:nvPr/>
        </p:nvCxnSpPr>
        <p:spPr>
          <a:xfrm flipH="1">
            <a:off x="9237732" y="3781425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šipka 39"/>
          <p:cNvCxnSpPr/>
          <p:nvPr/>
        </p:nvCxnSpPr>
        <p:spPr>
          <a:xfrm flipH="1">
            <a:off x="7093694" y="6084281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římá spojovací šipka 40"/>
          <p:cNvCxnSpPr/>
          <p:nvPr/>
        </p:nvCxnSpPr>
        <p:spPr>
          <a:xfrm flipH="1">
            <a:off x="6855468" y="5766646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ovací šipka 41"/>
          <p:cNvCxnSpPr/>
          <p:nvPr/>
        </p:nvCxnSpPr>
        <p:spPr>
          <a:xfrm flipH="1">
            <a:off x="6776059" y="6640143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šipka 42"/>
          <p:cNvCxnSpPr/>
          <p:nvPr/>
        </p:nvCxnSpPr>
        <p:spPr>
          <a:xfrm flipH="1">
            <a:off x="6617241" y="6401916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ovací šipka 47"/>
          <p:cNvCxnSpPr/>
          <p:nvPr/>
        </p:nvCxnSpPr>
        <p:spPr>
          <a:xfrm flipH="1">
            <a:off x="8443644" y="6084281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ovací šipka 48"/>
          <p:cNvCxnSpPr/>
          <p:nvPr/>
        </p:nvCxnSpPr>
        <p:spPr>
          <a:xfrm flipH="1">
            <a:off x="8364235" y="5449010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šipka 49"/>
          <p:cNvCxnSpPr/>
          <p:nvPr/>
        </p:nvCxnSpPr>
        <p:spPr>
          <a:xfrm flipH="1">
            <a:off x="8284827" y="6560734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Přímá spojovací šipka 50"/>
          <p:cNvCxnSpPr/>
          <p:nvPr/>
        </p:nvCxnSpPr>
        <p:spPr>
          <a:xfrm flipH="1">
            <a:off x="8364235" y="5687237"/>
            <a:ext cx="71467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ovéPole 31"/>
          <p:cNvSpPr txBox="1"/>
          <p:nvPr/>
        </p:nvSpPr>
        <p:spPr>
          <a:xfrm>
            <a:off x="820397" y="3781426"/>
            <a:ext cx="3176353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X</a:t>
            </a:r>
            <a:r>
              <a:rPr lang="cs-CZ" sz="1985" baseline="-25000" dirty="0"/>
              <a:t>0</a:t>
            </a:r>
            <a:r>
              <a:rPr lang="cs-CZ" sz="1985" dirty="0"/>
              <a:t> – skutečná hodnota</a:t>
            </a:r>
          </a:p>
        </p:txBody>
      </p:sp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8308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22"/>
    </mc:Choice>
    <mc:Fallback>
      <p:transition spd="slow" advTm="25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/>
      <p:bldP spid="9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Přesnost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8990" y="2076319"/>
            <a:ext cx="9075420" cy="1436419"/>
          </a:xfrm>
        </p:spPr>
        <p:txBody>
          <a:bodyPr/>
          <a:lstStyle/>
          <a:p>
            <a:r>
              <a:rPr lang="cs-CZ" sz="2867" dirty="0"/>
              <a:t>Kombinace preciznosti a pravdivosti</a:t>
            </a:r>
          </a:p>
          <a:p>
            <a:r>
              <a:rPr lang="cs-CZ" sz="2867" dirty="0"/>
              <a:t>Vyjádřena celkovou chybou měření TE</a:t>
            </a:r>
          </a:p>
          <a:p>
            <a:endParaRPr lang="cs-CZ" dirty="0"/>
          </a:p>
          <a:p>
            <a:endParaRPr lang="cs-CZ" dirty="0"/>
          </a:p>
        </p:txBody>
      </p:sp>
      <p:cxnSp>
        <p:nvCxnSpPr>
          <p:cNvPr id="4" name="Přímá spojovací šipka 3"/>
          <p:cNvCxnSpPr>
            <a:endCxn id="5" idx="0"/>
          </p:cNvCxnSpPr>
          <p:nvPr/>
        </p:nvCxnSpPr>
        <p:spPr>
          <a:xfrm flipV="1">
            <a:off x="4790838" y="4654922"/>
            <a:ext cx="0" cy="23822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ipsa 4"/>
          <p:cNvSpPr/>
          <p:nvPr/>
        </p:nvSpPr>
        <p:spPr>
          <a:xfrm>
            <a:off x="4393794" y="4654922"/>
            <a:ext cx="794088" cy="4764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6" name="Elipsa 5"/>
          <p:cNvSpPr/>
          <p:nvPr/>
        </p:nvSpPr>
        <p:spPr>
          <a:xfrm>
            <a:off x="2885026" y="4496105"/>
            <a:ext cx="1905812" cy="79408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>
              <a:solidFill>
                <a:srgbClr val="FF0000"/>
              </a:solidFill>
            </a:endParaRPr>
          </a:p>
        </p:txBody>
      </p:sp>
      <p:cxnSp>
        <p:nvCxnSpPr>
          <p:cNvPr id="9" name="Přímá spojovací čára 8"/>
          <p:cNvCxnSpPr/>
          <p:nvPr/>
        </p:nvCxnSpPr>
        <p:spPr>
          <a:xfrm>
            <a:off x="899806" y="4853444"/>
            <a:ext cx="42880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 flipV="1">
            <a:off x="2885027" y="4575513"/>
            <a:ext cx="0" cy="23822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4632021" y="4178470"/>
            <a:ext cx="254108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Náhodná chyba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2329165" y="4019652"/>
            <a:ext cx="254108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Systematická chyba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3043844" y="5449011"/>
            <a:ext cx="3573397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Celková chyba měření (TE)</a:t>
            </a:r>
          </a:p>
        </p:txBody>
      </p:sp>
      <p:pic>
        <p:nvPicPr>
          <p:cNvPr id="7" name="Zvuk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3755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37"/>
    </mc:Choice>
    <mc:Fallback>
      <p:transition spd="slow" advTm="15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8708" y="1064283"/>
            <a:ext cx="9278797" cy="533400"/>
          </a:xfrm>
        </p:spPr>
        <p:txBody>
          <a:bodyPr/>
          <a:lstStyle/>
          <a:p>
            <a:r>
              <a:rPr lang="cs-CZ" dirty="0"/>
              <a:t>Analytická citlivost (senzitivita)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0397" y="1875613"/>
            <a:ext cx="9075420" cy="2499194"/>
          </a:xfrm>
        </p:spPr>
        <p:txBody>
          <a:bodyPr>
            <a:normAutofit/>
          </a:bodyPr>
          <a:lstStyle/>
          <a:p>
            <a:r>
              <a:rPr lang="cs-CZ" sz="2200" dirty="0"/>
              <a:t>Důležité pro znalost koncentrací (hmotností), které je možno stanovit danou metodou (přístrojem)</a:t>
            </a:r>
          </a:p>
          <a:p>
            <a:pPr lvl="1"/>
            <a:r>
              <a:rPr lang="cs-CZ" sz="2200" dirty="0"/>
              <a:t>g/l (celková bílkovina, albumin), mg/l (CRP), </a:t>
            </a:r>
            <a:r>
              <a:rPr lang="cs-CZ" sz="2200" dirty="0" err="1"/>
              <a:t>ug</a:t>
            </a:r>
            <a:r>
              <a:rPr lang="cs-CZ" sz="2200" dirty="0"/>
              <a:t>/l (Troponiny), </a:t>
            </a:r>
            <a:r>
              <a:rPr lang="cs-CZ" sz="2200" dirty="0" err="1"/>
              <a:t>ng</a:t>
            </a:r>
            <a:r>
              <a:rPr lang="cs-CZ" sz="2200" dirty="0"/>
              <a:t>/l (vysoce senzitivní troponiny).</a:t>
            </a:r>
          </a:p>
          <a:p>
            <a:pPr lvl="1"/>
            <a:endParaRPr lang="cs-CZ" sz="2200" dirty="0"/>
          </a:p>
          <a:p>
            <a:r>
              <a:rPr lang="cs-CZ" sz="2200" dirty="0"/>
              <a:t>Možnosti určení analytické citlivosti</a:t>
            </a:r>
          </a:p>
          <a:p>
            <a:endParaRPr lang="cs-CZ" sz="2200" dirty="0"/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1460500" y="4107168"/>
            <a:ext cx="0" cy="238226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/>
          <p:cNvCxnSpPr/>
          <p:nvPr/>
        </p:nvCxnSpPr>
        <p:spPr>
          <a:xfrm>
            <a:off x="1460500" y="6489432"/>
            <a:ext cx="373221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Volný tvar 11"/>
          <p:cNvSpPr/>
          <p:nvPr/>
        </p:nvSpPr>
        <p:spPr>
          <a:xfrm>
            <a:off x="1709540" y="5007582"/>
            <a:ext cx="3324358" cy="1334503"/>
          </a:xfrm>
          <a:custGeom>
            <a:avLst/>
            <a:gdLst>
              <a:gd name="connsiteX0" fmla="*/ 0 w 2995385"/>
              <a:gd name="connsiteY0" fmla="*/ 0 h 1210129"/>
              <a:gd name="connsiteX1" fmla="*/ 381000 w 2995385"/>
              <a:gd name="connsiteY1" fmla="*/ 1034143 h 1210129"/>
              <a:gd name="connsiteX2" fmla="*/ 1621971 w 2995385"/>
              <a:gd name="connsiteY2" fmla="*/ 1055914 h 1210129"/>
              <a:gd name="connsiteX3" fmla="*/ 2775857 w 2995385"/>
              <a:gd name="connsiteY3" fmla="*/ 707571 h 1210129"/>
              <a:gd name="connsiteX4" fmla="*/ 2939142 w 2995385"/>
              <a:gd name="connsiteY4" fmla="*/ 620486 h 12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5385" h="1210129">
                <a:moveTo>
                  <a:pt x="0" y="0"/>
                </a:moveTo>
                <a:cubicBezTo>
                  <a:pt x="55336" y="429078"/>
                  <a:pt x="110672" y="858157"/>
                  <a:pt x="381000" y="1034143"/>
                </a:cubicBezTo>
                <a:cubicBezTo>
                  <a:pt x="651328" y="1210129"/>
                  <a:pt x="1222828" y="1110343"/>
                  <a:pt x="1621971" y="1055914"/>
                </a:cubicBezTo>
                <a:cubicBezTo>
                  <a:pt x="2021114" y="1001485"/>
                  <a:pt x="2556329" y="780142"/>
                  <a:pt x="2775857" y="707571"/>
                </a:cubicBezTo>
                <a:cubicBezTo>
                  <a:pt x="2995385" y="635000"/>
                  <a:pt x="2967263" y="627743"/>
                  <a:pt x="2939142" y="620486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14" name="Přímá spojovací čára 13"/>
          <p:cNvCxnSpPr/>
          <p:nvPr/>
        </p:nvCxnSpPr>
        <p:spPr>
          <a:xfrm>
            <a:off x="1460500" y="5933571"/>
            <a:ext cx="365280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/>
          <p:cNvSpPr txBox="1"/>
          <p:nvPr/>
        </p:nvSpPr>
        <p:spPr>
          <a:xfrm>
            <a:off x="389041" y="4345395"/>
            <a:ext cx="70564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CV </a:t>
            </a:r>
            <a:r>
              <a:rPr lang="en-US" sz="1985" dirty="0"/>
              <a:t>%</a:t>
            </a:r>
            <a:endParaRPr lang="cs-CZ" sz="1985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4557445" y="6448987"/>
            <a:ext cx="602537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 err="1"/>
              <a:t>ug</a:t>
            </a:r>
            <a:r>
              <a:rPr lang="cs-CZ" sz="1985" dirty="0"/>
              <a:t>/l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3366312" y="4901257"/>
            <a:ext cx="389103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akceptovatelný CV</a:t>
            </a:r>
          </a:p>
        </p:txBody>
      </p:sp>
      <p:cxnSp>
        <p:nvCxnSpPr>
          <p:cNvPr id="19" name="Přímá spojovací šipka 18"/>
          <p:cNvCxnSpPr/>
          <p:nvPr/>
        </p:nvCxnSpPr>
        <p:spPr>
          <a:xfrm flipH="1">
            <a:off x="2651632" y="5298300"/>
            <a:ext cx="1191132" cy="5558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2298700" y="4067824"/>
            <a:ext cx="389103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Profil preciznosti</a:t>
            </a:r>
          </a:p>
        </p:txBody>
      </p:sp>
      <p:cxnSp>
        <p:nvCxnSpPr>
          <p:cNvPr id="23" name="Přímá spojovací šipka 22"/>
          <p:cNvCxnSpPr/>
          <p:nvPr/>
        </p:nvCxnSpPr>
        <p:spPr>
          <a:xfrm>
            <a:off x="1936953" y="6330615"/>
            <a:ext cx="246167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/>
          <p:nvPr/>
        </p:nvCxnSpPr>
        <p:spPr>
          <a:xfrm flipV="1">
            <a:off x="4398626" y="5933571"/>
            <a:ext cx="0" cy="3970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šipka 26"/>
          <p:cNvCxnSpPr/>
          <p:nvPr/>
        </p:nvCxnSpPr>
        <p:spPr>
          <a:xfrm flipV="1">
            <a:off x="1936953" y="5933571"/>
            <a:ext cx="0" cy="3970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5033897" y="5695345"/>
            <a:ext cx="3891032" cy="703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Metoda je použitelná na tento rozsah koncentrací</a:t>
            </a:r>
          </a:p>
        </p:txBody>
      </p:sp>
      <p:cxnSp>
        <p:nvCxnSpPr>
          <p:cNvPr id="30" name="Přímá spojovací šipka 29"/>
          <p:cNvCxnSpPr/>
          <p:nvPr/>
        </p:nvCxnSpPr>
        <p:spPr>
          <a:xfrm flipH="1">
            <a:off x="4478035" y="6092388"/>
            <a:ext cx="476453" cy="158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6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21"/>
    </mc:Choice>
    <mc:Fallback>
      <p:transition spd="slow" advTm="70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820397" y="275910"/>
            <a:ext cx="9329976" cy="46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26" dirty="0"/>
              <a:t>Profil preciznosti – určení základních parametrů spojených s precizností 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217441" y="1163813"/>
            <a:ext cx="6709485" cy="100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Analýza slepého vzorku – analýza vzorku neobsahujícího stanovovanou látku </a:t>
            </a:r>
          </a:p>
          <a:p>
            <a:r>
              <a:rPr lang="cs-CZ" sz="1985" dirty="0">
                <a:solidFill>
                  <a:srgbClr val="FF0000"/>
                </a:solidFill>
              </a:rPr>
              <a:t>LB = </a:t>
            </a:r>
            <a:r>
              <a:rPr lang="cs-CZ" sz="1985" dirty="0" err="1">
                <a:solidFill>
                  <a:srgbClr val="FF0000"/>
                </a:solidFill>
              </a:rPr>
              <a:t>mean</a:t>
            </a:r>
            <a:r>
              <a:rPr lang="cs-CZ" sz="1985" dirty="0">
                <a:solidFill>
                  <a:srgbClr val="FF0000"/>
                </a:solidFill>
              </a:rPr>
              <a:t>(</a:t>
            </a:r>
            <a:r>
              <a:rPr lang="cs-CZ" sz="1985" dirty="0" err="1">
                <a:solidFill>
                  <a:srgbClr val="FF0000"/>
                </a:solidFill>
              </a:rPr>
              <a:t>blank</a:t>
            </a:r>
            <a:r>
              <a:rPr lang="cs-CZ" sz="1985" dirty="0">
                <a:solidFill>
                  <a:srgbClr val="FF0000"/>
                </a:solidFill>
              </a:rPr>
              <a:t>) + 1,645 (</a:t>
            </a:r>
            <a:r>
              <a:rPr lang="cs-CZ" sz="1985" dirty="0" err="1">
                <a:solidFill>
                  <a:srgbClr val="FF0000"/>
                </a:solidFill>
              </a:rPr>
              <a:t>SD</a:t>
            </a:r>
            <a:r>
              <a:rPr lang="cs-CZ" sz="1985" baseline="-25000" dirty="0" err="1">
                <a:solidFill>
                  <a:srgbClr val="FF0000"/>
                </a:solidFill>
              </a:rPr>
              <a:t>blank</a:t>
            </a:r>
            <a:r>
              <a:rPr lang="cs-CZ" sz="1985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979215" y="2193248"/>
            <a:ext cx="6273297" cy="100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b="1" dirty="0">
                <a:solidFill>
                  <a:srgbClr val="FF0000"/>
                </a:solidFill>
              </a:rPr>
              <a:t>Mez detekce </a:t>
            </a:r>
            <a:r>
              <a:rPr lang="cs-CZ" sz="1985" dirty="0"/>
              <a:t>– nejnižší koncentrace analytu, kterou je možno odlišit od blanku </a:t>
            </a:r>
          </a:p>
          <a:p>
            <a:r>
              <a:rPr lang="cs-CZ" sz="1985" dirty="0">
                <a:solidFill>
                  <a:srgbClr val="FF0000"/>
                </a:solidFill>
              </a:rPr>
              <a:t>LoD = </a:t>
            </a:r>
            <a:r>
              <a:rPr lang="cs-CZ" sz="1985" dirty="0" err="1">
                <a:solidFill>
                  <a:srgbClr val="FF0000"/>
                </a:solidFill>
              </a:rPr>
              <a:t>LoB</a:t>
            </a:r>
            <a:r>
              <a:rPr lang="cs-CZ" sz="1985" dirty="0">
                <a:solidFill>
                  <a:srgbClr val="FF0000"/>
                </a:solidFill>
              </a:rPr>
              <a:t> + 1,645 (SD </a:t>
            </a:r>
            <a:r>
              <a:rPr lang="cs-CZ" sz="1985" dirty="0" err="1">
                <a:solidFill>
                  <a:srgbClr val="FF0000"/>
                </a:solidFill>
              </a:rPr>
              <a:t>low</a:t>
            </a:r>
            <a:r>
              <a:rPr lang="cs-CZ" sz="1985" dirty="0">
                <a:solidFill>
                  <a:srgbClr val="FF0000"/>
                </a:solidFill>
              </a:rPr>
              <a:t> </a:t>
            </a:r>
            <a:r>
              <a:rPr lang="cs-CZ" sz="1985" dirty="0" err="1">
                <a:solidFill>
                  <a:srgbClr val="FF0000"/>
                </a:solidFill>
              </a:rPr>
              <a:t>concentraiton</a:t>
            </a:r>
            <a:r>
              <a:rPr lang="cs-CZ" sz="1985" dirty="0">
                <a:solidFill>
                  <a:srgbClr val="FF0000"/>
                </a:solidFill>
              </a:rPr>
              <a:t> sample)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820397" y="3622607"/>
            <a:ext cx="6352706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b="1" dirty="0">
                <a:solidFill>
                  <a:srgbClr val="FF0000"/>
                </a:solidFill>
              </a:rPr>
              <a:t>Mez stanovitelnosti </a:t>
            </a:r>
            <a:r>
              <a:rPr lang="cs-CZ" sz="1985" dirty="0"/>
              <a:t>– nejnižší koncentrace, na které může být analyt nejen detekován, ale detekován rovněž s </a:t>
            </a:r>
            <a:r>
              <a:rPr lang="cs-CZ" sz="1985" dirty="0" err="1"/>
              <a:t>predefinovanými</a:t>
            </a:r>
            <a:r>
              <a:rPr lang="cs-CZ" sz="1985" dirty="0"/>
              <a:t> vlastnostmi, tedy hodnotami </a:t>
            </a:r>
            <a:r>
              <a:rPr lang="cs-CZ" sz="1985" dirty="0" err="1"/>
              <a:t>bias</a:t>
            </a:r>
            <a:r>
              <a:rPr lang="cs-CZ" sz="1985" dirty="0"/>
              <a:t> a nepreciznosti</a:t>
            </a:r>
            <a:endParaRPr lang="cs-CZ" sz="1985" dirty="0">
              <a:solidFill>
                <a:srgbClr val="FFFF00"/>
              </a:solidFill>
            </a:endParaRPr>
          </a:p>
        </p:txBody>
      </p:sp>
      <p:sp>
        <p:nvSpPr>
          <p:cNvPr id="72" name="Šipka doprava 71"/>
          <p:cNvSpPr/>
          <p:nvPr/>
        </p:nvSpPr>
        <p:spPr>
          <a:xfrm>
            <a:off x="1217441" y="6640142"/>
            <a:ext cx="7782065" cy="158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74" name="Přímá spojovací čára 73"/>
          <p:cNvCxnSpPr/>
          <p:nvPr/>
        </p:nvCxnSpPr>
        <p:spPr>
          <a:xfrm flipV="1">
            <a:off x="1455668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ovací čára 76"/>
          <p:cNvCxnSpPr/>
          <p:nvPr/>
        </p:nvCxnSpPr>
        <p:spPr>
          <a:xfrm flipV="1">
            <a:off x="1773303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ovací čára 78"/>
          <p:cNvCxnSpPr/>
          <p:nvPr/>
        </p:nvCxnSpPr>
        <p:spPr>
          <a:xfrm flipV="1">
            <a:off x="2090938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Přímá spojovací čára 80"/>
          <p:cNvCxnSpPr/>
          <p:nvPr/>
        </p:nvCxnSpPr>
        <p:spPr>
          <a:xfrm flipV="1">
            <a:off x="2408574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čára 82"/>
          <p:cNvCxnSpPr/>
          <p:nvPr/>
        </p:nvCxnSpPr>
        <p:spPr>
          <a:xfrm flipV="1">
            <a:off x="2726209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Přímá spojovací čára 84"/>
          <p:cNvCxnSpPr/>
          <p:nvPr/>
        </p:nvCxnSpPr>
        <p:spPr>
          <a:xfrm flipV="1">
            <a:off x="3043844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Přímá spojovací čára 86"/>
          <p:cNvCxnSpPr/>
          <p:nvPr/>
        </p:nvCxnSpPr>
        <p:spPr>
          <a:xfrm flipV="1">
            <a:off x="3361479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Přímá spojovací čára 88"/>
          <p:cNvCxnSpPr/>
          <p:nvPr/>
        </p:nvCxnSpPr>
        <p:spPr>
          <a:xfrm flipV="1">
            <a:off x="3679115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Přímá spojovací čára 90"/>
          <p:cNvCxnSpPr/>
          <p:nvPr/>
        </p:nvCxnSpPr>
        <p:spPr>
          <a:xfrm flipV="1">
            <a:off x="3996750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Přímá spojovací čára 92"/>
          <p:cNvCxnSpPr/>
          <p:nvPr/>
        </p:nvCxnSpPr>
        <p:spPr>
          <a:xfrm flipV="1">
            <a:off x="4314385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Přímá spojovací čára 94"/>
          <p:cNvCxnSpPr/>
          <p:nvPr/>
        </p:nvCxnSpPr>
        <p:spPr>
          <a:xfrm flipV="1">
            <a:off x="4632021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Přímá spojovací čára 96"/>
          <p:cNvCxnSpPr/>
          <p:nvPr/>
        </p:nvCxnSpPr>
        <p:spPr>
          <a:xfrm flipV="1">
            <a:off x="4949656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Přímá spojovací čára 98"/>
          <p:cNvCxnSpPr/>
          <p:nvPr/>
        </p:nvCxnSpPr>
        <p:spPr>
          <a:xfrm flipV="1">
            <a:off x="5267291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Přímá spojovací čára 100"/>
          <p:cNvCxnSpPr/>
          <p:nvPr/>
        </p:nvCxnSpPr>
        <p:spPr>
          <a:xfrm flipV="1">
            <a:off x="5584926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Přímá spojovací čára 102"/>
          <p:cNvCxnSpPr/>
          <p:nvPr/>
        </p:nvCxnSpPr>
        <p:spPr>
          <a:xfrm flipV="1">
            <a:off x="5902562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Přímá spojovací čára 104"/>
          <p:cNvCxnSpPr/>
          <p:nvPr/>
        </p:nvCxnSpPr>
        <p:spPr>
          <a:xfrm flipV="1">
            <a:off x="6220197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Přímá spojovací čára 105"/>
          <p:cNvCxnSpPr/>
          <p:nvPr/>
        </p:nvCxnSpPr>
        <p:spPr>
          <a:xfrm flipV="1">
            <a:off x="6537832" y="6560734"/>
            <a:ext cx="0" cy="15881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Pravoúhlá spojovací čára 116"/>
          <p:cNvCxnSpPr/>
          <p:nvPr/>
        </p:nvCxnSpPr>
        <p:spPr>
          <a:xfrm rot="5400000" flipH="1" flipV="1">
            <a:off x="2365368" y="6048078"/>
            <a:ext cx="404047" cy="31763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Pravoúhlá spojovací čára 119"/>
          <p:cNvCxnSpPr/>
          <p:nvPr/>
        </p:nvCxnSpPr>
        <p:spPr>
          <a:xfrm rot="5400000" flipH="1" flipV="1">
            <a:off x="4469702" y="6008373"/>
            <a:ext cx="642273" cy="31763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ovéPole 154"/>
          <p:cNvSpPr txBox="1"/>
          <p:nvPr/>
        </p:nvSpPr>
        <p:spPr>
          <a:xfrm>
            <a:off x="2170348" y="5528420"/>
            <a:ext cx="1496179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Mez detekce</a:t>
            </a:r>
          </a:p>
        </p:txBody>
      </p:sp>
      <p:sp>
        <p:nvSpPr>
          <p:cNvPr id="156" name="TextovéPole 155"/>
          <p:cNvSpPr txBox="1"/>
          <p:nvPr/>
        </p:nvSpPr>
        <p:spPr>
          <a:xfrm>
            <a:off x="4632021" y="5449011"/>
            <a:ext cx="2198872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Mez stanovitelnosti</a:t>
            </a:r>
          </a:p>
        </p:txBody>
      </p:sp>
      <p:sp>
        <p:nvSpPr>
          <p:cNvPr id="157" name="TextovéPole 156"/>
          <p:cNvSpPr txBox="1"/>
          <p:nvPr/>
        </p:nvSpPr>
        <p:spPr>
          <a:xfrm>
            <a:off x="1296850" y="6084281"/>
            <a:ext cx="476453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0</a:t>
            </a:r>
          </a:p>
        </p:txBody>
      </p:sp>
      <p:sp>
        <p:nvSpPr>
          <p:cNvPr id="158" name="TextovéPole 157"/>
          <p:cNvSpPr txBox="1"/>
          <p:nvPr/>
        </p:nvSpPr>
        <p:spPr>
          <a:xfrm>
            <a:off x="8046601" y="6798961"/>
            <a:ext cx="939681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mmol/l</a:t>
            </a:r>
          </a:p>
        </p:txBody>
      </p:sp>
      <p:sp>
        <p:nvSpPr>
          <p:cNvPr id="159" name="TextovéPole 158"/>
          <p:cNvSpPr txBox="1"/>
          <p:nvPr/>
        </p:nvSpPr>
        <p:spPr>
          <a:xfrm>
            <a:off x="6379015" y="5925464"/>
            <a:ext cx="174791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Oblast linearity</a:t>
            </a:r>
          </a:p>
        </p:txBody>
      </p:sp>
      <p:cxnSp>
        <p:nvCxnSpPr>
          <p:cNvPr id="168" name="Přímá spojovací šipka 167"/>
          <p:cNvCxnSpPr/>
          <p:nvPr/>
        </p:nvCxnSpPr>
        <p:spPr>
          <a:xfrm>
            <a:off x="5584926" y="6401916"/>
            <a:ext cx="2382265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Zakřivená spojovací čára 33"/>
          <p:cNvCxnSpPr>
            <a:stCxn id="6" idx="1"/>
            <a:endCxn id="157" idx="1"/>
          </p:cNvCxnSpPr>
          <p:nvPr/>
        </p:nvCxnSpPr>
        <p:spPr>
          <a:xfrm rot="10800000" flipH="1" flipV="1">
            <a:off x="1217441" y="1672927"/>
            <a:ext cx="79409" cy="4614999"/>
          </a:xfrm>
          <a:prstGeom prst="curvedConnector3">
            <a:avLst>
              <a:gd name="adj1" fmla="val -317465"/>
            </a:avLst>
          </a:prstGeom>
          <a:ln w="25400">
            <a:solidFill>
              <a:srgbClr val="2DF33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Zakřivená spojovací čára 35"/>
          <p:cNvCxnSpPr>
            <a:stCxn id="7" idx="1"/>
            <a:endCxn id="155" idx="1"/>
          </p:cNvCxnSpPr>
          <p:nvPr/>
        </p:nvCxnSpPr>
        <p:spPr>
          <a:xfrm rot="10800000" flipH="1" flipV="1">
            <a:off x="979215" y="2702362"/>
            <a:ext cx="1191132" cy="3029702"/>
          </a:xfrm>
          <a:prstGeom prst="curvedConnector3">
            <a:avLst>
              <a:gd name="adj1" fmla="val -21164"/>
            </a:avLst>
          </a:prstGeom>
          <a:ln w="25400">
            <a:solidFill>
              <a:srgbClr val="2DF33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Zakřivená spojovací čára 39"/>
          <p:cNvCxnSpPr>
            <a:stCxn id="8" idx="2"/>
            <a:endCxn id="156" idx="1"/>
          </p:cNvCxnSpPr>
          <p:nvPr/>
        </p:nvCxnSpPr>
        <p:spPr>
          <a:xfrm rot="16200000" flipH="1">
            <a:off x="3961210" y="4981844"/>
            <a:ext cx="706352" cy="635271"/>
          </a:xfrm>
          <a:prstGeom prst="curvedConnector2">
            <a:avLst/>
          </a:prstGeom>
          <a:ln w="25400">
            <a:solidFill>
              <a:srgbClr val="2DF33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318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11"/>
    </mc:Choice>
    <mc:Fallback>
      <p:transition spd="slow" advTm="86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5" grpId="0"/>
      <p:bldP spid="1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Oblast linearity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8990" y="2076319"/>
            <a:ext cx="9075420" cy="1107996"/>
          </a:xfrm>
        </p:spPr>
        <p:txBody>
          <a:bodyPr/>
          <a:lstStyle/>
          <a:p>
            <a:r>
              <a:rPr lang="cs-CZ" dirty="0"/>
              <a:t>Měřená veličina je </a:t>
            </a:r>
            <a:r>
              <a:rPr lang="cs-CZ" dirty="0" err="1"/>
              <a:t>přímoúměrná</a:t>
            </a:r>
            <a:r>
              <a:rPr lang="cs-CZ" dirty="0"/>
              <a:t> koncentraci stanovované látky</a:t>
            </a:r>
          </a:p>
          <a:p>
            <a:pPr lvl="1"/>
            <a:r>
              <a:rPr lang="cs-CZ" dirty="0"/>
              <a:t>Jednodušší a výhodnější pro rutinní praxi</a:t>
            </a:r>
          </a:p>
          <a:p>
            <a:pPr lvl="1"/>
            <a:r>
              <a:rPr lang="cs-CZ" dirty="0"/>
              <a:t>Pro kalibraci postačuje změření signálu jednoho </a:t>
            </a:r>
            <a:r>
              <a:rPr lang="cs-CZ" dirty="0" err="1"/>
              <a:t>kalibrátoru</a:t>
            </a:r>
            <a:endParaRPr lang="cs-CZ" dirty="0"/>
          </a:p>
          <a:p>
            <a:endParaRPr lang="cs-CZ" dirty="0"/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1491738" y="3938951"/>
            <a:ext cx="0" cy="238226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ovací čára 5"/>
          <p:cNvCxnSpPr/>
          <p:nvPr/>
        </p:nvCxnSpPr>
        <p:spPr>
          <a:xfrm>
            <a:off x="1491738" y="6321215"/>
            <a:ext cx="373221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 flipV="1">
            <a:off x="1491738" y="4097768"/>
            <a:ext cx="3970441" cy="2144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Volný tvar 16"/>
          <p:cNvSpPr/>
          <p:nvPr/>
        </p:nvSpPr>
        <p:spPr>
          <a:xfrm>
            <a:off x="1536700" y="4467225"/>
            <a:ext cx="3925480" cy="1800678"/>
          </a:xfrm>
          <a:custGeom>
            <a:avLst/>
            <a:gdLst>
              <a:gd name="connsiteX0" fmla="*/ 0 w 3559629"/>
              <a:gd name="connsiteY0" fmla="*/ 1632857 h 1632857"/>
              <a:gd name="connsiteX1" fmla="*/ 1306286 w 3559629"/>
              <a:gd name="connsiteY1" fmla="*/ 1534886 h 1632857"/>
              <a:gd name="connsiteX2" fmla="*/ 2307772 w 3559629"/>
              <a:gd name="connsiteY2" fmla="*/ 1404257 h 1632857"/>
              <a:gd name="connsiteX3" fmla="*/ 2971800 w 3559629"/>
              <a:gd name="connsiteY3" fmla="*/ 1034143 h 1632857"/>
              <a:gd name="connsiteX4" fmla="*/ 3341915 w 3559629"/>
              <a:gd name="connsiteY4" fmla="*/ 566057 h 1632857"/>
              <a:gd name="connsiteX5" fmla="*/ 3559629 w 3559629"/>
              <a:gd name="connsiteY5" fmla="*/ 0 h 163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9629" h="1632857">
                <a:moveTo>
                  <a:pt x="0" y="1632857"/>
                </a:moveTo>
                <a:cubicBezTo>
                  <a:pt x="460828" y="1602921"/>
                  <a:pt x="921657" y="1572986"/>
                  <a:pt x="1306286" y="1534886"/>
                </a:cubicBezTo>
                <a:cubicBezTo>
                  <a:pt x="1690915" y="1496786"/>
                  <a:pt x="2030186" y="1487714"/>
                  <a:pt x="2307772" y="1404257"/>
                </a:cubicBezTo>
                <a:cubicBezTo>
                  <a:pt x="2585358" y="1320800"/>
                  <a:pt x="2799443" y="1173843"/>
                  <a:pt x="2971800" y="1034143"/>
                </a:cubicBezTo>
                <a:cubicBezTo>
                  <a:pt x="3144157" y="894443"/>
                  <a:pt x="3243944" y="738414"/>
                  <a:pt x="3341915" y="566057"/>
                </a:cubicBezTo>
                <a:cubicBezTo>
                  <a:pt x="3439886" y="393700"/>
                  <a:pt x="3499757" y="196850"/>
                  <a:pt x="3559629" y="0"/>
                </a:cubicBezTo>
              </a:path>
            </a:pathLst>
          </a:custGeom>
          <a:ln w="19050">
            <a:solidFill>
              <a:srgbClr val="2DF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18" name="Vývojový diagram: spojka 17"/>
          <p:cNvSpPr/>
          <p:nvPr/>
        </p:nvSpPr>
        <p:spPr>
          <a:xfrm>
            <a:off x="5065135" y="4256586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19" name="Vývojový diagram: spojka 18"/>
          <p:cNvSpPr/>
          <p:nvPr/>
        </p:nvSpPr>
        <p:spPr>
          <a:xfrm>
            <a:off x="5303361" y="4653630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20" name="Vývojový diagram: spojka 19"/>
          <p:cNvSpPr/>
          <p:nvPr/>
        </p:nvSpPr>
        <p:spPr>
          <a:xfrm>
            <a:off x="5144544" y="5209492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21" name="Vývojový diagram: spojka 20"/>
          <p:cNvSpPr/>
          <p:nvPr/>
        </p:nvSpPr>
        <p:spPr>
          <a:xfrm>
            <a:off x="4668091" y="5606536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22" name="Vývojový diagram: spojka 21"/>
          <p:cNvSpPr/>
          <p:nvPr/>
        </p:nvSpPr>
        <p:spPr>
          <a:xfrm>
            <a:off x="4191638" y="6003580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23" name="Vývojový diagram: spojka 22"/>
          <p:cNvSpPr/>
          <p:nvPr/>
        </p:nvSpPr>
        <p:spPr>
          <a:xfrm>
            <a:off x="2841688" y="6082989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24" name="Vývojový diagram: spojka 23"/>
          <p:cNvSpPr/>
          <p:nvPr/>
        </p:nvSpPr>
        <p:spPr>
          <a:xfrm>
            <a:off x="3476958" y="6003580"/>
            <a:ext cx="79409" cy="794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25" name="TextovéPole 24"/>
          <p:cNvSpPr txBox="1"/>
          <p:nvPr/>
        </p:nvSpPr>
        <p:spPr>
          <a:xfrm>
            <a:off x="5095420" y="6396865"/>
            <a:ext cx="2541082" cy="29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23" dirty="0"/>
              <a:t>koncentrace (mmol/l)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317500" y="3975688"/>
            <a:ext cx="1349950" cy="29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323" dirty="0"/>
              <a:t>měřený signál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9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059"/>
    </mc:Choice>
    <mc:Fallback>
      <p:transition spd="slow" advTm="31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Analytická specifičnost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692771"/>
          </a:xfrm>
        </p:spPr>
        <p:txBody>
          <a:bodyPr/>
          <a:lstStyle/>
          <a:p>
            <a:r>
              <a:rPr lang="cs-CZ" sz="2200" dirty="0"/>
              <a:t>Pro praxi je důležité, zda je např. naměřená koncentrace stanovované látky skutečně stanovovaná látka a ne koncentrace jiné látky (CB x CRP). </a:t>
            </a:r>
          </a:p>
          <a:p>
            <a:endParaRPr lang="cs-CZ" sz="2200" dirty="0"/>
          </a:p>
          <a:p>
            <a:r>
              <a:rPr lang="cs-CZ" sz="2200" dirty="0"/>
              <a:t>Schopnost metody stanovovat konkrétní látku, která má být stanovena.</a:t>
            </a:r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49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33"/>
    </mc:Choice>
    <mc:Fallback>
      <p:transition spd="slow" advTm="31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6100" y="809625"/>
            <a:ext cx="9278797" cy="533400"/>
          </a:xfrm>
        </p:spPr>
        <p:txBody>
          <a:bodyPr/>
          <a:lstStyle/>
          <a:p>
            <a:r>
              <a:rPr lang="cs-CZ" dirty="0"/>
              <a:t>Analytická interference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6100" y="1800225"/>
            <a:ext cx="9075420" cy="5480832"/>
          </a:xfrm>
        </p:spPr>
        <p:txBody>
          <a:bodyPr>
            <a:normAutofit/>
          </a:bodyPr>
          <a:lstStyle/>
          <a:p>
            <a:r>
              <a:rPr lang="cs-CZ" sz="2647" dirty="0"/>
              <a:t>Způsobena analytickým </a:t>
            </a:r>
            <a:r>
              <a:rPr lang="cs-CZ" sz="2647" dirty="0" err="1"/>
              <a:t>interferentem</a:t>
            </a:r>
            <a:r>
              <a:rPr lang="cs-CZ" sz="2647" dirty="0"/>
              <a:t>, který způsobuje falešné zvýšení či snížení stanovované látky; </a:t>
            </a:r>
          </a:p>
          <a:p>
            <a:pPr lvl="1"/>
            <a:r>
              <a:rPr lang="cs-CZ" sz="2647" dirty="0"/>
              <a:t>exogenní – vitamin C</a:t>
            </a:r>
          </a:p>
          <a:p>
            <a:pPr lvl="1"/>
            <a:r>
              <a:rPr lang="cs-CZ" sz="2647" dirty="0"/>
              <a:t>endogenní - bilirubin, hemoglobin</a:t>
            </a:r>
          </a:p>
          <a:p>
            <a:pPr lvl="1">
              <a:buNone/>
            </a:pPr>
            <a:r>
              <a:rPr lang="cs-CZ" sz="2647" dirty="0"/>
              <a:t>(kontaminace – nechtěný přídavek stanovované látky do analyzovaného vzorku)</a:t>
            </a:r>
          </a:p>
          <a:p>
            <a:pPr lvl="1">
              <a:buNone/>
            </a:pPr>
            <a:endParaRPr lang="cs-CZ" dirty="0"/>
          </a:p>
          <a:p>
            <a:r>
              <a:rPr lang="cs-CZ" sz="2647" dirty="0"/>
              <a:t>Robustnost metody </a:t>
            </a:r>
          </a:p>
          <a:p>
            <a:pPr lvl="1"/>
            <a:r>
              <a:rPr lang="cs-CZ" sz="2647" dirty="0"/>
              <a:t>Schopnost metody poskytovat přijatelné výsledky i při odchylkách ve složení vzorku (hemolýza) či měřícím postupu (prodloužení času </a:t>
            </a:r>
            <a:r>
              <a:rPr lang="cs-CZ" sz="2647" dirty="0" err="1"/>
              <a:t>temperace</a:t>
            </a:r>
            <a:r>
              <a:rPr lang="cs-CZ" sz="2647" dirty="0"/>
              <a:t> vzorku atd.)</a:t>
            </a:r>
          </a:p>
          <a:p>
            <a:pPr lvl="1">
              <a:buNone/>
            </a:pPr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55397" y="208428"/>
            <a:ext cx="1603747" cy="1194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41835" y="5686425"/>
            <a:ext cx="992886" cy="160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1448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657"/>
    </mc:Choice>
    <mc:Fallback>
      <p:transition spd="slow" advTm="48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697450"/>
            <a:ext cx="9278797" cy="533400"/>
          </a:xfrm>
        </p:spPr>
        <p:txBody>
          <a:bodyPr>
            <a:normAutofit fontScale="90000"/>
          </a:bodyPr>
          <a:lstStyle/>
          <a:p>
            <a:r>
              <a:rPr lang="cs-CZ" sz="3970" dirty="0"/>
              <a:t>Nejistota (U – </a:t>
            </a:r>
            <a:r>
              <a:rPr lang="cs-CZ" sz="3970" dirty="0" err="1"/>
              <a:t>uncertainty</a:t>
            </a:r>
            <a:r>
              <a:rPr lang="cs-CZ" sz="3970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4700" y="1576347"/>
            <a:ext cx="7106529" cy="5041900"/>
          </a:xfrm>
        </p:spPr>
        <p:txBody>
          <a:bodyPr>
            <a:normAutofit/>
          </a:bodyPr>
          <a:lstStyle/>
          <a:p>
            <a:r>
              <a:rPr lang="cs-CZ" sz="2867" dirty="0"/>
              <a:t>Součást měření, parametr, který charakterizuje míru rozptýlení hodnot, které by mohly být důvodně přiřazeny k výsledku</a:t>
            </a:r>
          </a:p>
          <a:p>
            <a:endParaRPr lang="cs-CZ" dirty="0"/>
          </a:p>
          <a:p>
            <a:r>
              <a:rPr lang="cs-CZ" sz="2867" dirty="0"/>
              <a:t>Interval hodnot, ve kterém by se výsledek s určitou pravděpodobností mohl nacházet (např. 300 </a:t>
            </a:r>
            <a:r>
              <a:rPr lang="cs-CZ" sz="2867" dirty="0">
                <a:latin typeface="Calibri"/>
              </a:rPr>
              <a:t>± </a:t>
            </a:r>
            <a:r>
              <a:rPr lang="cs-CZ" sz="2867" dirty="0"/>
              <a:t>10 mmol/kg – výsledek by mohl být v rozmezí 290-310 mmol/kg)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98500" y="6220446"/>
            <a:ext cx="8814379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Chyba měření – odchylka výsledku od skutečné hodnoty</a:t>
            </a:r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6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30"/>
    </mc:Choice>
    <mc:Fallback>
      <p:transition spd="slow" advTm="2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9356" y="595782"/>
            <a:ext cx="9075420" cy="538609"/>
          </a:xfrm>
        </p:spPr>
        <p:txBody>
          <a:bodyPr/>
          <a:lstStyle/>
          <a:p>
            <a:r>
              <a:rPr lang="cs-CZ" dirty="0"/>
              <a:t>Nejistota (U – </a:t>
            </a:r>
            <a:r>
              <a:rPr lang="cs-CZ" dirty="0" err="1"/>
              <a:t>uncertainty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40988" y="2431475"/>
            <a:ext cx="9075420" cy="4367485"/>
          </a:xfrm>
        </p:spPr>
        <p:txBody>
          <a:bodyPr>
            <a:normAutofit/>
          </a:bodyPr>
          <a:lstStyle/>
          <a:p>
            <a:r>
              <a:rPr lang="cs-CZ" sz="2200" dirty="0"/>
              <a:t>Mnoho složek nejistoty</a:t>
            </a:r>
          </a:p>
          <a:p>
            <a:pPr lvl="1"/>
            <a:r>
              <a:rPr lang="cs-CZ" sz="2200" dirty="0"/>
              <a:t>Nejistota v preanalytické fázi, nejistota </a:t>
            </a:r>
            <a:r>
              <a:rPr lang="cs-CZ" sz="2200" dirty="0" err="1"/>
              <a:t>kalibrátoru</a:t>
            </a:r>
            <a:r>
              <a:rPr lang="cs-CZ" sz="2200" dirty="0"/>
              <a:t>, mezilehlá preciznost</a:t>
            </a:r>
          </a:p>
          <a:p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Kombinovaná standardní nejistota (</a:t>
            </a:r>
            <a:r>
              <a:rPr lang="cs-CZ" sz="2200" dirty="0" err="1">
                <a:solidFill>
                  <a:srgbClr val="FF0000"/>
                </a:solidFill>
              </a:rPr>
              <a:t>Uc</a:t>
            </a:r>
            <a:r>
              <a:rPr lang="cs-CZ" sz="2200" dirty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cs-CZ" sz="2200" dirty="0"/>
              <a:t>Zahrnuje všechny významné standardní nejistoty (mezilehlá preciznost, </a:t>
            </a:r>
            <a:r>
              <a:rPr lang="cs-CZ" sz="2200" dirty="0" err="1"/>
              <a:t>bias</a:t>
            </a:r>
            <a:r>
              <a:rPr lang="cs-CZ" sz="2200" dirty="0"/>
              <a:t>, nejistota </a:t>
            </a:r>
            <a:r>
              <a:rPr lang="cs-CZ" sz="2200" dirty="0" err="1"/>
              <a:t>kalibrátoru</a:t>
            </a:r>
            <a:r>
              <a:rPr lang="cs-CZ" sz="2200" dirty="0"/>
              <a:t>)</a:t>
            </a:r>
          </a:p>
          <a:p>
            <a:endParaRPr lang="cs-CZ" sz="2200" dirty="0"/>
          </a:p>
          <a:p>
            <a:r>
              <a:rPr lang="cs-CZ" sz="2200" dirty="0"/>
              <a:t>Rozšířená kombinovaná standardní nejistota</a:t>
            </a:r>
          </a:p>
          <a:p>
            <a:pPr lvl="1"/>
            <a:r>
              <a:rPr lang="cs-CZ" sz="2200" dirty="0"/>
              <a:t>Vynásobení UC x 2 – pro 95</a:t>
            </a:r>
            <a:r>
              <a:rPr lang="en-US" sz="2200" dirty="0"/>
              <a:t>%</a:t>
            </a:r>
            <a:r>
              <a:rPr lang="cs-CZ" sz="2200" dirty="0"/>
              <a:t> interval spolehlivosti</a:t>
            </a:r>
          </a:p>
          <a:p>
            <a:pPr lvl="1"/>
            <a:r>
              <a:rPr lang="cs-CZ" sz="2200" dirty="0"/>
              <a:t>využívá se pro většinu účelů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89876" y="1724025"/>
            <a:ext cx="88143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/>
              <a:t>Interval hodnot, v němž se nachází výsledek s určitou pravděpodobností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3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72"/>
    </mc:Choice>
    <mc:Fallback>
      <p:transition spd="slow" advTm="27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6710" y="722002"/>
            <a:ext cx="9278797" cy="533400"/>
          </a:xfrm>
        </p:spPr>
        <p:txBody>
          <a:bodyPr/>
          <a:lstStyle/>
          <a:p>
            <a:r>
              <a:rPr lang="cs-CZ" dirty="0"/>
              <a:t>Návaznost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6710" y="1388190"/>
            <a:ext cx="8746378" cy="1149244"/>
          </a:xfrm>
        </p:spPr>
        <p:txBody>
          <a:bodyPr>
            <a:normAutofit/>
          </a:bodyPr>
          <a:lstStyle/>
          <a:p>
            <a:r>
              <a:rPr lang="cs-CZ" sz="2200" dirty="0"/>
              <a:t>Definována prostřednictvím hierarchie kalibračních materiálů od pracovního </a:t>
            </a:r>
            <a:r>
              <a:rPr lang="cs-CZ" sz="2200" dirty="0" err="1"/>
              <a:t>kalibrátoru</a:t>
            </a:r>
            <a:r>
              <a:rPr lang="cs-CZ" sz="2200" dirty="0"/>
              <a:t> až po primární referenční materiál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33041" y="7089289"/>
            <a:ext cx="174304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300" i="1" dirty="0"/>
              <a:t>Zdroj </a:t>
            </a:r>
            <a:r>
              <a:rPr lang="cs-CZ" sz="1300" i="1" dirty="0" err="1"/>
              <a:t>acb.sagepub.com</a:t>
            </a:r>
            <a:endParaRPr lang="cs-CZ" sz="13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710" y="2222357"/>
            <a:ext cx="3886471" cy="2965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17900" y="3705225"/>
            <a:ext cx="3886200" cy="2690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10240" y="2181225"/>
            <a:ext cx="3753749" cy="2780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859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675"/>
    </mc:Choice>
    <mc:Fallback>
      <p:transition spd="slow" advTm="43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708595"/>
            <a:ext cx="9278797" cy="533400"/>
          </a:xfrm>
        </p:spPr>
        <p:txBody>
          <a:bodyPr/>
          <a:lstStyle/>
          <a:p>
            <a:r>
              <a:rPr lang="cs-CZ" dirty="0"/>
              <a:t>Porovnání metod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40988" y="1557978"/>
            <a:ext cx="5240982" cy="4526303"/>
          </a:xfrm>
        </p:spPr>
        <p:txBody>
          <a:bodyPr>
            <a:normAutofit/>
          </a:bodyPr>
          <a:lstStyle/>
          <a:p>
            <a:r>
              <a:rPr lang="cs-CZ" sz="2200" dirty="0"/>
              <a:t>Důležité pro praxi</a:t>
            </a:r>
          </a:p>
          <a:p>
            <a:pPr lvl="1"/>
            <a:r>
              <a:rPr lang="cs-CZ" sz="2200" dirty="0"/>
              <a:t>Např. při přechodu z jedné metody na druhou</a:t>
            </a:r>
          </a:p>
          <a:p>
            <a:pPr lvl="1"/>
            <a:r>
              <a:rPr lang="cs-CZ" sz="2200" dirty="0"/>
              <a:t>Využívání jiných laboratoří s rozdílnými metodami stanovení</a:t>
            </a:r>
          </a:p>
          <a:p>
            <a:pPr lvl="1"/>
            <a:endParaRPr lang="cs-CZ" sz="2200" dirty="0"/>
          </a:p>
          <a:p>
            <a:r>
              <a:rPr lang="cs-CZ" sz="2200" dirty="0"/>
              <a:t>Vyhodnocení série vzorků</a:t>
            </a:r>
          </a:p>
          <a:p>
            <a:pPr lvl="1"/>
            <a:r>
              <a:rPr lang="cs-CZ" sz="2200" dirty="0" err="1"/>
              <a:t>Passing</a:t>
            </a:r>
            <a:r>
              <a:rPr lang="cs-CZ" sz="2200" dirty="0"/>
              <a:t>-</a:t>
            </a:r>
            <a:r>
              <a:rPr lang="cs-CZ" sz="2200" dirty="0" err="1"/>
              <a:t>Bablock</a:t>
            </a:r>
            <a:endParaRPr lang="cs-CZ" sz="2200" dirty="0"/>
          </a:p>
          <a:p>
            <a:pPr lvl="1"/>
            <a:r>
              <a:rPr lang="cs-CZ" sz="2200" dirty="0" err="1"/>
              <a:t>Bland</a:t>
            </a:r>
            <a:r>
              <a:rPr lang="cs-CZ" sz="2200" dirty="0"/>
              <a:t>-</a:t>
            </a:r>
            <a:r>
              <a:rPr lang="cs-CZ" sz="2200" dirty="0" err="1"/>
              <a:t>Altmannův</a:t>
            </a:r>
            <a:r>
              <a:rPr lang="cs-CZ" sz="2200" dirty="0"/>
              <a:t> rozdílový graf</a:t>
            </a:r>
          </a:p>
          <a:p>
            <a:endParaRPr lang="cs-CZ" sz="2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8700" y="582405"/>
            <a:ext cx="3482738" cy="325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37300" y="3933825"/>
            <a:ext cx="3545330" cy="275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8282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806" y="814161"/>
            <a:ext cx="9075420" cy="538609"/>
          </a:xfrm>
        </p:spPr>
        <p:txBody>
          <a:bodyPr/>
          <a:lstStyle/>
          <a:p>
            <a:r>
              <a:rPr lang="cs-CZ" dirty="0"/>
              <a:t>Biologická variabilita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99806" y="2034431"/>
            <a:ext cx="9075420" cy="5041900"/>
          </a:xfrm>
        </p:spPr>
        <p:txBody>
          <a:bodyPr>
            <a:normAutofit/>
          </a:bodyPr>
          <a:lstStyle/>
          <a:p>
            <a:r>
              <a:rPr lang="cs-CZ" sz="2200" dirty="0"/>
              <a:t>Každý organismus si pečlivě hlídá rovnováhu svého vnitřního prostředí</a:t>
            </a:r>
          </a:p>
          <a:p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Biologická </a:t>
            </a:r>
            <a:r>
              <a:rPr lang="cs-CZ" sz="2200" dirty="0" err="1">
                <a:solidFill>
                  <a:srgbClr val="FF0000"/>
                </a:solidFill>
              </a:rPr>
              <a:t>variablita</a:t>
            </a:r>
            <a:endParaRPr lang="cs-CZ" sz="2200" dirty="0">
              <a:solidFill>
                <a:srgbClr val="FF0000"/>
              </a:solidFill>
            </a:endParaRPr>
          </a:p>
          <a:p>
            <a:pPr lvl="1"/>
            <a:r>
              <a:rPr lang="cs-CZ" sz="2200" dirty="0" err="1">
                <a:solidFill>
                  <a:srgbClr val="FF0000"/>
                </a:solidFill>
              </a:rPr>
              <a:t>Intraindividuální</a:t>
            </a:r>
            <a:r>
              <a:rPr lang="cs-CZ" sz="2200" dirty="0">
                <a:solidFill>
                  <a:srgbClr val="FF0000"/>
                </a:solidFill>
              </a:rPr>
              <a:t> </a:t>
            </a:r>
            <a:r>
              <a:rPr lang="cs-CZ" sz="2200" dirty="0"/>
              <a:t>variabilita - </a:t>
            </a:r>
            <a:r>
              <a:rPr lang="cs-CZ" sz="2200" dirty="0" err="1"/>
              <a:t>bv</a:t>
            </a:r>
            <a:r>
              <a:rPr lang="cs-CZ" sz="2200" baseline="-25000" dirty="0" err="1"/>
              <a:t>i</a:t>
            </a:r>
            <a:r>
              <a:rPr lang="cs-CZ" sz="2200" dirty="0"/>
              <a:t>(glykémie x pH…)…vyjadřuje se jako </a:t>
            </a:r>
            <a:r>
              <a:rPr lang="cs-CZ" sz="2200" dirty="0" err="1"/>
              <a:t>CV</a:t>
            </a:r>
            <a:r>
              <a:rPr lang="cs-CZ" sz="2200" baseline="-25000" dirty="0" err="1"/>
              <a:t>i</a:t>
            </a:r>
            <a:endParaRPr lang="cs-CZ" sz="2200" baseline="-25000" dirty="0"/>
          </a:p>
          <a:p>
            <a:pPr lvl="1"/>
            <a:r>
              <a:rPr lang="cs-CZ" sz="2200" dirty="0" err="1">
                <a:solidFill>
                  <a:srgbClr val="FF0000"/>
                </a:solidFill>
              </a:rPr>
              <a:t>Interindividuální</a:t>
            </a:r>
            <a:r>
              <a:rPr lang="cs-CZ" sz="2200" dirty="0">
                <a:solidFill>
                  <a:srgbClr val="FF0000"/>
                </a:solidFill>
              </a:rPr>
              <a:t> </a:t>
            </a:r>
            <a:r>
              <a:rPr lang="cs-CZ" sz="2200" dirty="0"/>
              <a:t>– </a:t>
            </a:r>
            <a:r>
              <a:rPr lang="cs-CZ" sz="2200" dirty="0" err="1"/>
              <a:t>bv</a:t>
            </a:r>
            <a:r>
              <a:rPr lang="cs-CZ" sz="2200" baseline="-25000" dirty="0" err="1"/>
              <a:t>m</a:t>
            </a:r>
            <a:r>
              <a:rPr lang="cs-CZ" sz="2200" baseline="-25000" dirty="0"/>
              <a:t> </a:t>
            </a:r>
            <a:r>
              <a:rPr lang="cs-CZ" sz="2200" dirty="0"/>
              <a:t> (vitamin D, cholesterol)…</a:t>
            </a:r>
            <a:r>
              <a:rPr lang="cs-CZ" sz="2200" dirty="0" err="1"/>
              <a:t>CV</a:t>
            </a:r>
            <a:r>
              <a:rPr lang="cs-CZ" sz="2200" baseline="-25000" dirty="0" err="1"/>
              <a:t>m</a:t>
            </a:r>
            <a:endParaRPr lang="cs-CZ" sz="2200" baseline="-25000" dirty="0"/>
          </a:p>
          <a:p>
            <a:pPr lvl="1">
              <a:buNone/>
            </a:pPr>
            <a:endParaRPr lang="cs-CZ" sz="2200" baseline="-25000" dirty="0"/>
          </a:p>
          <a:p>
            <a:r>
              <a:rPr lang="cs-CZ" sz="2200" dirty="0"/>
              <a:t>Z výše uvedeného vyplývající požadavky na analytické vlastnosti metody</a:t>
            </a:r>
          </a:p>
          <a:p>
            <a:pPr lvl="1"/>
            <a:r>
              <a:rPr lang="cs-CZ" sz="2200" dirty="0" err="1"/>
              <a:t>CV</a:t>
            </a:r>
            <a:r>
              <a:rPr lang="cs-CZ" sz="2200" baseline="-25000" dirty="0" err="1"/>
              <a:t>a</a:t>
            </a:r>
            <a:r>
              <a:rPr lang="cs-CZ" sz="2200" dirty="0"/>
              <a:t> </a:t>
            </a:r>
            <a:r>
              <a:rPr lang="en-US" sz="2200" dirty="0"/>
              <a:t>&lt;</a:t>
            </a:r>
            <a:r>
              <a:rPr lang="cs-CZ" sz="2200" dirty="0"/>
              <a:t> 0,5 </a:t>
            </a:r>
            <a:r>
              <a:rPr lang="cs-CZ" sz="2200" dirty="0" err="1"/>
              <a:t>CV</a:t>
            </a:r>
            <a:r>
              <a:rPr lang="cs-CZ" sz="2200" baseline="-25000" dirty="0" err="1"/>
              <a:t>i</a:t>
            </a:r>
            <a:endParaRPr lang="cs-CZ" sz="2200" baseline="-25000" dirty="0"/>
          </a:p>
          <a:p>
            <a:pPr lvl="1"/>
            <a:r>
              <a:rPr lang="cs-CZ" sz="2200" dirty="0" err="1"/>
              <a:t>Bias</a:t>
            </a:r>
            <a:r>
              <a:rPr lang="cs-CZ" sz="2200" dirty="0"/>
              <a:t> </a:t>
            </a:r>
            <a:r>
              <a:rPr lang="en-US" sz="2200" dirty="0"/>
              <a:t>&lt;</a:t>
            </a:r>
            <a:r>
              <a:rPr lang="cs-CZ" sz="2200" dirty="0"/>
              <a:t> 0,25 </a:t>
            </a:r>
            <a:r>
              <a:rPr lang="cs-CZ" sz="2200" dirty="0" err="1"/>
              <a:t>CV</a:t>
            </a:r>
            <a:r>
              <a:rPr lang="cs-CZ" sz="2200" baseline="-25000" dirty="0" err="1"/>
              <a:t>m</a:t>
            </a:r>
            <a:endParaRPr lang="cs-CZ" sz="2200" baseline="-25000" dirty="0"/>
          </a:p>
          <a:p>
            <a:pPr lvl="1"/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642100" y="426363"/>
            <a:ext cx="3771359" cy="131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1985" dirty="0" err="1">
                <a:solidFill>
                  <a:srgbClr val="FF0000"/>
                </a:solidFill>
              </a:rPr>
              <a:t>glu</a:t>
            </a:r>
            <a:r>
              <a:rPr lang="cs-CZ" sz="1985" dirty="0">
                <a:solidFill>
                  <a:srgbClr val="FF0000"/>
                </a:solidFill>
              </a:rPr>
              <a:t> 3,5 – 8,5 mmol/l</a:t>
            </a:r>
          </a:p>
          <a:p>
            <a:pPr lvl="1"/>
            <a:r>
              <a:rPr lang="cs-CZ" sz="1985" dirty="0">
                <a:solidFill>
                  <a:srgbClr val="FF0000"/>
                </a:solidFill>
              </a:rPr>
              <a:t>c(H</a:t>
            </a:r>
            <a:r>
              <a:rPr lang="cs-CZ" sz="1985" baseline="30000" dirty="0">
                <a:solidFill>
                  <a:srgbClr val="FF0000"/>
                </a:solidFill>
              </a:rPr>
              <a:t>+</a:t>
            </a:r>
            <a:r>
              <a:rPr lang="cs-CZ" sz="1985" dirty="0">
                <a:solidFill>
                  <a:srgbClr val="FF0000"/>
                </a:solidFill>
              </a:rPr>
              <a:t>) 3,5.10</a:t>
            </a:r>
            <a:r>
              <a:rPr lang="cs-CZ" sz="1985" baseline="30000" dirty="0">
                <a:solidFill>
                  <a:srgbClr val="FF0000"/>
                </a:solidFill>
              </a:rPr>
              <a:t>-8 </a:t>
            </a:r>
            <a:r>
              <a:rPr lang="cs-CZ" sz="1985" dirty="0">
                <a:solidFill>
                  <a:srgbClr val="FF0000"/>
                </a:solidFill>
              </a:rPr>
              <a:t>– 4,5.10</a:t>
            </a:r>
            <a:r>
              <a:rPr lang="cs-CZ" sz="1985" baseline="30000" dirty="0">
                <a:solidFill>
                  <a:srgbClr val="FF0000"/>
                </a:solidFill>
              </a:rPr>
              <a:t>-8  </a:t>
            </a:r>
            <a:r>
              <a:rPr lang="cs-CZ" sz="1985" dirty="0">
                <a:solidFill>
                  <a:srgbClr val="FF0000"/>
                </a:solidFill>
              </a:rPr>
              <a:t>mol/l</a:t>
            </a:r>
          </a:p>
          <a:p>
            <a:pPr lvl="1"/>
            <a:r>
              <a:rPr lang="cs-CZ" sz="1985" dirty="0">
                <a:solidFill>
                  <a:srgbClr val="FF0000"/>
                </a:solidFill>
              </a:rPr>
              <a:t>c(Na</a:t>
            </a:r>
            <a:r>
              <a:rPr lang="cs-CZ" sz="1985" baseline="30000" dirty="0">
                <a:solidFill>
                  <a:srgbClr val="FF0000"/>
                </a:solidFill>
              </a:rPr>
              <a:t>+</a:t>
            </a:r>
            <a:r>
              <a:rPr lang="cs-CZ" sz="1985" dirty="0">
                <a:solidFill>
                  <a:srgbClr val="FF0000"/>
                </a:solidFill>
              </a:rPr>
              <a:t>) 0,137 – 0,145  mol/l……1000 000 x více</a:t>
            </a: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890791"/>
              </p:ext>
            </p:extLst>
          </p:nvPr>
        </p:nvGraphicFramePr>
        <p:xfrm>
          <a:off x="7327900" y="5139572"/>
          <a:ext cx="2766397" cy="730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Rovnice" r:id="rId6" imgW="1155600" imgH="304560" progId="Equation.3">
                  <p:embed/>
                </p:oleObj>
              </mc:Choice>
              <mc:Fallback>
                <p:oleObj name="Rovnice" r:id="rId6" imgW="1155600" imgH="304560" progId="Equation.3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5139572"/>
                        <a:ext cx="2766397" cy="730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7140251" y="5876378"/>
            <a:ext cx="314169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solidFill>
                  <a:srgbClr val="2DF336"/>
                </a:solidFill>
              </a:rPr>
              <a:t>Celková biologická variabilita</a:t>
            </a:r>
          </a:p>
        </p:txBody>
      </p:sp>
      <p:pic>
        <p:nvPicPr>
          <p:cNvPr id="7" name="Zvuk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5386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623"/>
    </mc:Choice>
    <mc:Fallback>
      <p:transition spd="slow" advTm="44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7100" y="809625"/>
            <a:ext cx="9075420" cy="830997"/>
          </a:xfrm>
        </p:spPr>
        <p:txBody>
          <a:bodyPr/>
          <a:lstStyle/>
          <a:p>
            <a:r>
              <a:rPr lang="cs-CZ" dirty="0">
                <a:hlinkClick r:id="rId4"/>
              </a:rPr>
              <a:t>www.</a:t>
            </a:r>
            <a:r>
              <a:rPr lang="cs-CZ" dirty="0" err="1">
                <a:hlinkClick r:id="rId4"/>
              </a:rPr>
              <a:t>westgard.com</a:t>
            </a:r>
            <a:endParaRPr lang="cs-CZ" dirty="0"/>
          </a:p>
          <a:p>
            <a:pPr lvl="1"/>
            <a:r>
              <a:rPr lang="cs-CZ" dirty="0">
                <a:hlinkClick r:id="rId5"/>
              </a:rPr>
              <a:t>https://www.westgard.com/biodatabase1.htm</a:t>
            </a:r>
            <a:endParaRPr lang="cs-CZ" dirty="0"/>
          </a:p>
          <a:p>
            <a:endParaRPr lang="cs-CZ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700" y="2257425"/>
            <a:ext cx="9094634" cy="384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77"/>
    </mc:Choice>
    <mc:Fallback>
      <p:transition spd="slow" advTm="10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695" y="868838"/>
            <a:ext cx="9278797" cy="533400"/>
          </a:xfrm>
        </p:spPr>
        <p:txBody>
          <a:bodyPr/>
          <a:lstStyle/>
          <a:p>
            <a:r>
              <a:rPr lang="cs-CZ" dirty="0"/>
              <a:t>Kritická diference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695" y="1771140"/>
            <a:ext cx="9075420" cy="1015663"/>
          </a:xfrm>
        </p:spPr>
        <p:txBody>
          <a:bodyPr/>
          <a:lstStyle/>
          <a:p>
            <a:r>
              <a:rPr lang="cs-CZ" sz="2200" dirty="0">
                <a:solidFill>
                  <a:srgbClr val="FF0000"/>
                </a:solidFill>
              </a:rPr>
              <a:t>Nejmenší klinicky významná změna dvou po sobě jdoucích výsledků laboratorního vyšetření</a:t>
            </a:r>
          </a:p>
          <a:p>
            <a:endParaRPr lang="cs-CZ" sz="2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4031" y="3095625"/>
            <a:ext cx="6340768" cy="314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920938"/>
              </p:ext>
            </p:extLst>
          </p:nvPr>
        </p:nvGraphicFramePr>
        <p:xfrm>
          <a:off x="6781125" y="2181225"/>
          <a:ext cx="30947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Rovnice" r:id="rId7" imgW="1549080" imgH="304560" progId="Equation.3">
                  <p:embed/>
                </p:oleObj>
              </mc:Choice>
              <mc:Fallback>
                <p:oleObj name="Rovnice" r:id="rId7" imgW="1549080" imgH="304560" progId="Equation.3">
                  <p:embed/>
                  <p:pic>
                    <p:nvPicPr>
                      <p:cNvPr id="5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125" y="2181225"/>
                        <a:ext cx="3094775" cy="609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206328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67"/>
    </mc:Choice>
    <mc:Fallback>
      <p:transition spd="slow" advTm="19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G_135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98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7"/>
    </mc:Choice>
    <mc:Fallback>
      <p:transition spd="slow" advTm="3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3.4|1|1.5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6|3.1|0.8|0.9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6|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|2.9|0.7|0.6|0.5|0.6|0.5|0.5|0.7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.2|1.4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6|4.5|4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6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.4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8.2|13.9|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736</Words>
  <Application>Microsoft Office PowerPoint</Application>
  <PresentationFormat>Vlastní</PresentationFormat>
  <Paragraphs>125</Paragraphs>
  <Slides>20</Slides>
  <Notes>0</Notes>
  <HiddenSlides>0</HiddenSlides>
  <MMClips>20</MMClips>
  <ScaleCrop>false</ScaleCrop>
  <HeadingPairs>
    <vt:vector size="8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3" baseType="lpstr">
      <vt:lpstr>Calibri</vt:lpstr>
      <vt:lpstr>Office Theme</vt:lpstr>
      <vt:lpstr>Rovnice</vt:lpstr>
      <vt:lpstr>Prezentace aplikace PowerPoint</vt:lpstr>
      <vt:lpstr>Prezentace aplikace PowerPoint</vt:lpstr>
      <vt:lpstr>Preciznost</vt:lpstr>
      <vt:lpstr>Různé míry preciznosti</vt:lpstr>
      <vt:lpstr>Pravdivost</vt:lpstr>
      <vt:lpstr>Prezentace aplikace PowerPoint</vt:lpstr>
      <vt:lpstr>Přesnost</vt:lpstr>
      <vt:lpstr>Analytická citlivost (senzitivita)</vt:lpstr>
      <vt:lpstr>Prezentace aplikace PowerPoint</vt:lpstr>
      <vt:lpstr>Oblast linearity</vt:lpstr>
      <vt:lpstr>Analytická specifičnost</vt:lpstr>
      <vt:lpstr>Analytická interference</vt:lpstr>
      <vt:lpstr>Nejistota (U – uncertainty)</vt:lpstr>
      <vt:lpstr>Nejistota (U – uncertainty)</vt:lpstr>
      <vt:lpstr>Návaznost</vt:lpstr>
      <vt:lpstr>Porovnání metod</vt:lpstr>
      <vt:lpstr>Biologická variabilita</vt:lpstr>
      <vt:lpstr>Prezentace aplikace PowerPoint</vt:lpstr>
      <vt:lpstr>Kritická diference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Broz Pavel</cp:lastModifiedBy>
  <cp:revision>20</cp:revision>
  <dcterms:created xsi:type="dcterms:W3CDTF">2017-03-15T11:07:40Z</dcterms:created>
  <dcterms:modified xsi:type="dcterms:W3CDTF">2022-09-22T08:03:17Z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