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glb" ContentType="model/gltf.binary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5"/>
  </p:notesMasterIdLst>
  <p:sldIdLst>
    <p:sldId id="461" r:id="rId2"/>
    <p:sldId id="305" r:id="rId3"/>
    <p:sldId id="291" r:id="rId4"/>
    <p:sldId id="281" r:id="rId5"/>
    <p:sldId id="307" r:id="rId6"/>
    <p:sldId id="308" r:id="rId7"/>
    <p:sldId id="287" r:id="rId8"/>
    <p:sldId id="290" r:id="rId9"/>
    <p:sldId id="288" r:id="rId10"/>
    <p:sldId id="407" r:id="rId11"/>
    <p:sldId id="289" r:id="rId12"/>
    <p:sldId id="401" r:id="rId13"/>
    <p:sldId id="403" r:id="rId14"/>
    <p:sldId id="404" r:id="rId15"/>
    <p:sldId id="405" r:id="rId16"/>
    <p:sldId id="256" r:id="rId17"/>
    <p:sldId id="264" r:id="rId18"/>
    <p:sldId id="284" r:id="rId19"/>
    <p:sldId id="285" r:id="rId20"/>
    <p:sldId id="406" r:id="rId21"/>
    <p:sldId id="265" r:id="rId22"/>
    <p:sldId id="260" r:id="rId23"/>
    <p:sldId id="258" r:id="rId24"/>
    <p:sldId id="409" r:id="rId25"/>
    <p:sldId id="266" r:id="rId26"/>
    <p:sldId id="410" r:id="rId27"/>
    <p:sldId id="411" r:id="rId28"/>
    <p:sldId id="262" r:id="rId29"/>
    <p:sldId id="263" r:id="rId30"/>
    <p:sldId id="408" r:id="rId31"/>
    <p:sldId id="268" r:id="rId32"/>
    <p:sldId id="282" r:id="rId33"/>
    <p:sldId id="304" r:id="rId34"/>
    <p:sldId id="269" r:id="rId35"/>
    <p:sldId id="271" r:id="rId36"/>
    <p:sldId id="273" r:id="rId37"/>
    <p:sldId id="272" r:id="rId38"/>
    <p:sldId id="280" r:id="rId39"/>
    <p:sldId id="274" r:id="rId40"/>
    <p:sldId id="412" r:id="rId41"/>
    <p:sldId id="275" r:id="rId42"/>
    <p:sldId id="276" r:id="rId43"/>
    <p:sldId id="278" r:id="rId44"/>
    <p:sldId id="303" r:id="rId45"/>
    <p:sldId id="277" r:id="rId46"/>
    <p:sldId id="279" r:id="rId47"/>
    <p:sldId id="292" r:id="rId48"/>
    <p:sldId id="309" r:id="rId49"/>
    <p:sldId id="301" r:id="rId50"/>
    <p:sldId id="413" r:id="rId51"/>
    <p:sldId id="310" r:id="rId52"/>
    <p:sldId id="311" r:id="rId53"/>
    <p:sldId id="295" r:id="rId54"/>
    <p:sldId id="296" r:id="rId55"/>
    <p:sldId id="297" r:id="rId56"/>
    <p:sldId id="414" r:id="rId57"/>
    <p:sldId id="415" r:id="rId58"/>
    <p:sldId id="298" r:id="rId59"/>
    <p:sldId id="420" r:id="rId60"/>
    <p:sldId id="416" r:id="rId61"/>
    <p:sldId id="417" r:id="rId62"/>
    <p:sldId id="423" r:id="rId63"/>
    <p:sldId id="418" r:id="rId64"/>
    <p:sldId id="422" r:id="rId65"/>
    <p:sldId id="299" r:id="rId66"/>
    <p:sldId id="300" r:id="rId67"/>
    <p:sldId id="419" r:id="rId68"/>
    <p:sldId id="312" r:id="rId69"/>
    <p:sldId id="421" r:id="rId70"/>
    <p:sldId id="313" r:id="rId71"/>
    <p:sldId id="315" r:id="rId72"/>
    <p:sldId id="425" r:id="rId73"/>
    <p:sldId id="314" r:id="rId74"/>
    <p:sldId id="424" r:id="rId75"/>
    <p:sldId id="316" r:id="rId76"/>
    <p:sldId id="432" r:id="rId77"/>
    <p:sldId id="317" r:id="rId78"/>
    <p:sldId id="429" r:id="rId79"/>
    <p:sldId id="426" r:id="rId80"/>
    <p:sldId id="318" r:id="rId81"/>
    <p:sldId id="319" r:id="rId82"/>
    <p:sldId id="428" r:id="rId83"/>
    <p:sldId id="322" r:id="rId84"/>
    <p:sldId id="430" r:id="rId85"/>
    <p:sldId id="431" r:id="rId86"/>
    <p:sldId id="323" r:id="rId87"/>
    <p:sldId id="325" r:id="rId88"/>
    <p:sldId id="327" r:id="rId89"/>
    <p:sldId id="326" r:id="rId90"/>
    <p:sldId id="328" r:id="rId91"/>
    <p:sldId id="329" r:id="rId92"/>
    <p:sldId id="433" r:id="rId93"/>
    <p:sldId id="331" r:id="rId94"/>
    <p:sldId id="435" r:id="rId95"/>
    <p:sldId id="332" r:id="rId96"/>
    <p:sldId id="261" r:id="rId97"/>
    <p:sldId id="359" r:id="rId98"/>
    <p:sldId id="333" r:id="rId99"/>
    <p:sldId id="334" r:id="rId100"/>
    <p:sldId id="434" r:id="rId101"/>
    <p:sldId id="335" r:id="rId102"/>
    <p:sldId id="361" r:id="rId103"/>
    <p:sldId id="336" r:id="rId104"/>
    <p:sldId id="337" r:id="rId105"/>
    <p:sldId id="339" r:id="rId106"/>
    <p:sldId id="340" r:id="rId107"/>
    <p:sldId id="341" r:id="rId108"/>
    <p:sldId id="436" r:id="rId109"/>
    <p:sldId id="362" r:id="rId110"/>
    <p:sldId id="342" r:id="rId111"/>
    <p:sldId id="343" r:id="rId112"/>
    <p:sldId id="437" r:id="rId113"/>
    <p:sldId id="346" r:id="rId114"/>
    <p:sldId id="345" r:id="rId115"/>
    <p:sldId id="438" r:id="rId116"/>
    <p:sldId id="439" r:id="rId117"/>
    <p:sldId id="440" r:id="rId118"/>
    <p:sldId id="347" r:id="rId119"/>
    <p:sldId id="442" r:id="rId120"/>
    <p:sldId id="348" r:id="rId121"/>
    <p:sldId id="349" r:id="rId122"/>
    <p:sldId id="350" r:id="rId123"/>
    <p:sldId id="351" r:id="rId124"/>
    <p:sldId id="352" r:id="rId125"/>
    <p:sldId id="445" r:id="rId126"/>
    <p:sldId id="443" r:id="rId127"/>
    <p:sldId id="354" r:id="rId128"/>
    <p:sldId id="355" r:id="rId129"/>
    <p:sldId id="441" r:id="rId130"/>
    <p:sldId id="357" r:id="rId131"/>
    <p:sldId id="358" r:id="rId132"/>
    <p:sldId id="363" r:id="rId133"/>
    <p:sldId id="365" r:id="rId134"/>
    <p:sldId id="368" r:id="rId135"/>
    <p:sldId id="367" r:id="rId136"/>
    <p:sldId id="369" r:id="rId137"/>
    <p:sldId id="370" r:id="rId138"/>
    <p:sldId id="371" r:id="rId139"/>
    <p:sldId id="456" r:id="rId140"/>
    <p:sldId id="372" r:id="rId141"/>
    <p:sldId id="374" r:id="rId142"/>
    <p:sldId id="375" r:id="rId143"/>
    <p:sldId id="376" r:id="rId144"/>
    <p:sldId id="446" r:id="rId145"/>
    <p:sldId id="381" r:id="rId146"/>
    <p:sldId id="382" r:id="rId147"/>
    <p:sldId id="383" r:id="rId148"/>
    <p:sldId id="384" r:id="rId149"/>
    <p:sldId id="457" r:id="rId150"/>
    <p:sldId id="458" r:id="rId151"/>
    <p:sldId id="283" r:id="rId152"/>
    <p:sldId id="386" r:id="rId153"/>
    <p:sldId id="302" r:id="rId154"/>
    <p:sldId id="388" r:id="rId155"/>
    <p:sldId id="389" r:id="rId156"/>
    <p:sldId id="390" r:id="rId157"/>
    <p:sldId id="459" r:id="rId158"/>
    <p:sldId id="400" r:id="rId159"/>
    <p:sldId id="447" r:id="rId160"/>
    <p:sldId id="449" r:id="rId161"/>
    <p:sldId id="448" r:id="rId162"/>
    <p:sldId id="460" r:id="rId163"/>
    <p:sldId id="451" r:id="rId164"/>
  </p:sldIdLst>
  <p:sldSz cx="9144000" cy="6858000" type="screen4x3"/>
  <p:notesSz cx="6858000" cy="9144000"/>
  <p:defaultTextStyle>
    <a:defPPr>
      <a:defRPr lang="cs-CZ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  <a:srgbClr val="003399"/>
    <a:srgbClr val="0033CC"/>
    <a:srgbClr val="A8C7D8"/>
    <a:srgbClr val="99CCFF"/>
    <a:srgbClr val="CCECFF"/>
    <a:srgbClr val="3253B0"/>
    <a:srgbClr val="66FF33"/>
    <a:srgbClr val="FF3300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Styl s motivem 1 – zvýraznění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2838BEF-8BB2-4498-84A7-C5851F593DF1}" styleName="Střední styl 4 – zvýraznění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21E4AEA4-8DFA-4A89-87EB-49C32662AFE0}" styleName="Střední styl 2 – zvýraznění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Střední styl 2 – zvýraznění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08" autoAdjust="0"/>
    <p:restoredTop sz="94955" autoAdjust="0"/>
  </p:normalViewPr>
  <p:slideViewPr>
    <p:cSldViewPr>
      <p:cViewPr varScale="1">
        <p:scale>
          <a:sx n="81" d="100"/>
          <a:sy n="81" d="100"/>
        </p:scale>
        <p:origin x="1699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notesMaster" Target="notesMasters/notesMaster1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5.png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png"/><Relationship Id="rId2" Type="http://schemas.openxmlformats.org/officeDocument/2006/relationships/image" Target="../media/image158.png"/><Relationship Id="rId1" Type="http://schemas.openxmlformats.org/officeDocument/2006/relationships/image" Target="../media/image157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1.png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3.png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9.png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4.wmf"/><Relationship Id="rId2" Type="http://schemas.openxmlformats.org/officeDocument/2006/relationships/image" Target="../media/image183.wmf"/><Relationship Id="rId1" Type="http://schemas.openxmlformats.org/officeDocument/2006/relationships/image" Target="../media/image182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8.wmf"/><Relationship Id="rId2" Type="http://schemas.openxmlformats.org/officeDocument/2006/relationships/image" Target="../media/image187.wmf"/><Relationship Id="rId1" Type="http://schemas.openxmlformats.org/officeDocument/2006/relationships/image" Target="../media/image186.wmf"/><Relationship Id="rId4" Type="http://schemas.openxmlformats.org/officeDocument/2006/relationships/image" Target="../media/image18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id="{FFDC1302-6810-4B90-82F0-BE612C0F4F5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5A84E5C8-9F21-41A5-B4A7-5E084FF1F9E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33862293-4B15-44A0-AECD-4BC637409DD1}" type="datetimeFigureOut">
              <a:rPr lang="cs-CZ"/>
              <a:pPr>
                <a:defRPr/>
              </a:pPr>
              <a:t>11.10.2021</a:t>
            </a:fld>
            <a:endParaRPr lang="cs-CZ"/>
          </a:p>
        </p:txBody>
      </p:sp>
      <p:sp>
        <p:nvSpPr>
          <p:cNvPr id="4" name="Zástupný symbol pro obrázek snímku 3">
            <a:extLst>
              <a:ext uri="{FF2B5EF4-FFF2-40B4-BE49-F238E27FC236}">
                <a16:creationId xmlns:a16="http://schemas.microsoft.com/office/drawing/2014/main" id="{684471FD-9D28-4592-B8EC-D07DF7BA12A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cs-CZ" noProof="0"/>
          </a:p>
        </p:txBody>
      </p:sp>
      <p:sp>
        <p:nvSpPr>
          <p:cNvPr id="5" name="Zástupný symbol pro poznámky 4">
            <a:extLst>
              <a:ext uri="{FF2B5EF4-FFF2-40B4-BE49-F238E27FC236}">
                <a16:creationId xmlns:a16="http://schemas.microsoft.com/office/drawing/2014/main" id="{E529F33D-CA6E-4CB3-A0E1-E195C94454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noProof="0"/>
              <a:t>Upravte styly předlohy textu.</a:t>
            </a:r>
          </a:p>
          <a:p>
            <a:pPr lvl="1"/>
            <a:r>
              <a:rPr lang="cs-CZ" noProof="0"/>
              <a:t>Druhá úroveň</a:t>
            </a:r>
          </a:p>
          <a:p>
            <a:pPr lvl="2"/>
            <a:r>
              <a:rPr lang="cs-CZ" noProof="0"/>
              <a:t>Třetí úroveň</a:t>
            </a:r>
          </a:p>
          <a:p>
            <a:pPr lvl="3"/>
            <a:r>
              <a:rPr lang="cs-CZ" noProof="0"/>
              <a:t>Čtvrtá úroveň</a:t>
            </a:r>
          </a:p>
          <a:p>
            <a:pPr lvl="4"/>
            <a:r>
              <a:rPr lang="cs-CZ" noProof="0"/>
              <a:t>Pátá úroveň</a:t>
            </a:r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0929A4EF-8064-443D-BC21-D5989C7B0B5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5D9FCB65-ADDE-47C8-94F6-8AA2314E4A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6E227C65-3FA3-44BC-BA31-0F46B2EE7FB7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Zástupný symbol pro obrázek snímku 1">
            <a:extLst>
              <a:ext uri="{FF2B5EF4-FFF2-40B4-BE49-F238E27FC236}">
                <a16:creationId xmlns:a16="http://schemas.microsoft.com/office/drawing/2014/main" id="{FECE2AEA-8A26-43FA-B75E-CEBAE7CD5EF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Zástupný symbol pro poznámky 2">
            <a:extLst>
              <a:ext uri="{FF2B5EF4-FFF2-40B4-BE49-F238E27FC236}">
                <a16:creationId xmlns:a16="http://schemas.microsoft.com/office/drawing/2014/main" id="{7BB2E88B-9C62-4323-900C-C234E5E1E2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24580" name="Zástupný symbol pro číslo snímku 3">
            <a:extLst>
              <a:ext uri="{FF2B5EF4-FFF2-40B4-BE49-F238E27FC236}">
                <a16:creationId xmlns:a16="http://schemas.microsoft.com/office/drawing/2014/main" id="{4A12C78C-438F-45BB-88EA-98022CD052C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F8E5D48-DCA9-4F35-8AE3-035DAC359A1D}" type="slidenum">
              <a:rPr lang="cs-CZ" altLang="cs-CZ" smtClean="0"/>
              <a:pPr/>
              <a:t>20</a:t>
            </a:fld>
            <a:endParaRPr lang="cs-CZ" altLang="cs-CZ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8">
            <a:extLst>
              <a:ext uri="{FF2B5EF4-FFF2-40B4-BE49-F238E27FC236}">
                <a16:creationId xmlns:a16="http://schemas.microsoft.com/office/drawing/2014/main" id="{4667480D-E542-4CB7-A856-49C3D6F068D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CD82E19-E5B9-4831-8726-F0368FE79485}" type="slidenum">
              <a:rPr lang="en-GB" altLang="cs-CZ" smtClean="0"/>
              <a:pPr/>
              <a:t>48</a:t>
            </a:fld>
            <a:endParaRPr lang="en-GB" altLang="cs-CZ"/>
          </a:p>
        </p:txBody>
      </p:sp>
      <p:sp>
        <p:nvSpPr>
          <p:cNvPr id="56323" name="Text Box 1">
            <a:extLst>
              <a:ext uri="{FF2B5EF4-FFF2-40B4-BE49-F238E27FC236}">
                <a16:creationId xmlns:a16="http://schemas.microsoft.com/office/drawing/2014/main" id="{9A5445DF-C93F-4C9A-B4C5-D7DEC11A47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56324" name="Rectangle 2">
            <a:extLst>
              <a:ext uri="{FF2B5EF4-FFF2-40B4-BE49-F238E27FC236}">
                <a16:creationId xmlns:a16="http://schemas.microsoft.com/office/drawing/2014/main" id="{33770CC9-4C3A-4EF1-8CBF-35D41B7B3673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cs-CZ" altLang="cs-CZ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8">
            <a:extLst>
              <a:ext uri="{FF2B5EF4-FFF2-40B4-BE49-F238E27FC236}">
                <a16:creationId xmlns:a16="http://schemas.microsoft.com/office/drawing/2014/main" id="{2D2583B8-FAC7-4234-852C-F824E24275D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491671C-5D7F-46A1-A98F-5F0A88C8924E}" type="slidenum">
              <a:rPr lang="en-GB" altLang="cs-CZ" smtClean="0"/>
              <a:pPr/>
              <a:t>70</a:t>
            </a:fld>
            <a:endParaRPr lang="en-GB" altLang="cs-CZ"/>
          </a:p>
        </p:txBody>
      </p:sp>
      <p:sp>
        <p:nvSpPr>
          <p:cNvPr id="68611" name="Text Box 1">
            <a:extLst>
              <a:ext uri="{FF2B5EF4-FFF2-40B4-BE49-F238E27FC236}">
                <a16:creationId xmlns:a16="http://schemas.microsoft.com/office/drawing/2014/main" id="{1EBEFA52-93EC-4D8E-A35F-453AD92AF0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68612" name="Rectangle 2">
            <a:extLst>
              <a:ext uri="{FF2B5EF4-FFF2-40B4-BE49-F238E27FC236}">
                <a16:creationId xmlns:a16="http://schemas.microsoft.com/office/drawing/2014/main" id="{ACD6C6FA-E5D6-4E91-BAD4-75026FAD6ADF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cs-CZ" altLang="cs-CZ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8">
            <a:extLst>
              <a:ext uri="{FF2B5EF4-FFF2-40B4-BE49-F238E27FC236}">
                <a16:creationId xmlns:a16="http://schemas.microsoft.com/office/drawing/2014/main" id="{81911BAD-2137-4F18-9A62-3D33D1AA716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BF93CAD-7477-494F-AFAB-41D44714FA5A}" type="slidenum">
              <a:rPr lang="en-GB" altLang="cs-CZ" smtClean="0"/>
              <a:pPr/>
              <a:t>71</a:t>
            </a:fld>
            <a:endParaRPr lang="en-GB" altLang="cs-CZ"/>
          </a:p>
        </p:txBody>
      </p:sp>
      <p:sp>
        <p:nvSpPr>
          <p:cNvPr id="72707" name="Text Box 1">
            <a:extLst>
              <a:ext uri="{FF2B5EF4-FFF2-40B4-BE49-F238E27FC236}">
                <a16:creationId xmlns:a16="http://schemas.microsoft.com/office/drawing/2014/main" id="{7A9671E8-C5DE-47AE-85BF-5998592CD1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72708" name="Rectangle 2">
            <a:extLst>
              <a:ext uri="{FF2B5EF4-FFF2-40B4-BE49-F238E27FC236}">
                <a16:creationId xmlns:a16="http://schemas.microsoft.com/office/drawing/2014/main" id="{00BC1B30-CAC0-4A31-ADE9-BF3011847B97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cs-CZ" altLang="cs-CZ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8">
            <a:extLst>
              <a:ext uri="{FF2B5EF4-FFF2-40B4-BE49-F238E27FC236}">
                <a16:creationId xmlns:a16="http://schemas.microsoft.com/office/drawing/2014/main" id="{734AD3A1-9DF4-4293-BE62-A3896EA6156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46E1084-2B2E-4D08-B0A1-DBE6970EE6C5}" type="slidenum">
              <a:rPr lang="en-GB" altLang="cs-CZ" smtClean="0"/>
              <a:pPr/>
              <a:t>73</a:t>
            </a:fld>
            <a:endParaRPr lang="en-GB" altLang="cs-CZ"/>
          </a:p>
        </p:txBody>
      </p:sp>
      <p:sp>
        <p:nvSpPr>
          <p:cNvPr id="70659" name="Text Box 1">
            <a:extLst>
              <a:ext uri="{FF2B5EF4-FFF2-40B4-BE49-F238E27FC236}">
                <a16:creationId xmlns:a16="http://schemas.microsoft.com/office/drawing/2014/main" id="{6F8685D0-D216-407F-88F4-156A77E3F6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70660" name="Rectangle 2">
            <a:extLst>
              <a:ext uri="{FF2B5EF4-FFF2-40B4-BE49-F238E27FC236}">
                <a16:creationId xmlns:a16="http://schemas.microsoft.com/office/drawing/2014/main" id="{6D4B4A67-22B1-4414-A494-08A0829A6597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cs-CZ" altLang="cs-CZ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8">
            <a:extLst>
              <a:ext uri="{FF2B5EF4-FFF2-40B4-BE49-F238E27FC236}">
                <a16:creationId xmlns:a16="http://schemas.microsoft.com/office/drawing/2014/main" id="{F58DAEB0-16D9-495E-B028-3CF3BFDBF21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5E9C805-116B-4B0D-9DBC-CD7E2F176AF2}" type="slidenum">
              <a:rPr lang="en-GB" altLang="cs-CZ" smtClean="0"/>
              <a:pPr/>
              <a:t>77</a:t>
            </a:fld>
            <a:endParaRPr lang="en-GB" altLang="cs-CZ"/>
          </a:p>
        </p:txBody>
      </p:sp>
      <p:sp>
        <p:nvSpPr>
          <p:cNvPr id="75779" name="Text Box 1">
            <a:extLst>
              <a:ext uri="{FF2B5EF4-FFF2-40B4-BE49-F238E27FC236}">
                <a16:creationId xmlns:a16="http://schemas.microsoft.com/office/drawing/2014/main" id="{9470C84E-1057-4CB3-B0AA-32A76A054C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75780" name="Rectangle 2">
            <a:extLst>
              <a:ext uri="{FF2B5EF4-FFF2-40B4-BE49-F238E27FC236}">
                <a16:creationId xmlns:a16="http://schemas.microsoft.com/office/drawing/2014/main" id="{7468396B-0D92-401F-B471-62B92E261799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cs-CZ" altLang="cs-CZ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8">
            <a:extLst>
              <a:ext uri="{FF2B5EF4-FFF2-40B4-BE49-F238E27FC236}">
                <a16:creationId xmlns:a16="http://schemas.microsoft.com/office/drawing/2014/main" id="{D5612797-F71F-46F6-A1E5-E69F428D072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535E119-A3E3-458A-8C80-172CB7164BE2}" type="slidenum">
              <a:rPr lang="en-GB" altLang="cs-CZ" smtClean="0"/>
              <a:pPr/>
              <a:t>81</a:t>
            </a:fld>
            <a:endParaRPr lang="en-GB" altLang="cs-CZ"/>
          </a:p>
        </p:txBody>
      </p:sp>
      <p:sp>
        <p:nvSpPr>
          <p:cNvPr id="78851" name="Text Box 1">
            <a:extLst>
              <a:ext uri="{FF2B5EF4-FFF2-40B4-BE49-F238E27FC236}">
                <a16:creationId xmlns:a16="http://schemas.microsoft.com/office/drawing/2014/main" id="{9DAAD6CD-F2F2-4794-97CA-A001740279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78852" name="Rectangle 2">
            <a:extLst>
              <a:ext uri="{FF2B5EF4-FFF2-40B4-BE49-F238E27FC236}">
                <a16:creationId xmlns:a16="http://schemas.microsoft.com/office/drawing/2014/main" id="{D2254749-249F-403C-B1D5-7BBB8AE7E84A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cs-CZ" altLang="cs-CZ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8">
            <a:extLst>
              <a:ext uri="{FF2B5EF4-FFF2-40B4-BE49-F238E27FC236}">
                <a16:creationId xmlns:a16="http://schemas.microsoft.com/office/drawing/2014/main" id="{D5612797-F71F-46F6-A1E5-E69F428D072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535E119-A3E3-458A-8C80-172CB7164BE2}" type="slidenum">
              <a:rPr lang="en-GB" altLang="cs-CZ" smtClean="0"/>
              <a:pPr/>
              <a:t>82</a:t>
            </a:fld>
            <a:endParaRPr lang="en-GB" altLang="cs-CZ"/>
          </a:p>
        </p:txBody>
      </p:sp>
      <p:sp>
        <p:nvSpPr>
          <p:cNvPr id="78851" name="Text Box 1">
            <a:extLst>
              <a:ext uri="{FF2B5EF4-FFF2-40B4-BE49-F238E27FC236}">
                <a16:creationId xmlns:a16="http://schemas.microsoft.com/office/drawing/2014/main" id="{9DAAD6CD-F2F2-4794-97CA-A001740279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78852" name="Rectangle 2">
            <a:extLst>
              <a:ext uri="{FF2B5EF4-FFF2-40B4-BE49-F238E27FC236}">
                <a16:creationId xmlns:a16="http://schemas.microsoft.com/office/drawing/2014/main" id="{D2254749-249F-403C-B1D5-7BBB8AE7E84A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3835708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8">
            <a:extLst>
              <a:ext uri="{FF2B5EF4-FFF2-40B4-BE49-F238E27FC236}">
                <a16:creationId xmlns:a16="http://schemas.microsoft.com/office/drawing/2014/main" id="{960BD83B-7323-4BC9-8BD7-ED496ADD690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8B79904-35A2-47D5-A597-D8B9F38AFBF6}" type="slidenum">
              <a:rPr lang="en-GB" altLang="cs-CZ" smtClean="0"/>
              <a:pPr/>
              <a:t>83</a:t>
            </a:fld>
            <a:endParaRPr lang="en-GB" altLang="cs-CZ"/>
          </a:p>
        </p:txBody>
      </p:sp>
      <p:sp>
        <p:nvSpPr>
          <p:cNvPr id="82947" name="Text Box 1">
            <a:extLst>
              <a:ext uri="{FF2B5EF4-FFF2-40B4-BE49-F238E27FC236}">
                <a16:creationId xmlns:a16="http://schemas.microsoft.com/office/drawing/2014/main" id="{F9906227-A8EF-4E86-A6FC-727350A59D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82948" name="Rectangle 2">
            <a:extLst>
              <a:ext uri="{FF2B5EF4-FFF2-40B4-BE49-F238E27FC236}">
                <a16:creationId xmlns:a16="http://schemas.microsoft.com/office/drawing/2014/main" id="{034E21FB-40DF-4537-8511-39C0C1580F2A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cs-CZ" altLang="cs-CZ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E227C65-3FA3-44BC-BA31-0F46B2EE7FB7}" type="slidenum">
              <a:rPr lang="cs-CZ" altLang="cs-CZ" smtClean="0"/>
              <a:pPr>
                <a:defRPr/>
              </a:pPr>
              <a:t>85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3377633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E227C65-3FA3-44BC-BA31-0F46B2EE7FB7}" type="slidenum">
              <a:rPr lang="cs-CZ" altLang="cs-CZ" smtClean="0"/>
              <a:pPr>
                <a:defRPr/>
              </a:pPr>
              <a:t>108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42692393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E227C65-3FA3-44BC-BA31-0F46B2EE7FB7}" type="slidenum">
              <a:rPr lang="cs-CZ" altLang="cs-CZ" smtClean="0"/>
              <a:pPr>
                <a:defRPr/>
              </a:pPr>
              <a:t>119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0921988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Zástupný symbol pro obrázek snímku 1">
            <a:extLst>
              <a:ext uri="{FF2B5EF4-FFF2-40B4-BE49-F238E27FC236}">
                <a16:creationId xmlns:a16="http://schemas.microsoft.com/office/drawing/2014/main" id="{AF2ADBC3-B190-4D30-AA2D-7EAE5E341AE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5955" name="Zástupný symbol pro poznámky 2">
            <a:extLst>
              <a:ext uri="{FF2B5EF4-FFF2-40B4-BE49-F238E27FC236}">
                <a16:creationId xmlns:a16="http://schemas.microsoft.com/office/drawing/2014/main" id="{1878C1F8-0BB4-479F-9CA3-4D9308A3264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cs-CZ" altLang="cs-CZ"/>
          </a:p>
        </p:txBody>
      </p:sp>
      <p:sp>
        <p:nvSpPr>
          <p:cNvPr id="125956" name="Zástupný symbol pro číslo snímku 3">
            <a:extLst>
              <a:ext uri="{FF2B5EF4-FFF2-40B4-BE49-F238E27FC236}">
                <a16:creationId xmlns:a16="http://schemas.microsoft.com/office/drawing/2014/main" id="{437A6462-832C-4668-8A34-F64BA52506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47C7D82-F9BA-4A6C-A468-EB954D7E71B5}" type="slidenum">
              <a:rPr lang="cs-CZ" altLang="cs-CZ" smtClean="0">
                <a:latin typeface="Times New Roman" panose="02020603050405020304" pitchFamily="18" charset="0"/>
              </a:rPr>
              <a:pPr/>
              <a:t>133</a:t>
            </a:fld>
            <a:endParaRPr lang="cs-CZ" altLang="cs-CZ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>
            <a:extLst>
              <a:ext uri="{FF2B5EF4-FFF2-40B4-BE49-F238E27FC236}">
                <a16:creationId xmlns:a16="http://schemas.microsoft.com/office/drawing/2014/main" id="{E51B98FE-7AEE-44FD-88C7-2C9190EC09C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A5C9BFE-6696-488D-8D72-16E7A9B9DA63}" type="slidenum">
              <a:rPr lang="cs-CZ" altLang="cs-CZ" smtClean="0">
                <a:latin typeface="Times New Roman" panose="02020603050405020304" pitchFamily="18" charset="0"/>
              </a:rPr>
              <a:pPr/>
              <a:t>134</a:t>
            </a:fld>
            <a:endParaRPr lang="cs-CZ" altLang="cs-CZ">
              <a:latin typeface="Times New Roman" panose="02020603050405020304" pitchFamily="18" charset="0"/>
            </a:endParaRPr>
          </a:p>
        </p:txBody>
      </p:sp>
      <p:sp>
        <p:nvSpPr>
          <p:cNvPr id="131075" name="Rectangle 2">
            <a:extLst>
              <a:ext uri="{FF2B5EF4-FFF2-40B4-BE49-F238E27FC236}">
                <a16:creationId xmlns:a16="http://schemas.microsoft.com/office/drawing/2014/main" id="{2E65CCBF-0748-4839-AFE4-C4BC6599CF9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1076" name="Rectangle 3">
            <a:extLst>
              <a:ext uri="{FF2B5EF4-FFF2-40B4-BE49-F238E27FC236}">
                <a16:creationId xmlns:a16="http://schemas.microsoft.com/office/drawing/2014/main" id="{44EFA453-B250-4F51-87FE-0DEAB117DE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cs-CZ" altLang="cs-CZ"/>
              <a:t>  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Zástupný symbol pro obrázek snímku 1">
            <a:extLst>
              <a:ext uri="{FF2B5EF4-FFF2-40B4-BE49-F238E27FC236}">
                <a16:creationId xmlns:a16="http://schemas.microsoft.com/office/drawing/2014/main" id="{A0D0358A-E758-4FA8-A236-925F1ED9539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9027" name="Zástupný symbol pro poznámky 2">
            <a:extLst>
              <a:ext uri="{FF2B5EF4-FFF2-40B4-BE49-F238E27FC236}">
                <a16:creationId xmlns:a16="http://schemas.microsoft.com/office/drawing/2014/main" id="{F340A526-2A7E-4B75-A9DE-62118D51C5F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cs-CZ" altLang="cs-CZ"/>
          </a:p>
        </p:txBody>
      </p:sp>
      <p:sp>
        <p:nvSpPr>
          <p:cNvPr id="129028" name="Zástupný symbol pro číslo snímku 3">
            <a:extLst>
              <a:ext uri="{FF2B5EF4-FFF2-40B4-BE49-F238E27FC236}">
                <a16:creationId xmlns:a16="http://schemas.microsoft.com/office/drawing/2014/main" id="{5CBBA606-F24A-4406-8779-3896526B64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28EF28F-C25F-4E0A-BDD9-7778221CC3F2}" type="slidenum">
              <a:rPr lang="cs-CZ" altLang="cs-CZ" smtClean="0">
                <a:latin typeface="Times New Roman" panose="02020603050405020304" pitchFamily="18" charset="0"/>
              </a:rPr>
              <a:pPr/>
              <a:t>135</a:t>
            </a:fld>
            <a:endParaRPr lang="cs-CZ" altLang="cs-CZ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>
            <a:extLst>
              <a:ext uri="{FF2B5EF4-FFF2-40B4-BE49-F238E27FC236}">
                <a16:creationId xmlns:a16="http://schemas.microsoft.com/office/drawing/2014/main" id="{4ACB4CEF-49AD-442D-9474-E80943E94D1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EB955D9-A6DC-41F2-871F-84919EB21300}" type="slidenum">
              <a:rPr lang="cs-CZ" altLang="cs-CZ" smtClean="0">
                <a:latin typeface="Times New Roman" panose="02020603050405020304" pitchFamily="18" charset="0"/>
              </a:rPr>
              <a:pPr/>
              <a:t>136</a:t>
            </a:fld>
            <a:endParaRPr lang="cs-CZ" altLang="cs-CZ">
              <a:latin typeface="Times New Roman" panose="02020603050405020304" pitchFamily="18" charset="0"/>
            </a:endParaRPr>
          </a:p>
        </p:txBody>
      </p:sp>
      <p:sp>
        <p:nvSpPr>
          <p:cNvPr id="133123" name="Rectangle 2">
            <a:extLst>
              <a:ext uri="{FF2B5EF4-FFF2-40B4-BE49-F238E27FC236}">
                <a16:creationId xmlns:a16="http://schemas.microsoft.com/office/drawing/2014/main" id="{BBD0187F-3CEE-4457-938A-554A81E4462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24" name="Rectangle 3">
            <a:extLst>
              <a:ext uri="{FF2B5EF4-FFF2-40B4-BE49-F238E27FC236}">
                <a16:creationId xmlns:a16="http://schemas.microsoft.com/office/drawing/2014/main" id="{0D4E574F-300B-4E29-8F03-48F5C89E0E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cs-CZ" altLang="cs-CZ"/>
              <a:t> 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Zástupný symbol pro obrázek snímku 1">
            <a:extLst>
              <a:ext uri="{FF2B5EF4-FFF2-40B4-BE49-F238E27FC236}">
                <a16:creationId xmlns:a16="http://schemas.microsoft.com/office/drawing/2014/main" id="{9AAC8590-F931-40C5-9F97-C542A8B7968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6195" name="Zástupný symbol pro poznámky 2">
            <a:extLst>
              <a:ext uri="{FF2B5EF4-FFF2-40B4-BE49-F238E27FC236}">
                <a16:creationId xmlns:a16="http://schemas.microsoft.com/office/drawing/2014/main" id="{39FFBE26-38CD-4D40-BC51-6A483DD89CF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cs-CZ" altLang="cs-CZ"/>
          </a:p>
        </p:txBody>
      </p:sp>
      <p:sp>
        <p:nvSpPr>
          <p:cNvPr id="136196" name="Zástupný symbol pro číslo snímku 3">
            <a:extLst>
              <a:ext uri="{FF2B5EF4-FFF2-40B4-BE49-F238E27FC236}">
                <a16:creationId xmlns:a16="http://schemas.microsoft.com/office/drawing/2014/main" id="{10C800A8-CDBB-4482-8F0B-DD2E29A2EA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9F7B66A-9CF7-4E8F-9C4E-4D4C95EE9C45}" type="slidenum">
              <a:rPr lang="cs-CZ" altLang="cs-CZ" smtClean="0">
                <a:latin typeface="Times New Roman" panose="02020603050405020304" pitchFamily="18" charset="0"/>
              </a:rPr>
              <a:pPr/>
              <a:t>138</a:t>
            </a:fld>
            <a:endParaRPr lang="cs-CZ" altLang="cs-CZ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Zástupný symbol pro obrázek snímku 1">
            <a:extLst>
              <a:ext uri="{FF2B5EF4-FFF2-40B4-BE49-F238E27FC236}">
                <a16:creationId xmlns:a16="http://schemas.microsoft.com/office/drawing/2014/main" id="{9AAC8590-F931-40C5-9F97-C542A8B7968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6195" name="Zástupný symbol pro poznámky 2">
            <a:extLst>
              <a:ext uri="{FF2B5EF4-FFF2-40B4-BE49-F238E27FC236}">
                <a16:creationId xmlns:a16="http://schemas.microsoft.com/office/drawing/2014/main" id="{39FFBE26-38CD-4D40-BC51-6A483DD89CF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cs-CZ" altLang="cs-CZ"/>
          </a:p>
        </p:txBody>
      </p:sp>
      <p:sp>
        <p:nvSpPr>
          <p:cNvPr id="136196" name="Zástupný symbol pro číslo snímku 3">
            <a:extLst>
              <a:ext uri="{FF2B5EF4-FFF2-40B4-BE49-F238E27FC236}">
                <a16:creationId xmlns:a16="http://schemas.microsoft.com/office/drawing/2014/main" id="{10C800A8-CDBB-4482-8F0B-DD2E29A2EA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9F7B66A-9CF7-4E8F-9C4E-4D4C95EE9C45}" type="slidenum">
              <a:rPr lang="cs-CZ" altLang="cs-CZ" smtClean="0">
                <a:latin typeface="Times New Roman" panose="02020603050405020304" pitchFamily="18" charset="0"/>
              </a:rPr>
              <a:pPr/>
              <a:t>139</a:t>
            </a:fld>
            <a:endParaRPr lang="cs-CZ" altLang="cs-CZ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241662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>
            <a:extLst>
              <a:ext uri="{FF2B5EF4-FFF2-40B4-BE49-F238E27FC236}">
                <a16:creationId xmlns:a16="http://schemas.microsoft.com/office/drawing/2014/main" id="{8C210741-93F6-446E-915F-0DB71B11E21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C44DF39-CD3E-4F70-BE73-FB5EBE029413}" type="slidenum">
              <a:rPr lang="cs-CZ" altLang="cs-CZ" smtClean="0">
                <a:latin typeface="Times New Roman" panose="02020603050405020304" pitchFamily="18" charset="0"/>
              </a:rPr>
              <a:pPr/>
              <a:t>140</a:t>
            </a:fld>
            <a:endParaRPr lang="cs-CZ" altLang="cs-CZ">
              <a:latin typeface="Times New Roman" panose="02020603050405020304" pitchFamily="18" charset="0"/>
            </a:endParaRPr>
          </a:p>
        </p:txBody>
      </p:sp>
      <p:sp>
        <p:nvSpPr>
          <p:cNvPr id="138243" name="Rectangle 2">
            <a:extLst>
              <a:ext uri="{FF2B5EF4-FFF2-40B4-BE49-F238E27FC236}">
                <a16:creationId xmlns:a16="http://schemas.microsoft.com/office/drawing/2014/main" id="{EF21C93F-1049-414D-899C-C81E4C8B776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91897830-50CF-480E-983B-0364D33B11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 eaLnBrk="1" fontAlgn="auto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FF0000"/>
              </a:buClr>
              <a:buSzPct val="110000"/>
              <a:buFont typeface="Symbol" pitchFamily="18" charset="2"/>
              <a:buChar char="·"/>
              <a:defRPr/>
            </a:pPr>
            <a:r>
              <a:rPr lang="cs-CZ" sz="2600" b="1" dirty="0" err="1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Logaritmicko</a:t>
            </a:r>
            <a:r>
              <a:rPr lang="cs-CZ" sz="400" b="1" dirty="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 </a:t>
            </a:r>
            <a:r>
              <a:rPr lang="cs-CZ" sz="2600" b="1" dirty="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-</a:t>
            </a:r>
            <a:r>
              <a:rPr lang="cs-CZ" sz="400" b="1" dirty="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 </a:t>
            </a:r>
            <a:r>
              <a:rPr lang="cs-CZ" sz="2600" b="1" dirty="0" err="1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perio</a:t>
            </a:r>
            <a:r>
              <a:rPr lang="cs-CZ" sz="2600" b="1" dirty="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-</a:t>
            </a:r>
            <a:r>
              <a:rPr lang="cs-CZ" sz="2600" b="1" dirty="0" err="1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dická</a:t>
            </a:r>
            <a:r>
              <a:rPr lang="cs-CZ" sz="2600" b="1" dirty="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 anténa</a:t>
            </a:r>
            <a:r>
              <a:rPr lang="cs-CZ" sz="23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 je nejrozšířenější měřicí anténou v pásmu </a:t>
            </a:r>
            <a:r>
              <a:rPr lang="cs-CZ" sz="23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od 200 do cca 3000 MHz</a:t>
            </a:r>
            <a:r>
              <a:rPr lang="cs-CZ" sz="23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. Tvoří ji </a:t>
            </a:r>
            <a:r>
              <a:rPr lang="cs-CZ" sz="230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unipóly</a:t>
            </a:r>
            <a:r>
              <a:rPr lang="cs-CZ" sz="23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, jejichž délky a vzájemné vzdálenosti jsou v poměru logaritmů jejich rezonančních kmitočtů </a:t>
            </a:r>
            <a:r>
              <a:rPr lang="cs-CZ" sz="2300" dirty="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  <a:sym typeface="Wingdings 3" pitchFamily="18" charset="2"/>
              </a:rPr>
              <a:t></a:t>
            </a:r>
            <a:r>
              <a:rPr lang="cs-CZ" sz="23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  <a:sym typeface="Wingdings 3" pitchFamily="18" charset="2"/>
              </a:rPr>
              <a:t> </a:t>
            </a:r>
            <a:r>
              <a:rPr lang="cs-CZ" sz="23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tvar vyzařovacího diagramu a</a:t>
            </a:r>
            <a:r>
              <a:rPr lang="cs-CZ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 </a:t>
            </a:r>
            <a:r>
              <a:rPr lang="cs-CZ" sz="23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vstupní</a:t>
            </a:r>
            <a:r>
              <a:rPr lang="cs-CZ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 </a:t>
            </a:r>
            <a:r>
              <a:rPr lang="cs-CZ" sz="23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impedance antény jsou prakticky konstantní.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cs-CZ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7">
            <a:extLst>
              <a:ext uri="{FF2B5EF4-FFF2-40B4-BE49-F238E27FC236}">
                <a16:creationId xmlns:a16="http://schemas.microsoft.com/office/drawing/2014/main" id="{64D1988E-6C71-40E4-9E30-D44A8D91435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E781AB8-FE74-40E0-ACC8-AB2BB825D861}" type="slidenum">
              <a:rPr lang="cs-CZ" altLang="cs-CZ" smtClean="0">
                <a:latin typeface="Times New Roman" panose="02020603050405020304" pitchFamily="18" charset="0"/>
              </a:rPr>
              <a:pPr/>
              <a:t>141</a:t>
            </a:fld>
            <a:endParaRPr lang="cs-CZ" altLang="cs-CZ">
              <a:latin typeface="Times New Roman" panose="02020603050405020304" pitchFamily="18" charset="0"/>
            </a:endParaRPr>
          </a:p>
        </p:txBody>
      </p:sp>
      <p:sp>
        <p:nvSpPr>
          <p:cNvPr id="142339" name="Rectangle 2">
            <a:extLst>
              <a:ext uri="{FF2B5EF4-FFF2-40B4-BE49-F238E27FC236}">
                <a16:creationId xmlns:a16="http://schemas.microsoft.com/office/drawing/2014/main" id="{D008D30F-D3A0-42B2-B070-E5005ADD7B3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40" name="Rectangle 3">
            <a:extLst>
              <a:ext uri="{FF2B5EF4-FFF2-40B4-BE49-F238E27FC236}">
                <a16:creationId xmlns:a16="http://schemas.microsoft.com/office/drawing/2014/main" id="{CD8C1E83-19B2-4FD3-8A3B-53004AF5E8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cs-CZ" altLang="cs-CZ"/>
              <a:t> 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>
            <a:extLst>
              <a:ext uri="{FF2B5EF4-FFF2-40B4-BE49-F238E27FC236}">
                <a16:creationId xmlns:a16="http://schemas.microsoft.com/office/drawing/2014/main" id="{48250575-2D51-4F93-8D2E-6D661F2BFCD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7BA7201-D587-4A4A-9D09-E64FD46CEFD7}" type="slidenum">
              <a:rPr lang="cs-CZ" altLang="cs-CZ" smtClean="0">
                <a:latin typeface="Times New Roman" panose="02020603050405020304" pitchFamily="18" charset="0"/>
              </a:rPr>
              <a:pPr/>
              <a:t>142</a:t>
            </a:fld>
            <a:endParaRPr lang="cs-CZ" altLang="cs-CZ">
              <a:latin typeface="Times New Roman" panose="02020603050405020304" pitchFamily="18" charset="0"/>
            </a:endParaRPr>
          </a:p>
        </p:txBody>
      </p:sp>
      <p:sp>
        <p:nvSpPr>
          <p:cNvPr id="144387" name="Rectangle 2">
            <a:extLst>
              <a:ext uri="{FF2B5EF4-FFF2-40B4-BE49-F238E27FC236}">
                <a16:creationId xmlns:a16="http://schemas.microsoft.com/office/drawing/2014/main" id="{95E01184-B6D7-423A-ACA4-CA46EDF86F3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4388" name="Rectangle 3">
            <a:extLst>
              <a:ext uri="{FF2B5EF4-FFF2-40B4-BE49-F238E27FC236}">
                <a16:creationId xmlns:a16="http://schemas.microsoft.com/office/drawing/2014/main" id="{56BD185F-DA50-4E9D-A89E-A32058F54B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cs-CZ" altLang="cs-CZ"/>
              <a:t> 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Zástupný symbol pro obrázek snímku 1">
            <a:extLst>
              <a:ext uri="{FF2B5EF4-FFF2-40B4-BE49-F238E27FC236}">
                <a16:creationId xmlns:a16="http://schemas.microsoft.com/office/drawing/2014/main" id="{3651DE88-905B-4591-9B63-0E706C4D830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1555" name="Zástupný symbol pro poznámky 2">
            <a:extLst>
              <a:ext uri="{FF2B5EF4-FFF2-40B4-BE49-F238E27FC236}">
                <a16:creationId xmlns:a16="http://schemas.microsoft.com/office/drawing/2014/main" id="{105D57CA-8037-49A9-A8E8-D177711629B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cs-CZ" altLang="cs-CZ"/>
              <a:t>P (dBW) = 10log P(W), P(W)=?  Tedy 10</a:t>
            </a:r>
            <a:r>
              <a:rPr lang="cs-CZ" altLang="cs-CZ" baseline="30000"/>
              <a:t>P(dBW)/10 </a:t>
            </a:r>
            <a:r>
              <a:rPr lang="cs-CZ" altLang="cs-CZ"/>
              <a:t>=P(W)  po dosazení…10</a:t>
            </a:r>
            <a:r>
              <a:rPr lang="cs-CZ" altLang="cs-CZ" baseline="30000"/>
              <a:t>28,54/10 </a:t>
            </a:r>
            <a:r>
              <a:rPr lang="cs-CZ" altLang="cs-CZ"/>
              <a:t>= 714,5W      </a:t>
            </a:r>
          </a:p>
        </p:txBody>
      </p:sp>
      <p:sp>
        <p:nvSpPr>
          <p:cNvPr id="151556" name="Zástupný symbol pro číslo snímku 3">
            <a:extLst>
              <a:ext uri="{FF2B5EF4-FFF2-40B4-BE49-F238E27FC236}">
                <a16:creationId xmlns:a16="http://schemas.microsoft.com/office/drawing/2014/main" id="{2AAA2ACF-6938-438B-B425-AC13042EE9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6BBA43B-7FA2-4870-B7F8-F872605E1985}" type="slidenum">
              <a:rPr lang="cs-CZ" altLang="cs-CZ" smtClean="0">
                <a:latin typeface="Times New Roman" panose="02020603050405020304" pitchFamily="18" charset="0"/>
              </a:rPr>
              <a:pPr/>
              <a:t>145</a:t>
            </a:fld>
            <a:endParaRPr lang="cs-CZ" altLang="cs-CZ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7">
            <a:extLst>
              <a:ext uri="{FF2B5EF4-FFF2-40B4-BE49-F238E27FC236}">
                <a16:creationId xmlns:a16="http://schemas.microsoft.com/office/drawing/2014/main" id="{FBDBB259-4735-4ED6-90F4-3BAC80F46CB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2F406D8-D603-4686-9682-71DF021AB565}" type="slidenum">
              <a:rPr lang="cs-CZ" altLang="cs-CZ" smtClean="0">
                <a:latin typeface="Times New Roman" panose="02020603050405020304" pitchFamily="18" charset="0"/>
              </a:rPr>
              <a:pPr/>
              <a:t>147</a:t>
            </a:fld>
            <a:endParaRPr lang="cs-CZ" altLang="cs-CZ">
              <a:latin typeface="Times New Roman" panose="02020603050405020304" pitchFamily="18" charset="0"/>
            </a:endParaRPr>
          </a:p>
        </p:txBody>
      </p:sp>
      <p:sp>
        <p:nvSpPr>
          <p:cNvPr id="154627" name="Rectangle 2">
            <a:extLst>
              <a:ext uri="{FF2B5EF4-FFF2-40B4-BE49-F238E27FC236}">
                <a16:creationId xmlns:a16="http://schemas.microsoft.com/office/drawing/2014/main" id="{EBD47A22-ABA5-453B-906B-E79D02108CC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8" name="Rectangle 3">
            <a:extLst>
              <a:ext uri="{FF2B5EF4-FFF2-40B4-BE49-F238E27FC236}">
                <a16:creationId xmlns:a16="http://schemas.microsoft.com/office/drawing/2014/main" id="{81035613-EAD8-4B0B-A6D6-B4A2DBB95DD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cs-CZ" altLang="cs-CZ"/>
              <a:t> 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>
            <a:extLst>
              <a:ext uri="{FF2B5EF4-FFF2-40B4-BE49-F238E27FC236}">
                <a16:creationId xmlns:a16="http://schemas.microsoft.com/office/drawing/2014/main" id="{79908F94-92EB-4403-BB57-6D2F92503F8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F86D9C4-FD2C-4B51-8B12-19AAEB30712A}" type="slidenum">
              <a:rPr lang="cs-CZ" altLang="cs-CZ" smtClean="0">
                <a:latin typeface="Times New Roman" panose="02020603050405020304" pitchFamily="18" charset="0"/>
              </a:rPr>
              <a:pPr/>
              <a:t>152</a:t>
            </a:fld>
            <a:endParaRPr lang="cs-CZ" altLang="cs-CZ">
              <a:latin typeface="Times New Roman" panose="02020603050405020304" pitchFamily="18" charset="0"/>
            </a:endParaRPr>
          </a:p>
        </p:txBody>
      </p:sp>
      <p:sp>
        <p:nvSpPr>
          <p:cNvPr id="158723" name="Rectangle 2">
            <a:extLst>
              <a:ext uri="{FF2B5EF4-FFF2-40B4-BE49-F238E27FC236}">
                <a16:creationId xmlns:a16="http://schemas.microsoft.com/office/drawing/2014/main" id="{1F5582AC-83E3-435D-A616-02DAD903DD8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4" name="Rectangle 3">
            <a:extLst>
              <a:ext uri="{FF2B5EF4-FFF2-40B4-BE49-F238E27FC236}">
                <a16:creationId xmlns:a16="http://schemas.microsoft.com/office/drawing/2014/main" id="{1FF435F2-3726-4CFF-AA3B-0DF91D306D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cs-CZ" altLang="cs-CZ"/>
              <a:t> 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Zástupný symbol pro obrázek snímku 1">
            <a:extLst>
              <a:ext uri="{FF2B5EF4-FFF2-40B4-BE49-F238E27FC236}">
                <a16:creationId xmlns:a16="http://schemas.microsoft.com/office/drawing/2014/main" id="{7BA3AD0E-D476-48B8-814D-2A2024FE4B7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0771" name="Zástupný symbol pro poznámky 2">
            <a:extLst>
              <a:ext uri="{FF2B5EF4-FFF2-40B4-BE49-F238E27FC236}">
                <a16:creationId xmlns:a16="http://schemas.microsoft.com/office/drawing/2014/main" id="{B0D90690-9BD4-4D0A-A224-6F0533DC77A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cs-CZ" altLang="cs-CZ"/>
              <a:t>Vin(dB(V))=EdB(V/m)požadované – TAFdB(1/m)</a:t>
            </a:r>
          </a:p>
        </p:txBody>
      </p:sp>
      <p:sp>
        <p:nvSpPr>
          <p:cNvPr id="160772" name="Zástupný symbol pro číslo snímku 3">
            <a:extLst>
              <a:ext uri="{FF2B5EF4-FFF2-40B4-BE49-F238E27FC236}">
                <a16:creationId xmlns:a16="http://schemas.microsoft.com/office/drawing/2014/main" id="{7D7BDE72-F10B-4223-AC87-599238170E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9F49F02-CF55-4496-8948-14A77613A6FE}" type="slidenum">
              <a:rPr lang="cs-CZ" altLang="cs-CZ" smtClean="0">
                <a:latin typeface="Times New Roman" panose="02020603050405020304" pitchFamily="18" charset="0"/>
              </a:rPr>
              <a:pPr/>
              <a:t>153</a:t>
            </a:fld>
            <a:endParaRPr lang="cs-CZ" altLang="cs-CZ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E300BD0-70BE-4A61-AB25-792276E6809A}" type="slidenum">
              <a:rPr lang="cs-CZ" smtClean="0"/>
              <a:pPr/>
              <a:t>160</a:t>
            </a:fld>
            <a:endParaRPr lang="cs-CZ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cs-CZ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355F261-976C-4529-892B-A70A06CC6E02}" type="slidenum">
              <a:rPr lang="cs-CZ" smtClean="0"/>
              <a:pPr/>
              <a:t>163</a:t>
            </a:fld>
            <a:endParaRPr lang="cs-CZ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cs-CZ"/>
              <a:t>V současnosti nejrozšířenější způsob realizace širokopásmových absorpčních obkladů jakožto podélně nehomogenního ztrátového prostředí je naznačen na uvedeném obr. S pyramidálním absorbérem.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30FCBEB-28EE-497B-A0E2-C7F62EE8502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BDADCFC-7453-4B73-875B-0B54C11B8B8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2D4394E-6347-4A5D-B79D-5CDFD879D18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FE1E99-463B-4496-A86C-769DAD62E078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0508942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198EB9A-175D-404D-AB5D-E4121C37D3F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076DDA4-A295-437F-B485-484CEB5F04A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6EEB624-C115-439C-B3D4-9A0B8E79CE2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D27F48-3DA1-4CDE-A9BB-2C64EF5FAEB0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461245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87E5D13-CF6D-4D7C-AD36-9E02F022FF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B01413C-1802-408B-A01F-2FC79C42583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395CEEE-489B-4CD6-AC4D-DF956843712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EDA8C7-749A-4766-8394-F5DA255FF3A8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4139622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41F9894-600A-4A43-8BA2-379F244B5E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E285E73-81AC-4740-865F-E583804F987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D201B17-DD5F-416A-8971-DF799AF6979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464E46-0B33-47B0-AF16-FD4774D0065A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0532245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obsah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obsah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6CDB08E6-7965-4A8B-8926-D4DEC83EDCC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6374C405-AE21-47DE-AAEE-0938672485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7662421-6804-479E-9228-14C998D4EB3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8522BB-883C-4139-A87D-A7F8935617BA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4873592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30FD7965-29DD-4C21-A0BA-56C7422D423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62AC968-C79C-4148-9BAE-C15D16DAA7A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9A21CDF-23DD-44E1-AC4D-2CDD4F9850D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EC69B5-5A8F-49E2-B4C8-E4857A88A451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7116291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EFCA001D-C423-4B5F-8982-B73D6280FB8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35265009-E928-4E50-B1E2-C1289340E75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8DF71055-326E-42D2-B1DF-4215AC44A95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AC6604-788D-43E7-A5AB-782CBBC6542C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691680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67FCAA4-6760-41C6-A8D5-ADA14E239C9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9E350A0-59EB-4BEA-A18A-B27CC4EE12D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0CDEA65-CCBF-444D-9FE8-ABB055D62D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CA25BC-A375-4046-9C82-972E9A540E3D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1984377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/>
          </a:p>
        </p:txBody>
      </p:sp>
      <p:sp>
        <p:nvSpPr>
          <p:cNvPr id="4" name="Zástupný text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8BE8517-62D2-4560-A968-D4ADD983949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E3B1929-2398-4452-B810-AF4945FCC64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6F52D7F-119D-4369-A46D-DB51F5F0472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849224-1123-4CEA-B05C-1EC7DAAFB3C5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3305970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B5EC305-8FFE-49D0-86BE-E25E38B86D3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B285546-B7E0-4ADE-8494-534F31313FE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BFAA3F7-EADD-43B2-AF6E-3CDFD9CBF15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5B0509-86EE-4D42-ADE1-C2F99F976F35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2912239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169839C-086C-4AC8-A635-6590E53398D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0F6DEAD-44C6-4D9E-B8DD-2F04CE88BB3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CC6A826-C166-4BFE-B7C7-3085B89C5C4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338374-AB7D-42FC-AE08-F374E16E600E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231911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Nadpis a tabul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abulku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cs-CZ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16C62B7-99EA-4553-AEE2-94B9C93D0D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AE7BF05-3ED3-47FC-88C6-2AE47E8B1B8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FED151B-6440-4F31-A95C-00322983CFF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3334BD-7047-4C84-A293-B4B46170C3F5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7540585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0DD4C96B-8F0E-42B3-8FCD-590B9109986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3AB7F4F-22E5-4BBC-AEA0-593C039E335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EF7FEF62-7F28-4E3D-84F8-C19AFA2C3F2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A6798E-FD13-4267-A3C1-F1FA420FAB40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9836415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Nadpis, text a 2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2"/>
          </p:nvPr>
        </p:nvSpPr>
        <p:spPr>
          <a:xfrm>
            <a:off x="4648200" y="1719263"/>
            <a:ext cx="4038600" cy="2128837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3"/>
          </p:nvPr>
        </p:nvSpPr>
        <p:spPr>
          <a:xfrm>
            <a:off x="4648200" y="4000500"/>
            <a:ext cx="4038600" cy="2130425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7D5D790F-D010-4466-A232-7E1EE8EFFAA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741EB094-F6D5-492C-9A1C-D5ABD0CAF5E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7BD8034F-C6A7-4A7A-A60E-D242A1F8484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F3AF6A-DC07-493C-A7E5-03AD0681CF91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4366297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Nadpis, text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1B8FFF4-072D-4608-9F15-7A734C4CDA0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E989057-8284-46DC-9097-7FDC607B1AD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3B799BB-73D6-4562-80F1-F1EA263AC1D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2BD4CB-6E38-41CB-B5FB-032DA65A9D8B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5011070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Nadpis a 4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sz="quarter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57200" y="1719263"/>
            <a:ext cx="4038600" cy="2128837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2"/>
          </p:nvPr>
        </p:nvSpPr>
        <p:spPr>
          <a:xfrm>
            <a:off x="4648200" y="1719263"/>
            <a:ext cx="4038600" cy="2128837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3"/>
          </p:nvPr>
        </p:nvSpPr>
        <p:spPr>
          <a:xfrm>
            <a:off x="457200" y="4000500"/>
            <a:ext cx="4038600" cy="2130425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8200" y="4000500"/>
            <a:ext cx="4038600" cy="2130425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149F8098-98F2-496E-8F54-77049A7A913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5CB37E55-62B6-46BC-98A7-A277C09ADC0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D70254CE-7B6F-48E5-AF63-4C686360AEC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E49E0D-980E-478F-A5BD-85073BFEAD59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2003911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Nadpis a obsah nad text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7772400" cy="1981200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85800" y="4114800"/>
            <a:ext cx="7772400" cy="1981200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03CF36A-6170-4EB3-A56D-E9777D2FC9B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59518B-1F37-465A-A114-ED8495A4B0F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B80A9E5-E2A9-4563-85EF-C2EF9003D50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84015D-C7F2-4A77-86D5-0B7F952BAEFD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9842457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1536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4AE6F5F-0821-408E-B2C2-32274E36CF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 předlohy nadpisů.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35BB7F29-682D-4A5D-B36A-197DAB7268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styly předlohy textu.</a:t>
            </a:r>
          </a:p>
          <a:p>
            <a:pPr lvl="1"/>
            <a:r>
              <a:rPr lang="cs-CZ" altLang="cs-CZ"/>
              <a:t>Druhá úroveň</a:t>
            </a:r>
          </a:p>
          <a:p>
            <a:pPr lvl="2"/>
            <a:r>
              <a:rPr lang="cs-CZ" altLang="cs-CZ"/>
              <a:t>Třetí úroveň</a:t>
            </a:r>
          </a:p>
          <a:p>
            <a:pPr lvl="3"/>
            <a:r>
              <a:rPr lang="cs-CZ" altLang="cs-CZ"/>
              <a:t>Čtvrtá úroveň</a:t>
            </a:r>
          </a:p>
          <a:p>
            <a:pPr lvl="4"/>
            <a:r>
              <a:rPr lang="cs-CZ" altLang="cs-CZ"/>
              <a:t>Pátá úroveň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57495CA8-0430-4226-B6F4-5419CAEFC8C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B86271E3-9CF8-4CC0-A708-5022B445B49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1A252565-3757-43F0-96F6-20AEADE5792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584F5307-B22F-466C-B9D8-A51C6D29711F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eseq.com/support/technical-information.php" TargetMode="External"/><Relationship Id="rId2" Type="http://schemas.openxmlformats.org/officeDocument/2006/relationships/hyperlink" Target="https://www.academyofemc.com/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cademyofemc.com/emc-standards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1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hyperlink" Target="https://www.emitec-industrial.ch/media/pdf/IEC-61000-4-2-ESD-V-2017-05-15_E.pdf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1.png"/><Relationship Id="rId5" Type="http://schemas.openxmlformats.org/officeDocument/2006/relationships/oleObject" Target="../embeddings/oleObject3.bin"/><Relationship Id="rId4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24.png"/><Relationship Id="rId4" Type="http://schemas.openxmlformats.org/officeDocument/2006/relationships/oleObject" Target="../embeddings/oleObject4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6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.png"/><Relationship Id="rId5" Type="http://schemas.microsoft.com/office/2017/06/relationships/model3d" Target="../media/model3d1.glb"/><Relationship Id="rId4" Type="http://schemas.openxmlformats.org/officeDocument/2006/relationships/image" Target="../media/image280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0.png"/><Relationship Id="rId4" Type="http://schemas.openxmlformats.org/officeDocument/2006/relationships/image" Target="../media/image34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3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43.png"/><Relationship Id="rId4" Type="http://schemas.openxmlformats.org/officeDocument/2006/relationships/oleObject" Target="../embeddings/oleObject5.bin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48.jpeg"/><Relationship Id="rId4" Type="http://schemas.openxmlformats.org/officeDocument/2006/relationships/image" Target="../media/image47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hyperlink" Target="https://www.emc-partner.com/products" TargetMode="Externa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9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2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1.jpeg"/><Relationship Id="rId4" Type="http://schemas.openxmlformats.org/officeDocument/2006/relationships/image" Target="../media/image90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4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0.png"/><Relationship Id="rId4" Type="http://schemas.openxmlformats.org/officeDocument/2006/relationships/image" Target="../media/image99.jpe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2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4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6.png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odbornecasopisy.cz/elektro/casopis/tema/prepetove-ochrany-pro-antenni-svody--13470" TargetMode="Externa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9.png"/><Relationship Id="rId4" Type="http://schemas.openxmlformats.org/officeDocument/2006/relationships/image" Target="../media/image108.png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13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14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14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14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1140.png"/><Relationship Id="rId1" Type="http://schemas.openxmlformats.org/officeDocument/2006/relationships/slideLayout" Target="../slideLayouts/slideLayout14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24.jpeg"/><Relationship Id="rId5" Type="http://schemas.openxmlformats.org/officeDocument/2006/relationships/image" Target="../media/image123.png"/><Relationship Id="rId4" Type="http://schemas.openxmlformats.org/officeDocument/2006/relationships/image" Target="../media/image122.png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15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15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15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slide" Target="slide94.xml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15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14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14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15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15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15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15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2" Type="http://schemas.openxmlformats.org/officeDocument/2006/relationships/image" Target="../media/image1390.png"/><Relationship Id="rId1" Type="http://schemas.openxmlformats.org/officeDocument/2006/relationships/slideLayout" Target="../slideLayouts/slideLayout15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png"/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14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png"/><Relationship Id="rId2" Type="http://schemas.openxmlformats.org/officeDocument/2006/relationships/image" Target="../media/image146.jpeg"/><Relationship Id="rId1" Type="http://schemas.openxmlformats.org/officeDocument/2006/relationships/slideLayout" Target="../slideLayouts/slideLayout14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15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15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jpeg"/><Relationship Id="rId2" Type="http://schemas.openxmlformats.org/officeDocument/2006/relationships/image" Target="../media/image152.jpeg"/><Relationship Id="rId1" Type="http://schemas.openxmlformats.org/officeDocument/2006/relationships/slideLayout" Target="../slideLayouts/slideLayout15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55.png"/><Relationship Id="rId4" Type="http://schemas.openxmlformats.org/officeDocument/2006/relationships/oleObject" Target="../embeddings/oleObject7.bin"/></Relationships>
</file>

<file path=ppt/slides/_rels/slide1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3" Type="http://schemas.openxmlformats.org/officeDocument/2006/relationships/image" Target="../media/image160.png"/><Relationship Id="rId7" Type="http://schemas.openxmlformats.org/officeDocument/2006/relationships/image" Target="../media/image158.png"/><Relationship Id="rId2" Type="http://schemas.openxmlformats.org/officeDocument/2006/relationships/slideLayout" Target="../slideLayouts/slideLayout16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9.bin"/><Relationship Id="rId5" Type="http://schemas.openxmlformats.org/officeDocument/2006/relationships/image" Target="../media/image157.png"/><Relationship Id="rId4" Type="http://schemas.openxmlformats.org/officeDocument/2006/relationships/oleObject" Target="../embeddings/oleObject8.bin"/><Relationship Id="rId9" Type="http://schemas.openxmlformats.org/officeDocument/2006/relationships/image" Target="../media/image159.png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162.png"/><Relationship Id="rId4" Type="http://schemas.openxmlformats.org/officeDocument/2006/relationships/image" Target="../media/image161.png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164.png"/><Relationship Id="rId4" Type="http://schemas.openxmlformats.org/officeDocument/2006/relationships/image" Target="../media/image163.png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5.png"/><Relationship Id="rId1" Type="http://schemas.openxmlformats.org/officeDocument/2006/relationships/slideLayout" Target="../slideLayouts/slideLayout14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png"/><Relationship Id="rId2" Type="http://schemas.openxmlformats.org/officeDocument/2006/relationships/image" Target="../media/image166.jpeg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14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169.png"/><Relationship Id="rId4" Type="http://schemas.openxmlformats.org/officeDocument/2006/relationships/oleObject" Target="../embeddings/oleObject13.bin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2.png"/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3.png"/><Relationship Id="rId1" Type="http://schemas.openxmlformats.org/officeDocument/2006/relationships/slideLayout" Target="../slideLayouts/slideLayout13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4.png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7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6.png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5.png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9.png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slide" Target="slide136.xml"/><Relationship Id="rId4" Type="http://schemas.openxmlformats.org/officeDocument/2006/relationships/image" Target="../media/image181.jpeg"/></Relationships>
</file>

<file path=ppt/slides/_rels/slide1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3.wmf"/><Relationship Id="rId3" Type="http://schemas.openxmlformats.org/officeDocument/2006/relationships/notesSlide" Target="../notesSlides/notesSlide20.xml"/><Relationship Id="rId7" Type="http://schemas.openxmlformats.org/officeDocument/2006/relationships/oleObject" Target="../embeddings/oleObject1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182.wmf"/><Relationship Id="rId5" Type="http://schemas.openxmlformats.org/officeDocument/2006/relationships/oleObject" Target="../embeddings/oleObject14.bin"/><Relationship Id="rId10" Type="http://schemas.openxmlformats.org/officeDocument/2006/relationships/image" Target="../media/image184.wmf"/><Relationship Id="rId4" Type="http://schemas.openxmlformats.org/officeDocument/2006/relationships/image" Target="../media/image185.png"/><Relationship Id="rId9" Type="http://schemas.openxmlformats.org/officeDocument/2006/relationships/oleObject" Target="../embeddings/oleObject16.bin"/></Relationships>
</file>

<file path=ppt/slides/_rels/slide1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7.wmf"/><Relationship Id="rId3" Type="http://schemas.openxmlformats.org/officeDocument/2006/relationships/notesSlide" Target="../notesSlides/notesSlide21.xml"/><Relationship Id="rId7" Type="http://schemas.openxmlformats.org/officeDocument/2006/relationships/oleObject" Target="../embeddings/oleObject18.bin"/><Relationship Id="rId12" Type="http://schemas.openxmlformats.org/officeDocument/2006/relationships/image" Target="../media/image189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186.wmf"/><Relationship Id="rId11" Type="http://schemas.openxmlformats.org/officeDocument/2006/relationships/oleObject" Target="../embeddings/oleObject20.bin"/><Relationship Id="rId5" Type="http://schemas.openxmlformats.org/officeDocument/2006/relationships/oleObject" Target="../embeddings/oleObject17.bin"/><Relationship Id="rId10" Type="http://schemas.openxmlformats.org/officeDocument/2006/relationships/image" Target="../media/image188.wmf"/><Relationship Id="rId4" Type="http://schemas.openxmlformats.org/officeDocument/2006/relationships/image" Target="../media/image190.png"/><Relationship Id="rId9" Type="http://schemas.openxmlformats.org/officeDocument/2006/relationships/oleObject" Target="../embeddings/oleObject19.bin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2.png"/><Relationship Id="rId2" Type="http://schemas.openxmlformats.org/officeDocument/2006/relationships/image" Target="../media/image19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4.png"/><Relationship Id="rId4" Type="http://schemas.openxmlformats.org/officeDocument/2006/relationships/image" Target="../media/image193.png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6.png"/><Relationship Id="rId2" Type="http://schemas.openxmlformats.org/officeDocument/2006/relationships/image" Target="../media/image19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8.png"/><Relationship Id="rId4" Type="http://schemas.openxmlformats.org/officeDocument/2006/relationships/image" Target="../media/image197.png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6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90.png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3.png"/><Relationship Id="rId2" Type="http://schemas.openxmlformats.org/officeDocument/2006/relationships/image" Target="../media/image20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4.png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slide" Target="slide151.xml"/><Relationship Id="rId1" Type="http://schemas.openxmlformats.org/officeDocument/2006/relationships/slideLayout" Target="../slideLayouts/slideLayout6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30.png"/><Relationship Id="rId1" Type="http://schemas.openxmlformats.org/officeDocument/2006/relationships/slideLayout" Target="../slideLayouts/slideLayout6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6.png"/><Relationship Id="rId7" Type="http://schemas.openxmlformats.org/officeDocument/2006/relationships/image" Target="../media/image210.png"/><Relationship Id="rId2" Type="http://schemas.openxmlformats.org/officeDocument/2006/relationships/image" Target="../media/image20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9.png"/><Relationship Id="rId5" Type="http://schemas.openxmlformats.org/officeDocument/2006/relationships/image" Target="../media/image208.jpeg"/><Relationship Id="rId4" Type="http://schemas.openxmlformats.org/officeDocument/2006/relationships/image" Target="../media/image207.png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50.png"/><Relationship Id="rId4" Type="http://schemas.openxmlformats.org/officeDocument/2006/relationships/image" Target="../media/image2040.png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60.png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3.png"/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4.png"/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5.jpeg"/><Relationship Id="rId1" Type="http://schemas.openxmlformats.org/officeDocument/2006/relationships/slideLayout" Target="../slideLayouts/slideLayout6.xml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7.jpeg"/><Relationship Id="rId2" Type="http://schemas.openxmlformats.org/officeDocument/2006/relationships/image" Target="../media/image216.png"/><Relationship Id="rId1" Type="http://schemas.openxmlformats.org/officeDocument/2006/relationships/slideLayout" Target="../slideLayouts/slideLayout7.xml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30.png"/><Relationship Id="rId2" Type="http://schemas.openxmlformats.org/officeDocument/2006/relationships/image" Target="../media/image2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40.png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1.jpeg"/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2.png"/></Relationships>
</file>

<file path=ppt/slides/_rels/slide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4.png"/><Relationship Id="rId2" Type="http://schemas.openxmlformats.org/officeDocument/2006/relationships/image" Target="../media/image2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7.png"/><Relationship Id="rId5" Type="http://schemas.openxmlformats.org/officeDocument/2006/relationships/image" Target="../media/image226.png"/><Relationship Id="rId4" Type="http://schemas.openxmlformats.org/officeDocument/2006/relationships/image" Target="../media/image225.png"/></Relationships>
</file>

<file path=ppt/slides/_rels/slide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60.png"/><Relationship Id="rId4" Type="http://schemas.openxmlformats.org/officeDocument/2006/relationships/image" Target="../media/image22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95478"/>
            <a:ext cx="9142805" cy="55410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715614" y="5967457"/>
            <a:ext cx="955492" cy="4617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237482" y="6034640"/>
            <a:ext cx="1777486" cy="33005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471704" y="5967460"/>
            <a:ext cx="692859" cy="462087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793616" y="6018765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716657" y="6039387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660318" y="6095713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639698" y="6172685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947536" y="6172685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926915" y="6095713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870576" y="6039387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926915" y="6249635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870576" y="6305971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793616" y="6326593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716657" y="6305971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660318" y="6249635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765785" y="2178688"/>
            <a:ext cx="7612217" cy="9539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019"/>
              </a:lnSpc>
            </a:pPr>
            <a:r>
              <a:rPr lang="cs-CZ" sz="2736" b="1" spc="-17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019"/>
              </a:lnSpc>
            </a:pPr>
            <a:r>
              <a:rPr lang="cs-CZ" sz="1710" b="1" spc="-17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1710" b="1" spc="-17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3420" dirty="0">
              <a:latin typeface="Calibri"/>
              <a:cs typeface="Calibri"/>
            </a:endParaRPr>
          </a:p>
        </p:txBody>
      </p:sp>
    </p:spTree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Text Box 1027">
            <a:extLst>
              <a:ext uri="{FF2B5EF4-FFF2-40B4-BE49-F238E27FC236}">
                <a16:creationId xmlns:a16="http://schemas.microsoft.com/office/drawing/2014/main" id="{EF3C5ABA-7D4C-443D-AB3D-F7E81729DC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1628775"/>
            <a:ext cx="7162800" cy="477053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cs-CZ" altLang="cs-CZ" sz="4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EMC</a:t>
            </a:r>
          </a:p>
          <a:p>
            <a:pPr eaLnBrk="1" hangingPunct="1">
              <a:spcBef>
                <a:spcPct val="50000"/>
              </a:spcBef>
              <a:defRPr/>
            </a:pPr>
            <a:endParaRPr lang="cs-CZ" altLang="cs-CZ" sz="20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 eaLnBrk="1" hangingPunct="1">
              <a:spcBef>
                <a:spcPct val="50000"/>
              </a:spcBef>
              <a:defRPr/>
            </a:pPr>
            <a:r>
              <a:rPr lang="cs-CZ" altLang="cs-CZ" sz="3200" b="1" dirty="0"/>
              <a:t>Testování elektromagnetické odolnosti</a:t>
            </a:r>
          </a:p>
          <a:p>
            <a:pPr algn="ctr" eaLnBrk="1" hangingPunct="1">
              <a:spcBef>
                <a:spcPct val="50000"/>
              </a:spcBef>
              <a:defRPr/>
            </a:pPr>
            <a:endParaRPr lang="cs-CZ" altLang="cs-CZ" sz="3200" b="1" dirty="0"/>
          </a:p>
          <a:p>
            <a:pPr algn="ctr" eaLnBrk="1" hangingPunct="1">
              <a:spcBef>
                <a:spcPct val="50000"/>
              </a:spcBef>
              <a:defRPr/>
            </a:pPr>
            <a:r>
              <a:rPr lang="cs-CZ" altLang="cs-CZ" b="1" dirty="0">
                <a:hlinkClick r:id="rId2"/>
              </a:rPr>
              <a:t>https://www.academyofemc.com/</a:t>
            </a:r>
            <a:endParaRPr lang="cs-CZ" altLang="cs-CZ" b="1" dirty="0"/>
          </a:p>
          <a:p>
            <a:pPr algn="ctr" eaLnBrk="1" hangingPunct="1">
              <a:spcBef>
                <a:spcPct val="50000"/>
              </a:spcBef>
              <a:defRPr/>
            </a:pPr>
            <a:r>
              <a:rPr lang="cs-CZ" altLang="cs-CZ" b="1" dirty="0">
                <a:hlinkClick r:id="rId3"/>
              </a:rPr>
              <a:t>https://www.teseq.com/support/technical-information.php</a:t>
            </a:r>
            <a:endParaRPr lang="cs-CZ" altLang="cs-CZ" b="1" dirty="0"/>
          </a:p>
          <a:p>
            <a:pPr algn="ctr" eaLnBrk="1" hangingPunct="1">
              <a:spcBef>
                <a:spcPct val="50000"/>
              </a:spcBef>
              <a:defRPr/>
            </a:pPr>
            <a:endParaRPr lang="cs-CZ" altLang="cs-CZ" sz="32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045">
            <a:extLst>
              <a:ext uri="{FF2B5EF4-FFF2-40B4-BE49-F238E27FC236}">
                <a16:creationId xmlns:a16="http://schemas.microsoft.com/office/drawing/2014/main" id="{068C24D5-56B7-4A97-B968-6FE760AF28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357188"/>
            <a:ext cx="687546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4000" b="1">
                <a:solidFill>
                  <a:schemeClr val="accent2"/>
                </a:solidFill>
              </a:rPr>
              <a:t>EMC  technických  systémů</a:t>
            </a:r>
          </a:p>
        </p:txBody>
      </p:sp>
      <p:sp>
        <p:nvSpPr>
          <p:cNvPr id="46102" name="Rectangle 1046">
            <a:extLst>
              <a:ext uri="{FF2B5EF4-FFF2-40B4-BE49-F238E27FC236}">
                <a16:creationId xmlns:a16="http://schemas.microsoft.com/office/drawing/2014/main" id="{D075C87A-BAFA-41AA-92AB-C51C02ED7B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0588" y="1163638"/>
            <a:ext cx="7418387" cy="51911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cs-CZ" altLang="cs-CZ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</a:rPr>
              <a:t>Základní řetězec EMC a příklady jednotlivých oblastí</a:t>
            </a:r>
          </a:p>
        </p:txBody>
      </p:sp>
      <p:sp>
        <p:nvSpPr>
          <p:cNvPr id="4100" name="Rectangle 1047">
            <a:extLst>
              <a:ext uri="{FF2B5EF4-FFF2-40B4-BE49-F238E27FC236}">
                <a16:creationId xmlns:a16="http://schemas.microsoft.com/office/drawing/2014/main" id="{AA9008DE-764A-443A-BEE9-BC4AA62AB6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438" y="3167063"/>
            <a:ext cx="2819400" cy="342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50000"/>
              </a:spcBef>
              <a:buClr>
                <a:schemeClr val="folHlink"/>
              </a:buClr>
              <a:buSzPct val="110000"/>
              <a:buFont typeface="Symbol" panose="05050102010706020507" pitchFamily="18" charset="2"/>
              <a:buNone/>
            </a:pPr>
            <a:r>
              <a:rPr lang="cs-CZ" altLang="cs-CZ" sz="1800">
                <a:latin typeface="Arial Narrow" panose="020B0606020202030204" pitchFamily="34" charset="0"/>
              </a:rPr>
              <a:t>EM procesy v atmosféře</a:t>
            </a:r>
          </a:p>
          <a:p>
            <a:pPr algn="ctr" eaLnBrk="1" hangingPunct="1">
              <a:lnSpc>
                <a:spcPct val="90000"/>
              </a:lnSpc>
              <a:spcBef>
                <a:spcPct val="50000"/>
              </a:spcBef>
              <a:buClr>
                <a:schemeClr val="folHlink"/>
              </a:buClr>
              <a:buSzPct val="110000"/>
              <a:buFont typeface="Symbol" panose="05050102010706020507" pitchFamily="18" charset="2"/>
              <a:buNone/>
            </a:pPr>
            <a:r>
              <a:rPr lang="cs-CZ" altLang="cs-CZ" sz="1800">
                <a:latin typeface="Arial Narrow" panose="020B0606020202030204" pitchFamily="34" charset="0"/>
              </a:rPr>
              <a:t>elektrostatické výboje</a:t>
            </a:r>
          </a:p>
          <a:p>
            <a:pPr algn="ctr" eaLnBrk="1" hangingPunct="1">
              <a:lnSpc>
                <a:spcPct val="90000"/>
              </a:lnSpc>
              <a:spcBef>
                <a:spcPct val="50000"/>
              </a:spcBef>
              <a:buClr>
                <a:schemeClr val="folHlink"/>
              </a:buClr>
              <a:buSzPct val="110000"/>
              <a:buFont typeface="Symbol" panose="05050102010706020507" pitchFamily="18" charset="2"/>
              <a:buNone/>
            </a:pPr>
            <a:r>
              <a:rPr lang="cs-CZ" altLang="cs-CZ" sz="1800">
                <a:latin typeface="Arial Narrow" panose="020B0606020202030204" pitchFamily="34" charset="0"/>
              </a:rPr>
              <a:t>motory, spínače, relé</a:t>
            </a:r>
          </a:p>
          <a:p>
            <a:pPr algn="ctr" eaLnBrk="1" hangingPunct="1">
              <a:lnSpc>
                <a:spcPct val="90000"/>
              </a:lnSpc>
              <a:spcBef>
                <a:spcPct val="50000"/>
              </a:spcBef>
              <a:buClr>
                <a:schemeClr val="folHlink"/>
              </a:buClr>
              <a:buSzPct val="110000"/>
              <a:buFont typeface="Symbol" panose="05050102010706020507" pitchFamily="18" charset="2"/>
              <a:buNone/>
            </a:pPr>
            <a:r>
              <a:rPr lang="cs-CZ" altLang="cs-CZ" sz="1800">
                <a:latin typeface="Arial Narrow" panose="020B0606020202030204" pitchFamily="34" charset="0"/>
              </a:rPr>
              <a:t>energetické rozvody</a:t>
            </a:r>
          </a:p>
          <a:p>
            <a:pPr algn="ctr" eaLnBrk="1" hangingPunct="1">
              <a:lnSpc>
                <a:spcPct val="90000"/>
              </a:lnSpc>
              <a:spcBef>
                <a:spcPct val="50000"/>
              </a:spcBef>
              <a:buClr>
                <a:schemeClr val="folHlink"/>
              </a:buClr>
              <a:buSzPct val="110000"/>
              <a:buFont typeface="Symbol" panose="05050102010706020507" pitchFamily="18" charset="2"/>
              <a:buNone/>
            </a:pPr>
            <a:r>
              <a:rPr lang="cs-CZ" altLang="cs-CZ" sz="1800">
                <a:latin typeface="Arial Narrow" panose="020B0606020202030204" pitchFamily="34" charset="0"/>
              </a:rPr>
              <a:t>polovodičové měniče</a:t>
            </a:r>
          </a:p>
          <a:p>
            <a:pPr algn="ctr" eaLnBrk="1" hangingPunct="1">
              <a:lnSpc>
                <a:spcPct val="90000"/>
              </a:lnSpc>
              <a:spcBef>
                <a:spcPct val="50000"/>
              </a:spcBef>
              <a:buClr>
                <a:schemeClr val="folHlink"/>
              </a:buClr>
              <a:buSzPct val="110000"/>
              <a:buFont typeface="Symbol" panose="05050102010706020507" pitchFamily="18" charset="2"/>
              <a:buNone/>
            </a:pPr>
            <a:r>
              <a:rPr lang="cs-CZ" altLang="cs-CZ" sz="1800">
                <a:latin typeface="Arial Narrow" panose="020B0606020202030204" pitchFamily="34" charset="0"/>
              </a:rPr>
              <a:t>zářivky</a:t>
            </a:r>
          </a:p>
          <a:p>
            <a:pPr algn="ctr" eaLnBrk="1" hangingPunct="1">
              <a:lnSpc>
                <a:spcPct val="90000"/>
              </a:lnSpc>
              <a:spcBef>
                <a:spcPct val="50000"/>
              </a:spcBef>
              <a:buClr>
                <a:schemeClr val="folHlink"/>
              </a:buClr>
              <a:buSzPct val="110000"/>
              <a:buFont typeface="Symbol" panose="05050102010706020507" pitchFamily="18" charset="2"/>
              <a:buNone/>
            </a:pPr>
            <a:r>
              <a:rPr lang="cs-CZ" altLang="cs-CZ" sz="1800">
                <a:latin typeface="Arial Narrow" panose="020B0606020202030204" pitchFamily="34" charset="0"/>
              </a:rPr>
              <a:t>obloukové pece, svářečky</a:t>
            </a:r>
          </a:p>
          <a:p>
            <a:pPr algn="ctr" eaLnBrk="1" hangingPunct="1">
              <a:lnSpc>
                <a:spcPct val="90000"/>
              </a:lnSpc>
              <a:spcBef>
                <a:spcPct val="50000"/>
              </a:spcBef>
              <a:buClr>
                <a:schemeClr val="folHlink"/>
              </a:buClr>
              <a:buSzPct val="110000"/>
              <a:buFont typeface="Symbol" panose="05050102010706020507" pitchFamily="18" charset="2"/>
              <a:buNone/>
            </a:pPr>
            <a:r>
              <a:rPr lang="cs-CZ" altLang="cs-CZ" sz="1800">
                <a:latin typeface="Arial Narrow" panose="020B0606020202030204" pitchFamily="34" charset="0"/>
              </a:rPr>
              <a:t>domácí spotřebiče</a:t>
            </a:r>
          </a:p>
          <a:p>
            <a:pPr algn="ctr" eaLnBrk="1" hangingPunct="1">
              <a:lnSpc>
                <a:spcPct val="90000"/>
              </a:lnSpc>
              <a:spcBef>
                <a:spcPct val="50000"/>
              </a:spcBef>
              <a:buClr>
                <a:schemeClr val="folHlink"/>
              </a:buClr>
              <a:buSzPct val="110000"/>
              <a:buFont typeface="Symbol" panose="05050102010706020507" pitchFamily="18" charset="2"/>
              <a:buNone/>
            </a:pPr>
            <a:r>
              <a:rPr lang="cs-CZ" altLang="cs-CZ" sz="1800">
                <a:latin typeface="Arial Narrow" panose="020B0606020202030204" pitchFamily="34" charset="0"/>
              </a:rPr>
              <a:t>počítače, číslicové systémy</a:t>
            </a:r>
          </a:p>
        </p:txBody>
      </p:sp>
      <p:sp>
        <p:nvSpPr>
          <p:cNvPr id="4101" name="Rectangle 1048">
            <a:extLst>
              <a:ext uri="{FF2B5EF4-FFF2-40B4-BE49-F238E27FC236}">
                <a16:creationId xmlns:a16="http://schemas.microsoft.com/office/drawing/2014/main" id="{81086A67-16B0-46B0-851C-713A9411B7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9188" y="3267075"/>
            <a:ext cx="2057400" cy="290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50000"/>
              </a:spcBef>
              <a:buClr>
                <a:schemeClr val="folHlink"/>
              </a:buClr>
              <a:buSzPct val="110000"/>
              <a:buFont typeface="Symbol" panose="05050102010706020507" pitchFamily="18" charset="2"/>
              <a:buNone/>
            </a:pPr>
            <a:r>
              <a:rPr lang="cs-CZ" altLang="cs-CZ" sz="1800">
                <a:latin typeface="Arial Narrow" panose="020B0606020202030204" pitchFamily="34" charset="0"/>
              </a:rPr>
              <a:t>vzdušný prostor</a:t>
            </a:r>
          </a:p>
          <a:p>
            <a:pPr algn="ctr" eaLnBrk="1" hangingPunct="1">
              <a:lnSpc>
                <a:spcPct val="90000"/>
              </a:lnSpc>
              <a:spcBef>
                <a:spcPct val="50000"/>
              </a:spcBef>
              <a:buClr>
                <a:schemeClr val="folHlink"/>
              </a:buClr>
              <a:buSzPct val="110000"/>
              <a:buFont typeface="Symbol" panose="05050102010706020507" pitchFamily="18" charset="2"/>
              <a:buNone/>
            </a:pPr>
            <a:r>
              <a:rPr lang="cs-CZ" altLang="cs-CZ" sz="1800">
                <a:latin typeface="Arial Narrow" panose="020B0606020202030204" pitchFamily="34" charset="0"/>
              </a:rPr>
              <a:t>zemnění</a:t>
            </a:r>
          </a:p>
          <a:p>
            <a:pPr algn="ctr" eaLnBrk="1" hangingPunct="1">
              <a:lnSpc>
                <a:spcPct val="90000"/>
              </a:lnSpc>
              <a:spcBef>
                <a:spcPct val="50000"/>
              </a:spcBef>
              <a:buClr>
                <a:schemeClr val="folHlink"/>
              </a:buClr>
              <a:buSzPct val="110000"/>
              <a:buFont typeface="Symbol" panose="05050102010706020507" pitchFamily="18" charset="2"/>
              <a:buNone/>
            </a:pPr>
            <a:r>
              <a:rPr lang="cs-CZ" altLang="cs-CZ" sz="1800">
                <a:latin typeface="Arial Narrow" panose="020B0606020202030204" pitchFamily="34" charset="0"/>
              </a:rPr>
              <a:t>napájecí kabely a vedení</a:t>
            </a:r>
          </a:p>
          <a:p>
            <a:pPr algn="ctr" eaLnBrk="1" hangingPunct="1">
              <a:lnSpc>
                <a:spcPct val="90000"/>
              </a:lnSpc>
              <a:spcBef>
                <a:spcPct val="50000"/>
              </a:spcBef>
              <a:buClr>
                <a:schemeClr val="folHlink"/>
              </a:buClr>
              <a:buSzPct val="110000"/>
              <a:buFont typeface="Symbol" panose="05050102010706020507" pitchFamily="18" charset="2"/>
              <a:buNone/>
            </a:pPr>
            <a:r>
              <a:rPr lang="cs-CZ" altLang="cs-CZ" sz="1800">
                <a:latin typeface="Arial Narrow" panose="020B0606020202030204" pitchFamily="34" charset="0"/>
              </a:rPr>
              <a:t>stínění</a:t>
            </a:r>
          </a:p>
          <a:p>
            <a:pPr algn="ctr" eaLnBrk="1" hangingPunct="1">
              <a:lnSpc>
                <a:spcPct val="90000"/>
              </a:lnSpc>
              <a:spcBef>
                <a:spcPct val="50000"/>
              </a:spcBef>
              <a:buClr>
                <a:schemeClr val="folHlink"/>
              </a:buClr>
              <a:buSzPct val="110000"/>
              <a:buFont typeface="Symbol" panose="05050102010706020507" pitchFamily="18" charset="2"/>
              <a:buNone/>
            </a:pPr>
            <a:r>
              <a:rPr lang="cs-CZ" altLang="cs-CZ" sz="1800">
                <a:latin typeface="Arial Narrow" panose="020B0606020202030204" pitchFamily="34" charset="0"/>
              </a:rPr>
              <a:t>signálové vodiče</a:t>
            </a:r>
          </a:p>
          <a:p>
            <a:pPr algn="ctr" eaLnBrk="1" hangingPunct="1">
              <a:lnSpc>
                <a:spcPct val="90000"/>
              </a:lnSpc>
              <a:spcBef>
                <a:spcPct val="50000"/>
              </a:spcBef>
              <a:buClr>
                <a:schemeClr val="folHlink"/>
              </a:buClr>
              <a:buSzPct val="110000"/>
              <a:buFont typeface="Symbol" panose="05050102010706020507" pitchFamily="18" charset="2"/>
              <a:buNone/>
            </a:pPr>
            <a:r>
              <a:rPr lang="cs-CZ" altLang="cs-CZ" sz="1800">
                <a:latin typeface="Arial Narrow" panose="020B0606020202030204" pitchFamily="34" charset="0"/>
              </a:rPr>
              <a:t>datové vodiče</a:t>
            </a:r>
          </a:p>
          <a:p>
            <a:pPr algn="ctr" eaLnBrk="1" hangingPunct="1">
              <a:lnSpc>
                <a:spcPct val="90000"/>
              </a:lnSpc>
              <a:spcBef>
                <a:spcPct val="50000"/>
              </a:spcBef>
              <a:buClr>
                <a:schemeClr val="folHlink"/>
              </a:buClr>
              <a:buSzPct val="110000"/>
              <a:buFont typeface="Symbol" panose="05050102010706020507" pitchFamily="18" charset="2"/>
              <a:buNone/>
            </a:pPr>
            <a:r>
              <a:rPr lang="cs-CZ" altLang="cs-CZ" sz="1800">
                <a:latin typeface="Arial Narrow" panose="020B0606020202030204" pitchFamily="34" charset="0"/>
              </a:rPr>
              <a:t>společná napájecí síť</a:t>
            </a:r>
          </a:p>
        </p:txBody>
      </p:sp>
      <p:sp>
        <p:nvSpPr>
          <p:cNvPr id="4102" name="Rectangle 1049">
            <a:extLst>
              <a:ext uri="{FF2B5EF4-FFF2-40B4-BE49-F238E27FC236}">
                <a16:creationId xmlns:a16="http://schemas.microsoft.com/office/drawing/2014/main" id="{70BBD59E-6EF9-465D-85FF-F1EEFB1770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0163" y="3203575"/>
            <a:ext cx="2514600" cy="304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50000"/>
              </a:spcBef>
              <a:buClr>
                <a:schemeClr val="folHlink"/>
              </a:buClr>
              <a:buSzPct val="110000"/>
              <a:buFont typeface="Symbol" panose="05050102010706020507" pitchFamily="18" charset="2"/>
              <a:buNone/>
            </a:pPr>
            <a:r>
              <a:rPr lang="cs-CZ" altLang="cs-CZ" sz="1800">
                <a:latin typeface="Arial Narrow" panose="020B0606020202030204" pitchFamily="34" charset="0"/>
              </a:rPr>
              <a:t>číslicová technika</a:t>
            </a:r>
          </a:p>
          <a:p>
            <a:pPr algn="ctr" eaLnBrk="1" hangingPunct="1">
              <a:lnSpc>
                <a:spcPct val="90000"/>
              </a:lnSpc>
              <a:spcBef>
                <a:spcPct val="50000"/>
              </a:spcBef>
              <a:buClr>
                <a:schemeClr val="folHlink"/>
              </a:buClr>
              <a:buSzPct val="110000"/>
              <a:buFont typeface="Symbol" panose="05050102010706020507" pitchFamily="18" charset="2"/>
              <a:buNone/>
            </a:pPr>
            <a:r>
              <a:rPr lang="cs-CZ" altLang="cs-CZ" sz="1800">
                <a:latin typeface="Arial Narrow" panose="020B0606020202030204" pitchFamily="34" charset="0"/>
              </a:rPr>
              <a:t>počítače</a:t>
            </a:r>
          </a:p>
          <a:p>
            <a:pPr algn="ctr" eaLnBrk="1" hangingPunct="1">
              <a:lnSpc>
                <a:spcPct val="90000"/>
              </a:lnSpc>
              <a:spcBef>
                <a:spcPct val="50000"/>
              </a:spcBef>
              <a:buClr>
                <a:schemeClr val="folHlink"/>
              </a:buClr>
              <a:buSzPct val="110000"/>
              <a:buFont typeface="Symbol" panose="05050102010706020507" pitchFamily="18" charset="2"/>
              <a:buNone/>
            </a:pPr>
            <a:r>
              <a:rPr lang="cs-CZ" altLang="cs-CZ" sz="1800">
                <a:latin typeface="Arial Narrow" panose="020B0606020202030204" pitchFamily="34" charset="0"/>
              </a:rPr>
              <a:t>měřicí přístroje</a:t>
            </a:r>
          </a:p>
          <a:p>
            <a:pPr algn="ctr" eaLnBrk="1" hangingPunct="1">
              <a:lnSpc>
                <a:spcPct val="90000"/>
              </a:lnSpc>
              <a:spcBef>
                <a:spcPct val="50000"/>
              </a:spcBef>
              <a:buClr>
                <a:schemeClr val="folHlink"/>
              </a:buClr>
              <a:buSzPct val="110000"/>
              <a:buFont typeface="Symbol" panose="05050102010706020507" pitchFamily="18" charset="2"/>
              <a:buNone/>
            </a:pPr>
            <a:r>
              <a:rPr lang="cs-CZ" altLang="cs-CZ" sz="1800">
                <a:latin typeface="Arial Narrow" panose="020B0606020202030204" pitchFamily="34" charset="0"/>
              </a:rPr>
              <a:t>automatizační prostředky</a:t>
            </a:r>
          </a:p>
          <a:p>
            <a:pPr algn="ctr" eaLnBrk="1" hangingPunct="1">
              <a:lnSpc>
                <a:spcPct val="90000"/>
              </a:lnSpc>
              <a:spcBef>
                <a:spcPct val="50000"/>
              </a:spcBef>
              <a:buClr>
                <a:schemeClr val="folHlink"/>
              </a:buClr>
              <a:buSzPct val="110000"/>
              <a:buFont typeface="Symbol" panose="05050102010706020507" pitchFamily="18" charset="2"/>
              <a:buNone/>
            </a:pPr>
            <a:r>
              <a:rPr lang="cs-CZ" altLang="cs-CZ" sz="1800">
                <a:latin typeface="Arial Narrow" panose="020B0606020202030204" pitchFamily="34" charset="0"/>
              </a:rPr>
              <a:t>telekomunikační systémy</a:t>
            </a:r>
          </a:p>
          <a:p>
            <a:pPr algn="ctr" eaLnBrk="1" hangingPunct="1">
              <a:lnSpc>
                <a:spcPct val="90000"/>
              </a:lnSpc>
              <a:spcBef>
                <a:spcPct val="50000"/>
              </a:spcBef>
              <a:buClr>
                <a:schemeClr val="folHlink"/>
              </a:buClr>
              <a:buSzPct val="110000"/>
              <a:buFont typeface="Symbol" panose="05050102010706020507" pitchFamily="18" charset="2"/>
              <a:buNone/>
            </a:pPr>
            <a:r>
              <a:rPr lang="cs-CZ" altLang="cs-CZ" sz="1800">
                <a:latin typeface="Arial Narrow" panose="020B0606020202030204" pitchFamily="34" charset="0"/>
              </a:rPr>
              <a:t>systémy přenosu dat</a:t>
            </a:r>
          </a:p>
          <a:p>
            <a:pPr algn="ctr" eaLnBrk="1" hangingPunct="1">
              <a:lnSpc>
                <a:spcPct val="90000"/>
              </a:lnSpc>
              <a:spcBef>
                <a:spcPct val="50000"/>
              </a:spcBef>
              <a:buClr>
                <a:schemeClr val="folHlink"/>
              </a:buClr>
              <a:buSzPct val="110000"/>
              <a:buFont typeface="Symbol" panose="05050102010706020507" pitchFamily="18" charset="2"/>
              <a:buNone/>
            </a:pPr>
            <a:r>
              <a:rPr lang="cs-CZ" altLang="cs-CZ" sz="1800">
                <a:latin typeface="Arial Narrow" panose="020B0606020202030204" pitchFamily="34" charset="0"/>
              </a:rPr>
              <a:t>rozhlasové přijímače</a:t>
            </a:r>
          </a:p>
          <a:p>
            <a:pPr algn="ctr" eaLnBrk="1" hangingPunct="1">
              <a:lnSpc>
                <a:spcPct val="90000"/>
              </a:lnSpc>
              <a:spcBef>
                <a:spcPct val="50000"/>
              </a:spcBef>
              <a:buClr>
                <a:schemeClr val="folHlink"/>
              </a:buClr>
              <a:buSzPct val="110000"/>
              <a:buFont typeface="Symbol" panose="05050102010706020507" pitchFamily="18" charset="2"/>
              <a:buNone/>
            </a:pPr>
            <a:r>
              <a:rPr lang="cs-CZ" altLang="cs-CZ" sz="1800">
                <a:latin typeface="Arial Narrow" panose="020B0606020202030204" pitchFamily="34" charset="0"/>
              </a:rPr>
              <a:t>televizní přijímače</a:t>
            </a:r>
          </a:p>
        </p:txBody>
      </p:sp>
      <p:grpSp>
        <p:nvGrpSpPr>
          <p:cNvPr id="4103" name="Skupina 2">
            <a:extLst>
              <a:ext uri="{FF2B5EF4-FFF2-40B4-BE49-F238E27FC236}">
                <a16:creationId xmlns:a16="http://schemas.microsoft.com/office/drawing/2014/main" id="{0E63A78A-FA63-4DC0-BAC5-F87622E5C212}"/>
              </a:ext>
            </a:extLst>
          </p:cNvPr>
          <p:cNvGrpSpPr>
            <a:grpSpLocks/>
          </p:cNvGrpSpPr>
          <p:nvPr/>
        </p:nvGrpSpPr>
        <p:grpSpPr bwMode="auto">
          <a:xfrm>
            <a:off x="468313" y="1916113"/>
            <a:ext cx="8048625" cy="1052512"/>
            <a:chOff x="416306" y="2184227"/>
            <a:chExt cx="8049451" cy="1052512"/>
          </a:xfrm>
        </p:grpSpPr>
        <p:sp>
          <p:nvSpPr>
            <p:cNvPr id="46083" name="Rectangle 1027">
              <a:extLst>
                <a:ext uri="{FF2B5EF4-FFF2-40B4-BE49-F238E27FC236}">
                  <a16:creationId xmlns:a16="http://schemas.microsoft.com/office/drawing/2014/main" id="{9C33D450-364F-4A75-AA42-B453F3A206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6306" y="2184227"/>
              <a:ext cx="2418010" cy="1031875"/>
            </a:xfrm>
            <a:prstGeom prst="rect">
              <a:avLst/>
            </a:prstGeom>
            <a:solidFill>
              <a:srgbClr val="AE88A9"/>
            </a:solidFill>
            <a:ln w="36513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/>
            <a:lstStyle/>
            <a:p>
              <a:pPr eaLnBrk="1" hangingPunct="1">
                <a:defRPr/>
              </a:pPr>
              <a:endParaRPr lang="cs-CZ" altLang="cs-CZ" sz="150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anose="020B0606020202030204" pitchFamily="34" charset="0"/>
              </a:endParaRPr>
            </a:p>
          </p:txBody>
        </p:sp>
        <p:sp>
          <p:nvSpPr>
            <p:cNvPr id="4105" name="Rectangle 1028">
              <a:extLst>
                <a:ext uri="{FF2B5EF4-FFF2-40B4-BE49-F238E27FC236}">
                  <a16:creationId xmlns:a16="http://schemas.microsoft.com/office/drawing/2014/main" id="{45DEA51B-53E7-4AB4-8453-3C0DF1A037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47269" y="2204864"/>
              <a:ext cx="2371725" cy="1031875"/>
            </a:xfrm>
            <a:prstGeom prst="rect">
              <a:avLst/>
            </a:prstGeom>
            <a:solidFill>
              <a:srgbClr val="AE88A9"/>
            </a:solidFill>
            <a:ln w="36513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cs-CZ" altLang="cs-CZ"/>
            </a:p>
          </p:txBody>
        </p:sp>
        <p:sp>
          <p:nvSpPr>
            <p:cNvPr id="4106" name="Rectangle 1029">
              <a:extLst>
                <a:ext uri="{FF2B5EF4-FFF2-40B4-BE49-F238E27FC236}">
                  <a16:creationId xmlns:a16="http://schemas.microsoft.com/office/drawing/2014/main" id="{AE871A9F-42CC-48E2-B510-AC1489BDCF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32194" y="2184227"/>
              <a:ext cx="1833563" cy="1031875"/>
            </a:xfrm>
            <a:prstGeom prst="rect">
              <a:avLst/>
            </a:prstGeom>
            <a:solidFill>
              <a:srgbClr val="AE88A9"/>
            </a:solidFill>
            <a:ln w="36513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cs-CZ" altLang="cs-CZ" sz="1800"/>
            </a:p>
          </p:txBody>
        </p:sp>
        <p:sp>
          <p:nvSpPr>
            <p:cNvPr id="46088" name="Rectangle 1032">
              <a:extLst>
                <a:ext uri="{FF2B5EF4-FFF2-40B4-BE49-F238E27FC236}">
                  <a16:creationId xmlns:a16="http://schemas.microsoft.com/office/drawing/2014/main" id="{09497A0D-23EC-4421-8271-9AF340B38C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6494" y="2308052"/>
              <a:ext cx="2178274" cy="78422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lIns="0" tIns="0" rIns="0" bIns="0">
              <a:spAutoFit/>
            </a:bodyPr>
            <a:lstStyle/>
            <a:p>
              <a:pPr algn="ctr" eaLnBrk="1" hangingPunct="1">
                <a:defRPr/>
              </a:pPr>
              <a:r>
                <a:rPr lang="cs-CZ" altLang="cs-CZ" sz="17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</a:t>
              </a:r>
              <a:r>
                <a:rPr lang="cs-CZ" altLang="cs-CZ" sz="1700" b="1" dirty="0"/>
                <a:t>Zdroj elektromagnetického rušení</a:t>
              </a:r>
              <a:endParaRPr lang="cs-CZ" altLang="cs-CZ" sz="1500" dirty="0">
                <a:latin typeface="Arial Narrow" panose="020B0606020202030204" pitchFamily="34" charset="0"/>
              </a:endParaRPr>
            </a:p>
          </p:txBody>
        </p:sp>
        <p:sp>
          <p:nvSpPr>
            <p:cNvPr id="4108" name="Rectangle 1034">
              <a:extLst>
                <a:ext uri="{FF2B5EF4-FFF2-40B4-BE49-F238E27FC236}">
                  <a16:creationId xmlns:a16="http://schemas.microsoft.com/office/drawing/2014/main" id="{1C1F848B-27F9-4D54-AF0D-FE893305FE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7594" y="2340278"/>
              <a:ext cx="2251073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cs-CZ" altLang="cs-CZ" sz="1600" b="1" dirty="0"/>
                <a:t>Přenosové prostředí, elektromagnetická vazba</a:t>
              </a:r>
              <a:endParaRPr lang="cs-CZ" altLang="cs-CZ" sz="1600" dirty="0">
                <a:latin typeface="Arial Narrow" panose="020B0606020202030204" pitchFamily="34" charset="0"/>
              </a:endParaRPr>
            </a:p>
          </p:txBody>
        </p:sp>
        <p:sp>
          <p:nvSpPr>
            <p:cNvPr id="4109" name="Rectangle 1038">
              <a:extLst>
                <a:ext uri="{FF2B5EF4-FFF2-40B4-BE49-F238E27FC236}">
                  <a16:creationId xmlns:a16="http://schemas.microsoft.com/office/drawing/2014/main" id="{D2675BBB-ABE4-4686-B1FC-CEE7CDDE41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65904" y="2438553"/>
              <a:ext cx="1566143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cs-CZ" altLang="cs-CZ" sz="1700" b="1"/>
                <a:t>Rušený objekt, přijímač rušení</a:t>
              </a:r>
              <a:endParaRPr lang="cs-CZ" altLang="cs-CZ" sz="1500">
                <a:latin typeface="Arial Narrow" panose="020B0606020202030204" pitchFamily="34" charset="0"/>
              </a:endParaRPr>
            </a:p>
          </p:txBody>
        </p:sp>
        <p:sp>
          <p:nvSpPr>
            <p:cNvPr id="2" name="Šipka: doprava 1">
              <a:extLst>
                <a:ext uri="{FF2B5EF4-FFF2-40B4-BE49-F238E27FC236}">
                  <a16:creationId xmlns:a16="http://schemas.microsoft.com/office/drawing/2014/main" id="{1B3D4CF0-FEB4-48B8-AD11-C823533CD4B6}"/>
                </a:ext>
              </a:extLst>
            </p:cNvPr>
            <p:cNvSpPr/>
            <p:nvPr/>
          </p:nvSpPr>
          <p:spPr>
            <a:xfrm>
              <a:off x="2824790" y="2604914"/>
              <a:ext cx="700160" cy="231775"/>
            </a:xfrm>
            <a:prstGeom prst="rightArrow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cs-CZ"/>
            </a:p>
          </p:txBody>
        </p:sp>
        <p:sp>
          <p:nvSpPr>
            <p:cNvPr id="27" name="Šipka: doprava 26">
              <a:extLst>
                <a:ext uri="{FF2B5EF4-FFF2-40B4-BE49-F238E27FC236}">
                  <a16:creationId xmlns:a16="http://schemas.microsoft.com/office/drawing/2014/main" id="{5226F1A2-79D5-4E9A-917F-384E10CCC712}"/>
                </a:ext>
              </a:extLst>
            </p:cNvPr>
            <p:cNvSpPr/>
            <p:nvPr/>
          </p:nvSpPr>
          <p:spPr>
            <a:xfrm>
              <a:off x="5915970" y="2590627"/>
              <a:ext cx="716035" cy="249237"/>
            </a:xfrm>
            <a:prstGeom prst="rightArrow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cs-CZ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5">
            <a:extLst>
              <a:ext uri="{FF2B5EF4-FFF2-40B4-BE49-F238E27FC236}">
                <a16:creationId xmlns:a16="http://schemas.microsoft.com/office/drawing/2014/main" id="{273BFA49-FA64-496B-BA9C-79091C1A8B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4813" y="815975"/>
            <a:ext cx="8281987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cs-CZ" altLang="cs-CZ" sz="3600" b="1">
                <a:solidFill>
                  <a:schemeClr val="accent2"/>
                </a:solidFill>
              </a:rPr>
              <a:t>Základní členění problematiky EMC</a:t>
            </a:r>
          </a:p>
        </p:txBody>
      </p:sp>
      <p:grpSp>
        <p:nvGrpSpPr>
          <p:cNvPr id="5123" name="Skupina 11">
            <a:extLst>
              <a:ext uri="{FF2B5EF4-FFF2-40B4-BE49-F238E27FC236}">
                <a16:creationId xmlns:a16="http://schemas.microsoft.com/office/drawing/2014/main" id="{0CA0548B-C0C1-44D1-A6A6-96A17417476B}"/>
              </a:ext>
            </a:extLst>
          </p:cNvPr>
          <p:cNvGrpSpPr>
            <a:grpSpLocks/>
          </p:cNvGrpSpPr>
          <p:nvPr/>
        </p:nvGrpSpPr>
        <p:grpSpPr bwMode="auto">
          <a:xfrm>
            <a:off x="547688" y="1846263"/>
            <a:ext cx="8066087" cy="3165475"/>
            <a:chOff x="548360" y="1846534"/>
            <a:chExt cx="8065899" cy="3164933"/>
          </a:xfrm>
        </p:grpSpPr>
        <p:grpSp>
          <p:nvGrpSpPr>
            <p:cNvPr id="5124" name="Skupina 9">
              <a:extLst>
                <a:ext uri="{FF2B5EF4-FFF2-40B4-BE49-F238E27FC236}">
                  <a16:creationId xmlns:a16="http://schemas.microsoft.com/office/drawing/2014/main" id="{D83B6737-C1FC-459B-91D2-89A0D8F2CFC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48360" y="3571307"/>
              <a:ext cx="2664792" cy="1440160"/>
              <a:chOff x="827088" y="1556792"/>
              <a:chExt cx="2664792" cy="1440160"/>
            </a:xfrm>
          </p:grpSpPr>
          <p:sp>
            <p:nvSpPr>
              <p:cNvPr id="4" name="Obdélník 3">
                <a:extLst>
                  <a:ext uri="{FF2B5EF4-FFF2-40B4-BE49-F238E27FC236}">
                    <a16:creationId xmlns:a16="http://schemas.microsoft.com/office/drawing/2014/main" id="{CB5C2C28-0E95-4D14-A030-01E940B7E464}"/>
                  </a:ext>
                </a:extLst>
              </p:cNvPr>
              <p:cNvSpPr/>
              <p:nvPr/>
            </p:nvSpPr>
            <p:spPr>
              <a:xfrm>
                <a:off x="827088" y="1557336"/>
                <a:ext cx="2665350" cy="1439616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cs-CZ" dirty="0"/>
              </a:p>
            </p:txBody>
          </p:sp>
          <p:sp>
            <p:nvSpPr>
              <p:cNvPr id="5138" name="TextovéPole 4">
                <a:extLst>
                  <a:ext uri="{FF2B5EF4-FFF2-40B4-BE49-F238E27FC236}">
                    <a16:creationId xmlns:a16="http://schemas.microsoft.com/office/drawing/2014/main" id="{08461104-5270-4F0F-873F-B2E26DA7562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79202" y="1648449"/>
                <a:ext cx="2133951" cy="9233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cs-CZ" altLang="cs-CZ" sz="1800"/>
                  <a:t>Elektromagnetická interference</a:t>
                </a:r>
              </a:p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cs-CZ" altLang="cs-CZ" sz="1800"/>
                  <a:t>(rušení)</a:t>
                </a:r>
              </a:p>
            </p:txBody>
          </p:sp>
          <p:sp>
            <p:nvSpPr>
              <p:cNvPr id="9" name="Obdélník 8">
                <a:extLst>
                  <a:ext uri="{FF2B5EF4-FFF2-40B4-BE49-F238E27FC236}">
                    <a16:creationId xmlns:a16="http://schemas.microsoft.com/office/drawing/2014/main" id="{7438CEF2-0A78-40F8-BFB2-9296753DF409}"/>
                  </a:ext>
                </a:extLst>
              </p:cNvPr>
              <p:cNvSpPr/>
              <p:nvPr/>
            </p:nvSpPr>
            <p:spPr>
              <a:xfrm>
                <a:off x="850899" y="2525545"/>
                <a:ext cx="2592328" cy="43172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cs-CZ"/>
              </a:p>
            </p:txBody>
          </p:sp>
          <p:sp>
            <p:nvSpPr>
              <p:cNvPr id="5140" name="TextovéPole 5">
                <a:extLst>
                  <a:ext uri="{FF2B5EF4-FFF2-40B4-BE49-F238E27FC236}">
                    <a16:creationId xmlns:a16="http://schemas.microsoft.com/office/drawing/2014/main" id="{A7C299BC-4C81-4DCD-A7EE-6079519552C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80532" y="2535287"/>
                <a:ext cx="73129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cs-CZ" altLang="cs-CZ" sz="2400" b="1"/>
                  <a:t>EMI</a:t>
                </a:r>
              </a:p>
            </p:txBody>
          </p:sp>
        </p:grpSp>
        <p:grpSp>
          <p:nvGrpSpPr>
            <p:cNvPr id="5125" name="Skupina 12">
              <a:extLst>
                <a:ext uri="{FF2B5EF4-FFF2-40B4-BE49-F238E27FC236}">
                  <a16:creationId xmlns:a16="http://schemas.microsoft.com/office/drawing/2014/main" id="{E19CDE05-AD28-45F9-BDE9-C4357DC31E2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13152" y="1846534"/>
              <a:ext cx="2664792" cy="1440160"/>
              <a:chOff x="827088" y="1556792"/>
              <a:chExt cx="2664792" cy="1440160"/>
            </a:xfrm>
          </p:grpSpPr>
          <p:sp>
            <p:nvSpPr>
              <p:cNvPr id="14" name="Obdélník 13">
                <a:extLst>
                  <a:ext uri="{FF2B5EF4-FFF2-40B4-BE49-F238E27FC236}">
                    <a16:creationId xmlns:a16="http://schemas.microsoft.com/office/drawing/2014/main" id="{DC7860A5-9460-4029-AE9C-61F9BD91EB40}"/>
                  </a:ext>
                </a:extLst>
              </p:cNvPr>
              <p:cNvSpPr/>
              <p:nvPr/>
            </p:nvSpPr>
            <p:spPr>
              <a:xfrm>
                <a:off x="827646" y="1556792"/>
                <a:ext cx="2663763" cy="1439615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cs-CZ" dirty="0"/>
              </a:p>
            </p:txBody>
          </p:sp>
          <p:sp>
            <p:nvSpPr>
              <p:cNvPr id="5134" name="TextovéPole 14">
                <a:extLst>
                  <a:ext uri="{FF2B5EF4-FFF2-40B4-BE49-F238E27FC236}">
                    <a16:creationId xmlns:a16="http://schemas.microsoft.com/office/drawing/2014/main" id="{F5CDC3AC-9C55-4579-A617-D586414DA4A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79202" y="1648449"/>
                <a:ext cx="2133951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cs-CZ" altLang="cs-CZ" sz="1800"/>
                  <a:t>Elektromagnetická kompatibilita</a:t>
                </a:r>
              </a:p>
            </p:txBody>
          </p:sp>
          <p:sp>
            <p:nvSpPr>
              <p:cNvPr id="16" name="Obdélník 15">
                <a:extLst>
                  <a:ext uri="{FF2B5EF4-FFF2-40B4-BE49-F238E27FC236}">
                    <a16:creationId xmlns:a16="http://schemas.microsoft.com/office/drawing/2014/main" id="{DA11FB31-61E8-41F5-88D9-DF51E48B7B67}"/>
                  </a:ext>
                </a:extLst>
              </p:cNvPr>
              <p:cNvSpPr/>
              <p:nvPr/>
            </p:nvSpPr>
            <p:spPr>
              <a:xfrm>
                <a:off x="851458" y="2525001"/>
                <a:ext cx="2590740" cy="43172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cs-CZ"/>
              </a:p>
            </p:txBody>
          </p:sp>
          <p:sp>
            <p:nvSpPr>
              <p:cNvPr id="5136" name="TextovéPole 16">
                <a:extLst>
                  <a:ext uri="{FF2B5EF4-FFF2-40B4-BE49-F238E27FC236}">
                    <a16:creationId xmlns:a16="http://schemas.microsoft.com/office/drawing/2014/main" id="{2821CB4B-10F9-4976-8A4D-46228D1882A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11602" y="2535287"/>
                <a:ext cx="869149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cs-CZ" altLang="cs-CZ" sz="2400" b="1"/>
                  <a:t>EMC</a:t>
                </a:r>
              </a:p>
            </p:txBody>
          </p:sp>
        </p:grpSp>
        <p:grpSp>
          <p:nvGrpSpPr>
            <p:cNvPr id="5126" name="Skupina 17">
              <a:extLst>
                <a:ext uri="{FF2B5EF4-FFF2-40B4-BE49-F238E27FC236}">
                  <a16:creationId xmlns:a16="http://schemas.microsoft.com/office/drawing/2014/main" id="{01A946CC-4112-48C0-A087-246C2A43311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949467" y="3530985"/>
              <a:ext cx="2664792" cy="1440160"/>
              <a:chOff x="827088" y="1556792"/>
              <a:chExt cx="2664792" cy="1440160"/>
            </a:xfrm>
          </p:grpSpPr>
          <p:sp>
            <p:nvSpPr>
              <p:cNvPr id="19" name="Obdélník 18">
                <a:extLst>
                  <a:ext uri="{FF2B5EF4-FFF2-40B4-BE49-F238E27FC236}">
                    <a16:creationId xmlns:a16="http://schemas.microsoft.com/office/drawing/2014/main" id="{4B3F0CC4-CF16-42F7-B716-4DF5D8CD1943}"/>
                  </a:ext>
                </a:extLst>
              </p:cNvPr>
              <p:cNvSpPr/>
              <p:nvPr/>
            </p:nvSpPr>
            <p:spPr>
              <a:xfrm>
                <a:off x="826530" y="1556390"/>
                <a:ext cx="2665350" cy="1441203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cs-CZ" dirty="0"/>
              </a:p>
            </p:txBody>
          </p:sp>
          <p:sp>
            <p:nvSpPr>
              <p:cNvPr id="5130" name="TextovéPole 19">
                <a:extLst>
                  <a:ext uri="{FF2B5EF4-FFF2-40B4-BE49-F238E27FC236}">
                    <a16:creationId xmlns:a16="http://schemas.microsoft.com/office/drawing/2014/main" id="{5F7F8B88-F382-4C67-B75A-466B27AAD44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79202" y="1648449"/>
                <a:ext cx="2133951" cy="9233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cs-CZ" altLang="cs-CZ" sz="1800"/>
                  <a:t>Elektromagnetická susceptibilita</a:t>
                </a:r>
              </a:p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cs-CZ" altLang="cs-CZ" sz="1800"/>
                  <a:t>(odolnost, imunita)</a:t>
                </a:r>
              </a:p>
            </p:txBody>
          </p:sp>
          <p:sp>
            <p:nvSpPr>
              <p:cNvPr id="21" name="Obdélník 20">
                <a:extLst>
                  <a:ext uri="{FF2B5EF4-FFF2-40B4-BE49-F238E27FC236}">
                    <a16:creationId xmlns:a16="http://schemas.microsoft.com/office/drawing/2014/main" id="{8EDAF0F5-F7C6-4227-9A30-3A7551CF6C99}"/>
                  </a:ext>
                </a:extLst>
              </p:cNvPr>
              <p:cNvSpPr/>
              <p:nvPr/>
            </p:nvSpPr>
            <p:spPr>
              <a:xfrm>
                <a:off x="850341" y="2524599"/>
                <a:ext cx="2592328" cy="433314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cs-CZ"/>
              </a:p>
            </p:txBody>
          </p:sp>
          <p:sp>
            <p:nvSpPr>
              <p:cNvPr id="5132" name="TextovéPole 21">
                <a:extLst>
                  <a:ext uri="{FF2B5EF4-FFF2-40B4-BE49-F238E27FC236}">
                    <a16:creationId xmlns:a16="http://schemas.microsoft.com/office/drawing/2014/main" id="{86CEF143-EB5B-43CB-B199-D622B9FD7F0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20419" y="2535287"/>
                <a:ext cx="851515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cs-CZ" altLang="cs-CZ" sz="2400" b="1"/>
                  <a:t>EMS</a:t>
                </a:r>
              </a:p>
            </p:txBody>
          </p:sp>
        </p:grpSp>
        <p:sp>
          <p:nvSpPr>
            <p:cNvPr id="11" name="Šipka: ohnutá 10">
              <a:extLst>
                <a:ext uri="{FF2B5EF4-FFF2-40B4-BE49-F238E27FC236}">
                  <a16:creationId xmlns:a16="http://schemas.microsoft.com/office/drawing/2014/main" id="{2BC76EF2-62E9-43AA-AA58-71DDD1F0AC3E}"/>
                </a:ext>
              </a:extLst>
            </p:cNvPr>
            <p:cNvSpPr/>
            <p:nvPr/>
          </p:nvSpPr>
          <p:spPr>
            <a:xfrm rot="5400000">
              <a:off x="6181557" y="2115444"/>
              <a:ext cx="1138042" cy="1692236"/>
            </a:xfrm>
            <a:prstGeom prst="bentArrow">
              <a:avLst>
                <a:gd name="adj1" fmla="val 16491"/>
                <a:gd name="adj2" fmla="val 25000"/>
                <a:gd name="adj3" fmla="val 29582"/>
                <a:gd name="adj4" fmla="val 39823"/>
              </a:avLst>
            </a:prstGeom>
            <a:solidFill>
              <a:srgbClr val="FFC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cs-CZ">
                <a:solidFill>
                  <a:schemeClr val="tx1"/>
                </a:solidFill>
              </a:endParaRPr>
            </a:p>
          </p:txBody>
        </p:sp>
        <p:sp>
          <p:nvSpPr>
            <p:cNvPr id="24" name="Šipka: ohnutá 23">
              <a:extLst>
                <a:ext uri="{FF2B5EF4-FFF2-40B4-BE49-F238E27FC236}">
                  <a16:creationId xmlns:a16="http://schemas.microsoft.com/office/drawing/2014/main" id="{540F473B-A437-4073-801F-0373AD984806}"/>
                </a:ext>
              </a:extLst>
            </p:cNvPr>
            <p:cNvSpPr/>
            <p:nvPr/>
          </p:nvSpPr>
          <p:spPr>
            <a:xfrm rot="16200000" flipH="1">
              <a:off x="1782696" y="2150363"/>
              <a:ext cx="1138042" cy="1692236"/>
            </a:xfrm>
            <a:prstGeom prst="bentArrow">
              <a:avLst>
                <a:gd name="adj1" fmla="val 16491"/>
                <a:gd name="adj2" fmla="val 25000"/>
                <a:gd name="adj3" fmla="val 29582"/>
                <a:gd name="adj4" fmla="val 39823"/>
              </a:avLst>
            </a:prstGeom>
            <a:solidFill>
              <a:srgbClr val="FFC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cs-CZ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>
            <a:extLst>
              <a:ext uri="{FF2B5EF4-FFF2-40B4-BE49-F238E27FC236}">
                <a16:creationId xmlns:a16="http://schemas.microsoft.com/office/drawing/2014/main" id="{2BB75DFF-4161-4C0B-A27E-E5ABAEA2BF2A}"/>
              </a:ext>
            </a:extLst>
          </p:cNvPr>
          <p:cNvSpPr/>
          <p:nvPr/>
        </p:nvSpPr>
        <p:spPr>
          <a:xfrm>
            <a:off x="468313" y="1484313"/>
            <a:ext cx="8207375" cy="440055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cs-CZ" sz="2000" b="1" dirty="0">
                <a:solidFill>
                  <a:srgbClr val="000000"/>
                </a:solidFill>
                <a:latin typeface="+mn-lt"/>
              </a:rPr>
              <a:t>Interní </a:t>
            </a:r>
            <a:r>
              <a:rPr lang="cs-CZ" sz="2000" dirty="0">
                <a:solidFill>
                  <a:srgbClr val="000000"/>
                </a:solidFill>
                <a:latin typeface="+mn-lt"/>
              </a:rPr>
              <a:t>elektromagnetická odolnost přístroje závisí na: </a:t>
            </a:r>
          </a:p>
          <a:p>
            <a:pPr marL="342900" indent="-342900" eaLnBrk="1" hangingPunct="1">
              <a:buFont typeface="Wingdings" panose="05000000000000000000" pitchFamily="2" charset="2"/>
              <a:buChar char="§"/>
              <a:defRPr/>
            </a:pPr>
            <a:r>
              <a:rPr lang="cs-CZ" sz="2000" dirty="0">
                <a:solidFill>
                  <a:srgbClr val="000000"/>
                </a:solidFill>
                <a:latin typeface="+mn-lt"/>
              </a:rPr>
              <a:t>obvodovém řešení a rozložení elektronických prvků, </a:t>
            </a:r>
          </a:p>
          <a:p>
            <a:pPr marL="342900" indent="-342900" eaLnBrk="1" hangingPunct="1">
              <a:buFont typeface="Wingdings" panose="05000000000000000000" pitchFamily="2" charset="2"/>
              <a:buChar char="§"/>
              <a:defRPr/>
            </a:pPr>
            <a:r>
              <a:rPr lang="cs-CZ" sz="2000" dirty="0">
                <a:solidFill>
                  <a:srgbClr val="000000"/>
                </a:solidFill>
                <a:latin typeface="+mn-lt"/>
              </a:rPr>
              <a:t>návrhu desek plošných spojů, uspořádání spojů a kabeláži,</a:t>
            </a:r>
          </a:p>
          <a:p>
            <a:pPr marL="342900" indent="-342900" eaLnBrk="1" hangingPunct="1">
              <a:buFont typeface="Wingdings" panose="05000000000000000000" pitchFamily="2" charset="2"/>
              <a:buChar char="§"/>
              <a:defRPr/>
            </a:pPr>
            <a:r>
              <a:rPr lang="cs-CZ" sz="2000" dirty="0">
                <a:solidFill>
                  <a:srgbClr val="000000"/>
                </a:solidFill>
                <a:latin typeface="+mn-lt"/>
              </a:rPr>
              <a:t>typu napájení, rozložení napájecích a signálových bloků přístroje, </a:t>
            </a:r>
          </a:p>
          <a:p>
            <a:pPr marL="342900" indent="-342900" eaLnBrk="1" hangingPunct="1">
              <a:buFont typeface="Wingdings" panose="05000000000000000000" pitchFamily="2" charset="2"/>
              <a:buChar char="§"/>
              <a:defRPr/>
            </a:pPr>
            <a:r>
              <a:rPr lang="cs-CZ" sz="2000" dirty="0">
                <a:solidFill>
                  <a:srgbClr val="000000"/>
                </a:solidFill>
                <a:latin typeface="+mn-lt"/>
              </a:rPr>
              <a:t>návrhu a provedení vnitřního stínění a zemnění, </a:t>
            </a:r>
          </a:p>
          <a:p>
            <a:pPr marL="342900" indent="-342900" eaLnBrk="1" hangingPunct="1">
              <a:buFont typeface="Wingdings" panose="05000000000000000000" pitchFamily="2" charset="2"/>
              <a:buChar char="§"/>
              <a:defRPr/>
            </a:pPr>
            <a:r>
              <a:rPr lang="cs-CZ" sz="2000" dirty="0">
                <a:solidFill>
                  <a:srgbClr val="000000"/>
                </a:solidFill>
                <a:latin typeface="+mn-lt"/>
              </a:rPr>
              <a:t>volbě a konstrukci stykových prvků k vnějším systémům. </a:t>
            </a:r>
          </a:p>
          <a:p>
            <a:pPr eaLnBrk="1" hangingPunct="1">
              <a:defRPr/>
            </a:pPr>
            <a:endParaRPr lang="cs-CZ" sz="2000" dirty="0">
              <a:solidFill>
                <a:srgbClr val="000000"/>
              </a:solidFill>
              <a:latin typeface="+mn-lt"/>
            </a:endParaRPr>
          </a:p>
          <a:p>
            <a:pPr eaLnBrk="1" hangingPunct="1">
              <a:defRPr/>
            </a:pPr>
            <a:endParaRPr lang="cs-CZ" sz="2000" dirty="0">
              <a:solidFill>
                <a:srgbClr val="000000"/>
              </a:solidFill>
              <a:latin typeface="+mn-lt"/>
            </a:endParaRPr>
          </a:p>
          <a:p>
            <a:pPr eaLnBrk="1" hangingPunct="1">
              <a:defRPr/>
            </a:pPr>
            <a:r>
              <a:rPr lang="cs-CZ" sz="2000" b="1" dirty="0">
                <a:solidFill>
                  <a:srgbClr val="000000"/>
                </a:solidFill>
                <a:latin typeface="+mn-lt"/>
              </a:rPr>
              <a:t>Externí </a:t>
            </a:r>
            <a:r>
              <a:rPr lang="cs-CZ" sz="2000" dirty="0">
                <a:solidFill>
                  <a:srgbClr val="000000"/>
                </a:solidFill>
                <a:latin typeface="+mn-lt"/>
              </a:rPr>
              <a:t>elektromagnetická odolnost (imunita):</a:t>
            </a:r>
          </a:p>
          <a:p>
            <a:pPr marL="342900" indent="-342900" eaLnBrk="1" hangingPunct="1">
              <a:buFont typeface="Wingdings" panose="05000000000000000000" pitchFamily="2" charset="2"/>
              <a:buChar char="§"/>
              <a:defRPr/>
            </a:pPr>
            <a:r>
              <a:rPr lang="cs-CZ" sz="2000" dirty="0">
                <a:solidFill>
                  <a:srgbClr val="000000"/>
                </a:solidFill>
                <a:latin typeface="+mn-lt"/>
              </a:rPr>
              <a:t>velké množství potenciálně možných zdrojů rušení, </a:t>
            </a:r>
          </a:p>
          <a:p>
            <a:pPr marL="342900" indent="-342900" eaLnBrk="1" hangingPunct="1">
              <a:buFont typeface="Wingdings" panose="05000000000000000000" pitchFamily="2" charset="2"/>
              <a:buChar char="§"/>
              <a:defRPr/>
            </a:pPr>
            <a:r>
              <a:rPr lang="cs-CZ" sz="2000" dirty="0">
                <a:solidFill>
                  <a:srgbClr val="000000"/>
                </a:solidFill>
                <a:latin typeface="+mn-lt"/>
              </a:rPr>
              <a:t>uvažují se jen nejpravděpodobnější a potenciálně nejnebezpečnější zdroje rušení, </a:t>
            </a:r>
          </a:p>
          <a:p>
            <a:pPr marL="342900" indent="-342900" eaLnBrk="1" hangingPunct="1">
              <a:buFont typeface="Wingdings" panose="05000000000000000000" pitchFamily="2" charset="2"/>
              <a:buChar char="§"/>
              <a:defRPr/>
            </a:pPr>
            <a:r>
              <a:rPr lang="cs-CZ" sz="2000" dirty="0">
                <a:solidFill>
                  <a:srgbClr val="000000"/>
                </a:solidFill>
                <a:latin typeface="+mn-lt"/>
              </a:rPr>
              <a:t>mez externí odolnosti se stanovuje pro každý vybraný typ rušení zvlášť.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0240E4FC-8282-40CF-8297-FFDA67E823A4}"/>
              </a:ext>
            </a:extLst>
          </p:cNvPr>
          <p:cNvSpPr/>
          <p:nvPr/>
        </p:nvSpPr>
        <p:spPr>
          <a:xfrm>
            <a:off x="1349375" y="477838"/>
            <a:ext cx="6084888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cs-CZ" sz="3200" b="1" dirty="0">
                <a:solidFill>
                  <a:schemeClr val="accent2"/>
                </a:solidFill>
                <a:latin typeface="+mj-lt"/>
              </a:rPr>
              <a:t>Elektromagnetická odolnost</a:t>
            </a:r>
            <a:endParaRPr lang="cs-CZ" sz="3200" dirty="0">
              <a:solidFill>
                <a:schemeClr val="accent2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>
            <a:extLst>
              <a:ext uri="{FF2B5EF4-FFF2-40B4-BE49-F238E27FC236}">
                <a16:creationId xmlns:a16="http://schemas.microsoft.com/office/drawing/2014/main" id="{9B6ECAC5-F960-43FC-B4C2-9AE369A993D3}"/>
              </a:ext>
            </a:extLst>
          </p:cNvPr>
          <p:cNvSpPr/>
          <p:nvPr/>
        </p:nvSpPr>
        <p:spPr>
          <a:xfrm>
            <a:off x="422361" y="227778"/>
            <a:ext cx="74710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cs-CZ" sz="2800" b="1" dirty="0">
                <a:solidFill>
                  <a:schemeClr val="accent2"/>
                </a:solidFill>
                <a:latin typeface="+mj-lt"/>
              </a:rPr>
              <a:t>Celková elektromagnetická odolnost 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434F381A-AA7A-4CB1-B7F1-2F1CB0B9706B}"/>
              </a:ext>
            </a:extLst>
          </p:cNvPr>
          <p:cNvSpPr/>
          <p:nvPr/>
        </p:nvSpPr>
        <p:spPr>
          <a:xfrm>
            <a:off x="422361" y="786450"/>
            <a:ext cx="8137525" cy="3170099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eaLnBrk="1" hangingPunct="1">
              <a:spcBef>
                <a:spcPts val="1200"/>
              </a:spcBef>
              <a:buFont typeface="Wingdings" panose="05000000000000000000" pitchFamily="2" charset="2"/>
              <a:buChar char="§"/>
              <a:defRPr/>
            </a:pPr>
            <a:r>
              <a:rPr lang="cs-CZ" sz="2000" dirty="0">
                <a:solidFill>
                  <a:srgbClr val="000000"/>
                </a:solidFill>
                <a:latin typeface="+mn-lt"/>
              </a:rPr>
              <a:t>Interní elektromagnetická odolnost </a:t>
            </a:r>
            <a:r>
              <a:rPr lang="cs-CZ" sz="2000" b="1" dirty="0">
                <a:solidFill>
                  <a:srgbClr val="000000"/>
                </a:solidFill>
                <a:latin typeface="+mn-lt"/>
              </a:rPr>
              <a:t>systému </a:t>
            </a:r>
            <a:r>
              <a:rPr lang="cs-CZ" sz="2000" dirty="0">
                <a:solidFill>
                  <a:srgbClr val="000000"/>
                </a:solidFill>
                <a:latin typeface="+mn-lt"/>
              </a:rPr>
              <a:t>je závislá na interní odolnosti jeho dílčích </a:t>
            </a:r>
            <a:r>
              <a:rPr lang="cs-CZ" sz="2000" b="1" dirty="0">
                <a:solidFill>
                  <a:srgbClr val="000000"/>
                </a:solidFill>
                <a:latin typeface="+mn-lt"/>
              </a:rPr>
              <a:t>subsystémů</a:t>
            </a:r>
            <a:r>
              <a:rPr lang="cs-CZ" sz="2000" dirty="0">
                <a:solidFill>
                  <a:srgbClr val="000000"/>
                </a:solidFill>
                <a:latin typeface="+mn-lt"/>
              </a:rPr>
              <a:t>. </a:t>
            </a:r>
          </a:p>
          <a:p>
            <a:pPr marL="342900" indent="-342900" eaLnBrk="1" hangingPunct="1">
              <a:spcBef>
                <a:spcPts val="1200"/>
              </a:spcBef>
              <a:buFont typeface="Wingdings" panose="05000000000000000000" pitchFamily="2" charset="2"/>
              <a:buChar char="§"/>
              <a:defRPr/>
            </a:pPr>
            <a:r>
              <a:rPr lang="cs-CZ" sz="2000" dirty="0">
                <a:solidFill>
                  <a:srgbClr val="000000"/>
                </a:solidFill>
                <a:latin typeface="+mn-lt"/>
              </a:rPr>
              <a:t>Výsledná interní elektromagnetická odolnost systému je určena elektromagnetickou odolností jeho </a:t>
            </a:r>
            <a:r>
              <a:rPr lang="cs-CZ" sz="2000" b="1" dirty="0">
                <a:solidFill>
                  <a:srgbClr val="000000"/>
                </a:solidFill>
                <a:latin typeface="+mn-lt"/>
              </a:rPr>
              <a:t>„nejslabšího článku“</a:t>
            </a:r>
            <a:r>
              <a:rPr lang="cs-CZ" sz="2000" dirty="0">
                <a:solidFill>
                  <a:srgbClr val="000000"/>
                </a:solidFill>
                <a:latin typeface="+mn-lt"/>
              </a:rPr>
              <a:t>, tj. subsystému s nejnižší vlastní elektromagnetickou odolností. </a:t>
            </a:r>
          </a:p>
          <a:p>
            <a:pPr marL="342900" indent="-342900" eaLnBrk="1" hangingPunct="1">
              <a:spcBef>
                <a:spcPts val="1200"/>
              </a:spcBef>
              <a:buFont typeface="Wingdings" panose="05000000000000000000" pitchFamily="2" charset="2"/>
              <a:buChar char="§"/>
              <a:defRPr/>
            </a:pPr>
            <a:r>
              <a:rPr lang="cs-CZ" sz="2000" dirty="0">
                <a:solidFill>
                  <a:srgbClr val="000000"/>
                </a:solidFill>
                <a:latin typeface="+mn-lt"/>
              </a:rPr>
              <a:t>Výsledná </a:t>
            </a:r>
            <a:r>
              <a:rPr lang="cs-CZ" sz="2000" b="1" dirty="0">
                <a:solidFill>
                  <a:srgbClr val="000000"/>
                </a:solidFill>
                <a:latin typeface="+mn-lt"/>
              </a:rPr>
              <a:t>externí </a:t>
            </a:r>
            <a:r>
              <a:rPr lang="cs-CZ" sz="2000" dirty="0">
                <a:solidFill>
                  <a:srgbClr val="000000"/>
                </a:solidFill>
                <a:latin typeface="+mn-lt"/>
              </a:rPr>
              <a:t>elektromagnetická odolnost systému může záviset na jeho </a:t>
            </a:r>
            <a:r>
              <a:rPr lang="cs-CZ" sz="2000" b="1" dirty="0">
                <a:solidFill>
                  <a:srgbClr val="000000"/>
                </a:solidFill>
                <a:latin typeface="+mn-lt"/>
              </a:rPr>
              <a:t>interní </a:t>
            </a:r>
            <a:r>
              <a:rPr lang="cs-CZ" sz="2000" dirty="0">
                <a:solidFill>
                  <a:srgbClr val="000000"/>
                </a:solidFill>
                <a:latin typeface="+mn-lt"/>
              </a:rPr>
              <a:t>elektromagnetické odolnosti, neboť zde může docházet k negativnímu skládání různých rušivých vlivů, a tím ke snižování celkové odolnosti systému.</a:t>
            </a:r>
          </a:p>
        </p:txBody>
      </p:sp>
      <p:sp>
        <p:nvSpPr>
          <p:cNvPr id="4" name="Text Box 1028">
            <a:extLst>
              <a:ext uri="{FF2B5EF4-FFF2-40B4-BE49-F238E27FC236}">
                <a16:creationId xmlns:a16="http://schemas.microsoft.com/office/drawing/2014/main" id="{FD6704EE-AB6F-4F8C-83F1-755B90CE70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4019190"/>
            <a:ext cx="8077200" cy="501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5000"/>
              </a:lnSpc>
              <a:spcBef>
                <a:spcPct val="0"/>
              </a:spcBef>
              <a:buFontTx/>
              <a:buNone/>
            </a:pPr>
            <a:r>
              <a:rPr lang="cs-CZ" altLang="cs-CZ" sz="2800" b="1" dirty="0">
                <a:solidFill>
                  <a:schemeClr val="accent2"/>
                </a:solidFill>
                <a:cs typeface="Arial" panose="020B0604020202020204" pitchFamily="34" charset="0"/>
                <a:sym typeface="Wingdings 3" panose="05040102010807070707" pitchFamily="18" charset="2"/>
              </a:rPr>
              <a:t>Kritéria  elektromagnetické  odolnosti</a:t>
            </a:r>
          </a:p>
        </p:txBody>
      </p:sp>
      <p:sp>
        <p:nvSpPr>
          <p:cNvPr id="5" name="Text Box 1029">
            <a:extLst>
              <a:ext uri="{FF2B5EF4-FFF2-40B4-BE49-F238E27FC236}">
                <a16:creationId xmlns:a16="http://schemas.microsoft.com/office/drawing/2014/main" id="{79269A56-5AEC-4F99-AAC8-A9651A811E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8471" y="4725144"/>
            <a:ext cx="8077200" cy="1283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95000"/>
              </a:lnSpc>
              <a:spcBef>
                <a:spcPct val="30000"/>
              </a:spcBef>
              <a:buClr>
                <a:schemeClr val="folHlink"/>
              </a:buClr>
              <a:buFont typeface="Symbol" panose="05050102010706020507" pitchFamily="18" charset="2"/>
              <a:buNone/>
            </a:pPr>
            <a:r>
              <a:rPr lang="cs-CZ" altLang="cs-CZ" sz="1800" b="1" dirty="0">
                <a:solidFill>
                  <a:srgbClr val="FF0000"/>
                </a:solidFill>
                <a:cs typeface="Arial" panose="020B0604020202020204" pitchFamily="34" charset="0"/>
              </a:rPr>
              <a:t>Kvantitativní mez odolnosti </a:t>
            </a:r>
            <a:r>
              <a:rPr lang="cs-CZ" altLang="cs-CZ" sz="1800" dirty="0">
                <a:cs typeface="Arial" panose="020B0604020202020204" pitchFamily="34" charset="0"/>
              </a:rPr>
              <a:t>– dosažení určité hodnoty (určitých hodnot) vybrané měřené veličiny (veličin).</a:t>
            </a:r>
          </a:p>
          <a:p>
            <a:pPr algn="just" eaLnBrk="1" hangingPunct="1">
              <a:lnSpc>
                <a:spcPct val="90000"/>
              </a:lnSpc>
              <a:spcBef>
                <a:spcPct val="60000"/>
              </a:spcBef>
              <a:buClr>
                <a:schemeClr val="folHlink"/>
              </a:buClr>
              <a:buFont typeface="Symbol" panose="05050102010706020507" pitchFamily="18" charset="2"/>
              <a:buNone/>
            </a:pPr>
            <a:r>
              <a:rPr lang="cs-CZ" altLang="cs-CZ" sz="1800" b="1" dirty="0">
                <a:solidFill>
                  <a:srgbClr val="FF0000"/>
                </a:solidFill>
                <a:cs typeface="Arial" panose="020B0604020202020204" pitchFamily="34" charset="0"/>
              </a:rPr>
              <a:t>Kvalitativní (funkční) kritérium EM odolnosti</a:t>
            </a:r>
            <a:r>
              <a:rPr lang="cs-CZ" altLang="cs-CZ" sz="1800" dirty="0">
                <a:cs typeface="Arial" panose="020B0604020202020204" pitchFamily="34" charset="0"/>
              </a:rPr>
              <a:t> – posouzení změny provozního stavu či ovlivnění funkčnosti zařízení.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1026">
            <a:extLst>
              <a:ext uri="{FF2B5EF4-FFF2-40B4-BE49-F238E27FC236}">
                <a16:creationId xmlns:a16="http://schemas.microsoft.com/office/drawing/2014/main" id="{978C9E4F-40B6-4570-86DC-B74A1CFCFA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81000"/>
            <a:ext cx="617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cs-CZ" altLang="cs-CZ" b="1">
                <a:solidFill>
                  <a:schemeClr val="accent2"/>
                </a:solidFill>
              </a:rPr>
              <a:t>Tři základní funkční kritéria:</a:t>
            </a:r>
          </a:p>
        </p:txBody>
      </p:sp>
      <p:sp>
        <p:nvSpPr>
          <p:cNvPr id="9219" name="Text Box 1027">
            <a:extLst>
              <a:ext uri="{FF2B5EF4-FFF2-40B4-BE49-F238E27FC236}">
                <a16:creationId xmlns:a16="http://schemas.microsoft.com/office/drawing/2014/main" id="{3EB177EA-FD35-477C-A36C-3D740E251C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292225"/>
            <a:ext cx="8077200" cy="4803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95000"/>
              </a:lnSpc>
              <a:spcBef>
                <a:spcPct val="30000"/>
              </a:spcBef>
              <a:buClr>
                <a:srgbClr val="FF0000"/>
              </a:buClr>
              <a:buFont typeface="Symbol" panose="05050102010706020507" pitchFamily="18" charset="2"/>
              <a:buNone/>
            </a:pPr>
            <a:r>
              <a:rPr lang="cs-CZ" altLang="cs-CZ" sz="2000" b="1">
                <a:solidFill>
                  <a:srgbClr val="FF0000"/>
                </a:solidFill>
              </a:rPr>
              <a:t>Funkční kritérium A</a:t>
            </a:r>
            <a:r>
              <a:rPr lang="cs-CZ" altLang="cs-CZ" sz="2000"/>
              <a:t>	– není dovoleno žádné zhoršení činnosti zařízení či ztráta jeho funkce </a:t>
            </a:r>
            <a:r>
              <a:rPr lang="cs-CZ" altLang="cs-CZ" sz="2000" b="1"/>
              <a:t>během</a:t>
            </a:r>
            <a:r>
              <a:rPr lang="cs-CZ" altLang="cs-CZ" sz="2000" b="1">
                <a:solidFill>
                  <a:srgbClr val="FF0000"/>
                </a:solidFill>
              </a:rPr>
              <a:t> </a:t>
            </a:r>
            <a:r>
              <a:rPr lang="cs-CZ" altLang="cs-CZ" sz="2000"/>
              <a:t>zkoušky ani po ukončení zkoušky.</a:t>
            </a:r>
          </a:p>
          <a:p>
            <a:pPr algn="just" eaLnBrk="1" hangingPunct="1">
              <a:lnSpc>
                <a:spcPct val="90000"/>
              </a:lnSpc>
              <a:spcBef>
                <a:spcPct val="40000"/>
              </a:spcBef>
              <a:buClr>
                <a:srgbClr val="FF0000"/>
              </a:buClr>
              <a:buFont typeface="Symbol" panose="05050102010706020507" pitchFamily="18" charset="2"/>
              <a:buNone/>
            </a:pPr>
            <a:r>
              <a:rPr lang="cs-CZ" altLang="cs-CZ" sz="2000" b="1">
                <a:solidFill>
                  <a:srgbClr val="FF0000"/>
                </a:solidFill>
              </a:rPr>
              <a:t>Funkční kritérium B</a:t>
            </a:r>
            <a:r>
              <a:rPr lang="cs-CZ" altLang="cs-CZ" sz="2000">
                <a:solidFill>
                  <a:srgbClr val="FF0000"/>
                </a:solidFill>
              </a:rPr>
              <a:t>	</a:t>
            </a:r>
            <a:r>
              <a:rPr lang="cs-CZ" altLang="cs-CZ" sz="2000"/>
              <a:t>– je dovoleno zhoršení činnosti zařízení </a:t>
            </a:r>
            <a:r>
              <a:rPr lang="cs-CZ" altLang="cs-CZ" sz="2000" b="1"/>
              <a:t>během</a:t>
            </a:r>
            <a:r>
              <a:rPr lang="cs-CZ" altLang="cs-CZ" sz="2000" b="1">
                <a:solidFill>
                  <a:srgbClr val="FF0000"/>
                </a:solidFill>
              </a:rPr>
              <a:t> </a:t>
            </a:r>
            <a:r>
              <a:rPr lang="cs-CZ" altLang="cs-CZ" sz="2000"/>
              <a:t>zkoušky, ne však změna provozního stavu zařízení ani změna dat v paměti. </a:t>
            </a:r>
            <a:r>
              <a:rPr lang="cs-CZ" altLang="cs-CZ" sz="2000" b="1"/>
              <a:t>Po skončení</a:t>
            </a:r>
            <a:r>
              <a:rPr lang="cs-CZ" altLang="cs-CZ" sz="2000"/>
              <a:t> zkoušky není dovoleno žádné zhoršení činnosti zařízení či ztráta jeho funkce.</a:t>
            </a:r>
          </a:p>
          <a:p>
            <a:pPr algn="just" eaLnBrk="1" hangingPunct="1">
              <a:lnSpc>
                <a:spcPct val="90000"/>
              </a:lnSpc>
              <a:spcBef>
                <a:spcPct val="40000"/>
              </a:spcBef>
              <a:buClr>
                <a:srgbClr val="FF0000"/>
              </a:buClr>
              <a:buFont typeface="Symbol" panose="05050102010706020507" pitchFamily="18" charset="2"/>
              <a:buNone/>
            </a:pPr>
            <a:r>
              <a:rPr lang="cs-CZ" altLang="cs-CZ" sz="2000" b="1">
                <a:solidFill>
                  <a:srgbClr val="FF0000"/>
                </a:solidFill>
              </a:rPr>
              <a:t>Funkční kritérium C</a:t>
            </a:r>
            <a:r>
              <a:rPr lang="cs-CZ" altLang="cs-CZ" sz="2000"/>
              <a:t>	– je dovolena </a:t>
            </a:r>
            <a:r>
              <a:rPr lang="cs-CZ" altLang="cs-CZ" sz="2000" b="1"/>
              <a:t>dočasná</a:t>
            </a:r>
            <a:r>
              <a:rPr lang="cs-CZ" altLang="cs-CZ" sz="2000" b="1">
                <a:solidFill>
                  <a:srgbClr val="FF0000"/>
                </a:solidFill>
              </a:rPr>
              <a:t> </a:t>
            </a:r>
            <a:r>
              <a:rPr lang="cs-CZ" altLang="cs-CZ" sz="2000"/>
              <a:t>ztráta funkce zařízení, pokud se po skončení zkoušky odolnosti obnoví sama nebo může být obnovena řídicím systémem či zásahem operátora dle návodu k použití zařízení.</a:t>
            </a:r>
          </a:p>
          <a:p>
            <a:pPr algn="just" eaLnBrk="1" hangingPunct="1">
              <a:lnSpc>
                <a:spcPct val="90000"/>
              </a:lnSpc>
              <a:spcBef>
                <a:spcPct val="40000"/>
              </a:spcBef>
              <a:buClr>
                <a:srgbClr val="FF0000"/>
              </a:buClr>
              <a:buFont typeface="Symbol" panose="05050102010706020507" pitchFamily="18" charset="2"/>
              <a:buNone/>
            </a:pPr>
            <a:r>
              <a:rPr lang="cs-CZ" altLang="cs-CZ" sz="2000"/>
              <a:t>V normativních předpisech je někdy uváděno ještě další </a:t>
            </a:r>
            <a:r>
              <a:rPr lang="cs-CZ" altLang="cs-CZ" sz="2000">
                <a:solidFill>
                  <a:srgbClr val="FF0000"/>
                </a:solidFill>
              </a:rPr>
              <a:t>funkční kritérium D</a:t>
            </a:r>
            <a:r>
              <a:rPr lang="cs-CZ" altLang="cs-CZ" sz="2000"/>
              <a:t>, které je charakterizováno </a:t>
            </a:r>
            <a:r>
              <a:rPr lang="cs-CZ" altLang="cs-CZ" sz="2000" b="1"/>
              <a:t>nevratnou ztrátou funkce</a:t>
            </a:r>
            <a:r>
              <a:rPr lang="cs-CZ" altLang="cs-CZ" sz="2000"/>
              <a:t> zkoušeného zařízení, jeho poškozením či zničením.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cs-CZ" altLang="cs-CZ" sz="20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1029">
            <a:extLst>
              <a:ext uri="{FF2B5EF4-FFF2-40B4-BE49-F238E27FC236}">
                <a16:creationId xmlns:a16="http://schemas.microsoft.com/office/drawing/2014/main" id="{4B364973-2733-4039-A2F8-FA5094861C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304800"/>
            <a:ext cx="86868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cs-CZ" altLang="cs-CZ" sz="2800" b="1">
                <a:solidFill>
                  <a:schemeClr val="accent2"/>
                </a:solidFill>
              </a:rPr>
              <a:t>Metodika zkoušek elektromagnetické odolnosti</a:t>
            </a:r>
          </a:p>
        </p:txBody>
      </p:sp>
      <p:sp>
        <p:nvSpPr>
          <p:cNvPr id="45062" name="Text Box 1030">
            <a:extLst>
              <a:ext uri="{FF2B5EF4-FFF2-40B4-BE49-F238E27FC236}">
                <a16:creationId xmlns:a16="http://schemas.microsoft.com/office/drawing/2014/main" id="{2A41703E-C968-47A9-B11A-ACEFC307A2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095" y="980728"/>
            <a:ext cx="8139113" cy="39401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marL="342900" indent="-342900" eaLnBrk="1" hangingPunct="1">
              <a:lnSpc>
                <a:spcPct val="95000"/>
              </a:lnSpc>
              <a:spcBef>
                <a:spcPct val="3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/>
            </a:pPr>
            <a:r>
              <a:rPr lang="cs-CZ" altLang="cs-CZ" sz="2000" dirty="0"/>
              <a:t>Stanovení rušivých elektromagnetických vlivů, které mohou     vyšetřované zařízení v daných pracovních podmínkách ovlivňovat.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/>
            </a:pPr>
            <a:r>
              <a:rPr lang="cs-CZ" altLang="cs-CZ" sz="2000" dirty="0"/>
              <a:t>Určení možných bran vstupu rušivých signálů do zařízení.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/>
            </a:pPr>
            <a:r>
              <a:rPr lang="cs-CZ" altLang="cs-CZ" sz="2000" dirty="0"/>
              <a:t>Stanovení kategorie požadované odolnosti zkoušeného zařízení.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/>
            </a:pPr>
            <a:r>
              <a:rPr lang="cs-CZ" altLang="cs-CZ" sz="2000" dirty="0"/>
              <a:t>Definice přípustných rušivých účinků pro zkoušené zařízení.</a:t>
            </a:r>
          </a:p>
          <a:p>
            <a:pPr algn="ctr" eaLnBrk="1" hangingPunct="1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defRPr/>
            </a:pPr>
            <a:r>
              <a:rPr lang="cs-CZ" altLang="cs-CZ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sym typeface="Wingdings 3" panose="05040102010807070707" pitchFamily="18" charset="2"/>
              </a:rPr>
              <a:t>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40000"/>
              </a:spcBef>
              <a:buFont typeface="Wingdings" panose="05000000000000000000" pitchFamily="2" charset="2"/>
              <a:buChar char="§"/>
              <a:defRPr/>
            </a:pPr>
            <a:r>
              <a:rPr lang="cs-CZ" altLang="cs-CZ" sz="2000" dirty="0"/>
              <a:t>Simulace rušivých signálů, vazba do zkoušeného objektu.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Font typeface="Wingdings" panose="05000000000000000000" pitchFamily="2" charset="2"/>
              <a:buChar char="§"/>
              <a:defRPr/>
            </a:pPr>
            <a:r>
              <a:rPr lang="cs-CZ" altLang="cs-CZ" sz="2000" dirty="0"/>
              <a:t>Provedení vlastních zkoušek a testů dle specifikace.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Font typeface="Wingdings" panose="05000000000000000000" pitchFamily="2" charset="2"/>
              <a:buChar char="§"/>
              <a:defRPr/>
            </a:pPr>
            <a:r>
              <a:rPr lang="cs-CZ" altLang="cs-CZ" sz="2000" dirty="0"/>
              <a:t>Dílčí vyhodnocení po každé zkoušce.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Font typeface="Wingdings" panose="05000000000000000000" pitchFamily="2" charset="2"/>
              <a:buChar char="§"/>
              <a:defRPr/>
            </a:pPr>
            <a:r>
              <a:rPr lang="cs-CZ" altLang="cs-CZ" sz="2000" dirty="0"/>
              <a:t>Vypracování dokumentace o provedených zkouškách.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19D37B1C-A40B-40D8-ACF1-C4B399CD7512}"/>
              </a:ext>
            </a:extLst>
          </p:cNvPr>
          <p:cNvSpPr txBox="1"/>
          <p:nvPr/>
        </p:nvSpPr>
        <p:spPr>
          <a:xfrm>
            <a:off x="501097" y="5157192"/>
            <a:ext cx="8295108" cy="1200329"/>
          </a:xfrm>
          <a:prstGeom prst="rect">
            <a:avLst/>
          </a:prstGeom>
          <a:solidFill>
            <a:srgbClr val="FFCCCC"/>
          </a:solidFill>
          <a:ln w="57150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eaLnBrk="1" hangingPunct="1">
              <a:spcBef>
                <a:spcPts val="1200"/>
              </a:spcBef>
              <a:defRPr/>
            </a:pPr>
            <a:r>
              <a:rPr lang="cs-CZ" altLang="cs-CZ" sz="1800" dirty="0"/>
              <a:t>Parametry v základní normě jsou vždy kompromisy vybrané z velkého množství dat odvozených z rušivého zdroje. Předpokládá se, že kompromis je správný, jestliže po uplatnění zkoušky odolnosti se v reálném světě vyskytne jen několik poruch.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026">
            <a:extLst>
              <a:ext uri="{FF2B5EF4-FFF2-40B4-BE49-F238E27FC236}">
                <a16:creationId xmlns:a16="http://schemas.microsoft.com/office/drawing/2014/main" id="{0BB5BF36-2849-44DE-9CAE-31BA13A997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3338"/>
            <a:ext cx="8229600" cy="1143000"/>
          </a:xfrm>
        </p:spPr>
        <p:txBody>
          <a:bodyPr/>
          <a:lstStyle/>
          <a:p>
            <a:pPr eaLnBrk="1" hangingPunct="1"/>
            <a:r>
              <a:rPr lang="cs-CZ" altLang="cs-CZ" sz="3200" b="1">
                <a:solidFill>
                  <a:schemeClr val="accent2"/>
                </a:solidFill>
                <a:latin typeface="Arial Narrow" panose="020B0606020202030204" pitchFamily="34" charset="0"/>
              </a:rPr>
              <a:t>Vstupy rušivých signálů do zkoušeného zařízení</a:t>
            </a:r>
          </a:p>
        </p:txBody>
      </p:sp>
      <p:sp>
        <p:nvSpPr>
          <p:cNvPr id="11267" name="Text Box 1062">
            <a:extLst>
              <a:ext uri="{FF2B5EF4-FFF2-40B4-BE49-F238E27FC236}">
                <a16:creationId xmlns:a16="http://schemas.microsoft.com/office/drawing/2014/main" id="{79826B19-FFA3-4325-8453-59C7774244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000" y="4652963"/>
            <a:ext cx="8131175" cy="16160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95000"/>
              </a:lnSpc>
              <a:spcBef>
                <a:spcPct val="30000"/>
              </a:spcBef>
              <a:buFont typeface="Wingdings" panose="05000000000000000000" pitchFamily="2" charset="2"/>
              <a:buChar char="§"/>
            </a:pPr>
            <a:r>
              <a:rPr lang="cs-CZ" altLang="cs-CZ" sz="2000"/>
              <a:t>zkoušky jsou předepsány pro </a:t>
            </a:r>
            <a:r>
              <a:rPr lang="cs-CZ" altLang="cs-CZ" sz="2000" b="1"/>
              <a:t>každý</a:t>
            </a:r>
            <a:r>
              <a:rPr lang="cs-CZ" altLang="cs-CZ" sz="2000">
                <a:solidFill>
                  <a:schemeClr val="folHlink"/>
                </a:solidFill>
              </a:rPr>
              <a:t> </a:t>
            </a:r>
            <a:r>
              <a:rPr lang="cs-CZ" altLang="cs-CZ" sz="2000"/>
              <a:t>zjištěný </a:t>
            </a:r>
            <a:r>
              <a:rPr lang="cs-CZ" altLang="cs-CZ" sz="2000" b="1"/>
              <a:t>vstup</a:t>
            </a:r>
            <a:r>
              <a:rPr lang="cs-CZ" altLang="cs-CZ" sz="2000">
                <a:solidFill>
                  <a:schemeClr val="folHlink"/>
                </a:solidFill>
              </a:rPr>
              <a:t> </a:t>
            </a:r>
            <a:r>
              <a:rPr lang="cs-CZ" altLang="cs-CZ" sz="2000"/>
              <a:t>zařízení;</a:t>
            </a:r>
          </a:p>
          <a:p>
            <a:pPr algn="just"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cs-CZ" altLang="cs-CZ" sz="2000"/>
              <a:t>zkoušky se provádějí na těch vstupech, které jsou během normální činnosti zařízení </a:t>
            </a:r>
            <a:r>
              <a:rPr lang="cs-CZ" altLang="cs-CZ" sz="2000" b="1"/>
              <a:t>přístupné</a:t>
            </a:r>
            <a:r>
              <a:rPr lang="cs-CZ" altLang="cs-CZ" sz="2000"/>
              <a:t>;</a:t>
            </a:r>
          </a:p>
          <a:p>
            <a:pPr algn="just"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cs-CZ" altLang="cs-CZ" sz="2000"/>
              <a:t>zkoušky na jednotlivých vstupech se provádějí v libovolném pořadí a vždy jako </a:t>
            </a:r>
            <a:r>
              <a:rPr lang="cs-CZ" altLang="cs-CZ" sz="2000" b="1"/>
              <a:t>samostatné</a:t>
            </a:r>
            <a:r>
              <a:rPr lang="cs-CZ" altLang="cs-CZ" sz="2000"/>
              <a:t>.</a:t>
            </a:r>
          </a:p>
        </p:txBody>
      </p:sp>
      <p:grpSp>
        <p:nvGrpSpPr>
          <p:cNvPr id="11268" name="Skupina 11">
            <a:extLst>
              <a:ext uri="{FF2B5EF4-FFF2-40B4-BE49-F238E27FC236}">
                <a16:creationId xmlns:a16="http://schemas.microsoft.com/office/drawing/2014/main" id="{74AEB08E-91B3-4F88-B03D-356A8E341194}"/>
              </a:ext>
            </a:extLst>
          </p:cNvPr>
          <p:cNvGrpSpPr>
            <a:grpSpLocks/>
          </p:cNvGrpSpPr>
          <p:nvPr/>
        </p:nvGrpSpPr>
        <p:grpSpPr bwMode="auto">
          <a:xfrm>
            <a:off x="328613" y="952500"/>
            <a:ext cx="8358187" cy="3467100"/>
            <a:chOff x="35465" y="1007055"/>
            <a:chExt cx="8358197" cy="3466946"/>
          </a:xfrm>
        </p:grpSpPr>
        <p:grpSp>
          <p:nvGrpSpPr>
            <p:cNvPr id="11269" name="Skupina 5">
              <a:extLst>
                <a:ext uri="{FF2B5EF4-FFF2-40B4-BE49-F238E27FC236}">
                  <a16:creationId xmlns:a16="http://schemas.microsoft.com/office/drawing/2014/main" id="{034D251B-E23F-4448-8356-C871CE6BD84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84950" y="1376595"/>
              <a:ext cx="5095578" cy="2807101"/>
              <a:chOff x="1852686" y="1003937"/>
              <a:chExt cx="5095578" cy="2807101"/>
            </a:xfrm>
          </p:grpSpPr>
          <p:sp>
            <p:nvSpPr>
              <p:cNvPr id="2" name="Obdélník 1">
                <a:extLst>
                  <a:ext uri="{FF2B5EF4-FFF2-40B4-BE49-F238E27FC236}">
                    <a16:creationId xmlns:a16="http://schemas.microsoft.com/office/drawing/2014/main" id="{F950F5C5-7B1B-4122-B736-4DBE1FD9454B}"/>
                  </a:ext>
                </a:extLst>
              </p:cNvPr>
              <p:cNvSpPr/>
              <p:nvPr/>
            </p:nvSpPr>
            <p:spPr>
              <a:xfrm>
                <a:off x="3132180" y="1759885"/>
                <a:ext cx="2519365" cy="1142949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cs-CZ" sz="2400" b="1" dirty="0">
                    <a:solidFill>
                      <a:schemeClr val="tx1"/>
                    </a:solidFill>
                  </a:rPr>
                  <a:t>ZKOUŠENÉ ZAŘÍZENÍ</a:t>
                </a:r>
              </a:p>
            </p:txBody>
          </p:sp>
          <p:cxnSp>
            <p:nvCxnSpPr>
              <p:cNvPr id="4" name="Přímá spojnice 3">
                <a:extLst>
                  <a:ext uri="{FF2B5EF4-FFF2-40B4-BE49-F238E27FC236}">
                    <a16:creationId xmlns:a16="http://schemas.microsoft.com/office/drawing/2014/main" id="{77FC7CF4-E69D-4D4D-9C61-71AEB6C3EE8B}"/>
                  </a:ext>
                </a:extLst>
              </p:cNvPr>
              <p:cNvCxnSpPr/>
              <p:nvPr/>
            </p:nvCxnSpPr>
            <p:spPr>
              <a:xfrm>
                <a:off x="5869033" y="1988475"/>
                <a:ext cx="1079501" cy="0"/>
              </a:xfrm>
              <a:prstGeom prst="line">
                <a:avLst/>
              </a:prstGeom>
              <a:ln w="57150">
                <a:solidFill>
                  <a:srgbClr val="EFAA1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Přímá spojnice 7">
                <a:extLst>
                  <a:ext uri="{FF2B5EF4-FFF2-40B4-BE49-F238E27FC236}">
                    <a16:creationId xmlns:a16="http://schemas.microsoft.com/office/drawing/2014/main" id="{38707226-5A97-4F8F-8A12-4A66C135A74E}"/>
                  </a:ext>
                </a:extLst>
              </p:cNvPr>
              <p:cNvCxnSpPr/>
              <p:nvPr/>
            </p:nvCxnSpPr>
            <p:spPr>
              <a:xfrm>
                <a:off x="1852653" y="2564711"/>
                <a:ext cx="1079501" cy="0"/>
              </a:xfrm>
              <a:prstGeom prst="line">
                <a:avLst/>
              </a:prstGeom>
              <a:ln w="57150">
                <a:solidFill>
                  <a:srgbClr val="EFAA1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Přímá spojnice 8">
                <a:extLst>
                  <a:ext uri="{FF2B5EF4-FFF2-40B4-BE49-F238E27FC236}">
                    <a16:creationId xmlns:a16="http://schemas.microsoft.com/office/drawing/2014/main" id="{48F7E346-98FF-43DE-A92F-9921A1E485E3}"/>
                  </a:ext>
                </a:extLst>
              </p:cNvPr>
              <p:cNvCxnSpPr/>
              <p:nvPr/>
            </p:nvCxnSpPr>
            <p:spPr>
              <a:xfrm>
                <a:off x="5869033" y="2564711"/>
                <a:ext cx="1079501" cy="0"/>
              </a:xfrm>
              <a:prstGeom prst="line">
                <a:avLst/>
              </a:prstGeom>
              <a:ln w="57150">
                <a:solidFill>
                  <a:srgbClr val="EFAA1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Přímá spojnice 9">
                <a:extLst>
                  <a:ext uri="{FF2B5EF4-FFF2-40B4-BE49-F238E27FC236}">
                    <a16:creationId xmlns:a16="http://schemas.microsoft.com/office/drawing/2014/main" id="{2D404325-A457-4ACF-A6FE-CCCA5041EA52}"/>
                  </a:ext>
                </a:extLst>
              </p:cNvPr>
              <p:cNvCxnSpPr/>
              <p:nvPr/>
            </p:nvCxnSpPr>
            <p:spPr>
              <a:xfrm>
                <a:off x="1852653" y="1988475"/>
                <a:ext cx="1079501" cy="0"/>
              </a:xfrm>
              <a:prstGeom prst="line">
                <a:avLst/>
              </a:prstGeom>
              <a:ln w="57150">
                <a:solidFill>
                  <a:srgbClr val="EFAA1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Přímá spojnice 10">
                <a:extLst>
                  <a:ext uri="{FF2B5EF4-FFF2-40B4-BE49-F238E27FC236}">
                    <a16:creationId xmlns:a16="http://schemas.microsoft.com/office/drawing/2014/main" id="{8954CEB5-9046-449C-A7A6-C14878DDA30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378368" y="1004269"/>
                <a:ext cx="28575" cy="755616"/>
              </a:xfrm>
              <a:prstGeom prst="line">
                <a:avLst/>
              </a:prstGeom>
              <a:ln w="57150">
                <a:solidFill>
                  <a:srgbClr val="EFAA1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Přímá spojnice 12">
                <a:extLst>
                  <a:ext uri="{FF2B5EF4-FFF2-40B4-BE49-F238E27FC236}">
                    <a16:creationId xmlns:a16="http://schemas.microsoft.com/office/drawing/2014/main" id="{0A5DFEA8-36BD-4C35-AEE6-C94259623F4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406943" y="3055228"/>
                <a:ext cx="28575" cy="755616"/>
              </a:xfrm>
              <a:prstGeom prst="line">
                <a:avLst/>
              </a:prstGeom>
              <a:ln w="57150">
                <a:solidFill>
                  <a:srgbClr val="EFAA1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270" name="TextovéPole 6">
              <a:extLst>
                <a:ext uri="{FF2B5EF4-FFF2-40B4-BE49-F238E27FC236}">
                  <a16:creationId xmlns:a16="http://schemas.microsoft.com/office/drawing/2014/main" id="{85BF2B95-A2AE-4F28-AFBD-4D35D5B9FB9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80528" y="1945109"/>
              <a:ext cx="1313134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cs-CZ" altLang="cs-CZ" sz="1600" b="1"/>
                <a:t>signálové svorky</a:t>
              </a:r>
            </a:p>
          </p:txBody>
        </p:sp>
        <p:sp>
          <p:nvSpPr>
            <p:cNvPr id="11271" name="TextovéPole 15">
              <a:extLst>
                <a:ext uri="{FF2B5EF4-FFF2-40B4-BE49-F238E27FC236}">
                  <a16:creationId xmlns:a16="http://schemas.microsoft.com/office/drawing/2014/main" id="{80BD0C40-7A2F-4C07-AE0F-16A7169FCE5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80528" y="2805774"/>
              <a:ext cx="1196021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cs-CZ" altLang="cs-CZ" sz="1600" b="1"/>
                <a:t>řídicí svorky</a:t>
              </a:r>
            </a:p>
          </p:txBody>
        </p:sp>
        <p:sp>
          <p:nvSpPr>
            <p:cNvPr id="11272" name="TextovéPole 17">
              <a:extLst>
                <a:ext uri="{FF2B5EF4-FFF2-40B4-BE49-F238E27FC236}">
                  <a16:creationId xmlns:a16="http://schemas.microsoft.com/office/drawing/2014/main" id="{E53ECC28-E8AA-4969-ABBB-48AC8E77B12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37327" y="4135447"/>
              <a:ext cx="167866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cs-CZ" altLang="cs-CZ" sz="1600" b="1"/>
                <a:t>zemnicí svorky</a:t>
              </a:r>
            </a:p>
          </p:txBody>
        </p:sp>
        <p:sp>
          <p:nvSpPr>
            <p:cNvPr id="11273" name="TextovéPole 18">
              <a:extLst>
                <a:ext uri="{FF2B5EF4-FFF2-40B4-BE49-F238E27FC236}">
                  <a16:creationId xmlns:a16="http://schemas.microsoft.com/office/drawing/2014/main" id="{82C6EFFD-B033-4E69-8BDA-807F617128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01068" y="1007055"/>
              <a:ext cx="147508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cs-CZ" altLang="cs-CZ" sz="1600" b="1"/>
                <a:t>kryt přístroje</a:t>
              </a:r>
            </a:p>
          </p:txBody>
        </p:sp>
        <p:sp>
          <p:nvSpPr>
            <p:cNvPr id="11274" name="TextovéPole 19">
              <a:extLst>
                <a:ext uri="{FF2B5EF4-FFF2-40B4-BE49-F238E27FC236}">
                  <a16:creationId xmlns:a16="http://schemas.microsoft.com/office/drawing/2014/main" id="{10BAC719-C8DE-4756-8F73-5A9D0B86ED5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465" y="2773654"/>
              <a:ext cx="195456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>
                <a:spcBef>
                  <a:spcPct val="0"/>
                </a:spcBef>
                <a:buFontTx/>
                <a:buNone/>
              </a:pPr>
              <a:r>
                <a:rPr lang="cs-CZ" altLang="cs-CZ" sz="1600" b="1"/>
                <a:t>svorky stejnosměrné sítě</a:t>
              </a:r>
            </a:p>
          </p:txBody>
        </p:sp>
        <p:sp>
          <p:nvSpPr>
            <p:cNvPr id="11275" name="TextovéPole 20">
              <a:extLst>
                <a:ext uri="{FF2B5EF4-FFF2-40B4-BE49-F238E27FC236}">
                  <a16:creationId xmlns:a16="http://schemas.microsoft.com/office/drawing/2014/main" id="{96E02775-9CD0-4636-ADE4-7EB382BBD8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5539" y="1923993"/>
              <a:ext cx="1402421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>
                <a:spcBef>
                  <a:spcPct val="0"/>
                </a:spcBef>
                <a:buFontTx/>
                <a:buNone/>
              </a:pPr>
              <a:r>
                <a:rPr lang="cs-CZ" altLang="cs-CZ" sz="1600" b="1"/>
                <a:t>svorky střídavé sítě</a:t>
              </a: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Skupina 4">
            <a:extLst>
              <a:ext uri="{FF2B5EF4-FFF2-40B4-BE49-F238E27FC236}">
                <a16:creationId xmlns:a16="http://schemas.microsoft.com/office/drawing/2014/main" id="{73BF3976-CE0F-4FEF-B8CD-49A8709D6BE2}"/>
              </a:ext>
            </a:extLst>
          </p:cNvPr>
          <p:cNvGrpSpPr/>
          <p:nvPr/>
        </p:nvGrpSpPr>
        <p:grpSpPr>
          <a:xfrm>
            <a:off x="251521" y="1052736"/>
            <a:ext cx="8606759" cy="5667854"/>
            <a:chOff x="136525" y="280831"/>
            <a:chExt cx="9014735" cy="6027894"/>
          </a:xfrm>
        </p:grpSpPr>
        <p:pic>
          <p:nvPicPr>
            <p:cNvPr id="14338" name="Obrázek 2">
              <a:extLst>
                <a:ext uri="{FF2B5EF4-FFF2-40B4-BE49-F238E27FC236}">
                  <a16:creationId xmlns:a16="http://schemas.microsoft.com/office/drawing/2014/main" id="{B1E51D71-CC7D-482B-880E-45E4461FF4E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6525" y="927162"/>
              <a:ext cx="8870950" cy="5000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TextovéPole 1">
              <a:extLst>
                <a:ext uri="{FF2B5EF4-FFF2-40B4-BE49-F238E27FC236}">
                  <a16:creationId xmlns:a16="http://schemas.microsoft.com/office/drawing/2014/main" id="{EB2BAA90-B182-4BF8-B221-41F220FBB609}"/>
                </a:ext>
              </a:extLst>
            </p:cNvPr>
            <p:cNvSpPr txBox="1"/>
            <p:nvPr/>
          </p:nvSpPr>
          <p:spPr>
            <a:xfrm>
              <a:off x="1691680" y="4653136"/>
              <a:ext cx="1233030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cs-CZ" sz="1200" b="1" dirty="0">
                  <a:solidFill>
                    <a:srgbClr val="0033CC"/>
                  </a:solidFill>
                </a:rPr>
                <a:t>ČSN EN 55032</a:t>
              </a:r>
            </a:p>
            <a:p>
              <a:r>
                <a:rPr lang="cs-CZ" sz="1200" b="1" dirty="0">
                  <a:solidFill>
                    <a:srgbClr val="0033CC"/>
                  </a:solidFill>
                </a:rPr>
                <a:t>ČSN EN 55011</a:t>
              </a:r>
            </a:p>
          </p:txBody>
        </p:sp>
        <p:sp>
          <p:nvSpPr>
            <p:cNvPr id="6" name="TextovéPole 5">
              <a:extLst>
                <a:ext uri="{FF2B5EF4-FFF2-40B4-BE49-F238E27FC236}">
                  <a16:creationId xmlns:a16="http://schemas.microsoft.com/office/drawing/2014/main" id="{BEDF03F7-EB2D-4FE9-A147-A20BFDBFDB86}"/>
                </a:ext>
              </a:extLst>
            </p:cNvPr>
            <p:cNvSpPr txBox="1"/>
            <p:nvPr/>
          </p:nvSpPr>
          <p:spPr>
            <a:xfrm>
              <a:off x="1573539" y="1974031"/>
              <a:ext cx="1505540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cs-CZ" sz="1200" b="1" dirty="0">
                  <a:solidFill>
                    <a:srgbClr val="0033CC"/>
                  </a:solidFill>
                </a:rPr>
                <a:t>ČSN EN 61000-4-4</a:t>
              </a:r>
            </a:p>
            <a:p>
              <a:r>
                <a:rPr lang="cs-CZ" sz="1200" b="1" dirty="0">
                  <a:solidFill>
                    <a:srgbClr val="0033CC"/>
                  </a:solidFill>
                </a:rPr>
                <a:t>ČSN EN 61000-4-6</a:t>
              </a:r>
            </a:p>
          </p:txBody>
        </p:sp>
        <p:sp>
          <p:nvSpPr>
            <p:cNvPr id="9" name="TextovéPole 8">
              <a:extLst>
                <a:ext uri="{FF2B5EF4-FFF2-40B4-BE49-F238E27FC236}">
                  <a16:creationId xmlns:a16="http://schemas.microsoft.com/office/drawing/2014/main" id="{90ED6847-566D-495D-90EB-5CB35660AE9A}"/>
                </a:ext>
              </a:extLst>
            </p:cNvPr>
            <p:cNvSpPr txBox="1"/>
            <p:nvPr/>
          </p:nvSpPr>
          <p:spPr>
            <a:xfrm>
              <a:off x="3347864" y="280831"/>
              <a:ext cx="1736373" cy="64633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cs-CZ" sz="1200" b="1" dirty="0">
                  <a:solidFill>
                    <a:srgbClr val="0033CC"/>
                  </a:solidFill>
                </a:rPr>
                <a:t>ČSN EN 61000-4-3</a:t>
              </a:r>
            </a:p>
            <a:p>
              <a:r>
                <a:rPr lang="cs-CZ" sz="1200" b="1" dirty="0">
                  <a:solidFill>
                    <a:srgbClr val="0033CC"/>
                  </a:solidFill>
                </a:rPr>
                <a:t>ČSN EN 61000-4-39</a:t>
              </a:r>
            </a:p>
            <a:p>
              <a:r>
                <a:rPr lang="cs-CZ" sz="1200" b="1" dirty="0">
                  <a:solidFill>
                    <a:srgbClr val="0033CC"/>
                  </a:solidFill>
                </a:rPr>
                <a:t>ČSN EN 61000-4-8 (9)</a:t>
              </a:r>
            </a:p>
          </p:txBody>
        </p:sp>
        <p:sp>
          <p:nvSpPr>
            <p:cNvPr id="11" name="TextovéPole 10">
              <a:extLst>
                <a:ext uri="{FF2B5EF4-FFF2-40B4-BE49-F238E27FC236}">
                  <a16:creationId xmlns:a16="http://schemas.microsoft.com/office/drawing/2014/main" id="{CDC48D27-BDE5-458E-B4E7-3A418E5A21E8}"/>
                </a:ext>
              </a:extLst>
            </p:cNvPr>
            <p:cNvSpPr txBox="1"/>
            <p:nvPr/>
          </p:nvSpPr>
          <p:spPr>
            <a:xfrm>
              <a:off x="4992526" y="985628"/>
              <a:ext cx="1505540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cs-CZ" sz="1200" b="1" dirty="0">
                  <a:solidFill>
                    <a:srgbClr val="0033CC"/>
                  </a:solidFill>
                </a:rPr>
                <a:t>ČSN EN 61000-4-2</a:t>
              </a:r>
            </a:p>
          </p:txBody>
        </p:sp>
        <p:sp>
          <p:nvSpPr>
            <p:cNvPr id="12" name="TextovéPole 11">
              <a:extLst>
                <a:ext uri="{FF2B5EF4-FFF2-40B4-BE49-F238E27FC236}">
                  <a16:creationId xmlns:a16="http://schemas.microsoft.com/office/drawing/2014/main" id="{87DA59E4-D786-4E0E-90AE-8EF4A92BF22E}"/>
                </a:ext>
              </a:extLst>
            </p:cNvPr>
            <p:cNvSpPr txBox="1"/>
            <p:nvPr/>
          </p:nvSpPr>
          <p:spPr>
            <a:xfrm>
              <a:off x="5868144" y="1484784"/>
              <a:ext cx="1505540" cy="64633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cs-CZ" sz="1200" b="1" dirty="0">
                  <a:solidFill>
                    <a:srgbClr val="0033CC"/>
                  </a:solidFill>
                </a:rPr>
                <a:t>ČSN EN 61000-4-4</a:t>
              </a:r>
            </a:p>
            <a:p>
              <a:r>
                <a:rPr lang="cs-CZ" sz="1200" b="1" dirty="0">
                  <a:solidFill>
                    <a:srgbClr val="0033CC"/>
                  </a:solidFill>
                </a:rPr>
                <a:t>ČSN EN 61000-4-6</a:t>
              </a:r>
            </a:p>
            <a:p>
              <a:r>
                <a:rPr lang="cs-CZ" sz="1200" b="1" dirty="0">
                  <a:solidFill>
                    <a:srgbClr val="0033CC"/>
                  </a:solidFill>
                </a:rPr>
                <a:t>ČSN EN 61000-4-5</a:t>
              </a:r>
            </a:p>
          </p:txBody>
        </p:sp>
        <p:sp>
          <p:nvSpPr>
            <p:cNvPr id="14" name="TextovéPole 13">
              <a:extLst>
                <a:ext uri="{FF2B5EF4-FFF2-40B4-BE49-F238E27FC236}">
                  <a16:creationId xmlns:a16="http://schemas.microsoft.com/office/drawing/2014/main" id="{05FAC7B3-B20D-40F6-8594-A967C94BD661}"/>
                </a:ext>
              </a:extLst>
            </p:cNvPr>
            <p:cNvSpPr txBox="1"/>
            <p:nvPr/>
          </p:nvSpPr>
          <p:spPr>
            <a:xfrm>
              <a:off x="7459979" y="1992615"/>
              <a:ext cx="1691281" cy="29459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cs-CZ" sz="1200" b="1" dirty="0">
                  <a:solidFill>
                    <a:srgbClr val="0033CC"/>
                  </a:solidFill>
                </a:rPr>
                <a:t>ČSN EN 61000-4-11</a:t>
              </a:r>
            </a:p>
          </p:txBody>
        </p:sp>
        <p:sp>
          <p:nvSpPr>
            <p:cNvPr id="15" name="TextovéPole 14">
              <a:extLst>
                <a:ext uri="{FF2B5EF4-FFF2-40B4-BE49-F238E27FC236}">
                  <a16:creationId xmlns:a16="http://schemas.microsoft.com/office/drawing/2014/main" id="{94803F89-62BB-4BE9-A383-8D81CEC1B934}"/>
                </a:ext>
              </a:extLst>
            </p:cNvPr>
            <p:cNvSpPr txBox="1"/>
            <p:nvPr/>
          </p:nvSpPr>
          <p:spPr>
            <a:xfrm>
              <a:off x="6004399" y="4653136"/>
              <a:ext cx="1233030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cs-CZ" sz="1200" b="1" dirty="0">
                  <a:solidFill>
                    <a:srgbClr val="0033CC"/>
                  </a:solidFill>
                </a:rPr>
                <a:t>ČSN EN 55032</a:t>
              </a:r>
            </a:p>
            <a:p>
              <a:r>
                <a:rPr lang="cs-CZ" sz="1200" b="1" dirty="0">
                  <a:solidFill>
                    <a:srgbClr val="0033CC"/>
                  </a:solidFill>
                </a:rPr>
                <a:t>ČSN EN 55011</a:t>
              </a:r>
            </a:p>
          </p:txBody>
        </p:sp>
        <p:sp>
          <p:nvSpPr>
            <p:cNvPr id="16" name="TextovéPole 15">
              <a:extLst>
                <a:ext uri="{FF2B5EF4-FFF2-40B4-BE49-F238E27FC236}">
                  <a16:creationId xmlns:a16="http://schemas.microsoft.com/office/drawing/2014/main" id="{CC135454-60F9-42A0-B884-672E99B0CBF6}"/>
                </a:ext>
              </a:extLst>
            </p:cNvPr>
            <p:cNvSpPr txBox="1"/>
            <p:nvPr/>
          </p:nvSpPr>
          <p:spPr>
            <a:xfrm>
              <a:off x="3599535" y="5847060"/>
              <a:ext cx="1233030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cs-CZ" sz="1200" b="1" dirty="0">
                  <a:solidFill>
                    <a:srgbClr val="0033CC"/>
                  </a:solidFill>
                </a:rPr>
                <a:t>ČSN EN 55032</a:t>
              </a:r>
            </a:p>
            <a:p>
              <a:r>
                <a:rPr lang="cs-CZ" sz="1200" b="1" dirty="0">
                  <a:solidFill>
                    <a:srgbClr val="0033CC"/>
                  </a:solidFill>
                </a:rPr>
                <a:t>ČSN EN 55011</a:t>
              </a:r>
            </a:p>
          </p:txBody>
        </p:sp>
      </p:grpSp>
      <p:sp>
        <p:nvSpPr>
          <p:cNvPr id="7" name="TextovéPole 6">
            <a:extLst>
              <a:ext uri="{FF2B5EF4-FFF2-40B4-BE49-F238E27FC236}">
                <a16:creationId xmlns:a16="http://schemas.microsoft.com/office/drawing/2014/main" id="{89897F8F-5C30-4BA5-A9E5-1E26655E7065}"/>
              </a:ext>
            </a:extLst>
          </p:cNvPr>
          <p:cNvSpPr txBox="1"/>
          <p:nvPr/>
        </p:nvSpPr>
        <p:spPr>
          <a:xfrm>
            <a:off x="5435121" y="6498837"/>
            <a:ext cx="369352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cs-CZ" sz="1200" dirty="0">
                <a:solidFill>
                  <a:srgbClr val="0033C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https://www.academyofemc.com/emc-standards</a:t>
            </a:r>
            <a:endParaRPr lang="cs-CZ" sz="1200" dirty="0">
              <a:solidFill>
                <a:srgbClr val="0033CC"/>
              </a:solidFill>
            </a:endParaRPr>
          </a:p>
        </p:txBody>
      </p:sp>
      <p:sp>
        <p:nvSpPr>
          <p:cNvPr id="14340" name="Rectangle 1026">
            <a:extLst>
              <a:ext uri="{FF2B5EF4-FFF2-40B4-BE49-F238E27FC236}">
                <a16:creationId xmlns:a16="http://schemas.microsoft.com/office/drawing/2014/main" id="{F6D9BA05-5F15-4FDC-8E4F-A2976CB8E0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2999" y="151600"/>
            <a:ext cx="8435280" cy="1372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400" b="1" dirty="0">
                <a:solidFill>
                  <a:schemeClr val="accent2"/>
                </a:solidFill>
              </a:rPr>
              <a:t>Normy podle místa vstupu rušivého signálu do zařízení (odolnost) nebo jeho emise ze zařízení (měření rušení)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026">
            <a:extLst>
              <a:ext uri="{FF2B5EF4-FFF2-40B4-BE49-F238E27FC236}">
                <a16:creationId xmlns:a16="http://schemas.microsoft.com/office/drawing/2014/main" id="{7512227D-D460-4FDF-9C66-5D42C27E2B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143000"/>
          </a:xfrm>
        </p:spPr>
        <p:txBody>
          <a:bodyPr/>
          <a:lstStyle/>
          <a:p>
            <a:pPr eaLnBrk="1" hangingPunct="1"/>
            <a:r>
              <a:rPr lang="cs-CZ" altLang="cs-CZ" sz="3200" b="1">
                <a:solidFill>
                  <a:schemeClr val="accent2"/>
                </a:solidFill>
              </a:rPr>
              <a:t>Kategorie požadované odolnosti</a:t>
            </a:r>
          </a:p>
        </p:txBody>
      </p:sp>
      <p:sp>
        <p:nvSpPr>
          <p:cNvPr id="12291" name="Text Box 1027">
            <a:extLst>
              <a:ext uri="{FF2B5EF4-FFF2-40B4-BE49-F238E27FC236}">
                <a16:creationId xmlns:a16="http://schemas.microsoft.com/office/drawing/2014/main" id="{D65F586D-2C2B-4F54-9A1C-04262A78C9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066800"/>
            <a:ext cx="8458200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95000"/>
              </a:lnSpc>
              <a:spcBef>
                <a:spcPct val="30000"/>
              </a:spcBef>
              <a:buClr>
                <a:srgbClr val="FF5050"/>
              </a:buClr>
              <a:buFont typeface="Symbol" panose="05050102010706020507" pitchFamily="18" charset="2"/>
              <a:buNone/>
            </a:pPr>
            <a:r>
              <a:rPr lang="cs-CZ" altLang="cs-CZ" sz="2000"/>
              <a:t>jsou mezinárodně standardizovány normami řady IEC 1000-4, příp. ČSN EN 61000-4 pro typická elektrotechnická prostředí:</a:t>
            </a:r>
          </a:p>
        </p:txBody>
      </p:sp>
      <p:sp>
        <p:nvSpPr>
          <p:cNvPr id="12292" name="Text Box 1028">
            <a:extLst>
              <a:ext uri="{FF2B5EF4-FFF2-40B4-BE49-F238E27FC236}">
                <a16:creationId xmlns:a16="http://schemas.microsoft.com/office/drawing/2014/main" id="{87ABB755-390D-49B3-A156-50E78B8522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209800"/>
            <a:ext cx="8382000" cy="3325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5000"/>
              </a:lnSpc>
              <a:spcBef>
                <a:spcPct val="30000"/>
              </a:spcBef>
              <a:buClr>
                <a:srgbClr val="FF0000"/>
              </a:buClr>
              <a:buFont typeface="Symbol" panose="05050102010706020507" pitchFamily="18" charset="2"/>
              <a:buNone/>
            </a:pPr>
            <a:r>
              <a:rPr lang="cs-CZ" altLang="cs-CZ" sz="2000" b="1" dirty="0"/>
              <a:t>Úroveň odolnosti 1:</a:t>
            </a:r>
            <a:r>
              <a:rPr lang="cs-CZ" altLang="cs-CZ" sz="2000" dirty="0"/>
              <a:t>	běžné prostředí s nízkou úrovní rušení, případně dobře chráněné prostředí, v němž lze užívat citlivé přístroje;</a:t>
            </a:r>
          </a:p>
          <a:p>
            <a:pPr eaLnBrk="1" hangingPunct="1">
              <a:lnSpc>
                <a:spcPct val="90000"/>
              </a:lnSpc>
              <a:spcBef>
                <a:spcPct val="30000"/>
              </a:spcBef>
              <a:buClr>
                <a:srgbClr val="FF0000"/>
              </a:buClr>
              <a:buFont typeface="Symbol" panose="05050102010706020507" pitchFamily="18" charset="2"/>
              <a:buNone/>
            </a:pPr>
            <a:r>
              <a:rPr lang="cs-CZ" altLang="cs-CZ" sz="2000" b="1" dirty="0"/>
              <a:t>Úroveň odolnosti 2:</a:t>
            </a:r>
            <a:r>
              <a:rPr lang="cs-CZ" altLang="cs-CZ" sz="2000" b="1" dirty="0">
                <a:solidFill>
                  <a:schemeClr val="folHlink"/>
                </a:solidFill>
              </a:rPr>
              <a:t>	</a:t>
            </a:r>
            <a:r>
              <a:rPr lang="cs-CZ" altLang="cs-CZ" sz="2000" dirty="0"/>
              <a:t>prostředí s mírnou úrovní rušení, případně částečně chráněné prostředí (domácnosti, obchody, kanceláře);</a:t>
            </a:r>
          </a:p>
          <a:p>
            <a:pPr eaLnBrk="1" hangingPunct="1">
              <a:lnSpc>
                <a:spcPct val="90000"/>
              </a:lnSpc>
              <a:spcBef>
                <a:spcPct val="30000"/>
              </a:spcBef>
              <a:buClr>
                <a:srgbClr val="FF0000"/>
              </a:buClr>
              <a:buFont typeface="Symbol" panose="05050102010706020507" pitchFamily="18" charset="2"/>
              <a:buNone/>
            </a:pPr>
            <a:r>
              <a:rPr lang="cs-CZ" altLang="cs-CZ" sz="2000" b="1" dirty="0"/>
              <a:t>Úroveň odolnosti 3:</a:t>
            </a:r>
            <a:r>
              <a:rPr lang="cs-CZ" altLang="cs-CZ" sz="2000" b="1" dirty="0">
                <a:solidFill>
                  <a:schemeClr val="folHlink"/>
                </a:solidFill>
              </a:rPr>
              <a:t>	</a:t>
            </a:r>
            <a:r>
              <a:rPr lang="cs-CZ" altLang="cs-CZ" sz="2000" dirty="0"/>
              <a:t>náročné prostředí s vysokou úrovní rušení, tj. typické průmyslové prostředí;</a:t>
            </a:r>
          </a:p>
          <a:p>
            <a:pPr eaLnBrk="1" hangingPunct="1">
              <a:lnSpc>
                <a:spcPct val="90000"/>
              </a:lnSpc>
              <a:spcBef>
                <a:spcPct val="30000"/>
              </a:spcBef>
              <a:buClr>
                <a:srgbClr val="FF0000"/>
              </a:buClr>
              <a:buFont typeface="Symbol" panose="05050102010706020507" pitchFamily="18" charset="2"/>
              <a:buNone/>
            </a:pPr>
            <a:r>
              <a:rPr lang="cs-CZ" altLang="cs-CZ" sz="2000" b="1" dirty="0"/>
              <a:t>Úroveň odolnosti 4:</a:t>
            </a:r>
            <a:r>
              <a:rPr lang="cs-CZ" altLang="cs-CZ" sz="2000" b="1" dirty="0">
                <a:solidFill>
                  <a:schemeClr val="folHlink"/>
                </a:solidFill>
              </a:rPr>
              <a:t>	</a:t>
            </a:r>
            <a:r>
              <a:rPr lang="cs-CZ" altLang="cs-CZ" sz="2000" dirty="0"/>
              <a:t>speciální prostředí s velmi vysokou úrovní rušení, případně nechráněné průmyslové prostředí (těžký průmysl, elektrárny, rozvodny).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cs-CZ" altLang="cs-CZ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026">
            <a:extLst>
              <a:ext uri="{FF2B5EF4-FFF2-40B4-BE49-F238E27FC236}">
                <a16:creationId xmlns:a16="http://schemas.microsoft.com/office/drawing/2014/main" id="{1D327B99-A12D-4FA5-9E47-C83167363E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143000"/>
          </a:xfrm>
        </p:spPr>
        <p:txBody>
          <a:bodyPr/>
          <a:lstStyle/>
          <a:p>
            <a:pPr eaLnBrk="1" hangingPunct="1"/>
            <a:r>
              <a:rPr lang="cs-CZ" altLang="cs-CZ" sz="3200" b="1">
                <a:solidFill>
                  <a:schemeClr val="accent2"/>
                </a:solidFill>
              </a:rPr>
              <a:t>Normy pro odolnost zařízení</a:t>
            </a:r>
          </a:p>
        </p:txBody>
      </p:sp>
      <p:sp>
        <p:nvSpPr>
          <p:cNvPr id="12292" name="Text Box 1028">
            <a:extLst>
              <a:ext uri="{FF2B5EF4-FFF2-40B4-BE49-F238E27FC236}">
                <a16:creationId xmlns:a16="http://schemas.microsoft.com/office/drawing/2014/main" id="{4D8CD981-8435-46A5-A511-445A71818F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196975"/>
            <a:ext cx="8435975" cy="489426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  <a:defRPr/>
            </a:pPr>
            <a:r>
              <a:rPr lang="cs-CZ" altLang="cs-CZ" sz="2000" b="1" dirty="0"/>
              <a:t>Základní: </a:t>
            </a:r>
            <a:r>
              <a:rPr lang="cs-CZ" altLang="cs-CZ" sz="2000" dirty="0">
                <a:latin typeface="+mn-lt"/>
              </a:rPr>
              <a:t>určují </a:t>
            </a:r>
            <a:r>
              <a:rPr lang="cs-CZ" sz="2000" dirty="0">
                <a:latin typeface="+mn-lt"/>
              </a:rPr>
              <a:t>všeobecné podmínky pro dosažení EMC u libovolného technického produktu (například požadavky na přístroje použité při zkoušce výrobku, požadavky na zkušební prostory, obecné zkušební postupy).</a:t>
            </a:r>
          </a:p>
          <a:p>
            <a:pPr>
              <a:buFontTx/>
              <a:buNone/>
              <a:defRPr/>
            </a:pPr>
            <a:endParaRPr lang="cs-CZ" sz="2000" dirty="0">
              <a:latin typeface="+mn-lt"/>
            </a:endParaRPr>
          </a:p>
          <a:p>
            <a:pPr>
              <a:buFontTx/>
              <a:buNone/>
              <a:defRPr/>
            </a:pPr>
            <a:r>
              <a:rPr lang="cs-CZ" altLang="cs-CZ" sz="2000" b="1" dirty="0"/>
              <a:t>Kmenové: </a:t>
            </a:r>
            <a:r>
              <a:rPr lang="cs-CZ" altLang="cs-CZ" sz="2000" dirty="0"/>
              <a:t>minimální soubor požadavků a testovacích metod EMC</a:t>
            </a:r>
            <a:br>
              <a:rPr lang="cs-CZ" altLang="cs-CZ" sz="2000" dirty="0"/>
            </a:br>
            <a:r>
              <a:rPr lang="cs-CZ" altLang="cs-CZ" sz="2000" dirty="0"/>
              <a:t>pro všechna technická zařízení, která pracují v určitých typech elektromagnetických prostředí (obytná prostředí, průmyslová prostředí, apod.). Uvádí výčet testů, kterými musí výrobek pro dané prostředí projít, úroveň zkušebního signálu pro jednotlivé testy a minimální požadovanou úroveň odolnosti.</a:t>
            </a:r>
          </a:p>
          <a:p>
            <a:pPr>
              <a:buFontTx/>
              <a:buNone/>
              <a:defRPr/>
            </a:pPr>
            <a:endParaRPr lang="cs-CZ" altLang="cs-CZ" sz="2000" dirty="0"/>
          </a:p>
          <a:p>
            <a:pPr eaLnBrk="1" hangingPunct="1">
              <a:lnSpc>
                <a:spcPct val="90000"/>
              </a:lnSpc>
              <a:spcBef>
                <a:spcPct val="30000"/>
              </a:spcBef>
              <a:buClr>
                <a:srgbClr val="FF0000"/>
              </a:buClr>
              <a:buFont typeface="Symbol" panose="05050102010706020507" pitchFamily="18" charset="2"/>
              <a:buNone/>
              <a:defRPr/>
            </a:pPr>
            <a:r>
              <a:rPr lang="cs-CZ" altLang="cs-CZ" sz="2000" b="1" dirty="0"/>
              <a:t>Předmětové: </a:t>
            </a:r>
            <a:r>
              <a:rPr lang="cs-CZ" altLang="cs-CZ" sz="2000" dirty="0"/>
              <a:t>normy výrobků nebo skupin výrobků definují detailní požadavky a testovací metody pro konkrétní zařízení nebo skupinu zařízení.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026">
            <a:extLst>
              <a:ext uri="{FF2B5EF4-FFF2-40B4-BE49-F238E27FC236}">
                <a16:creationId xmlns:a16="http://schemas.microsoft.com/office/drawing/2014/main" id="{C8A72694-9ED7-46E6-B61D-0DE81803338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585316"/>
          </a:xfrm>
        </p:spPr>
        <p:txBody>
          <a:bodyPr/>
          <a:lstStyle/>
          <a:p>
            <a:pPr algn="l" eaLnBrk="1" hangingPunct="1"/>
            <a:r>
              <a:rPr lang="cs-CZ" altLang="cs-CZ" sz="2800" b="1" dirty="0">
                <a:solidFill>
                  <a:schemeClr val="accent2"/>
                </a:solidFill>
              </a:rPr>
              <a:t>Základní normy pro odolnost zařízení</a:t>
            </a:r>
          </a:p>
        </p:txBody>
      </p:sp>
      <p:sp>
        <p:nvSpPr>
          <p:cNvPr id="16387" name="Text Box 1028">
            <a:extLst>
              <a:ext uri="{FF2B5EF4-FFF2-40B4-BE49-F238E27FC236}">
                <a16:creationId xmlns:a16="http://schemas.microsoft.com/office/drawing/2014/main" id="{7A2A2BFF-6881-4B5C-AC26-D7A7B9378E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7537" y="684064"/>
            <a:ext cx="8363272" cy="5986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None/>
              <a:defRPr/>
            </a:pPr>
            <a:r>
              <a:rPr lang="cs-CZ" altLang="cs-CZ" sz="1600" u="sng" dirty="0"/>
              <a:t>Požadavky na zkušební zařízení a zkušební postupy</a:t>
            </a:r>
            <a:r>
              <a:rPr lang="cs-CZ" altLang="cs-CZ" sz="1600" dirty="0"/>
              <a:t> pro jednotlivé typy rušivých signálů platné pro všechny výrobky:</a:t>
            </a:r>
          </a:p>
          <a:p>
            <a:pPr>
              <a:spcBef>
                <a:spcPts val="600"/>
              </a:spcBef>
              <a:buFontTx/>
              <a:buNone/>
              <a:defRPr/>
            </a:pPr>
            <a:r>
              <a:rPr lang="cs-CZ" altLang="cs-CZ" sz="1600" i="1" dirty="0">
                <a:cs typeface="Times New Roman" panose="02020603050405020304" pitchFamily="18" charset="0"/>
              </a:rPr>
              <a:t>ČSN EN 55016 Specifikace přístrojů a metod pro měření vysokofrekvenčního rušení a odolnosti</a:t>
            </a:r>
            <a:r>
              <a:rPr lang="cs-CZ" altLang="cs-CZ" sz="1600" dirty="0">
                <a:cs typeface="Times New Roman" panose="02020603050405020304" pitchFamily="18" charset="0"/>
              </a:rPr>
              <a:t> - Část 2-4: Metody měření rušení a odolnosti – Měření odolnosti</a:t>
            </a:r>
          </a:p>
          <a:p>
            <a:pPr>
              <a:spcBef>
                <a:spcPts val="600"/>
              </a:spcBef>
              <a:buFontTx/>
              <a:buNone/>
            </a:pPr>
            <a:r>
              <a:rPr lang="cs-CZ" altLang="cs-CZ" sz="1600" i="1" dirty="0">
                <a:cs typeface="Times New Roman" panose="02020603050405020304" pitchFamily="18" charset="0"/>
              </a:rPr>
              <a:t>ČSN EN </a:t>
            </a:r>
            <a:r>
              <a:rPr lang="cs-CZ" altLang="cs-CZ" sz="1600" b="1" i="1" dirty="0">
                <a:cs typeface="Times New Roman" panose="02020603050405020304" pitchFamily="18" charset="0"/>
              </a:rPr>
              <a:t>61000</a:t>
            </a:r>
            <a:r>
              <a:rPr lang="cs-CZ" altLang="cs-CZ" sz="1600" i="1" dirty="0">
                <a:cs typeface="Times New Roman" panose="02020603050405020304" pitchFamily="18" charset="0"/>
              </a:rPr>
              <a:t> Elektromagnetická kompatibilita (EMC)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cs-CZ" altLang="cs-CZ" sz="1400" dirty="0">
                <a:cs typeface="Times New Roman" panose="02020603050405020304" pitchFamily="18" charset="0"/>
              </a:rPr>
              <a:t>	Část 4-2: Zkušební a měřicí technika </a:t>
            </a:r>
            <a:r>
              <a:rPr lang="cs-CZ" altLang="cs-CZ" sz="1400" dirty="0"/>
              <a:t>–</a:t>
            </a:r>
            <a:r>
              <a:rPr lang="cs-CZ" altLang="cs-CZ" sz="1400" dirty="0">
                <a:cs typeface="Times New Roman" panose="02020603050405020304" pitchFamily="18" charset="0"/>
              </a:rPr>
              <a:t> Elektrostatický výboj – Zkouška odolnosti</a:t>
            </a:r>
          </a:p>
          <a:p>
            <a:pPr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cs-CZ" altLang="cs-CZ" sz="1400" dirty="0">
                <a:cs typeface="Times New Roman" panose="02020603050405020304" pitchFamily="18" charset="0"/>
              </a:rPr>
              <a:t>	Část 4-3: Zkušební a měřicí technika </a:t>
            </a:r>
            <a:r>
              <a:rPr lang="cs-CZ" altLang="cs-CZ" sz="1400" dirty="0"/>
              <a:t>–</a:t>
            </a:r>
            <a:r>
              <a:rPr lang="cs-CZ" altLang="cs-CZ" sz="1400" dirty="0">
                <a:cs typeface="Times New Roman" panose="02020603050405020304" pitchFamily="18" charset="0"/>
              </a:rPr>
              <a:t> Vyzařované vysokofrekvenční elektromagnetické 	pole </a:t>
            </a:r>
            <a:r>
              <a:rPr lang="cs-CZ" altLang="cs-CZ" sz="1400" dirty="0"/>
              <a:t>–</a:t>
            </a:r>
            <a:r>
              <a:rPr lang="cs-CZ" altLang="cs-CZ" sz="1400" dirty="0">
                <a:cs typeface="Times New Roman" panose="02020603050405020304" pitchFamily="18" charset="0"/>
              </a:rPr>
              <a:t> Zkouška odolnosti</a:t>
            </a:r>
          </a:p>
          <a:p>
            <a:pPr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cs-CZ" altLang="cs-CZ" sz="1400" dirty="0">
                <a:cs typeface="Times New Roman" panose="02020603050405020304" pitchFamily="18" charset="0"/>
              </a:rPr>
              <a:t>	Část 4-4: Zkušební a měřicí technika </a:t>
            </a:r>
            <a:r>
              <a:rPr lang="cs-CZ" altLang="cs-CZ" sz="1400" dirty="0"/>
              <a:t>–</a:t>
            </a:r>
            <a:r>
              <a:rPr lang="cs-CZ" altLang="cs-CZ" sz="1400" dirty="0">
                <a:cs typeface="Times New Roman" panose="02020603050405020304" pitchFamily="18" charset="0"/>
              </a:rPr>
              <a:t> Rychlé elektrické přechodné jevy/skupiny impulzů</a:t>
            </a:r>
            <a:br>
              <a:rPr lang="cs-CZ" altLang="cs-CZ" sz="1400" dirty="0">
                <a:cs typeface="Times New Roman" panose="02020603050405020304" pitchFamily="18" charset="0"/>
              </a:rPr>
            </a:br>
            <a:r>
              <a:rPr lang="cs-CZ" altLang="cs-CZ" sz="1400" dirty="0">
                <a:cs typeface="Times New Roman" panose="02020603050405020304" pitchFamily="18" charset="0"/>
              </a:rPr>
              <a:t>	</a:t>
            </a:r>
            <a:r>
              <a:rPr lang="cs-CZ" altLang="cs-CZ" sz="1400" dirty="0"/>
              <a:t>–</a:t>
            </a:r>
            <a:r>
              <a:rPr lang="cs-CZ" altLang="cs-CZ" sz="1400" dirty="0">
                <a:cs typeface="Times New Roman" panose="02020603050405020304" pitchFamily="18" charset="0"/>
              </a:rPr>
              <a:t> Zkouška odolnosti </a:t>
            </a:r>
          </a:p>
          <a:p>
            <a:pPr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cs-CZ" altLang="cs-CZ" sz="1400" dirty="0">
                <a:cs typeface="Times New Roman" panose="02020603050405020304" pitchFamily="18" charset="0"/>
              </a:rPr>
              <a:t>	Část 4-5: Zkušební a měřicí technika – Rázový impulz </a:t>
            </a:r>
            <a:r>
              <a:rPr lang="cs-CZ" altLang="cs-CZ" sz="1400" dirty="0"/>
              <a:t>–</a:t>
            </a:r>
            <a:r>
              <a:rPr lang="cs-CZ" altLang="cs-CZ" sz="1400" dirty="0">
                <a:cs typeface="Times New Roman" panose="02020603050405020304" pitchFamily="18" charset="0"/>
              </a:rPr>
              <a:t> Zkouška odolnosti</a:t>
            </a:r>
          </a:p>
          <a:p>
            <a:pPr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cs-CZ" altLang="cs-CZ" sz="1400" dirty="0">
                <a:cs typeface="Times New Roman" panose="02020603050405020304" pitchFamily="18" charset="0"/>
              </a:rPr>
              <a:t>	Část 4-6: Zkušební a měřicí technika – Odolnost proti rušením šířeným vedením, 	indukovaným vysokofrekvenčními poli</a:t>
            </a:r>
          </a:p>
          <a:p>
            <a:pPr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cs-CZ" altLang="cs-CZ" sz="1400" dirty="0">
                <a:cs typeface="Times New Roman" panose="02020603050405020304" pitchFamily="18" charset="0"/>
              </a:rPr>
              <a:t>	Část 4-8: Zkušební a měřicí technika </a:t>
            </a:r>
            <a:r>
              <a:rPr lang="cs-CZ" altLang="cs-CZ" sz="1400" dirty="0"/>
              <a:t>–</a:t>
            </a:r>
            <a:r>
              <a:rPr lang="cs-CZ" altLang="cs-CZ" sz="1400" dirty="0">
                <a:cs typeface="Times New Roman" panose="02020603050405020304" pitchFamily="18" charset="0"/>
              </a:rPr>
              <a:t> Magnetické pole síťového kmitočtu – Zkouška 	odolnosti</a:t>
            </a:r>
          </a:p>
          <a:p>
            <a:pPr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cs-CZ" altLang="cs-CZ" sz="1400" dirty="0">
                <a:cs typeface="Times New Roman" panose="02020603050405020304" pitchFamily="18" charset="0"/>
              </a:rPr>
              <a:t>	Část 4-9: Zkušební a měřicí technika </a:t>
            </a:r>
            <a:r>
              <a:rPr lang="cs-CZ" altLang="cs-CZ" sz="1400" dirty="0"/>
              <a:t>–</a:t>
            </a:r>
            <a:r>
              <a:rPr lang="cs-CZ" altLang="cs-CZ" sz="1400" dirty="0">
                <a:cs typeface="Times New Roman" panose="02020603050405020304" pitchFamily="18" charset="0"/>
              </a:rPr>
              <a:t> Pulzy magnetického pole – Zkouška odolnosti</a:t>
            </a:r>
          </a:p>
          <a:p>
            <a:pPr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cs-CZ" altLang="cs-CZ" sz="1400" dirty="0">
                <a:cs typeface="Times New Roman" panose="02020603050405020304" pitchFamily="18" charset="0"/>
              </a:rPr>
              <a:t>	Část 4-11: Zkušební a měřicí technika </a:t>
            </a:r>
            <a:r>
              <a:rPr lang="cs-CZ" altLang="cs-CZ" sz="1400" dirty="0"/>
              <a:t>–</a:t>
            </a:r>
            <a:r>
              <a:rPr lang="cs-CZ" altLang="cs-CZ" sz="1400" dirty="0">
                <a:cs typeface="Times New Roman" panose="02020603050405020304" pitchFamily="18" charset="0"/>
              </a:rPr>
              <a:t> Krátkodobé poklesy napětí, krátká přerušení a 	pomalé změny napětí – Zkoušky odolnosti</a:t>
            </a:r>
          </a:p>
          <a:p>
            <a:pPr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cs-CZ" altLang="cs-CZ" sz="1400" dirty="0">
                <a:cs typeface="Times New Roman" panose="02020603050405020304" pitchFamily="18" charset="0"/>
              </a:rPr>
              <a:t>	Část 4-12: Zkušební a měřicí technika </a:t>
            </a:r>
            <a:r>
              <a:rPr lang="cs-CZ" altLang="cs-CZ" sz="1400" dirty="0"/>
              <a:t>–</a:t>
            </a:r>
            <a:r>
              <a:rPr lang="cs-CZ" altLang="cs-CZ" sz="1400" dirty="0">
                <a:cs typeface="Times New Roman" panose="02020603050405020304" pitchFamily="18" charset="0"/>
              </a:rPr>
              <a:t> Tlumená sinusová vlna – Zkouška odolnosti</a:t>
            </a:r>
          </a:p>
          <a:p>
            <a:pPr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cs-CZ" altLang="cs-CZ" sz="1400" dirty="0">
                <a:cs typeface="Times New Roman" panose="02020603050405020304" pitchFamily="18" charset="0"/>
              </a:rPr>
              <a:t>	Část 4-18: Zkušební a měřicí technika </a:t>
            </a:r>
            <a:r>
              <a:rPr lang="cs-CZ" altLang="cs-CZ" sz="1400" dirty="0"/>
              <a:t>–</a:t>
            </a:r>
            <a:r>
              <a:rPr lang="cs-CZ" altLang="cs-CZ" sz="1400" dirty="0">
                <a:cs typeface="Times New Roman" panose="02020603050405020304" pitchFamily="18" charset="0"/>
              </a:rPr>
              <a:t> Tlumená oscilační vlna – Zkouška odolnosti</a:t>
            </a:r>
          </a:p>
          <a:p>
            <a:pPr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cs-CZ" altLang="cs-CZ" sz="1400" dirty="0">
                <a:cs typeface="Times New Roman" panose="02020603050405020304" pitchFamily="18" charset="0"/>
              </a:rPr>
              <a:t>	Část 4-29: Zkušební a měřicí technika </a:t>
            </a:r>
            <a:r>
              <a:rPr lang="cs-CZ" altLang="cs-CZ" sz="1400" dirty="0"/>
              <a:t>–</a:t>
            </a:r>
            <a:r>
              <a:rPr lang="cs-CZ" altLang="cs-CZ" sz="1400" dirty="0">
                <a:cs typeface="Times New Roman" panose="02020603050405020304" pitchFamily="18" charset="0"/>
              </a:rPr>
              <a:t> Krátkodobé poklesy, krátká přerušení a pomalé 	změny napětí na vstupech stejnosměrného napájení – Zkouška odolnosti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026">
            <a:extLst>
              <a:ext uri="{FF2B5EF4-FFF2-40B4-BE49-F238E27FC236}">
                <a16:creationId xmlns:a16="http://schemas.microsoft.com/office/drawing/2014/main" id="{DDF735C7-351B-45D3-938D-6B7C333B42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33388"/>
            <a:ext cx="8229600" cy="1143000"/>
          </a:xfrm>
        </p:spPr>
        <p:txBody>
          <a:bodyPr/>
          <a:lstStyle/>
          <a:p>
            <a:pPr eaLnBrk="1" hangingPunct="1"/>
            <a:r>
              <a:rPr lang="cs-CZ" altLang="cs-CZ" sz="3200" b="1">
                <a:solidFill>
                  <a:schemeClr val="accent2"/>
                </a:solidFill>
              </a:rPr>
              <a:t>Normy pro odolnost zařízení</a:t>
            </a:r>
          </a:p>
        </p:txBody>
      </p:sp>
      <p:sp>
        <p:nvSpPr>
          <p:cNvPr id="17411" name="Text Box 1028">
            <a:extLst>
              <a:ext uri="{FF2B5EF4-FFF2-40B4-BE49-F238E27FC236}">
                <a16:creationId xmlns:a16="http://schemas.microsoft.com/office/drawing/2014/main" id="{01A8F0E8-904E-4EB9-92C9-44B097F3A3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1557338"/>
            <a:ext cx="8229600" cy="3983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cs-CZ" altLang="cs-CZ" sz="2000" b="1" dirty="0"/>
              <a:t>Kmenové: </a:t>
            </a:r>
            <a:r>
              <a:rPr lang="cs-CZ" altLang="cs-CZ" sz="2000" dirty="0"/>
              <a:t>minimální soubor požadavků a testovacích metod EMC</a:t>
            </a:r>
            <a:br>
              <a:rPr lang="cs-CZ" altLang="cs-CZ" sz="2000" dirty="0"/>
            </a:br>
            <a:r>
              <a:rPr lang="cs-CZ" altLang="cs-CZ" sz="2000" dirty="0"/>
              <a:t>pro všechna technická zařízení pracující v určitých typech elektromagnetických prostředí (obytná prostředí, průmyslová prostředí, apod.).</a:t>
            </a:r>
          </a:p>
          <a:p>
            <a:pPr>
              <a:buFontTx/>
              <a:buNone/>
            </a:pPr>
            <a:endParaRPr lang="cs-CZ" altLang="cs-CZ" sz="2000" dirty="0"/>
          </a:p>
          <a:p>
            <a:pPr>
              <a:buFontTx/>
              <a:buNone/>
            </a:pPr>
            <a:r>
              <a:rPr lang="cs-CZ" altLang="cs-CZ" sz="1800" i="1" dirty="0"/>
              <a:t>ČSN EN 61000-6-1 ed.2 Elektromagnetická kompatibilita (EMC) - Část 6-1: Kmenové normy</a:t>
            </a:r>
            <a:r>
              <a:rPr lang="cs-CZ" altLang="cs-CZ" sz="1800" dirty="0"/>
              <a:t> – Odolnost - </a:t>
            </a:r>
            <a:r>
              <a:rPr lang="cs-CZ" altLang="cs-CZ" sz="1800" u="sng" dirty="0"/>
              <a:t>Prostředí obytné, obchodní a lehkého průmyslu</a:t>
            </a:r>
          </a:p>
          <a:p>
            <a:pPr>
              <a:buFontTx/>
              <a:buNone/>
            </a:pPr>
            <a:endParaRPr lang="cs-CZ" altLang="cs-CZ" sz="1800" u="sng" dirty="0"/>
          </a:p>
          <a:p>
            <a:pPr>
              <a:buFontTx/>
              <a:buNone/>
            </a:pPr>
            <a:r>
              <a:rPr lang="cs-CZ" altLang="cs-CZ" sz="1800" i="1" dirty="0"/>
              <a:t>ČSN EN 61000-6-2 ed.3 Elektromagnetická kompatibilita (EMC) - Část 6-2: Kmenové normy</a:t>
            </a:r>
            <a:r>
              <a:rPr lang="cs-CZ" altLang="cs-CZ" sz="1800" dirty="0"/>
              <a:t> – </a:t>
            </a:r>
            <a:r>
              <a:rPr lang="cs-CZ" altLang="cs-CZ" sz="1800" u="sng" dirty="0"/>
              <a:t>Odolnost pro průmyslové prostředí</a:t>
            </a:r>
          </a:p>
          <a:p>
            <a:pPr>
              <a:buFontTx/>
              <a:buNone/>
            </a:pPr>
            <a:endParaRPr lang="cs-CZ" altLang="cs-CZ" sz="2000" dirty="0"/>
          </a:p>
          <a:p>
            <a:pPr>
              <a:buFontTx/>
              <a:buNone/>
            </a:pPr>
            <a:endParaRPr lang="cs-CZ" altLang="cs-CZ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026">
            <a:extLst>
              <a:ext uri="{FF2B5EF4-FFF2-40B4-BE49-F238E27FC236}">
                <a16:creationId xmlns:a16="http://schemas.microsoft.com/office/drawing/2014/main" id="{83D89D44-14AE-4D01-9841-BC63C451C1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79388"/>
            <a:ext cx="8229600" cy="1143000"/>
          </a:xfrm>
        </p:spPr>
        <p:txBody>
          <a:bodyPr/>
          <a:lstStyle/>
          <a:p>
            <a:pPr eaLnBrk="1" hangingPunct="1"/>
            <a:r>
              <a:rPr lang="cs-CZ" altLang="cs-CZ" sz="3200" b="1" dirty="0">
                <a:solidFill>
                  <a:schemeClr val="accent2"/>
                </a:solidFill>
              </a:rPr>
              <a:t>Normy pro odolnost zařízení</a:t>
            </a:r>
          </a:p>
        </p:txBody>
      </p:sp>
      <p:sp>
        <p:nvSpPr>
          <p:cNvPr id="18435" name="Text Box 1028">
            <a:extLst>
              <a:ext uri="{FF2B5EF4-FFF2-40B4-BE49-F238E27FC236}">
                <a16:creationId xmlns:a16="http://schemas.microsoft.com/office/drawing/2014/main" id="{9DB5D9B2-6C5D-474D-A2F5-959B114717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196975"/>
            <a:ext cx="8075240" cy="5235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30000"/>
              </a:spcBef>
              <a:buClr>
                <a:srgbClr val="FF0000"/>
              </a:buClr>
              <a:buFont typeface="Symbol" panose="05050102010706020507" pitchFamily="18" charset="2"/>
              <a:buNone/>
            </a:pPr>
            <a:r>
              <a:rPr lang="cs-CZ" altLang="cs-CZ" sz="2000" b="1" dirty="0"/>
              <a:t>Předmětové: </a:t>
            </a:r>
            <a:r>
              <a:rPr lang="cs-CZ" altLang="cs-CZ" sz="2000" dirty="0"/>
              <a:t>normy výrobků nebo skupin výrobků definují detailní požadavky a testovací metody pro konkrétní výrobek nebo skupinu výrobků</a:t>
            </a:r>
          </a:p>
          <a:p>
            <a:pPr eaLnBrk="1" hangingPunct="1">
              <a:lnSpc>
                <a:spcPct val="90000"/>
              </a:lnSpc>
              <a:spcBef>
                <a:spcPct val="30000"/>
              </a:spcBef>
              <a:buClr>
                <a:srgbClr val="FF0000"/>
              </a:buClr>
              <a:buFont typeface="Symbol" panose="05050102010706020507" pitchFamily="18" charset="2"/>
              <a:buNone/>
            </a:pPr>
            <a:endParaRPr lang="cs-CZ" altLang="cs-CZ" sz="2000" dirty="0"/>
          </a:p>
          <a:p>
            <a:pPr eaLnBrk="1" hangingPunct="1">
              <a:lnSpc>
                <a:spcPct val="90000"/>
              </a:lnSpc>
              <a:spcBef>
                <a:spcPct val="30000"/>
              </a:spcBef>
              <a:buClr>
                <a:srgbClr val="FF0000"/>
              </a:buClr>
              <a:buFont typeface="Symbol" panose="05050102010706020507" pitchFamily="18" charset="2"/>
              <a:buNone/>
            </a:pPr>
            <a:r>
              <a:rPr lang="cs-CZ" altLang="cs-CZ" sz="1800" dirty="0"/>
              <a:t>Například: </a:t>
            </a:r>
          </a:p>
          <a:p>
            <a:pPr eaLnBrk="1" hangingPunct="1">
              <a:lnSpc>
                <a:spcPct val="90000"/>
              </a:lnSpc>
              <a:spcBef>
                <a:spcPct val="30000"/>
              </a:spcBef>
              <a:buClr>
                <a:srgbClr val="FF0000"/>
              </a:buClr>
              <a:buFont typeface="Symbol" panose="05050102010706020507" pitchFamily="18" charset="2"/>
              <a:buNone/>
            </a:pPr>
            <a:r>
              <a:rPr lang="cs-CZ" altLang="cs-CZ" sz="1800" i="1" dirty="0"/>
              <a:t>ČSN EN 55014-2 ed.2 Elektromagnetická kompatibilita – Požadavky</a:t>
            </a:r>
            <a:br>
              <a:rPr lang="cs-CZ" altLang="cs-CZ" sz="1800" i="1" dirty="0"/>
            </a:br>
            <a:r>
              <a:rPr lang="cs-CZ" altLang="cs-CZ" sz="1800" i="1" dirty="0"/>
              <a:t>	na </a:t>
            </a:r>
            <a:r>
              <a:rPr lang="cs-CZ" altLang="cs-CZ" sz="1800" i="1" u="sng" dirty="0"/>
              <a:t>spotřebiče pro domácnost, elektrické nářadí a podobné přístroje</a:t>
            </a:r>
            <a:br>
              <a:rPr lang="cs-CZ" altLang="cs-CZ" sz="1800" u="sng" dirty="0"/>
            </a:br>
            <a:r>
              <a:rPr lang="cs-CZ" altLang="cs-CZ" sz="1800" dirty="0"/>
              <a:t>	– Část 2: Odolnost – Norma skupiny výrobků</a:t>
            </a:r>
          </a:p>
          <a:p>
            <a:pPr eaLnBrk="1" hangingPunct="1">
              <a:lnSpc>
                <a:spcPct val="90000"/>
              </a:lnSpc>
              <a:spcBef>
                <a:spcPct val="30000"/>
              </a:spcBef>
              <a:buClr>
                <a:srgbClr val="FF0000"/>
              </a:buClr>
              <a:buFont typeface="Symbol" panose="05050102010706020507" pitchFamily="18" charset="2"/>
              <a:buNone/>
            </a:pPr>
            <a:r>
              <a:rPr lang="cs-CZ" altLang="cs-CZ" sz="1800" i="1" dirty="0"/>
              <a:t>ČSN EN 55024 ed.2 </a:t>
            </a:r>
            <a:r>
              <a:rPr lang="cs-CZ" altLang="cs-CZ" sz="1800" i="1" u="sng" dirty="0"/>
              <a:t>Zařízení informační techniky</a:t>
            </a:r>
            <a:r>
              <a:rPr lang="cs-CZ" altLang="cs-CZ" sz="1800" dirty="0"/>
              <a:t> – Charakteristiky odolnosti</a:t>
            </a:r>
            <a:br>
              <a:rPr lang="cs-CZ" altLang="cs-CZ" sz="1800" dirty="0"/>
            </a:br>
            <a:r>
              <a:rPr lang="cs-CZ" altLang="cs-CZ" sz="1800" dirty="0"/>
              <a:t>	– Meze a metody měření</a:t>
            </a:r>
          </a:p>
          <a:p>
            <a:pPr eaLnBrk="1" hangingPunct="1">
              <a:lnSpc>
                <a:spcPct val="90000"/>
              </a:lnSpc>
              <a:spcBef>
                <a:spcPct val="30000"/>
              </a:spcBef>
              <a:buClr>
                <a:srgbClr val="FF0000"/>
              </a:buClr>
              <a:buFont typeface="Symbol" panose="05050102010706020507" pitchFamily="18" charset="2"/>
              <a:buNone/>
            </a:pPr>
            <a:r>
              <a:rPr lang="cs-CZ" altLang="cs-CZ" sz="1800" i="1" dirty="0"/>
              <a:t>ČSN EN 50121-3-1 ed.4 Drážní zařízení – Elektromagnetická kompatibilita</a:t>
            </a:r>
            <a:br>
              <a:rPr lang="cs-CZ" altLang="cs-CZ" sz="1800" i="1" dirty="0"/>
            </a:br>
            <a:r>
              <a:rPr lang="cs-CZ" altLang="cs-CZ" sz="1800" i="1" dirty="0"/>
              <a:t>	– Část 3-1: </a:t>
            </a:r>
            <a:r>
              <a:rPr lang="cs-CZ" altLang="cs-CZ" sz="1800" i="1" u="sng" dirty="0"/>
              <a:t>Drážní vozidla – Vlak a celkové vozidlo</a:t>
            </a:r>
          </a:p>
          <a:p>
            <a:pPr eaLnBrk="1" hangingPunct="1">
              <a:lnSpc>
                <a:spcPct val="90000"/>
              </a:lnSpc>
              <a:spcBef>
                <a:spcPct val="30000"/>
              </a:spcBef>
              <a:buClr>
                <a:srgbClr val="FF0000"/>
              </a:buClr>
              <a:buFont typeface="Symbol" panose="05050102010706020507" pitchFamily="18" charset="2"/>
              <a:buNone/>
            </a:pPr>
            <a:r>
              <a:rPr lang="cs-CZ" altLang="cs-CZ" sz="1800" i="1" dirty="0"/>
              <a:t>ČSN EN 50121-3-2 ed.4 Drážní zařízení – Elektromagnetická kompatibilita</a:t>
            </a:r>
            <a:br>
              <a:rPr lang="cs-CZ" altLang="cs-CZ" sz="1800" i="1" dirty="0"/>
            </a:br>
            <a:r>
              <a:rPr lang="cs-CZ" altLang="cs-CZ" sz="1800" i="1" dirty="0"/>
              <a:t>	–  Část 3-2: </a:t>
            </a:r>
            <a:r>
              <a:rPr lang="cs-CZ" altLang="cs-CZ" sz="1800" i="1" u="sng" dirty="0"/>
              <a:t>Drážní vozidla – Zařízení</a:t>
            </a:r>
          </a:p>
          <a:p>
            <a:pPr eaLnBrk="1" hangingPunct="1">
              <a:lnSpc>
                <a:spcPct val="90000"/>
              </a:lnSpc>
              <a:spcBef>
                <a:spcPct val="30000"/>
              </a:spcBef>
              <a:buClr>
                <a:srgbClr val="FF0000"/>
              </a:buClr>
              <a:buFont typeface="Symbol" panose="05050102010706020507" pitchFamily="18" charset="2"/>
              <a:buNone/>
            </a:pPr>
            <a:endParaRPr lang="cs-CZ" altLang="cs-CZ" sz="1800" dirty="0"/>
          </a:p>
          <a:p>
            <a:pPr eaLnBrk="1" hangingPunct="1">
              <a:lnSpc>
                <a:spcPct val="90000"/>
              </a:lnSpc>
              <a:spcBef>
                <a:spcPct val="30000"/>
              </a:spcBef>
              <a:buClr>
                <a:srgbClr val="FF0000"/>
              </a:buClr>
              <a:buFont typeface="Symbol" panose="05050102010706020507" pitchFamily="18" charset="2"/>
              <a:buNone/>
            </a:pPr>
            <a:endParaRPr lang="cs-CZ" altLang="cs-CZ" sz="1800" dirty="0"/>
          </a:p>
          <a:p>
            <a:pPr algn="just" eaLnBrk="1" hangingPunct="1">
              <a:lnSpc>
                <a:spcPct val="90000"/>
              </a:lnSpc>
              <a:spcBef>
                <a:spcPct val="30000"/>
              </a:spcBef>
              <a:buClr>
                <a:srgbClr val="FF0000"/>
              </a:buClr>
              <a:buFont typeface="Symbol" panose="05050102010706020507" pitchFamily="18" charset="2"/>
              <a:buNone/>
            </a:pPr>
            <a:endParaRPr lang="cs-CZ" altLang="cs-CZ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5" descr="logo-esd">
            <a:extLst>
              <a:ext uri="{FF2B5EF4-FFF2-40B4-BE49-F238E27FC236}">
                <a16:creationId xmlns:a16="http://schemas.microsoft.com/office/drawing/2014/main" id="{FE94CC97-67F1-4A2C-BE20-121F226C6F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0" y="0"/>
            <a:ext cx="5364163" cy="684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0" name="Rectangle 2">
            <a:extLst>
              <a:ext uri="{FF2B5EF4-FFF2-40B4-BE49-F238E27FC236}">
                <a16:creationId xmlns:a16="http://schemas.microsoft.com/office/drawing/2014/main" id="{6162627A-6398-436E-8510-096A69B5408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711575" y="115888"/>
            <a:ext cx="5432425" cy="1470025"/>
          </a:xfrm>
        </p:spPr>
        <p:txBody>
          <a:bodyPr anchor="ctr"/>
          <a:lstStyle/>
          <a:p>
            <a:pPr eaLnBrk="1" hangingPunct="1">
              <a:defRPr/>
            </a:pPr>
            <a:r>
              <a:rPr lang="cs-CZ" altLang="cs-CZ" sz="36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Elektrostatický výboj </a:t>
            </a:r>
            <a:br>
              <a:rPr lang="cs-CZ" altLang="cs-CZ" sz="36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cs-CZ" altLang="cs-CZ" sz="36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– zkouška odolnosti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74D29A2D-A322-4A4A-BA0C-611F84F3EDA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003800" y="1585913"/>
            <a:ext cx="3744913" cy="690562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ČSN EN 61000-4-2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Skupina 5">
            <a:extLst>
              <a:ext uri="{FF2B5EF4-FFF2-40B4-BE49-F238E27FC236}">
                <a16:creationId xmlns:a16="http://schemas.microsoft.com/office/drawing/2014/main" id="{8E6C8AB2-DB4E-4D63-8E2A-E0E64A4C2657}"/>
              </a:ext>
            </a:extLst>
          </p:cNvPr>
          <p:cNvGrpSpPr/>
          <p:nvPr/>
        </p:nvGrpSpPr>
        <p:grpSpPr>
          <a:xfrm>
            <a:off x="323528" y="2800505"/>
            <a:ext cx="6215504" cy="3990398"/>
            <a:chOff x="179512" y="3133205"/>
            <a:chExt cx="5734850" cy="3724795"/>
          </a:xfrm>
        </p:grpSpPr>
        <p:pic>
          <p:nvPicPr>
            <p:cNvPr id="5" name="Obrázek 4">
              <a:extLst>
                <a:ext uri="{FF2B5EF4-FFF2-40B4-BE49-F238E27FC236}">
                  <a16:creationId xmlns:a16="http://schemas.microsoft.com/office/drawing/2014/main" id="{49D579B1-BEB8-404B-80BE-ED7D6485E76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79512" y="3133205"/>
              <a:ext cx="5734850" cy="3724795"/>
            </a:xfrm>
            <a:prstGeom prst="rect">
              <a:avLst/>
            </a:prstGeom>
          </p:spPr>
        </p:pic>
        <p:sp>
          <p:nvSpPr>
            <p:cNvPr id="12" name="TextovéPole 10">
              <a:extLst>
                <a:ext uri="{FF2B5EF4-FFF2-40B4-BE49-F238E27FC236}">
                  <a16:creationId xmlns:a16="http://schemas.microsoft.com/office/drawing/2014/main" id="{6355D254-51B1-4350-A758-398A274E54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175109" y="3779463"/>
              <a:ext cx="118067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285750" indent="-28575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indent="0" eaLnBrk="1" hangingPunct="1">
                <a:spcBef>
                  <a:spcPct val="50000"/>
                </a:spcBef>
                <a:buNone/>
              </a:pPr>
              <a:r>
                <a:rPr lang="cs-CZ" altLang="cs-CZ" sz="1400" dirty="0"/>
                <a:t>napětí (</a:t>
              </a:r>
              <a:r>
                <a:rPr lang="cs-CZ" altLang="cs-CZ" sz="1400" dirty="0" err="1"/>
                <a:t>kV</a:t>
              </a:r>
              <a:r>
                <a:rPr lang="cs-CZ" altLang="cs-CZ" sz="1400" dirty="0"/>
                <a:t>)</a:t>
              </a:r>
            </a:p>
          </p:txBody>
        </p:sp>
      </p:grpSp>
      <p:sp>
        <p:nvSpPr>
          <p:cNvPr id="22530" name="Rectangle 4">
            <a:extLst>
              <a:ext uri="{FF2B5EF4-FFF2-40B4-BE49-F238E27FC236}">
                <a16:creationId xmlns:a16="http://schemas.microsoft.com/office/drawing/2014/main" id="{7E5973FB-2C62-43A1-B663-8277B0CAB1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500" y="155337"/>
            <a:ext cx="5715000" cy="548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400" b="1" dirty="0">
                <a:solidFill>
                  <a:schemeClr val="accent2"/>
                </a:solidFill>
              </a:rPr>
              <a:t>Elektrostatický výboj ESD</a:t>
            </a:r>
          </a:p>
        </p:txBody>
      </p:sp>
      <p:sp>
        <p:nvSpPr>
          <p:cNvPr id="22531" name="Text Box 5">
            <a:extLst>
              <a:ext uri="{FF2B5EF4-FFF2-40B4-BE49-F238E27FC236}">
                <a16:creationId xmlns:a16="http://schemas.microsoft.com/office/drawing/2014/main" id="{9B37147E-C880-4364-B3F8-72AB2AE2CD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528" y="642645"/>
            <a:ext cx="8568952" cy="2139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FontTx/>
              <a:buNone/>
              <a:defRPr/>
            </a:pPr>
            <a:r>
              <a:rPr lang="cs-CZ" altLang="cs-CZ" sz="1600" dirty="0"/>
              <a:t>Výboj je důsledkem přenosu elektrostatického náboje mezi tělesy o různém elektrostatickém potenciálu, který nastává při přiblížení nebo přímém dotyku těles. Velikost výboje je závislá na použitých materiálech, prostředí a podmínkách instalace – nízká relativní vlhkost, použití podlahových krytin s nízkou vodivostí, syntetické oblečení, atd.</a:t>
            </a:r>
          </a:p>
          <a:p>
            <a:pPr eaLnBrk="1" hangingPunct="1">
              <a:spcBef>
                <a:spcPts val="600"/>
              </a:spcBef>
              <a:buNone/>
              <a:defRPr/>
            </a:pPr>
            <a:r>
              <a:rPr lang="cs-CZ" altLang="cs-CZ" sz="1600" dirty="0"/>
              <a:t>V zimních měsících klesá vlhkost v obytných prostorech pod 40 % a napětí elektrostatického výboje může narůst až na 15 </a:t>
            </a:r>
            <a:r>
              <a:rPr lang="cs-CZ" altLang="cs-CZ" sz="1600" dirty="0" err="1"/>
              <a:t>kV</a:t>
            </a:r>
            <a:r>
              <a:rPr lang="cs-CZ" altLang="cs-CZ" sz="1600" dirty="0"/>
              <a:t>. Vysokým hodnotám napětí lze zabránit klimatizací s řízenou vlhkostí, použitím antistatických materiálů podlah a čalounění; nošením oděvů z přírodních materiálů (např. bavlna).</a:t>
            </a:r>
          </a:p>
        </p:txBody>
      </p:sp>
      <p:sp>
        <p:nvSpPr>
          <p:cNvPr id="22532" name="Text Box 7">
            <a:extLst>
              <a:ext uri="{FF2B5EF4-FFF2-40B4-BE49-F238E27FC236}">
                <a16:creationId xmlns:a16="http://schemas.microsoft.com/office/drawing/2014/main" id="{E03FB84A-4A5A-4D34-9037-3CFC141FEE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73549" y="2818292"/>
            <a:ext cx="571500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cs-CZ" altLang="cs-CZ" sz="1800" dirty="0">
                <a:solidFill>
                  <a:schemeClr val="accent2"/>
                </a:solidFill>
              </a:rPr>
              <a:t>Závislost napětí elektrostatického výboje na vlhkosti vzduchu a druhu materiálu, který elektrostatický náboj vytváří</a:t>
            </a:r>
          </a:p>
        </p:txBody>
      </p:sp>
      <p:sp>
        <p:nvSpPr>
          <p:cNvPr id="9" name="Text Box 6">
            <a:extLst>
              <a:ext uri="{FF2B5EF4-FFF2-40B4-BE49-F238E27FC236}">
                <a16:creationId xmlns:a16="http://schemas.microsoft.com/office/drawing/2014/main" id="{E2D2AE15-CD3D-45A9-98FA-256F94D601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9728" y="3639937"/>
            <a:ext cx="3482752" cy="123110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cs-CZ" altLang="cs-CZ" sz="1600" b="1" dirty="0">
                <a:solidFill>
                  <a:schemeClr val="accent2"/>
                </a:solidFill>
              </a:rPr>
              <a:t>Charakteristika výboje ESD:</a:t>
            </a:r>
          </a:p>
          <a:p>
            <a:pPr marL="285750" indent="-285750" eaLnBrk="1" hangingPunct="1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cs-CZ" altLang="cs-CZ" sz="1600" dirty="0"/>
              <a:t>vysoké průrazné napětí až 15 </a:t>
            </a:r>
            <a:r>
              <a:rPr lang="cs-CZ" altLang="cs-CZ" sz="1600" dirty="0" err="1"/>
              <a:t>kV</a:t>
            </a:r>
            <a:endParaRPr lang="cs-CZ" altLang="cs-CZ" sz="1600" dirty="0"/>
          </a:p>
          <a:p>
            <a:pPr marL="285750" indent="-285750" eaLnBrk="1" hangingPunct="1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cs-CZ" altLang="cs-CZ" sz="1600" dirty="0"/>
              <a:t>vysokofrekvenční obsah</a:t>
            </a:r>
            <a:br>
              <a:rPr lang="cs-CZ" altLang="cs-CZ" sz="1600" dirty="0"/>
            </a:br>
            <a:r>
              <a:rPr lang="cs-CZ" altLang="cs-CZ" sz="1600" dirty="0"/>
              <a:t>impulzního rušení až do 1 GHz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Text Box 1033">
            <a:extLst>
              <a:ext uri="{FF2B5EF4-FFF2-40B4-BE49-F238E27FC236}">
                <a16:creationId xmlns:a16="http://schemas.microsoft.com/office/drawing/2014/main" id="{7D36BE5B-BB1A-4C58-97FF-DC4B8D3CA7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9858" y="26676"/>
            <a:ext cx="741655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cs-CZ" altLang="cs-CZ" sz="2400" b="1" dirty="0">
                <a:solidFill>
                  <a:schemeClr val="accent2"/>
                </a:solidFill>
              </a:rPr>
              <a:t>Vznik lokálního elektrostatického výboje</a:t>
            </a:r>
          </a:p>
        </p:txBody>
      </p:sp>
      <p:sp>
        <p:nvSpPr>
          <p:cNvPr id="25605" name="Text Box 1035">
            <a:extLst>
              <a:ext uri="{FF2B5EF4-FFF2-40B4-BE49-F238E27FC236}">
                <a16:creationId xmlns:a16="http://schemas.microsoft.com/office/drawing/2014/main" id="{F12EBFD4-5389-4BD2-8F42-A0CBDC85D8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048" y="645377"/>
            <a:ext cx="528085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cs-CZ" altLang="cs-CZ" sz="1600" dirty="0"/>
              <a:t>Tření šatů a bot o izolační povrch vyvolává vznik náboje o vysokém elektrickém napětí, které dále narůstá s každým krokem pracovníka na izolačním povrchu (</a:t>
            </a:r>
            <a:r>
              <a:rPr lang="cs-CZ" altLang="cs-CZ" sz="1600" dirty="0" err="1"/>
              <a:t>triboelektrický</a:t>
            </a:r>
            <a:r>
              <a:rPr lang="cs-CZ" altLang="cs-CZ" sz="1600" dirty="0"/>
              <a:t> jev). Při dotyku pracovníka s povrchem elektrického zařízení o vztažném potenciálu okolí se náboj kapacity lidského těla vybije. </a:t>
            </a:r>
          </a:p>
        </p:txBody>
      </p:sp>
      <p:pic>
        <p:nvPicPr>
          <p:cNvPr id="25606" name="Picture 8" descr="Elektromagnetická kompatibilita - PDF Free Download">
            <a:extLst>
              <a:ext uri="{FF2B5EF4-FFF2-40B4-BE49-F238E27FC236}">
                <a16:creationId xmlns:a16="http://schemas.microsoft.com/office/drawing/2014/main" id="{42442B74-A925-42FE-8001-3A2A5B7579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4078" y="4279643"/>
            <a:ext cx="3686744" cy="2551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7" name="Picture 10" descr="Some Basic Facts about ESD Matting | COBA Europe">
            <a:extLst>
              <a:ext uri="{FF2B5EF4-FFF2-40B4-BE49-F238E27FC236}">
                <a16:creationId xmlns:a16="http://schemas.microsoft.com/office/drawing/2014/main" id="{674AE9E1-8688-45AC-AA9C-1EEC0996A9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9531" y="699986"/>
            <a:ext cx="3524250" cy="3522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662BB513-9033-4398-9D21-59CF58F344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79" y="2993986"/>
            <a:ext cx="5395110" cy="3730664"/>
          </a:xfrm>
          <a:prstGeom prst="rect">
            <a:avLst/>
          </a:prstGeom>
        </p:spPr>
      </p:pic>
      <p:sp>
        <p:nvSpPr>
          <p:cNvPr id="25604" name="Text Box 1034">
            <a:extLst>
              <a:ext uri="{FF2B5EF4-FFF2-40B4-BE49-F238E27FC236}">
                <a16:creationId xmlns:a16="http://schemas.microsoft.com/office/drawing/2014/main" id="{2375F7C3-D69B-42F4-9086-454E099340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575" y="2200890"/>
            <a:ext cx="4772925" cy="15696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5750" indent="-2857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Char char="§"/>
            </a:pPr>
            <a:r>
              <a:rPr lang="cs-CZ" altLang="cs-CZ" sz="1600" dirty="0"/>
              <a:t>ekvivalentní kapacita těla je cca 100 ÷ 200 </a:t>
            </a:r>
            <a:r>
              <a:rPr lang="cs-CZ" altLang="cs-CZ" sz="1600" dirty="0" err="1"/>
              <a:t>pF</a:t>
            </a:r>
            <a:r>
              <a:rPr lang="cs-CZ" altLang="cs-CZ" sz="1600" dirty="0"/>
              <a:t> </a:t>
            </a:r>
          </a:p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Char char="§"/>
            </a:pPr>
            <a:r>
              <a:rPr lang="cs-CZ" altLang="cs-CZ" sz="1600" dirty="0"/>
              <a:t>odpor "vybíjecí" paže člověka je 100 Ω až 2 </a:t>
            </a:r>
            <a:r>
              <a:rPr lang="cs-CZ" altLang="cs-CZ" sz="1600" dirty="0" err="1"/>
              <a:t>kΩ</a:t>
            </a:r>
            <a:r>
              <a:rPr lang="cs-CZ" altLang="cs-CZ" sz="1600" dirty="0"/>
              <a:t> </a:t>
            </a:r>
          </a:p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Char char="§"/>
            </a:pPr>
            <a:r>
              <a:rPr lang="cs-CZ" altLang="cs-CZ" sz="1600" dirty="0"/>
              <a:t>proudový vybíjecí impulz je velký a velmi rychlý, během jediné </a:t>
            </a:r>
            <a:r>
              <a:rPr lang="cs-CZ" altLang="cs-CZ" sz="1600" dirty="0" err="1"/>
              <a:t>ns</a:t>
            </a:r>
            <a:r>
              <a:rPr lang="cs-CZ" altLang="cs-CZ" sz="1600" dirty="0"/>
              <a:t> dosáhne velikosti několika jednotek až desítek A </a:t>
            </a: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5DBBB9C8-56C2-4706-875B-F24374F47307}"/>
              </a:ext>
            </a:extLst>
          </p:cNvPr>
          <p:cNvSpPr txBox="1"/>
          <p:nvPr/>
        </p:nvSpPr>
        <p:spPr>
          <a:xfrm>
            <a:off x="284874" y="365993"/>
            <a:ext cx="861147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200" dirty="0"/>
              <a:t>https://www.teseq.com/media/docs/support_downloads/technical-information/handy-guides/Transient_immunity_testing_e.pdf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626" name="Object 1026">
            <a:extLst>
              <a:ext uri="{FF2B5EF4-FFF2-40B4-BE49-F238E27FC236}">
                <a16:creationId xmlns:a16="http://schemas.microsoft.com/office/drawing/2014/main" id="{61954427-C46E-4564-8AAB-51A0FE48AAE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81000" y="2286000"/>
          <a:ext cx="4170363" cy="289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PHOTO-PAINT Image" r:id="rId3" imgW="5833884" imgH="2176276" progId="CPaint5">
                  <p:embed/>
                </p:oleObj>
              </mc:Choice>
              <mc:Fallback>
                <p:oleObj name="PHOTO-PAINT Image" r:id="rId3" imgW="5833884" imgH="2176276" progId="CPaint5">
                  <p:embed/>
                  <p:pic>
                    <p:nvPicPr>
                      <p:cNvPr id="0" name="Object 10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234" r="45047"/>
                      <a:stretch>
                        <a:fillRect/>
                      </a:stretch>
                    </p:blipFill>
                    <p:spPr bwMode="auto">
                      <a:xfrm>
                        <a:off x="381000" y="2286000"/>
                        <a:ext cx="4170363" cy="289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>
                        <a:outerShdw dist="107763" dir="2700000" algn="ctr" rotWithShape="0">
                          <a:schemeClr val="bg2"/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27" name="Object 1027">
            <a:extLst>
              <a:ext uri="{FF2B5EF4-FFF2-40B4-BE49-F238E27FC236}">
                <a16:creationId xmlns:a16="http://schemas.microsoft.com/office/drawing/2014/main" id="{994F2AD8-08CC-4DBB-A420-E9E9EA8DD4D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953000" y="2286000"/>
          <a:ext cx="3692525" cy="289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PHOTO-PAINT Image" r:id="rId5" imgW="5833884" imgH="2176276" progId="CPaint5">
                  <p:embed/>
                </p:oleObj>
              </mc:Choice>
              <mc:Fallback>
                <p:oleObj name="PHOTO-PAINT Image" r:id="rId5" imgW="5833884" imgH="2176276" progId="CPaint5">
                  <p:embed/>
                  <p:pic>
                    <p:nvPicPr>
                      <p:cNvPr id="0" name="Object 10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51836" r="616"/>
                      <a:stretch>
                        <a:fillRect/>
                      </a:stretch>
                    </p:blipFill>
                    <p:spPr bwMode="auto">
                      <a:xfrm>
                        <a:off x="4953000" y="2286000"/>
                        <a:ext cx="3692525" cy="289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>
                        <a:outerShdw dist="107763" dir="2700000" algn="ctr" rotWithShape="0">
                          <a:schemeClr val="bg2"/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28" name="Text Box 1028">
            <a:extLst>
              <a:ext uri="{FF2B5EF4-FFF2-40B4-BE49-F238E27FC236}">
                <a16:creationId xmlns:a16="http://schemas.microsoft.com/office/drawing/2014/main" id="{1AEB72A5-E42C-4DA1-B053-1DF1F1D99A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912813"/>
            <a:ext cx="8610600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cs-CZ" altLang="cs-CZ" sz="1800" dirty="0"/>
              <a:t>Elektrostatický výboj může ovlivnit funkci i životnost elektronického zařízení či jeho součástek buď přímo (přímý výboj), nebo indukcí magnetickým či elektrickým polem do jiných signálových obvodů. </a:t>
            </a:r>
          </a:p>
        </p:txBody>
      </p:sp>
      <p:sp>
        <p:nvSpPr>
          <p:cNvPr id="26629" name="Text Box 1029">
            <a:extLst>
              <a:ext uri="{FF2B5EF4-FFF2-40B4-BE49-F238E27FC236}">
                <a16:creationId xmlns:a16="http://schemas.microsoft.com/office/drawing/2014/main" id="{65A7CCFF-9F49-4587-B3C4-857E27048C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1908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cs-CZ" altLang="cs-CZ" sz="2400" b="1">
                <a:solidFill>
                  <a:schemeClr val="accent2"/>
                </a:solidFill>
              </a:rPr>
              <a:t>Působení elektrostatického výboje na součástky a obvody</a:t>
            </a:r>
          </a:p>
        </p:txBody>
      </p:sp>
      <p:sp>
        <p:nvSpPr>
          <p:cNvPr id="26630" name="Text Box 1030">
            <a:extLst>
              <a:ext uri="{FF2B5EF4-FFF2-40B4-BE49-F238E27FC236}">
                <a16:creationId xmlns:a16="http://schemas.microsoft.com/office/drawing/2014/main" id="{8A06E59A-710B-462E-8106-C304A7DAB6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5410200"/>
            <a:ext cx="419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cs-CZ" altLang="cs-CZ" sz="1800">
                <a:solidFill>
                  <a:schemeClr val="accent2"/>
                </a:solidFill>
              </a:rPr>
              <a:t>Přímé působení (vybití) při přiblížení paže nebo nabitého nástroje.</a:t>
            </a:r>
          </a:p>
        </p:txBody>
      </p:sp>
      <p:sp>
        <p:nvSpPr>
          <p:cNvPr id="26631" name="Text Box 1031">
            <a:extLst>
              <a:ext uri="{FF2B5EF4-FFF2-40B4-BE49-F238E27FC236}">
                <a16:creationId xmlns:a16="http://schemas.microsoft.com/office/drawing/2014/main" id="{B1198868-04BF-43EA-8C61-09CFBBD0EE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5410200"/>
            <a:ext cx="4087813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cs-CZ" altLang="cs-CZ" sz="1800">
                <a:solidFill>
                  <a:schemeClr val="accent2"/>
                </a:solidFill>
              </a:rPr>
              <a:t>Působení indukcí rušivého napětí </a:t>
            </a:r>
            <a:r>
              <a:rPr lang="cs-CZ" altLang="cs-CZ" sz="1800" i="1">
                <a:solidFill>
                  <a:schemeClr val="accent2"/>
                </a:solidFill>
              </a:rPr>
              <a:t>U</a:t>
            </a:r>
            <a:r>
              <a:rPr lang="cs-CZ" altLang="cs-CZ" sz="1800" i="1" baseline="-25000">
                <a:solidFill>
                  <a:schemeClr val="accent2"/>
                </a:solidFill>
              </a:rPr>
              <a:t>r</a:t>
            </a:r>
            <a:r>
              <a:rPr lang="cs-CZ" altLang="cs-CZ" sz="1800">
                <a:solidFill>
                  <a:schemeClr val="accent2"/>
                </a:solidFill>
              </a:rPr>
              <a:t> do galvanicky oddělených obvodů.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60FBF5A9-B82D-4484-9304-4598996422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84" y="54000"/>
            <a:ext cx="7350381" cy="6804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Obrázek 2">
            <a:extLst>
              <a:ext uri="{FF2B5EF4-FFF2-40B4-BE49-F238E27FC236}">
                <a16:creationId xmlns:a16="http://schemas.microsoft.com/office/drawing/2014/main" id="{21C7AF97-1FC4-4CF1-AB3D-E88BD77F8E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981075"/>
            <a:ext cx="6599237" cy="570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1" name="Rectangle 4">
            <a:extLst>
              <a:ext uri="{FF2B5EF4-FFF2-40B4-BE49-F238E27FC236}">
                <a16:creationId xmlns:a16="http://schemas.microsoft.com/office/drawing/2014/main" id="{D7C24A12-9184-4008-9476-5963967B08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6437"/>
          </a:xfrm>
          <a:noFill/>
        </p:spPr>
        <p:txBody>
          <a:bodyPr/>
          <a:lstStyle/>
          <a:p>
            <a:pPr eaLnBrk="1" hangingPunct="1"/>
            <a:r>
              <a:rPr lang="cs-CZ" altLang="cs-CZ">
                <a:solidFill>
                  <a:schemeClr val="accent2"/>
                </a:solidFill>
              </a:rPr>
              <a:t>ESD generátor (simulátor)</a:t>
            </a:r>
          </a:p>
        </p:txBody>
      </p:sp>
      <p:sp>
        <p:nvSpPr>
          <p:cNvPr id="27652" name="Text Box 6">
            <a:extLst>
              <a:ext uri="{FF2B5EF4-FFF2-40B4-BE49-F238E27FC236}">
                <a16:creationId xmlns:a16="http://schemas.microsoft.com/office/drawing/2014/main" id="{29E44C7D-4856-43A4-ACD6-9135A6140A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713" y="2228850"/>
            <a:ext cx="5545137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Char char="§"/>
            </a:pPr>
            <a:r>
              <a:rPr lang="cs-CZ" altLang="cs-CZ" sz="1800" dirty="0">
                <a:solidFill>
                  <a:srgbClr val="000000"/>
                </a:solidFill>
              </a:rPr>
              <a:t> regulovatelný zdroj vysokého napětí 0 až 30 </a:t>
            </a:r>
            <a:r>
              <a:rPr lang="cs-CZ" altLang="cs-CZ" sz="1800" dirty="0" err="1">
                <a:solidFill>
                  <a:srgbClr val="000000"/>
                </a:solidFill>
              </a:rPr>
              <a:t>kV</a:t>
            </a:r>
            <a:r>
              <a:rPr lang="cs-CZ" altLang="cs-CZ" sz="1800" dirty="0"/>
              <a:t> </a:t>
            </a:r>
          </a:p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Char char="§"/>
            </a:pPr>
            <a:r>
              <a:rPr lang="cs-CZ" altLang="cs-CZ" sz="1800" dirty="0">
                <a:solidFill>
                  <a:srgbClr val="000000"/>
                </a:solidFill>
              </a:rPr>
              <a:t> nabíjecí kondenzátor 150 </a:t>
            </a:r>
            <a:r>
              <a:rPr lang="cs-CZ" altLang="cs-CZ" sz="1800" dirty="0" err="1">
                <a:solidFill>
                  <a:srgbClr val="000000"/>
                </a:solidFill>
              </a:rPr>
              <a:t>pF</a:t>
            </a:r>
            <a:r>
              <a:rPr lang="cs-CZ" altLang="cs-CZ" sz="1800" dirty="0"/>
              <a:t> </a:t>
            </a:r>
          </a:p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Char char="§"/>
            </a:pPr>
            <a:r>
              <a:rPr lang="cs-CZ" altLang="cs-CZ" sz="1800" dirty="0">
                <a:solidFill>
                  <a:srgbClr val="000000"/>
                </a:solidFill>
              </a:rPr>
              <a:t> vybíjecí odpor 330 ohmů</a:t>
            </a:r>
            <a:r>
              <a:rPr lang="cs-CZ" altLang="cs-CZ" sz="1800" dirty="0"/>
              <a:t> </a:t>
            </a:r>
          </a:p>
        </p:txBody>
      </p:sp>
      <p:pic>
        <p:nvPicPr>
          <p:cNvPr id="27653" name="Obrázek 4">
            <a:extLst>
              <a:ext uri="{FF2B5EF4-FFF2-40B4-BE49-F238E27FC236}">
                <a16:creationId xmlns:a16="http://schemas.microsoft.com/office/drawing/2014/main" id="{9F7DE45D-1D1E-4E42-AA59-F781A0ACED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992" y="3400475"/>
            <a:ext cx="5937250" cy="3452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6">
            <a:extLst>
              <a:ext uri="{FF2B5EF4-FFF2-40B4-BE49-F238E27FC236}">
                <a16:creationId xmlns:a16="http://schemas.microsoft.com/office/drawing/2014/main" id="{18B36A9D-5CA5-4A15-AE70-B35C8A7BD1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293" y="5956142"/>
            <a:ext cx="396044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5750" indent="-2857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ct val="50000"/>
              </a:spcBef>
              <a:buNone/>
            </a:pPr>
            <a:r>
              <a:rPr lang="cs-CZ" altLang="cs-CZ" sz="1800" dirty="0">
                <a:solidFill>
                  <a:srgbClr val="000000"/>
                </a:solidFill>
              </a:rPr>
              <a:t>pistole s výměnným kovovým hrotem pro aplikaci ESD na zařízení</a:t>
            </a:r>
            <a:endParaRPr lang="cs-CZ" altLang="cs-CZ" sz="18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4">
            <a:extLst>
              <a:ext uri="{FF2B5EF4-FFF2-40B4-BE49-F238E27FC236}">
                <a16:creationId xmlns:a16="http://schemas.microsoft.com/office/drawing/2014/main" id="{CE8D601F-1ECB-4514-821B-FF091AE026D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6437"/>
          </a:xfrm>
          <a:noFill/>
        </p:spPr>
        <p:txBody>
          <a:bodyPr/>
          <a:lstStyle/>
          <a:p>
            <a:pPr eaLnBrk="1" hangingPunct="1"/>
            <a:r>
              <a:rPr lang="cs-CZ" altLang="cs-CZ" sz="3600" b="1">
                <a:solidFill>
                  <a:schemeClr val="accent2"/>
                </a:solidFill>
              </a:rPr>
              <a:t>Schéma zkušebního generátoru</a:t>
            </a:r>
          </a:p>
        </p:txBody>
      </p:sp>
      <p:sp>
        <p:nvSpPr>
          <p:cNvPr id="28675" name="Text Box 8">
            <a:extLst>
              <a:ext uri="{FF2B5EF4-FFF2-40B4-BE49-F238E27FC236}">
                <a16:creationId xmlns:a16="http://schemas.microsoft.com/office/drawing/2014/main" id="{EA7F4B64-3392-4F26-8CC2-C968136646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388" y="3757613"/>
            <a:ext cx="4094162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cs-CZ" altLang="cs-CZ" sz="1800" i="1" dirty="0" err="1"/>
              <a:t>R</a:t>
            </a:r>
            <a:r>
              <a:rPr lang="cs-CZ" altLang="cs-CZ" sz="1800" i="1" baseline="-25000" dirty="0" err="1"/>
              <a:t>c</a:t>
            </a:r>
            <a:r>
              <a:rPr lang="cs-CZ" altLang="cs-CZ" sz="1800" dirty="0"/>
              <a:t> – nabíjecí rezistor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cs-CZ" altLang="cs-CZ" sz="1800" i="1" dirty="0" err="1"/>
              <a:t>R</a:t>
            </a:r>
            <a:r>
              <a:rPr lang="cs-CZ" altLang="cs-CZ" sz="1800" i="1" baseline="-25000" dirty="0" err="1"/>
              <a:t>d</a:t>
            </a:r>
            <a:r>
              <a:rPr lang="cs-CZ" altLang="cs-CZ" sz="1800" dirty="0"/>
              <a:t> – vybíjecí rezistor –  představuje vnitřní odpor lidského těla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cs-CZ" altLang="cs-CZ" sz="1800" i="1" dirty="0"/>
              <a:t>C</a:t>
            </a:r>
            <a:r>
              <a:rPr lang="cs-CZ" altLang="cs-CZ" sz="1800" i="1" baseline="-25000" dirty="0"/>
              <a:t>s</a:t>
            </a:r>
            <a:r>
              <a:rPr lang="cs-CZ" altLang="cs-CZ" sz="1800" dirty="0"/>
              <a:t> – kondenzátor akumulující energii – představuje kapacitu lidského těla</a:t>
            </a:r>
          </a:p>
        </p:txBody>
      </p:sp>
      <p:grpSp>
        <p:nvGrpSpPr>
          <p:cNvPr id="28676" name="Skupina 24">
            <a:extLst>
              <a:ext uri="{FF2B5EF4-FFF2-40B4-BE49-F238E27FC236}">
                <a16:creationId xmlns:a16="http://schemas.microsoft.com/office/drawing/2014/main" id="{45AF7FE3-AE74-49B2-9DE0-B7EAB07BB062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491038" y="3448050"/>
            <a:ext cx="4495800" cy="3175000"/>
            <a:chOff x="2411760" y="1904868"/>
            <a:chExt cx="4316887" cy="3048264"/>
          </a:xfrm>
        </p:grpSpPr>
        <p:grpSp>
          <p:nvGrpSpPr>
            <p:cNvPr id="28678" name="Skupina 20">
              <a:extLst>
                <a:ext uri="{FF2B5EF4-FFF2-40B4-BE49-F238E27FC236}">
                  <a16:creationId xmlns:a16="http://schemas.microsoft.com/office/drawing/2014/main" id="{96D40ED9-58DF-412E-847F-EC94CDA9315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11760" y="1904868"/>
              <a:ext cx="4316887" cy="3048264"/>
              <a:chOff x="2411760" y="1904868"/>
              <a:chExt cx="4316887" cy="3048264"/>
            </a:xfrm>
          </p:grpSpPr>
          <p:pic>
            <p:nvPicPr>
              <p:cNvPr id="28680" name="Obrázek 6">
                <a:extLst>
                  <a:ext uri="{FF2B5EF4-FFF2-40B4-BE49-F238E27FC236}">
                    <a16:creationId xmlns:a16="http://schemas.microsoft.com/office/drawing/2014/main" id="{14E2C9F8-132A-4018-90B8-4EB011C716B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15353" y="1904868"/>
                <a:ext cx="4313294" cy="30482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cxnSp>
            <p:nvCxnSpPr>
              <p:cNvPr id="9" name="Přímá spojnice 8">
                <a:extLst>
                  <a:ext uri="{FF2B5EF4-FFF2-40B4-BE49-F238E27FC236}">
                    <a16:creationId xmlns:a16="http://schemas.microsoft.com/office/drawing/2014/main" id="{8E9C3244-4DC1-406F-A54A-428EEC4392F6}"/>
                  </a:ext>
                </a:extLst>
              </p:cNvPr>
              <p:cNvCxnSpPr/>
              <p:nvPr/>
            </p:nvCxnSpPr>
            <p:spPr>
              <a:xfrm>
                <a:off x="2411760" y="2493183"/>
                <a:ext cx="0" cy="2231329"/>
              </a:xfrm>
              <a:prstGeom prst="line">
                <a:avLst/>
              </a:prstGeom>
              <a:ln w="28575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Přímá spojnice 13">
                <a:extLst>
                  <a:ext uri="{FF2B5EF4-FFF2-40B4-BE49-F238E27FC236}">
                    <a16:creationId xmlns:a16="http://schemas.microsoft.com/office/drawing/2014/main" id="{33A4B80C-2123-4FF9-843D-AC0102F44AC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11760" y="2493183"/>
                <a:ext cx="3384000" cy="0"/>
              </a:xfrm>
              <a:prstGeom prst="line">
                <a:avLst/>
              </a:prstGeom>
              <a:ln w="28575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Přímá spojnice 15">
                <a:extLst>
                  <a:ext uri="{FF2B5EF4-FFF2-40B4-BE49-F238E27FC236}">
                    <a16:creationId xmlns:a16="http://schemas.microsoft.com/office/drawing/2014/main" id="{3208A795-6C16-4AA3-97EF-16C45F01758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95760" y="2493183"/>
                <a:ext cx="0" cy="647757"/>
              </a:xfrm>
              <a:prstGeom prst="line">
                <a:avLst/>
              </a:prstGeom>
              <a:ln w="28575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Přímá spojnice 17">
                <a:extLst>
                  <a:ext uri="{FF2B5EF4-FFF2-40B4-BE49-F238E27FC236}">
                    <a16:creationId xmlns:a16="http://schemas.microsoft.com/office/drawing/2014/main" id="{89F7645B-ED6C-4484-847F-8580FAA1E0C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11760" y="4724512"/>
                <a:ext cx="576195" cy="0"/>
              </a:xfrm>
              <a:prstGeom prst="line">
                <a:avLst/>
              </a:prstGeom>
              <a:ln w="28575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Přímá spojnice 19">
                <a:extLst>
                  <a:ext uri="{FF2B5EF4-FFF2-40B4-BE49-F238E27FC236}">
                    <a16:creationId xmlns:a16="http://schemas.microsoft.com/office/drawing/2014/main" id="{792BF753-6804-42CA-9E1A-187BDC9DFCA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419338" y="3788695"/>
                <a:ext cx="1009103" cy="0"/>
              </a:xfrm>
              <a:prstGeom prst="line">
                <a:avLst/>
              </a:prstGeom>
              <a:ln w="28575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Přímá spojnice 21">
                <a:extLst>
                  <a:ext uri="{FF2B5EF4-FFF2-40B4-BE49-F238E27FC236}">
                    <a16:creationId xmlns:a16="http://schemas.microsoft.com/office/drawing/2014/main" id="{27AB015D-8862-49A9-9E2B-3C6188D8379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987955" y="3788695"/>
                <a:ext cx="431383" cy="935817"/>
              </a:xfrm>
              <a:prstGeom prst="line">
                <a:avLst/>
              </a:prstGeom>
              <a:ln w="28575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Přímá spojnice 23">
                <a:extLst>
                  <a:ext uri="{FF2B5EF4-FFF2-40B4-BE49-F238E27FC236}">
                    <a16:creationId xmlns:a16="http://schemas.microsoft.com/office/drawing/2014/main" id="{B7FF23E4-38F3-43B0-8398-EDAC9C2F55C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428441" y="3212573"/>
                <a:ext cx="288098" cy="576122"/>
              </a:xfrm>
              <a:prstGeom prst="line">
                <a:avLst/>
              </a:prstGeom>
              <a:ln w="28575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Přímá spojnice 25">
                <a:extLst>
                  <a:ext uri="{FF2B5EF4-FFF2-40B4-BE49-F238E27FC236}">
                    <a16:creationId xmlns:a16="http://schemas.microsoft.com/office/drawing/2014/main" id="{2AE12978-895D-4CA9-B978-DCE695B6E96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716539" y="3140940"/>
                <a:ext cx="1079222" cy="71634"/>
              </a:xfrm>
              <a:prstGeom prst="line">
                <a:avLst/>
              </a:prstGeom>
              <a:ln w="28575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8679" name="TextovéPole 22">
              <a:extLst>
                <a:ext uri="{FF2B5EF4-FFF2-40B4-BE49-F238E27FC236}">
                  <a16:creationId xmlns:a16="http://schemas.microsoft.com/office/drawing/2014/main" id="{58D3FE71-477A-4C5B-87EA-0994B14F33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6016" y="4121849"/>
              <a:ext cx="49404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cs-CZ" altLang="cs-CZ" sz="1400" b="1">
                  <a:solidFill>
                    <a:srgbClr val="0033CC"/>
                  </a:solidFill>
                </a:rPr>
                <a:t>2 m</a:t>
              </a:r>
            </a:p>
          </p:txBody>
        </p:sp>
      </p:grpSp>
      <p:pic>
        <p:nvPicPr>
          <p:cNvPr id="28677" name="Obrázek 27">
            <a:extLst>
              <a:ext uri="{FF2B5EF4-FFF2-40B4-BE49-F238E27FC236}">
                <a16:creationId xmlns:a16="http://schemas.microsoft.com/office/drawing/2014/main" id="{C8531A05-E0C0-4A02-BE37-D3258F6F28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88" y="998538"/>
            <a:ext cx="8810625" cy="224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 Box 6">
            <a:extLst>
              <a:ext uri="{FF2B5EF4-FFF2-40B4-BE49-F238E27FC236}">
                <a16:creationId xmlns:a16="http://schemas.microsoft.com/office/drawing/2014/main" id="{B4111E2D-9376-4D36-9BFB-DF1A3D05F6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7984" y="3268088"/>
            <a:ext cx="2163316" cy="5847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square">
            <a:spAutoFit/>
          </a:bodyPr>
          <a:lstStyle>
            <a:lvl1pPr marL="285750" indent="-2857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ct val="50000"/>
              </a:spcBef>
              <a:buNone/>
            </a:pPr>
            <a:r>
              <a:rPr lang="cs-CZ" altLang="cs-CZ" sz="1600" b="1" dirty="0">
                <a:solidFill>
                  <a:srgbClr val="0033CC"/>
                </a:solidFill>
              </a:rPr>
              <a:t>pistole pro aplikaci ESD na zařízení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3E6ABAE3-3B29-4A83-A3C2-7466305EDB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1925" y="152400"/>
            <a:ext cx="8820150" cy="777875"/>
          </a:xfrm>
        </p:spPr>
        <p:txBody>
          <a:bodyPr/>
          <a:lstStyle/>
          <a:p>
            <a:pPr eaLnBrk="1" hangingPunct="1"/>
            <a:r>
              <a:rPr lang="cs-CZ" altLang="cs-CZ" sz="2400" b="1">
                <a:solidFill>
                  <a:schemeClr val="accent2"/>
                </a:solidFill>
              </a:rPr>
              <a:t>Impulz výstupního proudu generátoru při kontaktním výboji</a:t>
            </a:r>
            <a:r>
              <a:rPr lang="cs-CZ" altLang="cs-CZ" sz="2400"/>
              <a:t> </a:t>
            </a:r>
          </a:p>
        </p:txBody>
      </p:sp>
      <p:pic>
        <p:nvPicPr>
          <p:cNvPr id="29699" name="Obrázek 2">
            <a:extLst>
              <a:ext uri="{FF2B5EF4-FFF2-40B4-BE49-F238E27FC236}">
                <a16:creationId xmlns:a16="http://schemas.microsoft.com/office/drawing/2014/main" id="{7E3212CC-7F2F-427F-838F-BAFFD276A8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752475"/>
            <a:ext cx="6216650" cy="317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1" name="Text Box 11">
            <a:extLst>
              <a:ext uri="{FF2B5EF4-FFF2-40B4-BE49-F238E27FC236}">
                <a16:creationId xmlns:a16="http://schemas.microsoft.com/office/drawing/2014/main" id="{BD9CCE1F-1E07-48DE-B0E2-1358988B46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4738" y="3832225"/>
            <a:ext cx="4343400" cy="396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cs-CZ" altLang="cs-CZ" sz="2000"/>
              <a:t>Parametry proudového impulzu ESD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A66E11ED-C886-472D-8F4A-B2C6DF33DBFE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137840" y="1102276"/>
            <a:ext cx="5126303" cy="883383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cs-CZ">
                <a:noFill/>
              </a:rPr>
              <a:t> 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FE88CFE9-0C2C-4D13-A721-1F21291816AE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413861" y="2045315"/>
            <a:ext cx="1787541" cy="494687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cs-CZ">
                <a:noFill/>
              </a:rPr>
              <a:t> </a:t>
            </a: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82E1A7D2-A665-49C0-9EE8-07C5F34A0305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5846079" y="2045314"/>
            <a:ext cx="1791131" cy="494687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cs-CZ">
                <a:noFill/>
              </a:rPr>
              <a:t> </a:t>
            </a:r>
          </a:p>
        </p:txBody>
      </p:sp>
      <p:sp>
        <p:nvSpPr>
          <p:cNvPr id="29705" name="TextovéPole 9">
            <a:extLst>
              <a:ext uri="{FF2B5EF4-FFF2-40B4-BE49-F238E27FC236}">
                <a16:creationId xmlns:a16="http://schemas.microsoft.com/office/drawing/2014/main" id="{579E34CE-4A56-40D8-AC53-D4697AA864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2113" y="2755900"/>
            <a:ext cx="1790700" cy="116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cs-CZ" sz="1400" i="1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τ</a:t>
            </a:r>
            <a:r>
              <a:rPr lang="cs-CZ" altLang="cs-CZ" sz="1400" baseline="-2500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1</a:t>
            </a:r>
            <a:r>
              <a:rPr lang="cs-CZ" altLang="cs-CZ" sz="140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= 1,1ns; </a:t>
            </a:r>
            <a:r>
              <a:rPr lang="el-GR" altLang="cs-CZ" sz="1400" i="1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τ</a:t>
            </a:r>
            <a:r>
              <a:rPr lang="cs-CZ" altLang="cs-CZ" sz="1400" baseline="-2500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1</a:t>
            </a:r>
            <a:r>
              <a:rPr lang="cs-CZ" altLang="cs-CZ" sz="140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= 2 ns; </a:t>
            </a:r>
            <a:r>
              <a:rPr lang="el-GR" altLang="cs-CZ" sz="1400" i="1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τ</a:t>
            </a:r>
            <a:r>
              <a:rPr lang="cs-CZ" altLang="cs-CZ" sz="1400" baseline="-2500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1</a:t>
            </a:r>
            <a:r>
              <a:rPr lang="cs-CZ" altLang="cs-CZ" sz="140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= 12 ns; </a:t>
            </a:r>
            <a:r>
              <a:rPr lang="el-GR" altLang="cs-CZ" sz="1400" i="1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τ</a:t>
            </a:r>
            <a:r>
              <a:rPr lang="cs-CZ" altLang="cs-CZ" sz="1400" baseline="-2500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1</a:t>
            </a:r>
            <a:r>
              <a:rPr lang="cs-CZ" altLang="cs-CZ" sz="140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= 37 ns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cs-CZ" altLang="cs-CZ" sz="1400" i="1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I</a:t>
            </a:r>
            <a:r>
              <a:rPr lang="cs-CZ" altLang="cs-CZ" sz="1400" baseline="-2500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1</a:t>
            </a:r>
            <a:r>
              <a:rPr lang="cs-CZ" altLang="cs-CZ" sz="140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= 16,6 A (pro 4 kV); </a:t>
            </a:r>
            <a:r>
              <a:rPr lang="cs-CZ" altLang="cs-CZ" sz="1400" i="1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I</a:t>
            </a:r>
            <a:r>
              <a:rPr lang="cs-CZ" altLang="cs-CZ" sz="1400" i="1" baseline="-2500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2</a:t>
            </a:r>
            <a:r>
              <a:rPr lang="cs-CZ" altLang="cs-CZ" sz="140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= 9,3 A (pro 4 kV)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cs-CZ" altLang="cs-CZ" sz="1400" i="1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n</a:t>
            </a:r>
            <a:r>
              <a:rPr lang="cs-CZ" altLang="cs-CZ" sz="140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= 1,8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ulka 2">
                <a:extLst>
                  <a:ext uri="{FF2B5EF4-FFF2-40B4-BE49-F238E27FC236}">
                    <a16:creationId xmlns:a16="http://schemas.microsoft.com/office/drawing/2014/main" id="{5F87EC61-9CD4-46FD-BD30-0E3FB16AF45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88112158"/>
                  </p:ext>
                </p:extLst>
              </p:nvPr>
            </p:nvGraphicFramePr>
            <p:xfrm>
              <a:off x="652434" y="4285234"/>
              <a:ext cx="6984776" cy="21234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68152">
                      <a:extLst>
                        <a:ext uri="{9D8B030D-6E8A-4147-A177-3AD203B41FA5}">
                          <a16:colId xmlns:a16="http://schemas.microsoft.com/office/drawing/2014/main" val="3661381071"/>
                        </a:ext>
                      </a:extLst>
                    </a:gridCol>
                    <a:gridCol w="1440160">
                      <a:extLst>
                        <a:ext uri="{9D8B030D-6E8A-4147-A177-3AD203B41FA5}">
                          <a16:colId xmlns:a16="http://schemas.microsoft.com/office/drawing/2014/main" val="1111117395"/>
                        </a:ext>
                      </a:extLst>
                    </a:gridCol>
                    <a:gridCol w="1044116">
                      <a:extLst>
                        <a:ext uri="{9D8B030D-6E8A-4147-A177-3AD203B41FA5}">
                          <a16:colId xmlns:a16="http://schemas.microsoft.com/office/drawing/2014/main" val="3131913841"/>
                        </a:ext>
                      </a:extLst>
                    </a:gridCol>
                    <a:gridCol w="1044116">
                      <a:extLst>
                        <a:ext uri="{9D8B030D-6E8A-4147-A177-3AD203B41FA5}">
                          <a16:colId xmlns:a16="http://schemas.microsoft.com/office/drawing/2014/main" val="3358685235"/>
                        </a:ext>
                      </a:extLst>
                    </a:gridCol>
                    <a:gridCol w="1044116">
                      <a:extLst>
                        <a:ext uri="{9D8B030D-6E8A-4147-A177-3AD203B41FA5}">
                          <a16:colId xmlns:a16="http://schemas.microsoft.com/office/drawing/2014/main" val="3814230004"/>
                        </a:ext>
                      </a:extLst>
                    </a:gridCol>
                    <a:gridCol w="1044116">
                      <a:extLst>
                        <a:ext uri="{9D8B030D-6E8A-4147-A177-3AD203B41FA5}">
                          <a16:colId xmlns:a16="http://schemas.microsoft.com/office/drawing/2014/main" val="1532615802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cs-CZ" b="0" dirty="0">
                              <a:solidFill>
                                <a:schemeClr val="tx1"/>
                              </a:solidFill>
                            </a:rPr>
                            <a:t>Úroveň odolnosti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cs-CZ" b="0" dirty="0">
                              <a:solidFill>
                                <a:schemeClr val="tx1"/>
                              </a:solidFill>
                            </a:rPr>
                            <a:t>Výstupní napětí (</a:t>
                          </a:r>
                          <a:r>
                            <a:rPr lang="cs-CZ" b="0" dirty="0" err="1">
                              <a:solidFill>
                                <a:schemeClr val="tx1"/>
                              </a:solidFill>
                            </a:rPr>
                            <a:t>kV</a:t>
                          </a:r>
                          <a:r>
                            <a:rPr lang="cs-CZ" b="0" dirty="0">
                              <a:solidFill>
                                <a:schemeClr val="tx1"/>
                              </a:solidFill>
                            </a:rPr>
                            <a:t>)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cs-CZ" b="0" i="1" dirty="0" err="1">
                              <a:solidFill>
                                <a:schemeClr val="tx1"/>
                              </a:solidFill>
                            </a:rPr>
                            <a:t>t</a:t>
                          </a:r>
                          <a:r>
                            <a:rPr lang="cs-CZ" b="0" i="1" baseline="-25000" dirty="0" err="1">
                              <a:solidFill>
                                <a:schemeClr val="tx1"/>
                              </a:solidFill>
                            </a:rPr>
                            <a:t>r</a:t>
                          </a:r>
                          <a:r>
                            <a:rPr lang="cs-CZ" b="0" dirty="0">
                              <a:solidFill>
                                <a:schemeClr val="tx1"/>
                              </a:solidFill>
                            </a:rPr>
                            <a:t> (</a:t>
                          </a:r>
                          <a:r>
                            <a:rPr lang="cs-CZ" b="0" dirty="0" err="1">
                              <a:solidFill>
                                <a:schemeClr val="tx1"/>
                              </a:solidFill>
                            </a:rPr>
                            <a:t>ns</a:t>
                          </a:r>
                          <a:r>
                            <a:rPr lang="cs-CZ" b="0" dirty="0">
                              <a:solidFill>
                                <a:schemeClr val="tx1"/>
                              </a:solidFill>
                            </a:rPr>
                            <a:t>)</a:t>
                          </a:r>
                        </a:p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cs-CZ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±</m:t>
                              </m:r>
                            </m:oMath>
                          </a14:m>
                          <a:r>
                            <a:rPr lang="cs-CZ" b="0" dirty="0">
                              <a:solidFill>
                                <a:schemeClr val="tx1"/>
                              </a:solidFill>
                            </a:rPr>
                            <a:t> 25 %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cs-CZ" b="0" i="1" dirty="0" err="1">
                              <a:solidFill>
                                <a:schemeClr val="tx1"/>
                              </a:solidFill>
                            </a:rPr>
                            <a:t>I</a:t>
                          </a:r>
                          <a:r>
                            <a:rPr lang="cs-CZ" b="0" i="1" baseline="-25000" dirty="0" err="1">
                              <a:solidFill>
                                <a:schemeClr val="tx1"/>
                              </a:solidFill>
                            </a:rPr>
                            <a:t>max</a:t>
                          </a:r>
                          <a:r>
                            <a:rPr lang="cs-CZ" b="0" dirty="0">
                              <a:solidFill>
                                <a:schemeClr val="tx1"/>
                              </a:solidFill>
                            </a:rPr>
                            <a:t> (A)</a:t>
                          </a:r>
                        </a:p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cs-CZ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±</m:t>
                              </m:r>
                            </m:oMath>
                          </a14:m>
                          <a:r>
                            <a:rPr lang="cs-CZ" b="0" dirty="0">
                              <a:solidFill>
                                <a:schemeClr val="tx1"/>
                              </a:solidFill>
                            </a:rPr>
                            <a:t> 15 %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cs-CZ" b="0" i="1" dirty="0">
                              <a:solidFill>
                                <a:schemeClr val="tx1"/>
                              </a:solidFill>
                            </a:rPr>
                            <a:t>I</a:t>
                          </a:r>
                          <a:r>
                            <a:rPr lang="cs-CZ" b="0" i="0" baseline="-25000" dirty="0">
                              <a:solidFill>
                                <a:schemeClr val="tx1"/>
                              </a:solidFill>
                            </a:rPr>
                            <a:t>30</a:t>
                          </a:r>
                          <a:r>
                            <a:rPr lang="cs-CZ" b="0" dirty="0">
                              <a:solidFill>
                                <a:schemeClr val="tx1"/>
                              </a:solidFill>
                            </a:rPr>
                            <a:t> (A)</a:t>
                          </a:r>
                        </a:p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cs-CZ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±</m:t>
                              </m:r>
                            </m:oMath>
                          </a14:m>
                          <a:r>
                            <a:rPr lang="cs-CZ" b="0" dirty="0">
                              <a:solidFill>
                                <a:schemeClr val="tx1"/>
                              </a:solidFill>
                            </a:rPr>
                            <a:t> 30 %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cs-CZ" b="0" i="1" dirty="0">
                              <a:solidFill>
                                <a:schemeClr val="tx1"/>
                              </a:solidFill>
                            </a:rPr>
                            <a:t>I</a:t>
                          </a:r>
                          <a:r>
                            <a:rPr lang="cs-CZ" b="0" i="0" baseline="-25000" dirty="0">
                              <a:solidFill>
                                <a:schemeClr val="tx1"/>
                              </a:solidFill>
                            </a:rPr>
                            <a:t>60</a:t>
                          </a:r>
                          <a:r>
                            <a:rPr lang="cs-CZ" b="0" dirty="0">
                              <a:solidFill>
                                <a:schemeClr val="tx1"/>
                              </a:solidFill>
                            </a:rPr>
                            <a:t> (A)</a:t>
                          </a:r>
                        </a:p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cs-CZ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±</m:t>
                              </m:r>
                            </m:oMath>
                          </a14:m>
                          <a:r>
                            <a:rPr lang="cs-CZ" b="0" dirty="0">
                              <a:solidFill>
                                <a:schemeClr val="tx1"/>
                              </a:solidFill>
                            </a:rPr>
                            <a:t> 30 %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05098608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cs-CZ" b="0" dirty="0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cs-CZ" b="0" dirty="0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cs-CZ" b="0" dirty="0">
                              <a:solidFill>
                                <a:schemeClr val="tx1"/>
                              </a:solidFill>
                            </a:rPr>
                            <a:t>0,8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cs-CZ" b="0" dirty="0">
                              <a:solidFill>
                                <a:schemeClr val="tx1"/>
                              </a:solidFill>
                            </a:rPr>
                            <a:t>7,5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cs-CZ" b="0" dirty="0">
                              <a:solidFill>
                                <a:schemeClr val="tx1"/>
                              </a:solidFill>
                            </a:rPr>
                            <a:t>4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cs-CZ" b="0" dirty="0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8341995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cs-CZ" b="0" dirty="0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cs-CZ" b="0" dirty="0">
                              <a:solidFill>
                                <a:schemeClr val="tx1"/>
                              </a:solidFill>
                            </a:rPr>
                            <a:t>4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cs-CZ" b="0" dirty="0">
                              <a:solidFill>
                                <a:schemeClr val="tx1"/>
                              </a:solidFill>
                            </a:rPr>
                            <a:t>0,8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cs-CZ" b="0" dirty="0">
                              <a:solidFill>
                                <a:schemeClr val="tx1"/>
                              </a:solidFill>
                            </a:rPr>
                            <a:t>15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cs-CZ" b="0" dirty="0">
                              <a:solidFill>
                                <a:schemeClr val="tx1"/>
                              </a:solidFill>
                            </a:rPr>
                            <a:t>8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cs-CZ" b="0" dirty="0">
                              <a:solidFill>
                                <a:schemeClr val="tx1"/>
                              </a:solidFill>
                            </a:rPr>
                            <a:t>4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414409256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cs-CZ" b="0" dirty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cs-CZ" b="0" dirty="0">
                              <a:solidFill>
                                <a:schemeClr val="tx1"/>
                              </a:solidFill>
                            </a:rPr>
                            <a:t>6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cs-CZ" b="0" dirty="0">
                              <a:solidFill>
                                <a:schemeClr val="tx1"/>
                              </a:solidFill>
                            </a:rPr>
                            <a:t>0,8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cs-CZ" b="0" dirty="0">
                              <a:solidFill>
                                <a:schemeClr val="tx1"/>
                              </a:solidFill>
                            </a:rPr>
                            <a:t>22,5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cs-CZ" b="0" dirty="0">
                              <a:solidFill>
                                <a:schemeClr val="tx1"/>
                              </a:solidFill>
                            </a:rPr>
                            <a:t>12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cs-CZ" b="0" dirty="0">
                              <a:solidFill>
                                <a:schemeClr val="tx1"/>
                              </a:solidFill>
                            </a:rPr>
                            <a:t>6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0907409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cs-CZ" b="0" dirty="0">
                              <a:solidFill>
                                <a:schemeClr val="tx1"/>
                              </a:solidFill>
                            </a:rPr>
                            <a:t>4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cs-CZ" b="0" dirty="0">
                              <a:solidFill>
                                <a:schemeClr val="tx1"/>
                              </a:solidFill>
                            </a:rPr>
                            <a:t>8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cs-CZ" b="0" dirty="0">
                              <a:solidFill>
                                <a:schemeClr val="tx1"/>
                              </a:solidFill>
                            </a:rPr>
                            <a:t>0,8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cs-CZ" b="0" dirty="0">
                              <a:solidFill>
                                <a:schemeClr val="tx1"/>
                              </a:solidFill>
                            </a:rPr>
                            <a:t>30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cs-CZ" b="0" dirty="0">
                              <a:solidFill>
                                <a:schemeClr val="tx1"/>
                              </a:solidFill>
                            </a:rPr>
                            <a:t>16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cs-CZ" b="0" dirty="0">
                              <a:solidFill>
                                <a:schemeClr val="tx1"/>
                              </a:solidFill>
                            </a:rPr>
                            <a:t>8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4075949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ulka 2">
                <a:extLst>
                  <a:ext uri="{FF2B5EF4-FFF2-40B4-BE49-F238E27FC236}">
                    <a16:creationId xmlns:a16="http://schemas.microsoft.com/office/drawing/2014/main" id="{5F87EC61-9CD4-46FD-BD30-0E3FB16AF45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88112158"/>
                  </p:ext>
                </p:extLst>
              </p:nvPr>
            </p:nvGraphicFramePr>
            <p:xfrm>
              <a:off x="652434" y="4285234"/>
              <a:ext cx="6984776" cy="21234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68152">
                      <a:extLst>
                        <a:ext uri="{9D8B030D-6E8A-4147-A177-3AD203B41FA5}">
                          <a16:colId xmlns:a16="http://schemas.microsoft.com/office/drawing/2014/main" val="3661381071"/>
                        </a:ext>
                      </a:extLst>
                    </a:gridCol>
                    <a:gridCol w="1440160">
                      <a:extLst>
                        <a:ext uri="{9D8B030D-6E8A-4147-A177-3AD203B41FA5}">
                          <a16:colId xmlns:a16="http://schemas.microsoft.com/office/drawing/2014/main" val="1111117395"/>
                        </a:ext>
                      </a:extLst>
                    </a:gridCol>
                    <a:gridCol w="1044116">
                      <a:extLst>
                        <a:ext uri="{9D8B030D-6E8A-4147-A177-3AD203B41FA5}">
                          <a16:colId xmlns:a16="http://schemas.microsoft.com/office/drawing/2014/main" val="3131913841"/>
                        </a:ext>
                      </a:extLst>
                    </a:gridCol>
                    <a:gridCol w="1044116">
                      <a:extLst>
                        <a:ext uri="{9D8B030D-6E8A-4147-A177-3AD203B41FA5}">
                          <a16:colId xmlns:a16="http://schemas.microsoft.com/office/drawing/2014/main" val="3358685235"/>
                        </a:ext>
                      </a:extLst>
                    </a:gridCol>
                    <a:gridCol w="1044116">
                      <a:extLst>
                        <a:ext uri="{9D8B030D-6E8A-4147-A177-3AD203B41FA5}">
                          <a16:colId xmlns:a16="http://schemas.microsoft.com/office/drawing/2014/main" val="3814230004"/>
                        </a:ext>
                      </a:extLst>
                    </a:gridCol>
                    <a:gridCol w="1044116">
                      <a:extLst>
                        <a:ext uri="{9D8B030D-6E8A-4147-A177-3AD203B41FA5}">
                          <a16:colId xmlns:a16="http://schemas.microsoft.com/office/drawing/2014/main" val="1532615802"/>
                        </a:ext>
                      </a:extLst>
                    </a:gridCol>
                  </a:tblGrid>
                  <a:tr h="6400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cs-CZ" b="0" dirty="0">
                              <a:solidFill>
                                <a:schemeClr val="tx1"/>
                              </a:solidFill>
                            </a:rPr>
                            <a:t>Úroveň odolnosti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cs-CZ" b="0" dirty="0">
                              <a:solidFill>
                                <a:schemeClr val="tx1"/>
                              </a:solidFill>
                            </a:rPr>
                            <a:t>Výstupní napětí (</a:t>
                          </a:r>
                          <a:r>
                            <a:rPr lang="cs-CZ" b="0" dirty="0" err="1">
                              <a:solidFill>
                                <a:schemeClr val="tx1"/>
                              </a:solidFill>
                            </a:rPr>
                            <a:t>kV</a:t>
                          </a:r>
                          <a:r>
                            <a:rPr lang="cs-CZ" b="0" dirty="0">
                              <a:solidFill>
                                <a:schemeClr val="tx1"/>
                              </a:solidFill>
                            </a:rPr>
                            <a:t>)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cs-CZ"/>
                        </a:p>
                      </a:txBody>
                      <a:tcPr anchor="ctr">
                        <a:blipFill>
                          <a:blip r:embed="rId6"/>
                          <a:stretch>
                            <a:fillRect l="-270760" t="-4717" r="-302924" b="-24434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cs-CZ"/>
                        </a:p>
                      </a:txBody>
                      <a:tcPr anchor="ctr">
                        <a:blipFill>
                          <a:blip r:embed="rId6"/>
                          <a:stretch>
                            <a:fillRect l="-370760" t="-4717" r="-202924" b="-24434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cs-CZ"/>
                        </a:p>
                      </a:txBody>
                      <a:tcPr anchor="ctr">
                        <a:blipFill>
                          <a:blip r:embed="rId6"/>
                          <a:stretch>
                            <a:fillRect l="-468023" t="-4717" r="-101744" b="-24434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cs-CZ"/>
                        </a:p>
                      </a:txBody>
                      <a:tcPr anchor="ctr">
                        <a:blipFill>
                          <a:blip r:embed="rId6"/>
                          <a:stretch>
                            <a:fillRect l="-571345" t="-4717" r="-2339" b="-24434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5098608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cs-CZ" b="0" dirty="0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cs-CZ" b="0" dirty="0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cs-CZ" b="0" dirty="0">
                              <a:solidFill>
                                <a:schemeClr val="tx1"/>
                              </a:solidFill>
                            </a:rPr>
                            <a:t>0,8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cs-CZ" b="0" dirty="0">
                              <a:solidFill>
                                <a:schemeClr val="tx1"/>
                              </a:solidFill>
                            </a:rPr>
                            <a:t>7,5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cs-CZ" b="0" dirty="0">
                              <a:solidFill>
                                <a:schemeClr val="tx1"/>
                              </a:solidFill>
                            </a:rPr>
                            <a:t>4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cs-CZ" b="0" dirty="0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8341995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cs-CZ" b="0" dirty="0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cs-CZ" b="0" dirty="0">
                              <a:solidFill>
                                <a:schemeClr val="tx1"/>
                              </a:solidFill>
                            </a:rPr>
                            <a:t>4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cs-CZ" b="0" dirty="0">
                              <a:solidFill>
                                <a:schemeClr val="tx1"/>
                              </a:solidFill>
                            </a:rPr>
                            <a:t>0,8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cs-CZ" b="0" dirty="0">
                              <a:solidFill>
                                <a:schemeClr val="tx1"/>
                              </a:solidFill>
                            </a:rPr>
                            <a:t>15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cs-CZ" b="0" dirty="0">
                              <a:solidFill>
                                <a:schemeClr val="tx1"/>
                              </a:solidFill>
                            </a:rPr>
                            <a:t>8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cs-CZ" b="0" dirty="0">
                              <a:solidFill>
                                <a:schemeClr val="tx1"/>
                              </a:solidFill>
                            </a:rPr>
                            <a:t>4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414409256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cs-CZ" b="0" dirty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cs-CZ" b="0" dirty="0">
                              <a:solidFill>
                                <a:schemeClr val="tx1"/>
                              </a:solidFill>
                            </a:rPr>
                            <a:t>6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cs-CZ" b="0" dirty="0">
                              <a:solidFill>
                                <a:schemeClr val="tx1"/>
                              </a:solidFill>
                            </a:rPr>
                            <a:t>0,8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cs-CZ" b="0" dirty="0">
                              <a:solidFill>
                                <a:schemeClr val="tx1"/>
                              </a:solidFill>
                            </a:rPr>
                            <a:t>22,5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cs-CZ" b="0" dirty="0">
                              <a:solidFill>
                                <a:schemeClr val="tx1"/>
                              </a:solidFill>
                            </a:rPr>
                            <a:t>12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cs-CZ" b="0" dirty="0">
                              <a:solidFill>
                                <a:schemeClr val="tx1"/>
                              </a:solidFill>
                            </a:rPr>
                            <a:t>6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0907409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cs-CZ" b="0" dirty="0">
                              <a:solidFill>
                                <a:schemeClr val="tx1"/>
                              </a:solidFill>
                            </a:rPr>
                            <a:t>4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cs-CZ" b="0" dirty="0">
                              <a:solidFill>
                                <a:schemeClr val="tx1"/>
                              </a:solidFill>
                            </a:rPr>
                            <a:t>8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cs-CZ" b="0" dirty="0">
                              <a:solidFill>
                                <a:schemeClr val="tx1"/>
                              </a:solidFill>
                            </a:rPr>
                            <a:t>0,8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cs-CZ" b="0" dirty="0">
                              <a:solidFill>
                                <a:schemeClr val="tx1"/>
                              </a:solidFill>
                            </a:rPr>
                            <a:t>30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cs-CZ" b="0" dirty="0">
                              <a:solidFill>
                                <a:schemeClr val="tx1"/>
                              </a:solidFill>
                            </a:rPr>
                            <a:t>16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cs-CZ" b="0" dirty="0">
                              <a:solidFill>
                                <a:schemeClr val="tx1"/>
                              </a:solidFill>
                            </a:rPr>
                            <a:t>8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40759499"/>
                      </a:ext>
                    </a:extLst>
                  </a:tr>
                </a:tbl>
              </a:graphicData>
            </a:graphic>
          </p:graphicFrame>
        </mc:Fallback>
      </mc:AlternateContent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DFC1291C-EE63-45BB-B28F-BD25DBE690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35239" y="130845"/>
            <a:ext cx="8229600" cy="777875"/>
          </a:xfrm>
        </p:spPr>
        <p:txBody>
          <a:bodyPr/>
          <a:lstStyle/>
          <a:p>
            <a:pPr eaLnBrk="1" hangingPunct="1"/>
            <a:r>
              <a:rPr lang="cs-CZ" altLang="cs-CZ" sz="3200" b="1">
                <a:solidFill>
                  <a:schemeClr val="accent2"/>
                </a:solidFill>
              </a:rPr>
              <a:t>Tři způsoby aplikace zkušebních výbojů</a:t>
            </a:r>
            <a:endParaRPr lang="cs-CZ" altLang="cs-CZ" sz="3200" b="1" dirty="0">
              <a:solidFill>
                <a:schemeClr val="accent2"/>
              </a:solidFill>
            </a:endParaRPr>
          </a:p>
        </p:txBody>
      </p:sp>
      <p:sp>
        <p:nvSpPr>
          <p:cNvPr id="29699" name="Text Box 4">
            <a:extLst>
              <a:ext uri="{FF2B5EF4-FFF2-40B4-BE49-F238E27FC236}">
                <a16:creationId xmlns:a16="http://schemas.microsoft.com/office/drawing/2014/main" id="{686A67E1-080B-4A7C-BB5C-5EEAA7C7AA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540" y="764704"/>
            <a:ext cx="8610920" cy="86177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FontTx/>
              <a:buNone/>
              <a:defRPr/>
            </a:pPr>
            <a:r>
              <a:rPr lang="cs-CZ" altLang="cs-CZ" sz="1800" b="1" dirty="0"/>
              <a:t>Kontaktní výboj - </a:t>
            </a:r>
            <a:r>
              <a:rPr lang="cs-CZ" altLang="cs-CZ" sz="1600" dirty="0"/>
              <a:t>velmi dobrá reprodukovatelnost průběhu vybíjecího proudového impulzu vznikajícího ve zkoušeném objektu při sepnutí kontaktu generátoru - preferovaná metoda zkoušek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04D88FE1-292A-4C5E-87CA-D6BC4F6BFA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64" y="1940165"/>
            <a:ext cx="9114135" cy="4917835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FDD624BE-ED69-48E6-8848-E3CCEB76DF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27" y="2872201"/>
            <a:ext cx="5097638" cy="4040891"/>
          </a:xfrm>
          <a:prstGeom prst="rect">
            <a:avLst/>
          </a:prstGeom>
        </p:spPr>
      </p:pic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920245D2-1A0E-4104-AAD0-0D37E5F8E56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0603454"/>
              </p:ext>
            </p:extLst>
          </p:nvPr>
        </p:nvGraphicFramePr>
        <p:xfrm>
          <a:off x="0" y="1542579"/>
          <a:ext cx="4499992" cy="14257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PHOTO-PAINT Image" r:id="rId5" imgW="4620777" imgH="1639827" progId="CPaint5">
                  <p:embed/>
                </p:oleObj>
              </mc:Choice>
              <mc:Fallback>
                <p:oleObj name="PHOTO-PAINT Image" r:id="rId5" imgW="4620777" imgH="1639827" progId="CPaint5">
                  <p:embed/>
                  <p:pic>
                    <p:nvPicPr>
                      <p:cNvPr id="13319" name="Object 7">
                        <a:extLst>
                          <a:ext uri="{FF2B5EF4-FFF2-40B4-BE49-F238E27FC236}">
                            <a16:creationId xmlns:a16="http://schemas.microsoft.com/office/drawing/2014/main" id="{F206BBE6-9EFF-4807-BCC7-3CC16762672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542579"/>
                        <a:ext cx="4499992" cy="142572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ovéPole 8">
            <a:extLst>
              <a:ext uri="{FF2B5EF4-FFF2-40B4-BE49-F238E27FC236}">
                <a16:creationId xmlns:a16="http://schemas.microsoft.com/office/drawing/2014/main" id="{142FD4EF-37C2-4B53-9756-CA49DC58F4C4}"/>
              </a:ext>
            </a:extLst>
          </p:cNvPr>
          <p:cNvSpPr txBox="1"/>
          <p:nvPr/>
        </p:nvSpPr>
        <p:spPr>
          <a:xfrm>
            <a:off x="3275856" y="1549971"/>
            <a:ext cx="613407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200" dirty="0">
                <a:hlinkClick r:id="rId7"/>
              </a:rPr>
              <a:t>https://www.emitec-industrial.ch/media/pdf/IEC-61000-4-2-ESD-V-2017-05-15_E.pdf</a:t>
            </a:r>
            <a:endParaRPr lang="cs-CZ" sz="1200" dirty="0"/>
          </a:p>
        </p:txBody>
      </p:sp>
    </p:spTree>
    <p:extLst>
      <p:ext uri="{BB962C8B-B14F-4D97-AF65-F5344CB8AC3E}">
        <p14:creationId xmlns:p14="http://schemas.microsoft.com/office/powerpoint/2010/main" val="1452145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DFC1291C-EE63-45BB-B28F-BD25DBE690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35239" y="130845"/>
            <a:ext cx="8229600" cy="777875"/>
          </a:xfrm>
        </p:spPr>
        <p:txBody>
          <a:bodyPr/>
          <a:lstStyle/>
          <a:p>
            <a:pPr eaLnBrk="1" hangingPunct="1"/>
            <a:r>
              <a:rPr lang="cs-CZ" altLang="cs-CZ" sz="3200" b="1" dirty="0">
                <a:solidFill>
                  <a:schemeClr val="accent2"/>
                </a:solidFill>
              </a:rPr>
              <a:t>Tři způsoby aplikace zkušebních výbojů</a:t>
            </a:r>
          </a:p>
        </p:txBody>
      </p:sp>
      <p:sp>
        <p:nvSpPr>
          <p:cNvPr id="29699" name="Text Box 4">
            <a:extLst>
              <a:ext uri="{FF2B5EF4-FFF2-40B4-BE49-F238E27FC236}">
                <a16:creationId xmlns:a16="http://schemas.microsoft.com/office/drawing/2014/main" id="{686A67E1-080B-4A7C-BB5C-5EEAA7C7AA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461" y="764704"/>
            <a:ext cx="8784976" cy="86177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0"/>
              </a:spcBef>
              <a:buFontTx/>
              <a:buNone/>
              <a:defRPr/>
            </a:pPr>
            <a:r>
              <a:rPr lang="cs-CZ" altLang="cs-CZ" sz="1800" b="1" dirty="0"/>
              <a:t>Výboj vzduchovou mezerou</a:t>
            </a:r>
            <a:r>
              <a:rPr lang="cs-CZ" altLang="cs-CZ" sz="1800" dirty="0"/>
              <a:t> - </a:t>
            </a:r>
            <a:r>
              <a:rPr lang="cs-CZ" altLang="cs-CZ" sz="1600" dirty="0"/>
              <a:t>tvar vybíjecího proudu je velmi proměnný a závislý na mnoha faktorech (rychlost přibližování hrotu, vlhkost, teplota, tlak, konstrukce </a:t>
            </a:r>
            <a:r>
              <a:rPr lang="cs-CZ" altLang="cs-CZ" sz="1600" dirty="0" err="1"/>
              <a:t>zkoušence</a:t>
            </a:r>
            <a:r>
              <a:rPr lang="cs-CZ" altLang="cs-CZ" sz="1600" dirty="0"/>
              <a:t>) – malá reprodukovatelnost výsledků zkoušek.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78732F98-AB43-42DC-83BC-2F6D23C4E5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8" y="1629248"/>
            <a:ext cx="9102042" cy="4608512"/>
          </a:xfrm>
          <a:prstGeom prst="rect">
            <a:avLst/>
          </a:prstGeom>
        </p:spPr>
      </p:pic>
      <p:graphicFrame>
        <p:nvGraphicFramePr>
          <p:cNvPr id="13" name="Object 6">
            <a:extLst>
              <a:ext uri="{FF2B5EF4-FFF2-40B4-BE49-F238E27FC236}">
                <a16:creationId xmlns:a16="http://schemas.microsoft.com/office/drawing/2014/main" id="{348A47BB-EF90-4D16-9E61-E848FA24BB0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0718341"/>
              </p:ext>
            </p:extLst>
          </p:nvPr>
        </p:nvGraphicFramePr>
        <p:xfrm>
          <a:off x="4962785" y="4668299"/>
          <a:ext cx="4181215" cy="21897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PHOTO-PAINT Image" r:id="rId4" imgW="5440691" imgH="2846597" progId="CPaint5">
                  <p:embed/>
                </p:oleObj>
              </mc:Choice>
              <mc:Fallback>
                <p:oleObj name="PHOTO-PAINT Image" r:id="rId4" imgW="5440691" imgH="2846597" progId="CPaint5">
                  <p:embed/>
                  <p:pic>
                    <p:nvPicPr>
                      <p:cNvPr id="13318" name="Object 6">
                        <a:extLst>
                          <a:ext uri="{FF2B5EF4-FFF2-40B4-BE49-F238E27FC236}">
                            <a16:creationId xmlns:a16="http://schemas.microsoft.com/office/drawing/2014/main" id="{F02CBE89-7123-405B-A412-67308479922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62785" y="4668299"/>
                        <a:ext cx="4181215" cy="218970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DFC1291C-EE63-45BB-B28F-BD25DBE690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417840" y="620688"/>
            <a:ext cx="3384376" cy="777875"/>
          </a:xfrm>
        </p:spPr>
        <p:txBody>
          <a:bodyPr/>
          <a:lstStyle/>
          <a:p>
            <a:pPr eaLnBrk="1" hangingPunct="1"/>
            <a:r>
              <a:rPr lang="cs-CZ" altLang="cs-CZ" sz="2800" b="1" dirty="0">
                <a:solidFill>
                  <a:schemeClr val="accent2"/>
                </a:solidFill>
              </a:rPr>
              <a:t>Tři způsoby aplikace zkušebních výbojů</a:t>
            </a:r>
          </a:p>
        </p:txBody>
      </p:sp>
      <p:sp>
        <p:nvSpPr>
          <p:cNvPr id="29699" name="Text Box 4">
            <a:extLst>
              <a:ext uri="{FF2B5EF4-FFF2-40B4-BE49-F238E27FC236}">
                <a16:creationId xmlns:a16="http://schemas.microsoft.com/office/drawing/2014/main" id="{686A67E1-080B-4A7C-BB5C-5EEAA7C7AA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552" y="4162376"/>
            <a:ext cx="3027368" cy="255454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cs-CZ" altLang="cs-CZ" sz="1600" b="1" dirty="0"/>
              <a:t>Nepřímý výboj prostřednictvím vazební desky - </a:t>
            </a:r>
            <a:r>
              <a:rPr lang="cs-CZ" altLang="cs-CZ" sz="1600" dirty="0"/>
              <a:t>postihuje rušivé účinky vznikající při nepřímém elektrostatickém výboji</a:t>
            </a:r>
            <a:br>
              <a:rPr lang="cs-CZ" altLang="cs-CZ" sz="1600" dirty="0"/>
            </a:br>
            <a:r>
              <a:rPr lang="cs-CZ" altLang="cs-CZ" sz="1600" dirty="0"/>
              <a:t>do kovových předmětů nacházejících se v blízkosti zkoušeného zařízení</a:t>
            </a:r>
            <a:br>
              <a:rPr lang="cs-CZ" altLang="cs-CZ" sz="1600" dirty="0"/>
            </a:br>
            <a:r>
              <a:rPr lang="cs-CZ" altLang="cs-CZ" sz="1600" dirty="0"/>
              <a:t>v důsledku elektromagnetické indukce.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38AB459A-3603-4917-A846-CDC21741CC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8920" y="2506603"/>
            <a:ext cx="6005080" cy="4351397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0601A1AC-40D3-453F-B688-D7FF61DB03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182"/>
            <a:ext cx="5076056" cy="3951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4523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7F36F80-BD4F-41F8-BCC1-E0E73DE938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6136" y="260648"/>
            <a:ext cx="3168352" cy="1368152"/>
          </a:xfrm>
        </p:spPr>
        <p:txBody>
          <a:bodyPr/>
          <a:lstStyle/>
          <a:p>
            <a:r>
              <a:rPr lang="cs-CZ" sz="2800" b="1" dirty="0" err="1">
                <a:solidFill>
                  <a:schemeClr val="accent2"/>
                </a:solidFill>
              </a:rPr>
              <a:t>Floating</a:t>
            </a:r>
            <a:r>
              <a:rPr lang="cs-CZ" sz="2800" b="1" dirty="0">
                <a:solidFill>
                  <a:schemeClr val="accent2"/>
                </a:solidFill>
              </a:rPr>
              <a:t> EUT, neuzemněný zkušební objekt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 Box 4">
                <a:extLst>
                  <a:ext uri="{FF2B5EF4-FFF2-40B4-BE49-F238E27FC236}">
                    <a16:creationId xmlns:a16="http://schemas.microsoft.com/office/drawing/2014/main" id="{A02E1E2F-A93D-4F60-96B1-F203322E2C8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15144" y="4192902"/>
                <a:ext cx="7488832" cy="10511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ts val="0"/>
                  </a:spcBef>
                  <a:buNone/>
                  <a:defRPr/>
                </a:pPr>
                <a:r>
                  <a:rPr lang="cs-CZ" altLang="cs-CZ" sz="1800" b="1" dirty="0"/>
                  <a:t>Při prvním testu je náboj distribuovaný mezi pistoli a EUT, potom</a:t>
                </a:r>
              </a:p>
              <a:p>
                <a:pPr algn="ctr" eaLnBrk="1" hangingPunct="1">
                  <a:spcBef>
                    <a:spcPts val="0"/>
                  </a:spcBef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cs-CZ" altLang="cs-CZ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altLang="cs-CZ" sz="20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cs-CZ" altLang="cs-CZ" sz="2000" b="0" i="1" smtClean="0">
                              <a:latin typeface="Cambria Math" panose="02040503050406030204" pitchFamily="18" charset="0"/>
                            </a:rPr>
                            <m:t>𝐸𝑈𝑇</m:t>
                          </m:r>
                        </m:sub>
                      </m:sSub>
                      <m:r>
                        <a:rPr lang="cs-CZ" altLang="cs-CZ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cs-CZ" altLang="cs-CZ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cs-CZ" altLang="cs-CZ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cs-CZ" altLang="cs-CZ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cs-CZ" altLang="cs-CZ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𝑔𝑢𝑛</m:t>
                              </m:r>
                            </m:sub>
                          </m:sSub>
                        </m:num>
                        <m:den>
                          <m:r>
                            <a:rPr lang="cs-CZ" altLang="cs-CZ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150 </m:t>
                          </m:r>
                          <m:r>
                            <a:rPr lang="cs-CZ" altLang="cs-CZ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𝑝𝐹</m:t>
                          </m:r>
                          <m:r>
                            <a:rPr lang="cs-CZ" altLang="cs-CZ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cs-CZ" altLang="cs-CZ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cs-CZ" altLang="cs-CZ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cs-CZ" altLang="cs-CZ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𝑟𝑜𝑧𝑝𝑡𝑦𝑙𝑜𝑣</m:t>
                              </m:r>
                              <m:r>
                                <a:rPr lang="cs-CZ" altLang="cs-CZ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á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cs-CZ" altLang="cs-CZ" sz="20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Text Box 4">
                <a:extLst>
                  <a:ext uri="{FF2B5EF4-FFF2-40B4-BE49-F238E27FC236}">
                    <a16:creationId xmlns:a16="http://schemas.microsoft.com/office/drawing/2014/main" id="{A02E1E2F-A93D-4F60-96B1-F203322E2C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5144" y="4192902"/>
                <a:ext cx="7488832" cy="1051122"/>
              </a:xfrm>
              <a:prstGeom prst="rect">
                <a:avLst/>
              </a:prstGeom>
              <a:blipFill>
                <a:blip r:embed="rId2"/>
                <a:stretch>
                  <a:fillRect l="-733" t="-3488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Obrázek 14">
            <a:extLst>
              <a:ext uri="{FF2B5EF4-FFF2-40B4-BE49-F238E27FC236}">
                <a16:creationId xmlns:a16="http://schemas.microsoft.com/office/drawing/2014/main" id="{5CB019EE-F7E8-4735-BFF9-3C5A147532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144" y="153000"/>
            <a:ext cx="5480992" cy="393531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ovéPole 6">
                <a:extLst>
                  <a:ext uri="{FF2B5EF4-FFF2-40B4-BE49-F238E27FC236}">
                    <a16:creationId xmlns:a16="http://schemas.microsoft.com/office/drawing/2014/main" id="{4B430249-E1A5-4744-8ADC-4ADF0B8230F3}"/>
                  </a:ext>
                </a:extLst>
              </p:cNvPr>
              <p:cNvSpPr txBox="1"/>
              <p:nvPr/>
            </p:nvSpPr>
            <p:spPr>
              <a:xfrm>
                <a:off x="1970334" y="5426655"/>
                <a:ext cx="5688632" cy="96853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buNone/>
                  <a:defRPr/>
                </a:pPr>
                <a:r>
                  <a:rPr lang="cs-CZ" altLang="cs-CZ" sz="1800" dirty="0"/>
                  <a:t>Při dalších testech je přiložené namáhání úměrné</a:t>
                </a:r>
              </a:p>
              <a:p>
                <a:pPr eaLnBrk="1" hangingPunct="1">
                  <a:spcBef>
                    <a:spcPts val="0"/>
                  </a:spcBef>
                  <a:buNone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cs-CZ" altLang="cs-CZ" sz="1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cs-CZ" altLang="cs-CZ" sz="1800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cs-CZ" altLang="cs-CZ" sz="1800" b="0" i="1" smtClean="0">
                            <a:latin typeface="Cambria Math" panose="02040503050406030204" pitchFamily="18" charset="0"/>
                          </a:rPr>
                          <m:t>𝑡𝑒𝑠𝑡</m:t>
                        </m:r>
                      </m:sub>
                    </m:sSub>
                    <m:r>
                      <a:rPr lang="cs-CZ" altLang="cs-CZ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cs-CZ" altLang="cs-CZ" sz="1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cs-CZ" altLang="cs-CZ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cs-CZ" altLang="cs-CZ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𝐸𝑈𝑇</m:t>
                        </m:r>
                      </m:sub>
                    </m:sSub>
                    <m:d>
                      <m:dPr>
                        <m:ctrlPr>
                          <a:rPr lang="cs-CZ" altLang="cs-CZ" sz="1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cs-CZ" altLang="cs-CZ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=0 </m:t>
                        </m:r>
                        <m:r>
                          <a:rPr lang="cs-CZ" altLang="cs-CZ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𝑝𝑜𝑘𝑢𝑑</m:t>
                        </m:r>
                        <m:r>
                          <a:rPr lang="cs-CZ" altLang="cs-CZ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cs-CZ" altLang="cs-CZ" sz="18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cs-CZ" altLang="cs-CZ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cs-CZ" altLang="cs-CZ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𝑟𝑜𝑧𝑝𝑡𝑦𝑙</m:t>
                            </m:r>
                          </m:sub>
                        </m:sSub>
                        <m:r>
                          <a:rPr lang="cs-CZ" altLang="cs-CZ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≪150 </m:t>
                        </m:r>
                        <m:r>
                          <a:rPr lang="cs-CZ" altLang="cs-CZ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𝑝𝐹</m:t>
                        </m:r>
                      </m:e>
                    </m:d>
                  </m:oMath>
                </a14:m>
                <a:r>
                  <a:rPr lang="cs-CZ" altLang="cs-CZ" sz="1800" dirty="0"/>
                  <a:t>, pokud se EUT nevybíjí.</a:t>
                </a:r>
              </a:p>
            </p:txBody>
          </p:sp>
        </mc:Choice>
        <mc:Fallback xmlns="">
          <p:sp>
            <p:nvSpPr>
              <p:cNvPr id="7" name="TextovéPole 6">
                <a:extLst>
                  <a:ext uri="{FF2B5EF4-FFF2-40B4-BE49-F238E27FC236}">
                    <a16:creationId xmlns:a16="http://schemas.microsoft.com/office/drawing/2014/main" id="{4B430249-E1A5-4744-8ADC-4ADF0B8230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0334" y="5426655"/>
                <a:ext cx="5688632" cy="968535"/>
              </a:xfrm>
              <a:prstGeom prst="rect">
                <a:avLst/>
              </a:prstGeom>
              <a:blipFill>
                <a:blip r:embed="rId4"/>
                <a:stretch>
                  <a:fillRect l="-857" t="-3145" r="-214" b="-8805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6" name="3D model 5" descr="Confused Face Emoji">
                <a:extLst>
                  <a:ext uri="{FF2B5EF4-FFF2-40B4-BE49-F238E27FC236}">
                    <a16:creationId xmlns:a16="http://schemas.microsoft.com/office/drawing/2014/main" id="{1708E6BB-11CD-4A18-BCCD-45A3F7B79AB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53797951"/>
                  </p:ext>
                </p:extLst>
              </p:nvPr>
            </p:nvGraphicFramePr>
            <p:xfrm>
              <a:off x="157876" y="4683863"/>
              <a:ext cx="1711328" cy="1711327"/>
            </p:xfrm>
            <a:graphic>
              <a:graphicData uri="http://schemas.microsoft.com/office/drawing/2017/model3d">
                <am3d:model3d r:embed="rId5">
                  <am3d:spPr>
                    <a:xfrm>
                      <a:off x="0" y="0"/>
                      <a:ext cx="1711328" cy="1711327"/>
                    </a:xfrm>
                    <a:prstGeom prst="rect">
                      <a:avLst/>
                    </a:prstGeom>
                  </am3d:spPr>
                  <am3d:camera>
                    <am3d:pos x="0" y="0" z="8146919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95238" d="1000000"/>
                    <am3d:preTrans dx="3" dy="-17999993" dz="78601"/>
                    <am3d:scale>
                      <am3d:sx n="1000000" d="1000000"/>
                      <am3d:sy n="1000000" d="1000000"/>
                      <am3d:sz n="1000000" d="1000000"/>
                    </am3d:scale>
                    <am3d:rot ax="238198" ay="1415685" az="95479"/>
                    <am3d:postTrans dx="0" dy="0" dz="0"/>
                  </am3d:trans>
                  <am3d:raster rName="Office3DRenderer" rVer="16.0.8326">
                    <am3d:blip r:embed="rId6"/>
                  </am3d:raster>
                  <am3d:objViewport viewportSz="2985315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6" name="3D model 5" descr="Confused Face Emoji">
                <a:extLst>
                  <a:ext uri="{FF2B5EF4-FFF2-40B4-BE49-F238E27FC236}">
                    <a16:creationId xmlns:a16="http://schemas.microsoft.com/office/drawing/2014/main" id="{1708E6BB-11CD-4A18-BCCD-45A3F7B79AB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7876" y="4683863"/>
                <a:ext cx="1711328" cy="1711327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1476801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5">
            <a:extLst>
              <a:ext uri="{FF2B5EF4-FFF2-40B4-BE49-F238E27FC236}">
                <a16:creationId xmlns:a16="http://schemas.microsoft.com/office/drawing/2014/main" id="{5B8BA8CA-0F1A-4641-BF1A-82ECABE218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/>
              <a:t>   </a:t>
            </a:r>
          </a:p>
        </p:txBody>
      </p:sp>
      <p:sp>
        <p:nvSpPr>
          <p:cNvPr id="33795" name="Text Box 6">
            <a:extLst>
              <a:ext uri="{FF2B5EF4-FFF2-40B4-BE49-F238E27FC236}">
                <a16:creationId xmlns:a16="http://schemas.microsoft.com/office/drawing/2014/main" id="{E27F80AA-CDE5-4899-A60B-65EE862F4F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7916" y="226153"/>
            <a:ext cx="788436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cs-CZ" altLang="cs-CZ" sz="2400" dirty="0">
                <a:solidFill>
                  <a:schemeClr val="accent2"/>
                </a:solidFill>
              </a:rPr>
              <a:t>Laboratorní zkušební pracoviště pro zkoušky odolnosti vůči elektrostatickým výbojům ESD</a:t>
            </a:r>
          </a:p>
        </p:txBody>
      </p:sp>
      <p:grpSp>
        <p:nvGrpSpPr>
          <p:cNvPr id="5" name="Skupina 4">
            <a:extLst>
              <a:ext uri="{FF2B5EF4-FFF2-40B4-BE49-F238E27FC236}">
                <a16:creationId xmlns:a16="http://schemas.microsoft.com/office/drawing/2014/main" id="{A414E5CC-790C-4D03-B605-BFAF8859FFC3}"/>
              </a:ext>
            </a:extLst>
          </p:cNvPr>
          <p:cNvGrpSpPr/>
          <p:nvPr/>
        </p:nvGrpSpPr>
        <p:grpSpPr>
          <a:xfrm>
            <a:off x="1043608" y="1118778"/>
            <a:ext cx="6872382" cy="5459850"/>
            <a:chOff x="1007604" y="1000316"/>
            <a:chExt cx="6872382" cy="5459850"/>
          </a:xfrm>
        </p:grpSpPr>
        <p:pic>
          <p:nvPicPr>
            <p:cNvPr id="4" name="Obrázek 3">
              <a:extLst>
                <a:ext uri="{FF2B5EF4-FFF2-40B4-BE49-F238E27FC236}">
                  <a16:creationId xmlns:a16="http://schemas.microsoft.com/office/drawing/2014/main" id="{8DFEC176-E62C-4B0F-917B-0639CD10C9B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74955" y="1429440"/>
              <a:ext cx="6430272" cy="4925112"/>
            </a:xfrm>
            <a:prstGeom prst="rect">
              <a:avLst/>
            </a:prstGeom>
          </p:spPr>
        </p:pic>
        <p:sp>
          <p:nvSpPr>
            <p:cNvPr id="2" name="TextovéPole 1">
              <a:extLst>
                <a:ext uri="{FF2B5EF4-FFF2-40B4-BE49-F238E27FC236}">
                  <a16:creationId xmlns:a16="http://schemas.microsoft.com/office/drawing/2014/main" id="{10F1EF39-1467-4D5B-89B0-B4673BEC3658}"/>
                </a:ext>
              </a:extLst>
            </p:cNvPr>
            <p:cNvSpPr txBox="1"/>
            <p:nvPr/>
          </p:nvSpPr>
          <p:spPr>
            <a:xfrm flipH="1">
              <a:off x="1007604" y="1132651"/>
              <a:ext cx="223224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1200" b="1" dirty="0"/>
                <a:t>poloha pistole při nepřímém výboji do vodorovné vazební desky </a:t>
              </a:r>
            </a:p>
          </p:txBody>
        </p:sp>
        <p:sp>
          <p:nvSpPr>
            <p:cNvPr id="6" name="TextovéPole 5">
              <a:extLst>
                <a:ext uri="{FF2B5EF4-FFF2-40B4-BE49-F238E27FC236}">
                  <a16:creationId xmlns:a16="http://schemas.microsoft.com/office/drawing/2014/main" id="{5AFC13B6-D6E9-4CBA-9B70-757AA35EB5EE}"/>
                </a:ext>
              </a:extLst>
            </p:cNvPr>
            <p:cNvSpPr txBox="1"/>
            <p:nvPr/>
          </p:nvSpPr>
          <p:spPr>
            <a:xfrm flipH="1">
              <a:off x="5088494" y="1357235"/>
              <a:ext cx="223224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1200" b="1" dirty="0"/>
                <a:t>poloha pistole při nepřímém výboji do svislé vazební desky </a:t>
              </a:r>
            </a:p>
          </p:txBody>
        </p:sp>
        <p:sp>
          <p:nvSpPr>
            <p:cNvPr id="7" name="TextovéPole 6">
              <a:extLst>
                <a:ext uri="{FF2B5EF4-FFF2-40B4-BE49-F238E27FC236}">
                  <a16:creationId xmlns:a16="http://schemas.microsoft.com/office/drawing/2014/main" id="{6CD1D064-AFCB-4D24-AB7A-819B466AE331}"/>
                </a:ext>
              </a:extLst>
            </p:cNvPr>
            <p:cNvSpPr txBox="1"/>
            <p:nvPr/>
          </p:nvSpPr>
          <p:spPr>
            <a:xfrm flipH="1">
              <a:off x="3324062" y="1000316"/>
              <a:ext cx="17918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1200" b="1" dirty="0"/>
                <a:t>poloha pistole</a:t>
              </a:r>
              <a:br>
                <a:rPr lang="cs-CZ" sz="1200" b="1" dirty="0"/>
              </a:br>
              <a:r>
                <a:rPr lang="cs-CZ" sz="1200" b="1" dirty="0"/>
                <a:t>při přímém výboji  </a:t>
              </a:r>
            </a:p>
          </p:txBody>
        </p:sp>
        <p:sp>
          <p:nvSpPr>
            <p:cNvPr id="8" name="TextovéPole 7">
              <a:extLst>
                <a:ext uri="{FF2B5EF4-FFF2-40B4-BE49-F238E27FC236}">
                  <a16:creationId xmlns:a16="http://schemas.microsoft.com/office/drawing/2014/main" id="{EC2F6036-3A7E-4A92-8FDE-0B4D97DA20A9}"/>
                </a:ext>
              </a:extLst>
            </p:cNvPr>
            <p:cNvSpPr txBox="1"/>
            <p:nvPr/>
          </p:nvSpPr>
          <p:spPr>
            <a:xfrm flipH="1">
              <a:off x="6252402" y="2003566"/>
              <a:ext cx="16275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1200" b="1" dirty="0"/>
                <a:t>vodorovná vazební deska 1,6 x 0,8 m </a:t>
              </a:r>
            </a:p>
          </p:txBody>
        </p:sp>
        <p:sp>
          <p:nvSpPr>
            <p:cNvPr id="11" name="TextovéPole 10">
              <a:extLst>
                <a:ext uri="{FF2B5EF4-FFF2-40B4-BE49-F238E27FC236}">
                  <a16:creationId xmlns:a16="http://schemas.microsoft.com/office/drawing/2014/main" id="{B4684DB5-0818-4F58-A1AC-801CFBB8C598}"/>
                </a:ext>
              </a:extLst>
            </p:cNvPr>
            <p:cNvSpPr txBox="1"/>
            <p:nvPr/>
          </p:nvSpPr>
          <p:spPr>
            <a:xfrm flipH="1">
              <a:off x="3506933" y="6028166"/>
              <a:ext cx="1116000" cy="432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1200" b="1" dirty="0"/>
                <a:t>dřevěný stůl h =  0,8 m </a:t>
              </a:r>
            </a:p>
          </p:txBody>
        </p:sp>
        <p:sp>
          <p:nvSpPr>
            <p:cNvPr id="12" name="TextovéPole 11">
              <a:extLst>
                <a:ext uri="{FF2B5EF4-FFF2-40B4-BE49-F238E27FC236}">
                  <a16:creationId xmlns:a16="http://schemas.microsoft.com/office/drawing/2014/main" id="{A837BA10-3FD2-4D09-9D66-D6D1E9533E1A}"/>
                </a:ext>
              </a:extLst>
            </p:cNvPr>
            <p:cNvSpPr txBox="1"/>
            <p:nvPr/>
          </p:nvSpPr>
          <p:spPr>
            <a:xfrm flipH="1">
              <a:off x="5292080" y="5967167"/>
              <a:ext cx="112933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1200" b="1" dirty="0"/>
                <a:t>VN zdroj</a:t>
              </a:r>
            </a:p>
          </p:txBody>
        </p:sp>
        <p:sp>
          <p:nvSpPr>
            <p:cNvPr id="13" name="TextovéPole 12">
              <a:extLst>
                <a:ext uri="{FF2B5EF4-FFF2-40B4-BE49-F238E27FC236}">
                  <a16:creationId xmlns:a16="http://schemas.microsoft.com/office/drawing/2014/main" id="{3C4F0CFD-44A3-42BB-99CE-FBC6B20395CC}"/>
                </a:ext>
              </a:extLst>
            </p:cNvPr>
            <p:cNvSpPr txBox="1"/>
            <p:nvPr/>
          </p:nvSpPr>
          <p:spPr>
            <a:xfrm flipH="1">
              <a:off x="1763688" y="5263684"/>
              <a:ext cx="1116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1200" b="1" dirty="0"/>
                <a:t>referenční zemní rovina</a:t>
              </a:r>
            </a:p>
          </p:txBody>
        </p: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5">
            <a:extLst>
              <a:ext uri="{FF2B5EF4-FFF2-40B4-BE49-F238E27FC236}">
                <a16:creationId xmlns:a16="http://schemas.microsoft.com/office/drawing/2014/main" id="{34BC2211-EF91-440D-ADEF-CF696DB357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524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cs-CZ" altLang="cs-CZ" sz="2400">
                <a:solidFill>
                  <a:schemeClr val="accent2"/>
                </a:solidFill>
              </a:rPr>
              <a:t>Laboratorní zkušební sestava zařízení stojícího na podlaze</a:t>
            </a:r>
          </a:p>
        </p:txBody>
      </p:sp>
      <p:pic>
        <p:nvPicPr>
          <p:cNvPr id="18" name="Obrázek 17">
            <a:extLst>
              <a:ext uri="{FF2B5EF4-FFF2-40B4-BE49-F238E27FC236}">
                <a16:creationId xmlns:a16="http://schemas.microsoft.com/office/drawing/2014/main" id="{E03AE0D5-C9C0-4293-ABD6-5FCA1BDAEE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632" y="751529"/>
            <a:ext cx="7056784" cy="6106471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Text Box 5">
            <a:extLst>
              <a:ext uri="{FF2B5EF4-FFF2-40B4-BE49-F238E27FC236}">
                <a16:creationId xmlns:a16="http://schemas.microsoft.com/office/drawing/2014/main" id="{ACC13BAF-3D22-4CE2-9731-3D9725866D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524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cs-CZ" altLang="cs-CZ" sz="2400">
                <a:solidFill>
                  <a:schemeClr val="accent2"/>
                </a:solidFill>
              </a:rPr>
              <a:t>Zkušební sestava zařízení pro testy na místě instalace</a:t>
            </a:r>
          </a:p>
        </p:txBody>
      </p:sp>
      <p:pic>
        <p:nvPicPr>
          <p:cNvPr id="20" name="Obrázek 19">
            <a:extLst>
              <a:ext uri="{FF2B5EF4-FFF2-40B4-BE49-F238E27FC236}">
                <a16:creationId xmlns:a16="http://schemas.microsoft.com/office/drawing/2014/main" id="{FDEA8D8C-19F4-45AB-A6A7-9BA5E06EDA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019" y="836712"/>
            <a:ext cx="7939962" cy="5714979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456" name="Group 120">
            <a:extLst>
              <a:ext uri="{FF2B5EF4-FFF2-40B4-BE49-F238E27FC236}">
                <a16:creationId xmlns:a16="http://schemas.microsoft.com/office/drawing/2014/main" id="{75915BC6-F153-4D85-BA68-E60B83E3573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40351725"/>
              </p:ext>
            </p:extLst>
          </p:nvPr>
        </p:nvGraphicFramePr>
        <p:xfrm>
          <a:off x="395288" y="476250"/>
          <a:ext cx="8229600" cy="5553073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47673">
                <a:tc gridSpan="4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</a:rPr>
                        <a:t>Rozsah zkušebních úrovní pro elektrostatický výboj</a:t>
                      </a:r>
                      <a:endParaRPr kumimoji="0" lang="cs-CZ" altLang="cs-CZ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18" marB="45718" anchor="ctr" horzOverflow="overflow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7673"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Kontaktní výboj</a:t>
                      </a:r>
                      <a:endParaRPr kumimoji="0" lang="cs-CZ" altLang="cs-CZ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18" marB="45718" anchor="ctr" horzOverflow="overflow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Vzduchový výboj</a:t>
                      </a:r>
                      <a:endParaRPr kumimoji="0" lang="cs-CZ" altLang="cs-CZ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18" marB="45718" anchor="ctr" horzOverflow="overflow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2412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800" b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Úroveň</a:t>
                      </a:r>
                      <a:endParaRPr kumimoji="0" lang="cs-CZ" altLang="cs-CZ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18" marB="45718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Zkušební napětí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kV</a:t>
                      </a:r>
                      <a:endParaRPr kumimoji="0" lang="cs-CZ" altLang="cs-CZ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18" marB="45718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800" b="1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Úroveň</a:t>
                      </a:r>
                      <a:endParaRPr kumimoji="0" lang="cs-CZ" altLang="cs-CZ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18" marB="45718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Zkušební napětí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kV</a:t>
                      </a:r>
                      <a:endParaRPr kumimoji="0" lang="cs-CZ" altLang="cs-CZ" sz="1800" b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T="45718" marB="45718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767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kumimoji="0" lang="cs-CZ" altLang="cs-CZ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18" marB="45718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kumimoji="0" lang="cs-CZ" altLang="cs-CZ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18" marB="45718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kumimoji="0" lang="cs-CZ" altLang="cs-CZ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18" marB="45718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kumimoji="0" lang="cs-CZ" altLang="cs-CZ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18" marB="45718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608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kumimoji="0" lang="cs-CZ" altLang="cs-CZ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18" marB="45718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kumimoji="0" lang="cs-CZ" altLang="cs-CZ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18" marB="45718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kumimoji="0" lang="cs-CZ" altLang="cs-CZ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18" marB="45718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kumimoji="0" lang="cs-CZ" altLang="cs-CZ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18" marB="45718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767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kumimoji="0" lang="cs-CZ" altLang="cs-CZ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18" marB="45718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kumimoji="0" lang="cs-CZ" altLang="cs-CZ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18" marB="45718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kumimoji="0" lang="cs-CZ" altLang="cs-CZ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18" marB="45718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  <a:endParaRPr kumimoji="0" lang="cs-CZ" altLang="cs-CZ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18" marB="45718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449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kumimoji="0" lang="cs-CZ" altLang="cs-CZ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18" marB="45718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  <a:endParaRPr kumimoji="0" lang="cs-CZ" altLang="cs-CZ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18" marB="45718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kumimoji="0" lang="cs-CZ" altLang="cs-CZ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18" marB="45718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15</a:t>
                      </a:r>
                      <a:endParaRPr kumimoji="0" lang="cs-CZ" altLang="cs-CZ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18" marB="45718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4767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endParaRPr kumimoji="0" lang="cs-CZ" altLang="cs-CZ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18" marB="45718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zvláštní</a:t>
                      </a:r>
                      <a:endParaRPr kumimoji="0" lang="cs-CZ" altLang="cs-CZ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18" marB="45718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endParaRPr kumimoji="0" lang="cs-CZ" altLang="cs-CZ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18" marB="45718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zvláštní</a:t>
                      </a:r>
                      <a:endParaRPr kumimoji="0" lang="cs-CZ" altLang="cs-CZ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18" marB="45718"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4">
            <a:extLst>
              <a:ext uri="{FF2B5EF4-FFF2-40B4-BE49-F238E27FC236}">
                <a16:creationId xmlns:a16="http://schemas.microsoft.com/office/drawing/2014/main" id="{41B8109C-2C57-4C7B-858F-9DEF79235E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914400"/>
            <a:ext cx="85344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cs-CZ" altLang="cs-CZ" sz="2000" dirty="0"/>
              <a:t>Zkušební výboje statické elektřiny se aplikují do těch míst a povrchů zkoušeného zařízení, která jsou přístupná obsluze při užívání zařízení.</a:t>
            </a:r>
          </a:p>
        </p:txBody>
      </p:sp>
      <p:sp>
        <p:nvSpPr>
          <p:cNvPr id="27651" name="Text Box 6">
            <a:extLst>
              <a:ext uri="{FF2B5EF4-FFF2-40B4-BE49-F238E27FC236}">
                <a16:creationId xmlns:a16="http://schemas.microsoft.com/office/drawing/2014/main" id="{237E3BED-5AA6-4754-BF2D-6941BAD0FF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905000"/>
            <a:ext cx="8610600" cy="221615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indent="-342900" eaLnBrk="1" hangingPunct="1">
              <a:lnSpc>
                <a:spcPct val="90000"/>
              </a:lnSpc>
              <a:buSzPct val="120000"/>
              <a:buFont typeface="Wingdings" panose="05000000000000000000" pitchFamily="2" charset="2"/>
              <a:buChar char="§"/>
              <a:defRPr/>
            </a:pPr>
            <a:r>
              <a:rPr lang="cs-CZ" altLang="cs-CZ" sz="2000" dirty="0"/>
              <a:t>všechna místa na ovládacím panelu či klávesnici, případně jiná místa styku člověka se zařízením (vypínače, tlačítka, ovládací elementy), která jsou přístupná operátorovi zařízení;</a:t>
            </a:r>
          </a:p>
          <a:p>
            <a:pPr marL="171450" indent="-171450" eaLnBrk="1" hangingPunct="1">
              <a:lnSpc>
                <a:spcPct val="90000"/>
              </a:lnSpc>
              <a:buSzPct val="120000"/>
              <a:buFont typeface="Wingdings" panose="05000000000000000000" pitchFamily="2" charset="2"/>
              <a:buChar char="§"/>
              <a:defRPr/>
            </a:pPr>
            <a:endParaRPr lang="cs-CZ" altLang="cs-CZ" sz="1000" dirty="0"/>
          </a:p>
          <a:p>
            <a:pPr marL="342900" indent="-342900" eaLnBrk="1" hangingPunct="1">
              <a:lnSpc>
                <a:spcPct val="90000"/>
              </a:lnSpc>
              <a:buSzPct val="120000"/>
              <a:buFont typeface="Wingdings" panose="05000000000000000000" pitchFamily="2" charset="2"/>
              <a:buChar char="§"/>
              <a:defRPr/>
            </a:pPr>
            <a:r>
              <a:rPr lang="cs-CZ" altLang="cs-CZ" sz="2000" dirty="0"/>
              <a:t>všechny kovové části skříně zařízení elektricky izolované od země;</a:t>
            </a:r>
          </a:p>
          <a:p>
            <a:pPr marL="171450" indent="-171450" eaLnBrk="1" hangingPunct="1">
              <a:lnSpc>
                <a:spcPct val="90000"/>
              </a:lnSpc>
              <a:buSzPct val="120000"/>
              <a:buFont typeface="Wingdings" panose="05000000000000000000" pitchFamily="2" charset="2"/>
              <a:buChar char="§"/>
              <a:defRPr/>
            </a:pPr>
            <a:endParaRPr lang="cs-CZ" altLang="cs-CZ" sz="1000" dirty="0"/>
          </a:p>
          <a:p>
            <a:pPr marL="342900" indent="-342900" eaLnBrk="1" hangingPunct="1">
              <a:lnSpc>
                <a:spcPct val="90000"/>
              </a:lnSpc>
              <a:buSzPct val="120000"/>
              <a:buFont typeface="Wingdings" panose="05000000000000000000" pitchFamily="2" charset="2"/>
              <a:buChar char="§"/>
              <a:defRPr/>
            </a:pPr>
            <a:r>
              <a:rPr lang="cs-CZ" altLang="cs-CZ" sz="2000" dirty="0"/>
              <a:t>všechny indikační a jiné z vnějšku přístupné elementy (ukazatele, světelné diody, mřížky, kryty konektorů apod.).</a:t>
            </a:r>
            <a:endParaRPr lang="cs-CZ" altLang="cs-CZ" sz="1800" dirty="0"/>
          </a:p>
        </p:txBody>
      </p:sp>
      <p:sp>
        <p:nvSpPr>
          <p:cNvPr id="37892" name="Text Box 8">
            <a:extLst>
              <a:ext uri="{FF2B5EF4-FFF2-40B4-BE49-F238E27FC236}">
                <a16:creationId xmlns:a16="http://schemas.microsoft.com/office/drawing/2014/main" id="{4687FD28-DE1E-4FC5-A41A-31D6ADE71E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8037" y="4410075"/>
            <a:ext cx="7927925" cy="1785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cs-CZ" altLang="cs-CZ" sz="2000" dirty="0"/>
              <a:t>Do každého místa se provede </a:t>
            </a:r>
            <a:r>
              <a:rPr lang="cs-CZ" altLang="cs-CZ" sz="2000" b="1" dirty="0">
                <a:solidFill>
                  <a:srgbClr val="0033CC"/>
                </a:solidFill>
              </a:rPr>
              <a:t>nejméně deset jednotlivých výbojů</a:t>
            </a:r>
            <a:r>
              <a:rPr lang="cs-CZ" altLang="cs-CZ" sz="2000" dirty="0"/>
              <a:t> a to s polaritou, na kterou je zařízení citlivější.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cs-CZ" altLang="cs-CZ" sz="2000" dirty="0"/>
              <a:t>Zkušební napětí výboje se zvyšuje od nejmenší předepsané hodnoty až po úroveň specifikovanou výrobcem zkoušeného zařízení pro požadovaný stupeň odolnosti.</a:t>
            </a:r>
          </a:p>
        </p:txBody>
      </p:sp>
      <p:sp>
        <p:nvSpPr>
          <p:cNvPr id="37893" name="Text Box 9">
            <a:extLst>
              <a:ext uri="{FF2B5EF4-FFF2-40B4-BE49-F238E27FC236}">
                <a16:creationId xmlns:a16="http://schemas.microsoft.com/office/drawing/2014/main" id="{251DD75E-93F1-4C4B-9D39-FC0D852A3E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228600"/>
            <a:ext cx="8534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cs-CZ" altLang="cs-CZ" sz="2800" b="1">
                <a:solidFill>
                  <a:schemeClr val="accent2"/>
                </a:solidFill>
              </a:rPr>
              <a:t>Provedení zkoušky elektrostatickým výbojem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93BB2BB6-47F1-4043-981C-80198845BA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536" y="404664"/>
            <a:ext cx="6912768" cy="1944216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cs-CZ" altLang="cs-CZ" sz="36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Rychlé elektrické přechodové jevy/skupiny impulzů </a:t>
            </a:r>
            <a:r>
              <a:rPr lang="cs-CZ" altLang="cs-CZ" sz="36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– zkouška odolnosti</a:t>
            </a:r>
          </a:p>
        </p:txBody>
      </p:sp>
      <p:grpSp>
        <p:nvGrpSpPr>
          <p:cNvPr id="5" name="Skupina 4">
            <a:extLst>
              <a:ext uri="{FF2B5EF4-FFF2-40B4-BE49-F238E27FC236}">
                <a16:creationId xmlns:a16="http://schemas.microsoft.com/office/drawing/2014/main" id="{9FD0F78C-BEDA-4A3F-8DA8-8C7F521313A9}"/>
              </a:ext>
            </a:extLst>
          </p:cNvPr>
          <p:cNvGrpSpPr/>
          <p:nvPr/>
        </p:nvGrpSpPr>
        <p:grpSpPr>
          <a:xfrm>
            <a:off x="11651" y="2830077"/>
            <a:ext cx="9144000" cy="4032000"/>
            <a:chOff x="11651" y="2830077"/>
            <a:chExt cx="9144000" cy="4027923"/>
          </a:xfrm>
        </p:grpSpPr>
        <p:pic>
          <p:nvPicPr>
            <p:cNvPr id="3" name="Obrázek 2">
              <a:extLst>
                <a:ext uri="{FF2B5EF4-FFF2-40B4-BE49-F238E27FC236}">
                  <a16:creationId xmlns:a16="http://schemas.microsoft.com/office/drawing/2014/main" id="{CF478EA0-B82C-4F03-BE1A-FD78FF6387D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651" y="2830077"/>
              <a:ext cx="9144000" cy="4027923"/>
            </a:xfrm>
            <a:prstGeom prst="rect">
              <a:avLst/>
            </a:prstGeom>
          </p:spPr>
        </p:pic>
        <p:sp>
          <p:nvSpPr>
            <p:cNvPr id="4" name="Obdélník 3">
              <a:extLst>
                <a:ext uri="{FF2B5EF4-FFF2-40B4-BE49-F238E27FC236}">
                  <a16:creationId xmlns:a16="http://schemas.microsoft.com/office/drawing/2014/main" id="{BB8E7AA8-3774-473B-80A9-3C24BD18645A}"/>
                </a:ext>
              </a:extLst>
            </p:cNvPr>
            <p:cNvSpPr/>
            <p:nvPr/>
          </p:nvSpPr>
          <p:spPr>
            <a:xfrm>
              <a:off x="6012160" y="2830077"/>
              <a:ext cx="3120189" cy="742939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  <p:sp>
        <p:nvSpPr>
          <p:cNvPr id="59395" name="Rectangle 3">
            <a:extLst>
              <a:ext uri="{FF2B5EF4-FFF2-40B4-BE49-F238E27FC236}">
                <a16:creationId xmlns:a16="http://schemas.microsoft.com/office/drawing/2014/main" id="{D1364444-1457-461E-9C9A-0B852EEEE9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88858" y="3010933"/>
            <a:ext cx="3024000" cy="531725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defRPr/>
            </a:pPr>
            <a:r>
              <a:rPr lang="cs-CZ" altLang="cs-CZ" sz="2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ČSN EN 61000-4-4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4">
            <a:extLst>
              <a:ext uri="{FF2B5EF4-FFF2-40B4-BE49-F238E27FC236}">
                <a16:creationId xmlns:a16="http://schemas.microsoft.com/office/drawing/2014/main" id="{E68D76A8-CF78-4251-B2E1-CF73168870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6437"/>
          </a:xfrm>
          <a:noFill/>
        </p:spPr>
        <p:txBody>
          <a:bodyPr/>
          <a:lstStyle/>
          <a:p>
            <a:pPr algn="l" eaLnBrk="1" hangingPunct="1"/>
            <a:r>
              <a:rPr lang="cs-CZ" altLang="cs-CZ" sz="4000" dirty="0">
                <a:solidFill>
                  <a:schemeClr val="accent2"/>
                </a:solidFill>
              </a:rPr>
              <a:t>Skupiny rychlých impulzů</a:t>
            </a:r>
          </a:p>
        </p:txBody>
      </p:sp>
      <p:sp>
        <p:nvSpPr>
          <p:cNvPr id="29699" name="Text Box 5">
            <a:extLst>
              <a:ext uri="{FF2B5EF4-FFF2-40B4-BE49-F238E27FC236}">
                <a16:creationId xmlns:a16="http://schemas.microsoft.com/office/drawing/2014/main" id="{26BDD55C-74DE-4A51-80AC-1E2EFB4F46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11" y="981075"/>
            <a:ext cx="8496175" cy="555536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cs-CZ" altLang="cs-CZ" sz="2400" dirty="0">
                <a:solidFill>
                  <a:schemeClr val="accent2"/>
                </a:solidFill>
              </a:rPr>
              <a:t>Charakteristika rušivých impulzů a podmínky pro vznik:</a:t>
            </a: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cs-CZ" altLang="cs-CZ" sz="1800" dirty="0"/>
              <a:t>EFT/</a:t>
            </a:r>
            <a:r>
              <a:rPr lang="cs-CZ" altLang="cs-CZ" sz="1800" dirty="0" err="1"/>
              <a:t>burst</a:t>
            </a:r>
            <a:r>
              <a:rPr lang="cs-CZ" altLang="cs-CZ" sz="1800" dirty="0"/>
              <a:t> jsou skupiny pulzů obsahující velký počet  rychlých přechodných jevů. Rušivé impulzy s malou energií ve formě skupin krátkých přechodných jevů vznikají obvykle vlivem indukčností při spínacích pochodech.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cs-CZ" altLang="cs-CZ" sz="1800" dirty="0"/>
              <a:t>Sítě </a:t>
            </a:r>
            <a:r>
              <a:rPr lang="cs-CZ" altLang="cs-CZ" sz="1800" dirty="0" err="1"/>
              <a:t>vn</a:t>
            </a:r>
            <a:r>
              <a:rPr lang="cs-CZ" altLang="cs-CZ" sz="1800" dirty="0"/>
              <a:t>, </a:t>
            </a:r>
            <a:r>
              <a:rPr lang="cs-CZ" altLang="cs-CZ" sz="1800" dirty="0" err="1"/>
              <a:t>vvn</a:t>
            </a:r>
            <a:r>
              <a:rPr lang="cs-CZ" altLang="cs-CZ" sz="1800" dirty="0"/>
              <a:t> - vznik vysokofrekvenčních oscilací vlivem kapacity a indukčnosti spínaných vedení - oscilace se kapacitními vazbami snadno šíří až do sítí </a:t>
            </a:r>
            <a:r>
              <a:rPr lang="cs-CZ" altLang="cs-CZ" sz="1800" dirty="0" err="1"/>
              <a:t>nn</a:t>
            </a:r>
            <a:r>
              <a:rPr lang="cs-CZ" altLang="cs-CZ" sz="1800" dirty="0"/>
              <a:t>.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cs-CZ" altLang="cs-CZ" sz="1800" dirty="0"/>
              <a:t>Sítě </a:t>
            </a:r>
            <a:r>
              <a:rPr lang="cs-CZ" altLang="cs-CZ" sz="1800" dirty="0" err="1"/>
              <a:t>nn</a:t>
            </a:r>
            <a:r>
              <a:rPr lang="cs-CZ" altLang="cs-CZ" sz="1800" dirty="0"/>
              <a:t> - činnost stykačů,</a:t>
            </a:r>
            <a:r>
              <a:rPr lang="cs-CZ" altLang="cs-CZ" sz="1800" i="1" dirty="0"/>
              <a:t> </a:t>
            </a:r>
            <a:r>
              <a:rPr lang="cs-CZ" altLang="cs-CZ" sz="1800" dirty="0"/>
              <a:t>jističů, mechanických relé, rozpojování obvodu obsahujícího indukčnost – vznik strmých impulzů na rozpojovaných kontaktech.</a:t>
            </a:r>
          </a:p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cs-CZ" altLang="cs-CZ" sz="1800" dirty="0"/>
              <a:t>Charakteristická je pro ně vysoká amplituda, krátká doba náběhu a vysoký opakovací kmitočet:</a:t>
            </a:r>
          </a:p>
          <a:p>
            <a:pPr marL="285750" indent="-285750" eaLnBrk="1" hangingPunct="1">
              <a:spcBef>
                <a:spcPts val="600"/>
              </a:spcBef>
              <a:buFont typeface="Wingdings" panose="05000000000000000000" pitchFamily="2" charset="2"/>
              <a:buChar char="§"/>
              <a:defRPr/>
            </a:pPr>
            <a:r>
              <a:rPr lang="cs-CZ" altLang="cs-CZ" sz="1800" dirty="0"/>
              <a:t>vysoká maximální amplituda napětí (až 4 </a:t>
            </a:r>
            <a:r>
              <a:rPr lang="cs-CZ" altLang="cs-CZ" sz="1800" dirty="0" err="1"/>
              <a:t>kV</a:t>
            </a:r>
            <a:r>
              <a:rPr lang="cs-CZ" altLang="cs-CZ" sz="1800" dirty="0"/>
              <a:t>)</a:t>
            </a:r>
          </a:p>
          <a:p>
            <a:pPr marL="285750" indent="-285750" eaLnBrk="1" hangingPunct="1">
              <a:spcBef>
                <a:spcPts val="600"/>
              </a:spcBef>
              <a:buFont typeface="Wingdings" panose="05000000000000000000" pitchFamily="2" charset="2"/>
              <a:buChar char="§"/>
              <a:defRPr/>
            </a:pPr>
            <a:r>
              <a:rPr lang="cs-CZ" altLang="cs-CZ" sz="1800" dirty="0"/>
              <a:t>časové parametry impulzů 5/50 </a:t>
            </a:r>
            <a:r>
              <a:rPr lang="cs-CZ" altLang="cs-CZ" sz="1800" dirty="0" err="1"/>
              <a:t>ns</a:t>
            </a:r>
            <a:endParaRPr lang="cs-CZ" altLang="cs-CZ" sz="1800" dirty="0"/>
          </a:p>
          <a:p>
            <a:pPr marL="285750" indent="-285750" eaLnBrk="1" hangingPunct="1">
              <a:spcBef>
                <a:spcPts val="600"/>
              </a:spcBef>
              <a:buFont typeface="Wingdings" panose="05000000000000000000" pitchFamily="2" charset="2"/>
              <a:buChar char="§"/>
              <a:defRPr/>
            </a:pPr>
            <a:r>
              <a:rPr lang="cs-CZ" altLang="cs-CZ" sz="1800" dirty="0"/>
              <a:t>energie jednotlivých impulzů  ( cca 10</a:t>
            </a:r>
            <a:r>
              <a:rPr lang="cs-CZ" altLang="cs-CZ" sz="1800" baseline="30000" dirty="0"/>
              <a:t>-3</a:t>
            </a:r>
            <a:r>
              <a:rPr lang="cs-CZ" altLang="cs-CZ" sz="1800" dirty="0"/>
              <a:t> J)</a:t>
            </a:r>
          </a:p>
          <a:p>
            <a:pPr marL="285750" indent="-285750" eaLnBrk="1" hangingPunct="1">
              <a:spcBef>
                <a:spcPts val="600"/>
              </a:spcBef>
              <a:buFont typeface="Wingdings" panose="05000000000000000000" pitchFamily="2" charset="2"/>
              <a:buChar char="§"/>
              <a:defRPr/>
            </a:pPr>
            <a:r>
              <a:rPr lang="cs-CZ" altLang="cs-CZ" sz="1800" dirty="0"/>
              <a:t>vf obsah (až do 200 MHz)</a:t>
            </a:r>
          </a:p>
          <a:p>
            <a:pPr marL="285750" indent="-285750" eaLnBrk="1" hangingPunct="1">
              <a:spcBef>
                <a:spcPts val="600"/>
              </a:spcBef>
              <a:buFont typeface="Wingdings" panose="05000000000000000000" pitchFamily="2" charset="2"/>
              <a:buChar char="§"/>
              <a:defRPr/>
            </a:pPr>
            <a:r>
              <a:rPr lang="cs-CZ" altLang="cs-CZ" sz="1800" dirty="0"/>
              <a:t>vysoká frekvence opakování impulzů ve skupině (5 nebo 100 kHz)</a:t>
            </a:r>
            <a:br>
              <a:rPr lang="cs-CZ" altLang="cs-CZ" sz="1800" dirty="0"/>
            </a:br>
            <a:r>
              <a:rPr lang="cs-CZ" altLang="cs-CZ" sz="1800" dirty="0"/>
              <a:t>– tzv. </a:t>
            </a:r>
            <a:r>
              <a:rPr lang="cs-CZ" altLang="cs-CZ" sz="1800" dirty="0" err="1"/>
              <a:t>burst</a:t>
            </a:r>
            <a:r>
              <a:rPr lang="cs-CZ" altLang="cs-CZ" sz="1800" dirty="0"/>
              <a:t> signál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BB8E89D8-BB90-44D3-B2A9-1D9185F39A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1347" y="154904"/>
            <a:ext cx="6301306" cy="3748759"/>
          </a:xfrm>
          <a:prstGeom prst="rect">
            <a:avLst/>
          </a:prstGeom>
        </p:spPr>
      </p:pic>
      <p:sp>
        <p:nvSpPr>
          <p:cNvPr id="41986" name="Text Box 4">
            <a:extLst>
              <a:ext uri="{FF2B5EF4-FFF2-40B4-BE49-F238E27FC236}">
                <a16:creationId xmlns:a16="http://schemas.microsoft.com/office/drawing/2014/main" id="{6A1AC890-E35B-4BEE-862A-0E7782ECF6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528" y="3789040"/>
            <a:ext cx="8496944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0"/>
              </a:spcBef>
              <a:buFontTx/>
              <a:buNone/>
            </a:pPr>
            <a:r>
              <a:rPr lang="cs-CZ" altLang="cs-CZ" sz="1800" dirty="0">
                <a:solidFill>
                  <a:schemeClr val="accent2"/>
                </a:solidFill>
              </a:rPr>
              <a:t>Možnosti odstranění přepěťových impulzů: </a:t>
            </a:r>
          </a:p>
          <a:p>
            <a:pPr marL="285750" indent="-285750" eaLnBrk="1" hangingPunct="1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cs-CZ" altLang="cs-CZ" sz="1800" dirty="0"/>
              <a:t>zajistit pomalejší nárůst napětí mezi kontakty spínače např. překlenutím kontaktů sériovým obvodem </a:t>
            </a:r>
            <a:r>
              <a:rPr lang="cs-CZ" altLang="cs-CZ" sz="1800" i="1" dirty="0"/>
              <a:t>RC</a:t>
            </a:r>
            <a:endParaRPr lang="cs-CZ" altLang="cs-CZ" sz="1800" dirty="0"/>
          </a:p>
          <a:p>
            <a:pPr marL="285750" indent="-285750" eaLnBrk="1" hangingPunct="1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cs-CZ" altLang="cs-CZ" sz="1800" dirty="0"/>
              <a:t>použitím přepěťových ochran - diod a varistorů</a:t>
            </a:r>
          </a:p>
          <a:p>
            <a:pPr marL="285750" indent="-285750" eaLnBrk="1" hangingPunct="1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cs-CZ" altLang="cs-CZ" sz="1800" dirty="0"/>
              <a:t>užitím bezkontaktních elektronických spínačů, např. tyristorů či </a:t>
            </a:r>
            <a:r>
              <a:rPr lang="cs-CZ" altLang="cs-CZ" sz="1800" dirty="0" err="1"/>
              <a:t>triaků</a:t>
            </a:r>
            <a:r>
              <a:rPr lang="cs-CZ" altLang="cs-CZ" sz="1800" dirty="0"/>
              <a:t> (vznik jiných rušivých jevů)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cs-CZ" altLang="cs-CZ" sz="1800" dirty="0">
                <a:solidFill>
                  <a:schemeClr val="accent2"/>
                </a:solidFill>
              </a:rPr>
              <a:t>Vazby rušení:</a:t>
            </a:r>
          </a:p>
          <a:p>
            <a:pPr marL="285750" indent="-285750" eaLnBrk="1" hangingPunct="1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cs-CZ" altLang="cs-CZ" sz="1800" dirty="0"/>
              <a:t>galvanická vazba na vodiče napájení</a:t>
            </a:r>
          </a:p>
          <a:p>
            <a:pPr marL="285750" indent="-285750" eaLnBrk="1" hangingPunct="1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cs-CZ" altLang="cs-CZ" sz="1800" dirty="0"/>
              <a:t>kapacitní vazba na datové nebo signálové vodiče (při souběhu se silovým vedením)</a:t>
            </a:r>
          </a:p>
        </p:txBody>
      </p:sp>
      <p:sp>
        <p:nvSpPr>
          <p:cNvPr id="41987" name="Text Box 5">
            <a:extLst>
              <a:ext uri="{FF2B5EF4-FFF2-40B4-BE49-F238E27FC236}">
                <a16:creationId xmlns:a16="http://schemas.microsoft.com/office/drawing/2014/main" id="{21E902E5-BC1A-4714-A14D-645AF6422D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2393950"/>
            <a:ext cx="8280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cs-CZ" altLang="cs-CZ" sz="1800"/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671F8B6B-E217-4048-A465-AF37A13132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153" y="548680"/>
            <a:ext cx="295232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0"/>
              </a:spcBef>
              <a:buFontTx/>
              <a:buNone/>
            </a:pPr>
            <a:r>
              <a:rPr lang="cs-CZ" altLang="cs-CZ" sz="1800" dirty="0">
                <a:solidFill>
                  <a:schemeClr val="accent2"/>
                </a:solidFill>
              </a:rPr>
              <a:t>Jak vzniká </a:t>
            </a:r>
            <a:r>
              <a:rPr lang="cs-CZ" altLang="cs-CZ" sz="1800" dirty="0" err="1">
                <a:solidFill>
                  <a:schemeClr val="accent2"/>
                </a:solidFill>
              </a:rPr>
              <a:t>burst</a:t>
            </a:r>
            <a:r>
              <a:rPr lang="cs-CZ" altLang="cs-CZ" sz="1800" dirty="0">
                <a:solidFill>
                  <a:schemeClr val="accent2"/>
                </a:solidFill>
              </a:rPr>
              <a:t> signál: 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Text Box 6">
            <a:extLst>
              <a:ext uri="{FF2B5EF4-FFF2-40B4-BE49-F238E27FC236}">
                <a16:creationId xmlns:a16="http://schemas.microsoft.com/office/drawing/2014/main" id="{D670B6E6-54D4-4F4B-BBC0-BBC0C768B3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47231" y="85781"/>
            <a:ext cx="2910408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cs-CZ" altLang="cs-CZ" sz="2400" b="1" dirty="0">
                <a:solidFill>
                  <a:schemeClr val="accent2"/>
                </a:solidFill>
              </a:rPr>
              <a:t>Skupiny rychlých přechodných jevů – </a:t>
            </a:r>
            <a:r>
              <a:rPr lang="cs-CZ" altLang="cs-CZ" sz="2400" b="1" dirty="0" err="1">
                <a:solidFill>
                  <a:schemeClr val="accent2"/>
                </a:solidFill>
              </a:rPr>
              <a:t>burst</a:t>
            </a:r>
            <a:r>
              <a:rPr lang="cs-CZ" altLang="cs-CZ" sz="2400" b="1" dirty="0">
                <a:solidFill>
                  <a:schemeClr val="accent2"/>
                </a:solidFill>
              </a:rPr>
              <a:t> signál</a:t>
            </a:r>
          </a:p>
        </p:txBody>
      </p:sp>
      <p:sp>
        <p:nvSpPr>
          <p:cNvPr id="43012" name="Text Box 7">
            <a:extLst>
              <a:ext uri="{FF2B5EF4-FFF2-40B4-BE49-F238E27FC236}">
                <a16:creationId xmlns:a16="http://schemas.microsoft.com/office/drawing/2014/main" id="{EB613061-B2E1-4426-999A-96C907A22B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47231" y="1584028"/>
            <a:ext cx="3097346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85750" indent="-285750" eaLnBrk="1" hangingPunct="1">
              <a:spcBef>
                <a:spcPct val="50000"/>
              </a:spcBef>
              <a:buFont typeface="Wingdings" panose="05000000000000000000" pitchFamily="2" charset="2"/>
              <a:buChar char="§"/>
            </a:pPr>
            <a:r>
              <a:rPr lang="cs-CZ" altLang="cs-CZ" sz="1800" dirty="0"/>
              <a:t>rychle po sobě jdoucí ostré impulzní poruchy generované ve skupinách po větších časových intervalech (např. každé rozpojení a spojení stykače)</a:t>
            </a:r>
          </a:p>
          <a:p>
            <a:pPr marL="285750" indent="-285750" eaLnBrk="1" hangingPunct="1">
              <a:spcBef>
                <a:spcPct val="50000"/>
              </a:spcBef>
              <a:buFont typeface="Wingdings" panose="05000000000000000000" pitchFamily="2" charset="2"/>
              <a:buChar char="§"/>
            </a:pPr>
            <a:r>
              <a:rPr lang="cs-CZ" altLang="cs-CZ" sz="1800" dirty="0"/>
              <a:t>k simulaci uvedeného rušení byl zvolen typ zkušebního signálu,</a:t>
            </a:r>
            <a:br>
              <a:rPr lang="cs-CZ" altLang="cs-CZ" sz="1800" dirty="0"/>
            </a:br>
            <a:r>
              <a:rPr lang="cs-CZ" altLang="cs-CZ" sz="1800" dirty="0"/>
              <a:t>který se ukázal jako nejnebezpečnější </a:t>
            </a:r>
          </a:p>
          <a:p>
            <a:pPr marL="285750" indent="-285750" eaLnBrk="1" hangingPunct="1">
              <a:spcBef>
                <a:spcPct val="50000"/>
              </a:spcBef>
              <a:buFont typeface="Wingdings" panose="05000000000000000000" pitchFamily="2" charset="2"/>
              <a:buChar char="§"/>
            </a:pPr>
            <a:r>
              <a:rPr lang="cs-CZ" altLang="cs-CZ" sz="1800" dirty="0"/>
              <a:t>uvedené parametry platí pro výstupní zátěž generátoru 50 Ω </a:t>
            </a:r>
          </a:p>
        </p:txBody>
      </p:sp>
      <p:sp>
        <p:nvSpPr>
          <p:cNvPr id="43013" name="Rectangle 9">
            <a:extLst>
              <a:ext uri="{FF2B5EF4-FFF2-40B4-BE49-F238E27FC236}">
                <a16:creationId xmlns:a16="http://schemas.microsoft.com/office/drawing/2014/main" id="{2B791085-B5CD-4B7F-BBE4-686274920A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6096000"/>
            <a:ext cx="4953000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grpSp>
        <p:nvGrpSpPr>
          <p:cNvPr id="24" name="Skupina 23">
            <a:extLst>
              <a:ext uri="{FF2B5EF4-FFF2-40B4-BE49-F238E27FC236}">
                <a16:creationId xmlns:a16="http://schemas.microsoft.com/office/drawing/2014/main" id="{1D52FBB2-CCEC-40D9-ACE3-F539C703384E}"/>
              </a:ext>
            </a:extLst>
          </p:cNvPr>
          <p:cNvGrpSpPr>
            <a:grpSpLocks noChangeAspect="1"/>
          </p:cNvGrpSpPr>
          <p:nvPr/>
        </p:nvGrpSpPr>
        <p:grpSpPr>
          <a:xfrm>
            <a:off x="185371" y="108320"/>
            <a:ext cx="5679447" cy="6673480"/>
            <a:chOff x="730658" y="-960339"/>
            <a:chExt cx="5836482" cy="6858000"/>
          </a:xfrm>
        </p:grpSpPr>
        <p:grpSp>
          <p:nvGrpSpPr>
            <p:cNvPr id="22" name="Skupina 21">
              <a:extLst>
                <a:ext uri="{FF2B5EF4-FFF2-40B4-BE49-F238E27FC236}">
                  <a16:creationId xmlns:a16="http://schemas.microsoft.com/office/drawing/2014/main" id="{6BDD6EB5-F929-4060-9E40-A9EA54522BAD}"/>
                </a:ext>
              </a:extLst>
            </p:cNvPr>
            <p:cNvGrpSpPr/>
            <p:nvPr/>
          </p:nvGrpSpPr>
          <p:grpSpPr>
            <a:xfrm>
              <a:off x="730658" y="-960339"/>
              <a:ext cx="5836482" cy="6858000"/>
              <a:chOff x="730658" y="-960339"/>
              <a:chExt cx="5836482" cy="6858000"/>
            </a:xfrm>
          </p:grpSpPr>
          <p:grpSp>
            <p:nvGrpSpPr>
              <p:cNvPr id="19" name="Skupina 18">
                <a:extLst>
                  <a:ext uri="{FF2B5EF4-FFF2-40B4-BE49-F238E27FC236}">
                    <a16:creationId xmlns:a16="http://schemas.microsoft.com/office/drawing/2014/main" id="{3F3054EE-01B3-4C12-9A32-97E4D670E6A1}"/>
                  </a:ext>
                </a:extLst>
              </p:cNvPr>
              <p:cNvGrpSpPr/>
              <p:nvPr/>
            </p:nvGrpSpPr>
            <p:grpSpPr>
              <a:xfrm>
                <a:off x="730658" y="-960339"/>
                <a:ext cx="5836482" cy="6858000"/>
                <a:chOff x="730658" y="-960339"/>
                <a:chExt cx="5836482" cy="6858000"/>
              </a:xfrm>
            </p:grpSpPr>
            <p:grpSp>
              <p:nvGrpSpPr>
                <p:cNvPr id="17" name="Skupina 16">
                  <a:extLst>
                    <a:ext uri="{FF2B5EF4-FFF2-40B4-BE49-F238E27FC236}">
                      <a16:creationId xmlns:a16="http://schemas.microsoft.com/office/drawing/2014/main" id="{6841B133-8F62-47CA-9B96-6D97D78729C7}"/>
                    </a:ext>
                  </a:extLst>
                </p:cNvPr>
                <p:cNvGrpSpPr/>
                <p:nvPr/>
              </p:nvGrpSpPr>
              <p:grpSpPr>
                <a:xfrm>
                  <a:off x="730658" y="-960339"/>
                  <a:ext cx="5836482" cy="6858000"/>
                  <a:chOff x="730658" y="-960339"/>
                  <a:chExt cx="5836482" cy="6858000"/>
                </a:xfrm>
              </p:grpSpPr>
              <p:grpSp>
                <p:nvGrpSpPr>
                  <p:cNvPr id="14" name="Skupina 13">
                    <a:extLst>
                      <a:ext uri="{FF2B5EF4-FFF2-40B4-BE49-F238E27FC236}">
                        <a16:creationId xmlns:a16="http://schemas.microsoft.com/office/drawing/2014/main" id="{3BDC3DC8-DA4C-44E3-A84C-6107CC233B46}"/>
                      </a:ext>
                    </a:extLst>
                  </p:cNvPr>
                  <p:cNvGrpSpPr/>
                  <p:nvPr/>
                </p:nvGrpSpPr>
                <p:grpSpPr>
                  <a:xfrm>
                    <a:off x="730658" y="-960339"/>
                    <a:ext cx="5836482" cy="6858000"/>
                    <a:chOff x="730658" y="-960339"/>
                    <a:chExt cx="5836482" cy="6858000"/>
                  </a:xfrm>
                </p:grpSpPr>
                <p:grpSp>
                  <p:nvGrpSpPr>
                    <p:cNvPr id="11" name="Skupina 10">
                      <a:extLst>
                        <a:ext uri="{FF2B5EF4-FFF2-40B4-BE49-F238E27FC236}">
                          <a16:creationId xmlns:a16="http://schemas.microsoft.com/office/drawing/2014/main" id="{98EA5299-10E3-463F-8B7E-EC5153E3780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30658" y="-960339"/>
                      <a:ext cx="5836482" cy="6858000"/>
                      <a:chOff x="730658" y="-960339"/>
                      <a:chExt cx="5836482" cy="6858000"/>
                    </a:xfrm>
                  </p:grpSpPr>
                  <p:grpSp>
                    <p:nvGrpSpPr>
                      <p:cNvPr id="10" name="Skupina 9">
                        <a:extLst>
                          <a:ext uri="{FF2B5EF4-FFF2-40B4-BE49-F238E27FC236}">
                            <a16:creationId xmlns:a16="http://schemas.microsoft.com/office/drawing/2014/main" id="{739C0F32-F936-41C1-A74F-E9B6B90DD788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730658" y="-960339"/>
                        <a:ext cx="5836482" cy="6858000"/>
                        <a:chOff x="442626" y="417513"/>
                        <a:chExt cx="5836482" cy="6858000"/>
                      </a:xfrm>
                    </p:grpSpPr>
                    <p:grpSp>
                      <p:nvGrpSpPr>
                        <p:cNvPr id="9" name="Skupina 8">
                          <a:extLst>
                            <a:ext uri="{FF2B5EF4-FFF2-40B4-BE49-F238E27FC236}">
                              <a16:creationId xmlns:a16="http://schemas.microsoft.com/office/drawing/2014/main" id="{8648CE06-2BFF-4DF6-8C21-19E00524F759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515210" y="417513"/>
                          <a:ext cx="5763898" cy="6858000"/>
                          <a:chOff x="515210" y="417513"/>
                          <a:chExt cx="5763898" cy="6858000"/>
                        </a:xfrm>
                      </p:grpSpPr>
                      <p:grpSp>
                        <p:nvGrpSpPr>
                          <p:cNvPr id="8" name="Skupina 7">
                            <a:extLst>
                              <a:ext uri="{FF2B5EF4-FFF2-40B4-BE49-F238E27FC236}">
                                <a16:creationId xmlns:a16="http://schemas.microsoft.com/office/drawing/2014/main" id="{CDE255CC-7197-46BF-BD5A-2E8FB77B22FF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515210" y="417513"/>
                            <a:ext cx="5369870" cy="6858000"/>
                            <a:chOff x="515210" y="908720"/>
                            <a:chExt cx="5369870" cy="6858000"/>
                          </a:xfrm>
                        </p:grpSpPr>
                        <p:grpSp>
                          <p:nvGrpSpPr>
                            <p:cNvPr id="5" name="Skupina 4">
                              <a:extLst>
                                <a:ext uri="{FF2B5EF4-FFF2-40B4-BE49-F238E27FC236}">
                                  <a16:creationId xmlns:a16="http://schemas.microsoft.com/office/drawing/2014/main" id="{6183A1E5-6832-4EBC-A645-361692056BD2}"/>
                                </a:ext>
                              </a:extLst>
                            </p:cNvPr>
                            <p:cNvGrpSpPr/>
                            <p:nvPr/>
                          </p:nvGrpSpPr>
                          <p:grpSpPr>
                            <a:xfrm>
                              <a:off x="515210" y="908720"/>
                              <a:ext cx="5369870" cy="6858000"/>
                              <a:chOff x="1451314" y="1916832"/>
                              <a:chExt cx="5369870" cy="6858000"/>
                            </a:xfrm>
                          </p:grpSpPr>
                          <p:pic>
                            <p:nvPicPr>
                              <p:cNvPr id="3" name="Obrázek 2">
                                <a:extLst>
                                  <a:ext uri="{FF2B5EF4-FFF2-40B4-BE49-F238E27FC236}">
                                    <a16:creationId xmlns:a16="http://schemas.microsoft.com/office/drawing/2014/main" id="{F3A87DD1-290A-4775-A3EE-E260CB965CE0}"/>
                                  </a:ext>
                                </a:extLst>
                              </p:cNvPr>
                              <p:cNvPicPr>
                                <a:picLocks noChangeAspect="1"/>
                              </p:cNvPicPr>
                              <p:nvPr/>
                            </p:nvPicPr>
                            <p:blipFill>
                              <a:blip r:embed="rId2"/>
                              <a:stretch>
                                <a:fillRect/>
                              </a:stretch>
                            </p:blipFill>
                            <p:spPr>
                              <a:xfrm>
                                <a:off x="1691680" y="1916832"/>
                                <a:ext cx="5129504" cy="6858000"/>
                              </a:xfrm>
                              <a:prstGeom prst="rect">
                                <a:avLst/>
                              </a:prstGeom>
                            </p:spPr>
                          </p:pic>
                          <p:sp>
                            <p:nvSpPr>
                              <p:cNvPr id="4" name="TextovéPole 3">
                                <a:extLst>
                                  <a:ext uri="{FF2B5EF4-FFF2-40B4-BE49-F238E27FC236}">
                                    <a16:creationId xmlns:a16="http://schemas.microsoft.com/office/drawing/2014/main" id="{7AAA1E0E-0BBD-4272-A4DB-FA45107A97B2}"/>
                                  </a:ext>
                                </a:extLst>
                              </p:cNvPr>
                              <p:cNvSpPr txBox="1"/>
                              <p:nvPr/>
                            </p:nvSpPr>
                            <p:spPr>
                              <a:xfrm>
                                <a:off x="1451314" y="2041275"/>
                                <a:ext cx="904711" cy="2087491"/>
                              </a:xfrm>
                              <a:prstGeom prst="rect">
                                <a:avLst/>
                              </a:prstGeom>
                              <a:solidFill>
                                <a:schemeClr val="bg1"/>
                              </a:solidFill>
                            </p:spPr>
                            <p:txBody>
                              <a:bodyPr wrap="none" rtlCol="0">
                                <a:spAutoFit/>
                              </a:bodyPr>
                              <a:lstStyle/>
                              <a:p>
                                <a:r>
                                  <a:rPr lang="cs-CZ" sz="1100" b="1" i="1" dirty="0" err="1"/>
                                  <a:t>U</a:t>
                                </a:r>
                                <a:r>
                                  <a:rPr lang="cs-CZ" sz="1100" b="1" i="1" baseline="-25000" dirty="0" err="1"/>
                                  <a:t>peak</a:t>
                                </a:r>
                                <a:r>
                                  <a:rPr lang="cs-CZ" sz="1100" b="1" dirty="0"/>
                                  <a:t> = 1,0</a:t>
                                </a:r>
                              </a:p>
                              <a:p>
                                <a:pPr>
                                  <a:spcBef>
                                    <a:spcPts val="600"/>
                                  </a:spcBef>
                                </a:pPr>
                                <a:r>
                                  <a:rPr lang="cs-CZ" sz="1100" b="1" dirty="0"/>
                                  <a:t>             0,9</a:t>
                                </a:r>
                              </a:p>
                              <a:p>
                                <a:r>
                                  <a:rPr lang="cs-CZ" sz="1100" b="1" dirty="0"/>
                                  <a:t>jeden</a:t>
                                </a:r>
                                <a:br>
                                  <a:rPr lang="cs-CZ" sz="1100" b="1" dirty="0"/>
                                </a:br>
                                <a:r>
                                  <a:rPr lang="cs-CZ" sz="1100" b="1" dirty="0"/>
                                  <a:t>impulz </a:t>
                                </a:r>
                                <a:r>
                                  <a:rPr lang="cs-CZ" sz="1100" b="1" i="1" dirty="0" err="1"/>
                                  <a:t>U</a:t>
                                </a:r>
                                <a:r>
                                  <a:rPr lang="cs-CZ" sz="1100" b="1" i="1" baseline="-25000" dirty="0" err="1"/>
                                  <a:t>b</a:t>
                                </a:r>
                                <a:endParaRPr lang="cs-CZ" sz="1100" b="1" i="1" baseline="-25000" dirty="0"/>
                              </a:p>
                              <a:p>
                                <a:endParaRPr lang="cs-CZ" sz="1100" b="1" dirty="0"/>
                              </a:p>
                              <a:p>
                                <a:r>
                                  <a:rPr lang="cs-CZ" sz="1100" b="1" dirty="0"/>
                                  <a:t>             0,5</a:t>
                                </a:r>
                              </a:p>
                              <a:p>
                                <a:endParaRPr lang="cs-CZ" sz="1100" b="1" dirty="0"/>
                              </a:p>
                              <a:p>
                                <a:endParaRPr lang="cs-CZ" sz="1100" b="1" dirty="0"/>
                              </a:p>
                              <a:p>
                                <a:endParaRPr lang="cs-CZ" sz="1100" b="1" dirty="0"/>
                              </a:p>
                              <a:p>
                                <a:endParaRPr lang="cs-CZ" sz="1100" b="1" dirty="0"/>
                              </a:p>
                              <a:p>
                                <a:r>
                                  <a:rPr lang="cs-CZ" sz="1100" b="1" dirty="0"/>
                                  <a:t>             0,1</a:t>
                                </a:r>
                              </a:p>
                            </p:txBody>
                          </p:sp>
                        </p:grpSp>
                        <mc:AlternateContent xmlns:mc="http://schemas.openxmlformats.org/markup-compatibility/2006" xmlns:a14="http://schemas.microsoft.com/office/drawing/2010/main">
                          <mc:Choice Requires="a14">
                            <p:sp>
                              <p:nvSpPr>
                                <p:cNvPr id="12" name="TextovéPole 11">
                                  <a:extLst>
                                    <a:ext uri="{FF2B5EF4-FFF2-40B4-BE49-F238E27FC236}">
                                      <a16:creationId xmlns:a16="http://schemas.microsoft.com/office/drawing/2014/main" id="{278FFD51-985A-4EC8-BF1A-01B821A22E05}"/>
                                    </a:ext>
                                  </a:extLst>
                                </p:cNvPr>
                                <p:cNvSpPr txBox="1"/>
                                <p:nvPr/>
                              </p:nvSpPr>
                              <p:spPr>
                                <a:xfrm>
                                  <a:off x="3903214" y="2265581"/>
                                  <a:ext cx="1769123" cy="646331"/>
                                </a:xfrm>
                                <a:prstGeom prst="rect">
                                  <a:avLst/>
                                </a:prstGeom>
                                <a:solidFill>
                                  <a:schemeClr val="bg1"/>
                                </a:solidFill>
                              </p:spPr>
                              <p:txBody>
                                <a:bodyPr wrap="square" rtlCol="0">
                                  <a:spAutoFit/>
                                </a:bodyPr>
                                <a:lstStyle/>
                                <a:p>
                                  <a:r>
                                    <a:rPr lang="cs-CZ" sz="1200" b="1" i="1" dirty="0" err="1"/>
                                    <a:t>t</a:t>
                                  </a:r>
                                  <a:r>
                                    <a:rPr lang="cs-CZ" sz="1200" b="1" i="1" baseline="-25000" dirty="0" err="1"/>
                                    <a:t>r</a:t>
                                  </a:r>
                                  <a:r>
                                    <a:rPr lang="cs-CZ" sz="1200" b="1" i="1" dirty="0"/>
                                    <a:t> = </a:t>
                                  </a:r>
                                  <a:r>
                                    <a:rPr lang="cs-CZ" sz="1200" b="1" dirty="0"/>
                                    <a:t>5 </a:t>
                                  </a:r>
                                  <a:r>
                                    <a:rPr lang="cs-CZ" sz="1200" b="1" dirty="0" err="1"/>
                                    <a:t>ns</a:t>
                                  </a:r>
                                  <a:r>
                                    <a:rPr lang="cs-CZ" sz="1200" b="1" dirty="0"/>
                                    <a:t> </a:t>
                                  </a:r>
                                  <a14:m>
                                    <m:oMath xmlns:m="http://schemas.openxmlformats.org/officeDocument/2006/math">
                                      <m:r>
                                        <a:rPr lang="cs-CZ" sz="1200" b="1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±</m:t>
                                      </m:r>
                                    </m:oMath>
                                  </a14:m>
                                  <a:r>
                                    <a:rPr lang="cs-CZ" sz="1200" b="1" dirty="0"/>
                                    <a:t> 30 %</a:t>
                                  </a:r>
                                </a:p>
                                <a:p>
                                  <a:r>
                                    <a:rPr lang="cs-CZ" sz="1200" b="1" i="1" dirty="0" err="1"/>
                                    <a:t>t</a:t>
                                  </a:r>
                                  <a:r>
                                    <a:rPr lang="cs-CZ" sz="1200" b="1" i="1" baseline="-25000" dirty="0" err="1"/>
                                    <a:t>d</a:t>
                                  </a:r>
                                  <a:r>
                                    <a:rPr lang="cs-CZ" sz="1200" b="1" i="1" dirty="0"/>
                                    <a:t> = </a:t>
                                  </a:r>
                                  <a:r>
                                    <a:rPr lang="cs-CZ" sz="1200" b="1" dirty="0"/>
                                    <a:t>50 </a:t>
                                  </a:r>
                                  <a:r>
                                    <a:rPr lang="cs-CZ" sz="1200" b="1" dirty="0" err="1"/>
                                    <a:t>ns</a:t>
                                  </a:r>
                                  <a:r>
                                    <a:rPr lang="cs-CZ" sz="1200" b="1" dirty="0"/>
                                    <a:t> </a:t>
                                  </a:r>
                                  <a14:m>
                                    <m:oMath xmlns:m="http://schemas.openxmlformats.org/officeDocument/2006/math">
                                      <m:r>
                                        <a:rPr lang="cs-CZ" sz="1200" b="1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±</m:t>
                                      </m:r>
                                    </m:oMath>
                                  </a14:m>
                                  <a:r>
                                    <a:rPr lang="cs-CZ" sz="1200" b="1" dirty="0"/>
                                    <a:t> 30 %</a:t>
                                  </a:r>
                                </a:p>
                                <a:p>
                                  <a:endParaRPr lang="cs-CZ" sz="1200" b="1" dirty="0"/>
                                </a:p>
                              </p:txBody>
                            </p:sp>
                          </mc:Choice>
                          <mc:Fallback xmlns="">
                            <p:sp>
                              <p:nvSpPr>
                                <p:cNvPr id="12" name="TextovéPole 11">
                                  <a:extLst>
                                    <a:ext uri="{FF2B5EF4-FFF2-40B4-BE49-F238E27FC236}">
                                      <a16:creationId xmlns:a16="http://schemas.microsoft.com/office/drawing/2014/main" id="{278FFD51-985A-4EC8-BF1A-01B821A22E05}"/>
                                    </a:ext>
                                  </a:extLst>
                                </p:cNvPr>
                                <p:cNvSpPr txBox="1">
                                  <a:spLocks noRot="1" noChangeAspect="1" noMove="1" noResize="1" noEditPoints="1" noAdjustHandles="1" noChangeArrowheads="1" noChangeShapeType="1" noTextEdit="1"/>
                                </p:cNvSpPr>
                                <p:nvPr/>
                              </p:nvSpPr>
                              <p:spPr>
                                <a:xfrm>
                                  <a:off x="3903214" y="2265581"/>
                                  <a:ext cx="1769123" cy="646331"/>
                                </a:xfrm>
                                <a:prstGeom prst="rect">
                                  <a:avLst/>
                                </a:prstGeom>
                                <a:blipFill>
                                  <a:blip r:embed="rId3"/>
                                  <a:stretch>
                                    <a:fillRect l="-355" t="-962"/>
                                  </a:stretch>
                                </a:blipFill>
                              </p:spPr>
                              <p:txBody>
                                <a:bodyPr/>
                                <a:lstStyle/>
                                <a:p>
                                  <a:r>
                                    <a:rPr lang="cs-CZ">
                                      <a:noFill/>
                                    </a:rPr>
                                    <a:t> </a:t>
                                  </a:r>
                                </a:p>
                              </p:txBody>
                            </p:sp>
                          </mc:Fallback>
                        </mc:AlternateContent>
                        <p:sp>
                          <p:nvSpPr>
                            <p:cNvPr id="7" name="Obdélník 6">
                              <a:extLst>
                                <a:ext uri="{FF2B5EF4-FFF2-40B4-BE49-F238E27FC236}">
                                  <a16:creationId xmlns:a16="http://schemas.microsoft.com/office/drawing/2014/main" id="{9BABB23D-D2AD-4F43-9F9E-35DBC4E3DB07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3320328" y="1052736"/>
                              <a:ext cx="2259784" cy="792088"/>
                            </a:xfrm>
                            <a:prstGeom prst="rect">
                              <a:avLst/>
                            </a:prstGeom>
                            <a:solidFill>
                              <a:schemeClr val="bg1"/>
                            </a:solidFill>
                            <a:ln>
                              <a:noFill/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cs-CZ"/>
                            </a:p>
                          </p:txBody>
                        </p:sp>
                      </p:grpSp>
                      <mc:AlternateContent xmlns:mc="http://schemas.openxmlformats.org/markup-compatibility/2006" xmlns:a14="http://schemas.microsoft.com/office/drawing/2010/main">
                        <mc:Choice Requires="a14">
                          <p:sp>
                            <p:nvSpPr>
                              <p:cNvPr id="16" name="TextovéPole 15">
                                <a:extLst>
                                  <a:ext uri="{FF2B5EF4-FFF2-40B4-BE49-F238E27FC236}">
                                    <a16:creationId xmlns:a16="http://schemas.microsoft.com/office/drawing/2014/main" id="{5E203DE3-74C0-4F0E-8AA0-3610862E1D93}"/>
                                  </a:ext>
                                </a:extLst>
                              </p:cNvPr>
                              <p:cNvSpPr txBox="1"/>
                              <p:nvPr/>
                            </p:nvSpPr>
                            <p:spPr>
                              <a:xfrm>
                                <a:off x="1691680" y="3060459"/>
                                <a:ext cx="4587428" cy="261610"/>
                              </a:xfrm>
                              <a:prstGeom prst="rect">
                                <a:avLst/>
                              </a:prstGeom>
                              <a:solidFill>
                                <a:schemeClr val="bg1"/>
                              </a:solidFill>
                            </p:spPr>
                            <p:txBody>
                              <a:bodyPr wrap="square" rtlCol="0">
                                <a:spAutoFit/>
                              </a:bodyPr>
                              <a:lstStyle/>
                              <a:p>
                                <a:r>
                                  <a:rPr lang="cs-CZ" sz="1100" dirty="0"/>
                                  <a:t>opakovací perioda 200 nebo 10 </a:t>
                                </a:r>
                                <a:r>
                                  <a:rPr lang="el-GR" sz="1100" dirty="0"/>
                                  <a:t>μ</a:t>
                                </a:r>
                                <a:r>
                                  <a:rPr lang="cs-CZ" sz="1100" dirty="0"/>
                                  <a:t>s </a:t>
                                </a:r>
                                <a14:m>
                                  <m:oMath xmlns:m="http://schemas.openxmlformats.org/officeDocument/2006/math">
                                    <m:r>
                                      <a:rPr lang="cs-CZ" sz="11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±</m:t>
                                    </m:r>
                                  </m:oMath>
                                </a14:m>
                                <a:r>
                                  <a:rPr lang="cs-CZ" sz="1100" dirty="0"/>
                                  <a:t> 20 % (1/5 kHz nebo 1/100 kHz)</a:t>
                                </a:r>
                              </a:p>
                            </p:txBody>
                          </p:sp>
                        </mc:Choice>
                        <mc:Fallback xmlns="">
                          <p:sp>
                            <p:nvSpPr>
                              <p:cNvPr id="16" name="TextovéPole 15">
                                <a:extLst>
                                  <a:ext uri="{FF2B5EF4-FFF2-40B4-BE49-F238E27FC236}">
                                    <a16:creationId xmlns:a16="http://schemas.microsoft.com/office/drawing/2014/main" id="{5E203DE3-74C0-4F0E-8AA0-3610862E1D93}"/>
                                  </a:ext>
                                </a:extLst>
                              </p:cNvPr>
                              <p:cNvSpPr txBox="1">
                                <a:spLocks noRot="1" noChangeAspect="1" noMove="1" noResize="1" noEditPoints="1" noAdjustHandles="1" noChangeArrowheads="1" noChangeShapeType="1" noTextEdit="1"/>
                              </p:cNvSpPr>
                              <p:nvPr/>
                            </p:nvSpPr>
                            <p:spPr>
                              <a:xfrm>
                                <a:off x="1691680" y="3060459"/>
                                <a:ext cx="4587428" cy="261610"/>
                              </a:xfrm>
                              <a:prstGeom prst="rect">
                                <a:avLst/>
                              </a:prstGeom>
                              <a:blipFill>
                                <a:blip r:embed="rId4"/>
                                <a:stretch>
                                  <a:fillRect t="-2439" b="-19512"/>
                                </a:stretch>
                              </a:blipFill>
                            </p:spPr>
                            <p:txBody>
                              <a:bodyPr/>
                              <a:lstStyle/>
                              <a:p>
                                <a:r>
                                  <a:rPr lang="cs-CZ">
                                    <a:noFill/>
                                  </a:rPr>
                                  <a:t> </a:t>
                                </a:r>
                              </a:p>
                            </p:txBody>
                          </p:sp>
                        </mc:Fallback>
                      </mc:AlternateContent>
                    </p:grpSp>
                    <p:sp>
                      <p:nvSpPr>
                        <p:cNvPr id="18" name="TextovéPole 17">
                          <a:extLst>
                            <a:ext uri="{FF2B5EF4-FFF2-40B4-BE49-F238E27FC236}">
                              <a16:creationId xmlns:a16="http://schemas.microsoft.com/office/drawing/2014/main" id="{81A1B45E-1DCE-488E-8F99-5780747A7AD1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442626" y="3685903"/>
                          <a:ext cx="904711" cy="853974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cs-CZ" sz="1200" b="1" dirty="0"/>
                            <a:t>jedna skupina pulzů</a:t>
                          </a:r>
                        </a:p>
                        <a:p>
                          <a:endParaRPr lang="cs-CZ" sz="1200" b="1" dirty="0"/>
                        </a:p>
                      </p:txBody>
                    </p:sp>
                  </p:grpSp>
                  <p:sp>
                    <p:nvSpPr>
                      <p:cNvPr id="20" name="TextovéPole 19">
                        <a:extLst>
                          <a:ext uri="{FF2B5EF4-FFF2-40B4-BE49-F238E27FC236}">
                            <a16:creationId xmlns:a16="http://schemas.microsoft.com/office/drawing/2014/main" id="{5072D622-52F4-4064-81BC-88F61BDE8EC3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131840" y="2276872"/>
                        <a:ext cx="1278000" cy="684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cs-CZ" sz="1050" dirty="0"/>
                          <a:t>trvání skupiny</a:t>
                        </a:r>
                      </a:p>
                      <a:p>
                        <a:r>
                          <a:rPr lang="cs-CZ" sz="1050" dirty="0"/>
                          <a:t>15 </a:t>
                        </a:r>
                        <a:r>
                          <a:rPr lang="cs-CZ" sz="1050" dirty="0" err="1"/>
                          <a:t>ms</a:t>
                        </a:r>
                        <a:r>
                          <a:rPr lang="cs-CZ" sz="1050" dirty="0"/>
                          <a:t> (5 kHz)</a:t>
                        </a:r>
                      </a:p>
                      <a:p>
                        <a:r>
                          <a:rPr lang="cs-CZ" sz="1050" dirty="0"/>
                          <a:t>0,75 </a:t>
                        </a:r>
                        <a:r>
                          <a:rPr lang="cs-CZ" sz="1050" dirty="0" err="1"/>
                          <a:t>ms</a:t>
                        </a:r>
                        <a:r>
                          <a:rPr lang="cs-CZ" sz="1050" dirty="0"/>
                          <a:t> (100 kHz)</a:t>
                        </a:r>
                      </a:p>
                      <a:p>
                        <a:r>
                          <a:rPr lang="cs-CZ" sz="1050" dirty="0"/>
                          <a:t>75 impulzů</a:t>
                        </a:r>
                      </a:p>
                    </p:txBody>
                  </p:sp>
                  <p:sp>
                    <p:nvSpPr>
                      <p:cNvPr id="21" name="TextovéPole 20">
                        <a:extLst>
                          <a:ext uri="{FF2B5EF4-FFF2-40B4-BE49-F238E27FC236}">
                            <a16:creationId xmlns:a16="http://schemas.microsoft.com/office/drawing/2014/main" id="{346D13CE-F19B-4EA0-9C11-B0433B39C58C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745098" y="4628851"/>
                        <a:ext cx="962855" cy="46166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cs-CZ" sz="1200" b="1" dirty="0"/>
                          <a:t>opakování</a:t>
                        </a:r>
                      </a:p>
                      <a:p>
                        <a:r>
                          <a:rPr lang="cs-CZ" sz="1200" b="1" dirty="0"/>
                          <a:t>skupin</a:t>
                        </a:r>
                      </a:p>
                    </p:txBody>
                  </p:sp>
                </p:grpSp>
                <mc:AlternateContent xmlns:mc="http://schemas.openxmlformats.org/markup-compatibility/2006" xmlns:a14="http://schemas.microsoft.com/office/drawing/2010/main">
                  <mc:Choice Requires="a14">
                    <p:sp>
                      <p:nvSpPr>
                        <p:cNvPr id="23" name="TextovéPole 22">
                          <a:extLst>
                            <a:ext uri="{FF2B5EF4-FFF2-40B4-BE49-F238E27FC236}">
                              <a16:creationId xmlns:a16="http://schemas.microsoft.com/office/drawing/2014/main" id="{34972C0A-A4E8-44E1-A2B1-F8BC5C8DAAEA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2242112" y="4175453"/>
                          <a:ext cx="2004302" cy="261610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cs-CZ" sz="1100" dirty="0"/>
                            <a:t>15 </a:t>
                          </a:r>
                          <a:r>
                            <a:rPr lang="cs-CZ" sz="1100" dirty="0" err="1"/>
                            <a:t>ms</a:t>
                          </a:r>
                          <a:r>
                            <a:rPr lang="cs-CZ" sz="1100" dirty="0"/>
                            <a:t> nebo 0,75 </a:t>
                          </a:r>
                          <a:r>
                            <a:rPr lang="cs-CZ" sz="1100" dirty="0" err="1"/>
                            <a:t>ms</a:t>
                          </a:r>
                          <a:r>
                            <a:rPr lang="cs-CZ" sz="1100" dirty="0"/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cs-CZ" sz="11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±</m:t>
                              </m:r>
                            </m:oMath>
                          </a14:m>
                          <a:r>
                            <a:rPr lang="cs-CZ" sz="1100" dirty="0"/>
                            <a:t> 20 %</a:t>
                          </a:r>
                        </a:p>
                      </p:txBody>
                    </p:sp>
                  </mc:Choice>
                  <mc:Fallback xmlns="">
                    <p:sp>
                      <p:nvSpPr>
                        <p:cNvPr id="23" name="TextovéPole 22">
                          <a:extLst>
                            <a:ext uri="{FF2B5EF4-FFF2-40B4-BE49-F238E27FC236}">
                              <a16:creationId xmlns:a16="http://schemas.microsoft.com/office/drawing/2014/main" id="{34972C0A-A4E8-44E1-A2B1-F8BC5C8DAAEA}"/>
                            </a:ext>
                          </a:extLst>
                        </p:cNvPr>
                        <p:cNvSpPr txBox="1">
                          <a:spLocks noRot="1" noChangeAspect="1" noMove="1" noResize="1" noEditPoints="1" noAdjustHandles="1" noChangeArrowheads="1" noChangeShapeType="1" noTextEdit="1"/>
                        </p:cNvSpPr>
                        <p:nvPr/>
                      </p:nvSpPr>
                      <p:spPr>
                        <a:xfrm>
                          <a:off x="2242112" y="4175453"/>
                          <a:ext cx="2004302" cy="261610"/>
                        </a:xfrm>
                        <a:prstGeom prst="rect">
                          <a:avLst/>
                        </a:prstGeom>
                        <a:blipFill>
                          <a:blip r:embed="rId5"/>
                          <a:stretch>
                            <a:fillRect t="-2439" b="-19512"/>
                          </a:stretch>
                        </a:blipFill>
                      </p:spPr>
                      <p:txBody>
                        <a:bodyPr/>
                        <a:lstStyle/>
                        <a:p>
                          <a:r>
                            <a:rPr lang="cs-CZ">
                              <a:noFill/>
                            </a:rPr>
                            <a:t> </a:t>
                          </a:r>
                        </a:p>
                      </p:txBody>
                    </p:sp>
                  </mc:Fallback>
                </mc:AlternateContent>
              </p:grpSp>
              <p:sp>
                <p:nvSpPr>
                  <p:cNvPr id="15" name="Obdélník 14">
                    <a:extLst>
                      <a:ext uri="{FF2B5EF4-FFF2-40B4-BE49-F238E27FC236}">
                        <a16:creationId xmlns:a16="http://schemas.microsoft.com/office/drawing/2014/main" id="{F168CD13-EE8C-4167-9293-06E16C4927DD}"/>
                      </a:ext>
                    </a:extLst>
                  </p:cNvPr>
                  <p:cNvSpPr/>
                  <p:nvPr/>
                </p:nvSpPr>
                <p:spPr>
                  <a:xfrm>
                    <a:off x="4140201" y="4509120"/>
                    <a:ext cx="1367903" cy="1008112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cs-CZ"/>
                  </a:p>
                </p:txBody>
              </p:sp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7" name="TextovéPole 26">
                      <a:extLst>
                        <a:ext uri="{FF2B5EF4-FFF2-40B4-BE49-F238E27FC236}">
                          <a16:creationId xmlns:a16="http://schemas.microsoft.com/office/drawing/2014/main" id="{86671446-BE2C-4D0E-BF2E-0D6519FE00F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344026" y="4598073"/>
                      <a:ext cx="1213848" cy="198000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cs-CZ" sz="1100" dirty="0"/>
                        <a:t>300 </a:t>
                      </a:r>
                      <a:r>
                        <a:rPr lang="cs-CZ" sz="1100" dirty="0" err="1"/>
                        <a:t>ms</a:t>
                      </a:r>
                      <a:r>
                        <a:rPr lang="cs-CZ" sz="1100" dirty="0"/>
                        <a:t> </a:t>
                      </a:r>
                      <a14:m>
                        <m:oMath xmlns:m="http://schemas.openxmlformats.org/officeDocument/2006/math">
                          <m:r>
                            <a:rPr lang="cs-CZ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±</m:t>
                          </m:r>
                        </m:oMath>
                      </a14:m>
                      <a:r>
                        <a:rPr lang="cs-CZ" sz="1100" dirty="0"/>
                        <a:t> 20 %</a:t>
                      </a:r>
                    </a:p>
                  </p:txBody>
                </p:sp>
              </mc:Choice>
              <mc:Fallback xmlns="">
                <p:sp>
                  <p:nvSpPr>
                    <p:cNvPr id="27" name="TextovéPole 26">
                      <a:extLst>
                        <a:ext uri="{FF2B5EF4-FFF2-40B4-BE49-F238E27FC236}">
                          <a16:creationId xmlns:a16="http://schemas.microsoft.com/office/drawing/2014/main" id="{86671446-BE2C-4D0E-BF2E-0D6519FE00F0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344026" y="4598073"/>
                      <a:ext cx="1213848" cy="198000"/>
                    </a:xfrm>
                    <a:prstGeom prst="rect">
                      <a:avLst/>
                    </a:prstGeom>
                    <a:blipFill>
                      <a:blip r:embed="rId6"/>
                      <a:stretch>
                        <a:fillRect t="-3125" b="-53125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cs-CZ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sp>
            <p:nvSpPr>
              <p:cNvPr id="29" name="TextovéPole 28">
                <a:extLst>
                  <a:ext uri="{FF2B5EF4-FFF2-40B4-BE49-F238E27FC236}">
                    <a16:creationId xmlns:a16="http://schemas.microsoft.com/office/drawing/2014/main" id="{A6CA7669-0A4B-4371-B6E6-9F02352C47F2}"/>
                  </a:ext>
                </a:extLst>
              </p:cNvPr>
              <p:cNvSpPr txBox="1"/>
              <p:nvPr/>
            </p:nvSpPr>
            <p:spPr>
              <a:xfrm>
                <a:off x="2299260" y="4904108"/>
                <a:ext cx="1405825" cy="57600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cs-CZ" sz="1100" dirty="0"/>
                  <a:t>bez synchronizace</a:t>
                </a:r>
                <a:br>
                  <a:rPr lang="cs-CZ" sz="1100" dirty="0"/>
                </a:br>
                <a:r>
                  <a:rPr lang="cs-CZ" sz="1100" dirty="0"/>
                  <a:t>s napájecím napětím</a:t>
                </a:r>
              </a:p>
            </p:txBody>
          </p:sp>
        </p:grpSp>
        <p:sp>
          <p:nvSpPr>
            <p:cNvPr id="31" name="TextovéPole 30">
              <a:extLst>
                <a:ext uri="{FF2B5EF4-FFF2-40B4-BE49-F238E27FC236}">
                  <a16:creationId xmlns:a16="http://schemas.microsoft.com/office/drawing/2014/main" id="{C20BD241-A85B-4BB5-9E4A-B85E708F2A89}"/>
                </a:ext>
              </a:extLst>
            </p:cNvPr>
            <p:cNvSpPr txBox="1"/>
            <p:nvPr/>
          </p:nvSpPr>
          <p:spPr>
            <a:xfrm>
              <a:off x="1322209" y="5601244"/>
              <a:ext cx="4291466" cy="26884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cs-CZ" sz="1100" dirty="0"/>
                <a:t>trvání každého testu je ≥ 1 minuta, testují se obě polarity signálu</a:t>
              </a:r>
            </a:p>
          </p:txBody>
        </p:sp>
      </p:grp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5C06724F-E191-4DBB-9594-08FA7E916E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509454"/>
            <a:ext cx="8729610" cy="2186811"/>
          </a:xfrm>
          <a:prstGeom prst="rect">
            <a:avLst/>
          </a:prstGeom>
        </p:spPr>
      </p:pic>
      <p:sp>
        <p:nvSpPr>
          <p:cNvPr id="44035" name="Rectangle 7">
            <a:extLst>
              <a:ext uri="{FF2B5EF4-FFF2-40B4-BE49-F238E27FC236}">
                <a16:creationId xmlns:a16="http://schemas.microsoft.com/office/drawing/2014/main" id="{66209CFA-E71B-4AF7-81F4-96809CA9F6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57244"/>
            <a:ext cx="8229600" cy="706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800" b="1" dirty="0">
                <a:solidFill>
                  <a:schemeClr val="accent2"/>
                </a:solidFill>
              </a:rPr>
              <a:t>Schéma generátoru skupin impulzů</a:t>
            </a:r>
          </a:p>
        </p:txBody>
      </p:sp>
      <p:sp>
        <p:nvSpPr>
          <p:cNvPr id="44036" name="Text Box 8">
            <a:extLst>
              <a:ext uri="{FF2B5EF4-FFF2-40B4-BE49-F238E27FC236}">
                <a16:creationId xmlns:a16="http://schemas.microsoft.com/office/drawing/2014/main" id="{6F4352BB-E77C-4528-9703-E7749F037E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056" y="2598764"/>
            <a:ext cx="4032448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0"/>
              </a:spcBef>
              <a:buFontTx/>
              <a:buNone/>
            </a:pPr>
            <a:r>
              <a:rPr lang="cs-CZ" altLang="cs-CZ" sz="1800" i="1" dirty="0" err="1"/>
              <a:t>R</a:t>
            </a:r>
            <a:r>
              <a:rPr lang="cs-CZ" altLang="cs-CZ" sz="1800" i="1" baseline="-25000" dirty="0" err="1"/>
              <a:t>c</a:t>
            </a:r>
            <a:r>
              <a:rPr lang="cs-CZ" altLang="cs-CZ" sz="1800" dirty="0"/>
              <a:t> – nabíjecí rezistor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cs-CZ" altLang="cs-CZ" sz="1800" i="1" dirty="0" err="1"/>
              <a:t>C</a:t>
            </a:r>
            <a:r>
              <a:rPr lang="cs-CZ" altLang="cs-CZ" sz="1800" i="1" baseline="-25000" dirty="0" err="1"/>
              <a:t>c</a:t>
            </a:r>
            <a:r>
              <a:rPr lang="cs-CZ" altLang="cs-CZ" sz="1800" i="1" dirty="0"/>
              <a:t> </a:t>
            </a:r>
            <a:r>
              <a:rPr lang="cs-CZ" altLang="cs-CZ" sz="1800" dirty="0"/>
              <a:t>– kondenzátor (zásobník energie)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cs-CZ" altLang="cs-CZ" sz="1800" i="1" dirty="0" err="1"/>
              <a:t>R</a:t>
            </a:r>
            <a:r>
              <a:rPr lang="cs-CZ" altLang="cs-CZ" sz="1800" i="1" baseline="-25000" dirty="0" err="1"/>
              <a:t>s</a:t>
            </a:r>
            <a:r>
              <a:rPr lang="cs-CZ" altLang="cs-CZ" sz="1800" dirty="0"/>
              <a:t> – rezistor pro tvarování délky pulzu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cs-CZ" altLang="cs-CZ" sz="1800" i="1" dirty="0" err="1"/>
              <a:t>R</a:t>
            </a:r>
            <a:r>
              <a:rPr lang="cs-CZ" altLang="cs-CZ" sz="1800" i="1" baseline="-25000" dirty="0" err="1"/>
              <a:t>m</a:t>
            </a:r>
            <a:r>
              <a:rPr lang="cs-CZ" altLang="cs-CZ" sz="1800" dirty="0"/>
              <a:t> – rezistor pro přizpůsobení impedance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cs-CZ" altLang="cs-CZ" sz="1800" i="1" dirty="0"/>
              <a:t>C</a:t>
            </a:r>
            <a:r>
              <a:rPr lang="cs-CZ" altLang="cs-CZ" sz="1800" i="1" baseline="-25000" dirty="0"/>
              <a:t>d</a:t>
            </a:r>
            <a:r>
              <a:rPr lang="cs-CZ" altLang="cs-CZ" sz="1800" dirty="0"/>
              <a:t> – blokovací kondenzátor stejnosměrného napětí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 Box 8">
                <a:extLst>
                  <a:ext uri="{FF2B5EF4-FFF2-40B4-BE49-F238E27FC236}">
                    <a16:creationId xmlns:a16="http://schemas.microsoft.com/office/drawing/2014/main" id="{9279AD2F-2EF8-454E-A06E-9688F0F29B1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23880" y="4758702"/>
                <a:ext cx="8147248" cy="145167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ts val="0"/>
                  </a:spcBef>
                  <a:buFontTx/>
                  <a:buNone/>
                </a:pPr>
                <a:r>
                  <a:rPr lang="cs-CZ" altLang="cs-CZ" sz="1800" dirty="0"/>
                  <a:t>Pro ideální tvar vlny jednoho pulzu do zátěže 50 </a:t>
                </a:r>
                <a:r>
                  <a:rPr lang="el-GR" altLang="cs-CZ" sz="1800" dirty="0"/>
                  <a:t>Ω</a:t>
                </a:r>
                <a:r>
                  <a:rPr lang="cs-CZ" altLang="cs-CZ" sz="1800" dirty="0"/>
                  <a:t> platí:</a:t>
                </a:r>
              </a:p>
              <a:p>
                <a:pPr eaLnBrk="1" hangingPunct="1">
                  <a:spcBef>
                    <a:spcPts val="0"/>
                  </a:spcBef>
                  <a:buFontTx/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cs-CZ" altLang="cs-CZ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cs-CZ" altLang="cs-CZ" sz="20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cs-CZ" altLang="cs-CZ" sz="2000" b="0" i="1" smtClean="0">
                            <a:latin typeface="Cambria Math" panose="02040503050406030204" pitchFamily="18" charset="0"/>
                          </a:rPr>
                          <m:t>𝐸𝐹𝑇</m:t>
                        </m:r>
                      </m:sub>
                    </m:sSub>
                    <m:d>
                      <m:dPr>
                        <m:ctrlPr>
                          <a:rPr lang="cs-CZ" altLang="cs-CZ" sz="20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cs-CZ" altLang="cs-CZ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cs-CZ" altLang="cs-CZ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cs-CZ" altLang="cs-CZ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cs-CZ" altLang="cs-CZ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cs-CZ" altLang="cs-CZ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cs-CZ" altLang="cs-CZ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cs-CZ" altLang="cs-CZ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cs-CZ" altLang="cs-CZ" sz="20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cs-CZ" altLang="cs-CZ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cs-CZ" altLang="cs-CZ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cs-CZ" altLang="cs-CZ" sz="20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cs-CZ" altLang="cs-CZ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𝑘</m:t>
                                </m:r>
                              </m:e>
                              <m:sub>
                                <m:r>
                                  <a:rPr lang="cs-CZ" altLang="cs-CZ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𝐸𝐹𝑇</m:t>
                                </m:r>
                              </m:sub>
                            </m:sSub>
                          </m:den>
                        </m:f>
                        <m:r>
                          <a:rPr lang="cs-CZ" altLang="cs-CZ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f>
                          <m:fPr>
                            <m:ctrlPr>
                              <a:rPr lang="cs-CZ" altLang="cs-CZ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cs-CZ" altLang="cs-CZ" sz="20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cs-CZ" altLang="cs-CZ" sz="20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ctrlPr>
                                          <a:rPr lang="cs-CZ" altLang="cs-CZ" sz="200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cs-CZ" altLang="cs-CZ" sz="20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num>
                                      <m:den>
                                        <m:sSub>
                                          <m:sSubPr>
                                            <m:ctrlPr>
                                              <a:rPr lang="cs-CZ" altLang="cs-CZ" sz="2000" i="1" smtClean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cs-CZ" altLang="cs-CZ" sz="2000" i="1" smtClean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𝜏</m:t>
                                            </m:r>
                                          </m:e>
                                          <m:sub>
                                            <m:r>
                                              <a:rPr lang="cs-CZ" altLang="cs-CZ" sz="2000" b="0" i="1" smtClean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sub>
                                        </m:sSub>
                                      </m:den>
                                    </m:f>
                                  </m:e>
                                </m:d>
                              </m:e>
                              <m:sup>
                                <m:sSub>
                                  <m:sSubPr>
                                    <m:ctrlPr>
                                      <a:rPr lang="cs-CZ" altLang="cs-CZ" sz="20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cs-CZ" altLang="cs-CZ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cs-CZ" altLang="cs-CZ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𝐸𝐹𝑇</m:t>
                                    </m:r>
                                  </m:sub>
                                </m:sSub>
                              </m:sup>
                            </m:sSup>
                          </m:num>
                          <m:den>
                            <m:r>
                              <a:rPr lang="cs-CZ" altLang="cs-CZ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1+</m:t>
                            </m:r>
                            <m:sSup>
                              <m:sSupPr>
                                <m:ctrlPr>
                                  <a:rPr lang="cs-CZ" altLang="cs-CZ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cs-CZ" altLang="cs-CZ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ctrlPr>
                                          <a:rPr lang="cs-CZ" altLang="cs-CZ" sz="20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cs-CZ" altLang="cs-CZ" sz="20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num>
                                      <m:den>
                                        <m:sSub>
                                          <m:sSubPr>
                                            <m:ctrlPr>
                                              <a:rPr lang="cs-CZ" altLang="cs-CZ" sz="2000" b="0" i="1" smtClean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cs-CZ" altLang="cs-CZ" sz="2000" b="0" i="1" smtClean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𝜏</m:t>
                                            </m:r>
                                          </m:e>
                                          <m:sub>
                                            <m:r>
                                              <a:rPr lang="cs-CZ" altLang="cs-CZ" sz="2000" b="0" i="1" smtClean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sub>
                                        </m:sSub>
                                      </m:den>
                                    </m:f>
                                  </m:e>
                                </m:d>
                              </m:e>
                              <m:sup>
                                <m:sSub>
                                  <m:sSubPr>
                                    <m:ctrlPr>
                                      <a:rPr lang="cs-CZ" altLang="cs-CZ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cs-CZ" altLang="cs-CZ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cs-CZ" altLang="cs-CZ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𝐸𝐹𝑇</m:t>
                                    </m:r>
                                  </m:sub>
                                </m:sSub>
                              </m:sup>
                            </m:sSup>
                          </m:den>
                        </m:f>
                        <m:r>
                          <a:rPr lang="cs-CZ" altLang="cs-CZ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sSup>
                          <m:sSupPr>
                            <m:ctrlPr>
                              <a:rPr lang="cs-CZ" altLang="cs-CZ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cs-CZ" altLang="cs-CZ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f>
                              <m:fPr>
                                <m:ctrlPr>
                                  <a:rPr lang="cs-CZ" altLang="cs-CZ" sz="20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cs-CZ" altLang="cs-CZ" sz="20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cs-CZ" altLang="cs-CZ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</m:num>
                              <m:den>
                                <m:sSub>
                                  <m:sSubPr>
                                    <m:ctrlPr>
                                      <a:rPr lang="cs-CZ" altLang="cs-CZ" sz="20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cs-CZ" altLang="cs-CZ" sz="20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𝜏</m:t>
                                    </m:r>
                                  </m:e>
                                  <m:sub>
                                    <m:r>
                                      <a:rPr lang="cs-CZ" altLang="cs-CZ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den>
                            </m:f>
                          </m:sup>
                        </m:sSup>
                      </m:e>
                    </m:d>
                  </m:oMath>
                </a14:m>
                <a:r>
                  <a:rPr lang="cs-CZ" altLang="cs-CZ" sz="2000" dirty="0"/>
                  <a:t>, </a:t>
                </a:r>
                <a:r>
                  <a:rPr lang="cs-CZ" altLang="cs-CZ" sz="1800" dirty="0"/>
                  <a:t>kde</a:t>
                </a:r>
                <a:r>
                  <a:rPr lang="cs-CZ" altLang="cs-CZ" sz="20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cs-CZ" altLang="cs-CZ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cs-CZ" altLang="cs-CZ" sz="20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cs-CZ" altLang="cs-CZ" sz="2000" b="0" i="1" smtClean="0">
                            <a:latin typeface="Cambria Math" panose="02040503050406030204" pitchFamily="18" charset="0"/>
                          </a:rPr>
                          <m:t>𝐸𝐹𝑇</m:t>
                        </m:r>
                      </m:sub>
                    </m:sSub>
                    <m:r>
                      <a:rPr lang="cs-CZ" altLang="cs-CZ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cs-CZ" altLang="cs-CZ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cs-CZ" altLang="cs-CZ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cs-CZ" altLang="cs-CZ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cs-CZ" altLang="cs-CZ" sz="20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cs-CZ" altLang="cs-CZ" sz="20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cs-CZ" altLang="cs-CZ" sz="20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𝜏</m:t>
                                </m:r>
                              </m:e>
                              <m:sub>
                                <m:r>
                                  <a:rPr lang="cs-CZ" altLang="cs-CZ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cs-CZ" altLang="cs-CZ" sz="20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cs-CZ" altLang="cs-CZ" sz="20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𝜏</m:t>
                                </m:r>
                              </m:e>
                              <m:sub>
                                <m:r>
                                  <a:rPr lang="cs-CZ" altLang="cs-CZ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den>
                        </m:f>
                        <m:r>
                          <a:rPr lang="cs-CZ" altLang="cs-CZ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sSup>
                          <m:sSupPr>
                            <m:ctrlPr>
                              <a:rPr lang="cs-CZ" altLang="cs-CZ" sz="20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cs-CZ" altLang="cs-CZ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cs-CZ" altLang="cs-CZ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cs-CZ" altLang="cs-CZ" sz="200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cs-CZ" altLang="cs-CZ" sz="20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e>
                                      <m:sub>
                                        <m:r>
                                          <a:rPr lang="cs-CZ" altLang="cs-CZ" sz="20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𝐸𝐹𝑇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cs-CZ" altLang="cs-CZ" sz="200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cs-CZ" altLang="cs-CZ" sz="200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𝜏</m:t>
                                        </m:r>
                                      </m:e>
                                      <m:sub>
                                        <m:r>
                                          <a:rPr lang="cs-CZ" altLang="cs-CZ" sz="20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cs-CZ" altLang="cs-CZ" sz="200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cs-CZ" altLang="cs-CZ" sz="200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𝜏</m:t>
                                        </m:r>
                                      </m:e>
                                      <m:sub>
                                        <m:r>
                                          <a:rPr lang="cs-CZ" altLang="cs-CZ" sz="20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d>
                          </m:e>
                          <m:sup>
                            <m:f>
                              <m:fPr>
                                <m:ctrlPr>
                                  <a:rPr lang="cs-CZ" altLang="cs-CZ" sz="20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cs-CZ" altLang="cs-CZ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sSub>
                                  <m:sSubPr>
                                    <m:ctrlPr>
                                      <a:rPr lang="cs-CZ" altLang="cs-CZ" sz="20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cs-CZ" altLang="cs-CZ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cs-CZ" altLang="cs-CZ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𝐸𝐹𝑇</m:t>
                                    </m:r>
                                  </m:sub>
                                </m:sSub>
                              </m:den>
                            </m:f>
                          </m:sup>
                        </m:sSup>
                        <m:r>
                          <a:rPr lang="cs-CZ" altLang="cs-CZ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sup>
                    </m:sSup>
                  </m:oMath>
                </a14:m>
                <a:endParaRPr lang="cs-CZ" altLang="cs-CZ" sz="2000" dirty="0"/>
              </a:p>
              <a:p>
                <a:pPr eaLnBrk="1" hangingPunct="1">
                  <a:spcBef>
                    <a:spcPts val="0"/>
                  </a:spcBef>
                  <a:buFontTx/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cs-CZ" altLang="cs-CZ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cs-CZ" altLang="cs-CZ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cs-CZ" altLang="cs-CZ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sub>
                    </m:sSub>
                  </m:oMath>
                </a14:m>
                <a:r>
                  <a:rPr lang="cs-CZ" altLang="cs-CZ" sz="1600" dirty="0"/>
                  <a:t> je maximální hodnota napětí naprázdno,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cs-CZ" altLang="cs-CZ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cs-CZ" altLang="cs-CZ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cs-CZ" altLang="cs-CZ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cs-CZ" altLang="cs-CZ" sz="1600" dirty="0"/>
                  <a:t>= 0,92;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cs-CZ" altLang="cs-CZ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cs-CZ" altLang="cs-CZ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cs-CZ" altLang="cs-CZ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cs-CZ" altLang="cs-CZ" sz="1600" dirty="0"/>
                  <a:t>= 3,5 </a:t>
                </a:r>
                <a:r>
                  <a:rPr lang="cs-CZ" altLang="cs-CZ" sz="1600" dirty="0" err="1"/>
                  <a:t>ns</a:t>
                </a:r>
                <a:r>
                  <a:rPr lang="cs-CZ" altLang="cs-CZ" sz="1600" dirty="0"/>
                  <a:t>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cs-CZ" altLang="cs-CZ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cs-CZ" altLang="cs-CZ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cs-CZ" altLang="cs-CZ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cs-CZ" altLang="cs-CZ" sz="1600" dirty="0"/>
                  <a:t>=51 </a:t>
                </a:r>
                <a:r>
                  <a:rPr lang="cs-CZ" altLang="cs-CZ" sz="1600" dirty="0" err="1"/>
                  <a:t>ns</a:t>
                </a:r>
                <a:r>
                  <a:rPr lang="cs-CZ" altLang="cs-CZ" sz="1600" dirty="0"/>
                  <a:t>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cs-CZ" altLang="cs-CZ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cs-CZ" altLang="cs-CZ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cs-CZ" altLang="cs-CZ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𝐸𝐹𝑇</m:t>
                        </m:r>
                      </m:sub>
                    </m:sSub>
                  </m:oMath>
                </a14:m>
                <a:r>
                  <a:rPr lang="cs-CZ" altLang="cs-CZ" sz="1600" dirty="0"/>
                  <a:t>= 1,8</a:t>
                </a:r>
              </a:p>
            </p:txBody>
          </p:sp>
        </mc:Choice>
        <mc:Fallback xmlns="">
          <p:sp>
            <p:nvSpPr>
              <p:cNvPr id="11" name="Text Box 8">
                <a:extLst>
                  <a:ext uri="{FF2B5EF4-FFF2-40B4-BE49-F238E27FC236}">
                    <a16:creationId xmlns:a16="http://schemas.microsoft.com/office/drawing/2014/main" id="{9279AD2F-2EF8-454E-A06E-9688F0F29B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3880" y="4758702"/>
                <a:ext cx="8147248" cy="1451679"/>
              </a:xfrm>
              <a:prstGeom prst="rect">
                <a:avLst/>
              </a:prstGeom>
              <a:blipFill>
                <a:blip r:embed="rId3"/>
                <a:stretch>
                  <a:fillRect l="-674" t="-2521" b="-4622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8" name="Tabulka 8">
            <a:extLst>
              <a:ext uri="{FF2B5EF4-FFF2-40B4-BE49-F238E27FC236}">
                <a16:creationId xmlns:a16="http://schemas.microsoft.com/office/drawing/2014/main" id="{941EB6AE-163F-47FB-B624-DD6CF4EEB8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6801648"/>
              </p:ext>
            </p:extLst>
          </p:nvPr>
        </p:nvGraphicFramePr>
        <p:xfrm>
          <a:off x="4407309" y="2593526"/>
          <a:ext cx="4320000" cy="21393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000">
                  <a:extLst>
                    <a:ext uri="{9D8B030D-6E8A-4147-A177-3AD203B41FA5}">
                      <a16:colId xmlns:a16="http://schemas.microsoft.com/office/drawing/2014/main" val="3639689892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1745664332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126947058"/>
                    </a:ext>
                  </a:extLst>
                </a:gridCol>
              </a:tblGrid>
              <a:tr h="299621">
                <a:tc gridSpan="3">
                  <a:txBody>
                    <a:bodyPr/>
                    <a:lstStyle/>
                    <a:p>
                      <a:pPr algn="l"/>
                      <a:r>
                        <a:rPr lang="cs-CZ" sz="1400" dirty="0">
                          <a:solidFill>
                            <a:schemeClr val="tx1"/>
                          </a:solidFill>
                        </a:rPr>
                        <a:t>Požadavky na generátor při kalibraci: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cs-CZ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s-CZ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2024399"/>
                  </a:ext>
                </a:extLst>
              </a:tr>
              <a:tr h="462903"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Výstupní napětí naprázdno (</a:t>
                      </a:r>
                      <a:r>
                        <a:rPr lang="cs-CZ" sz="1200" dirty="0" err="1">
                          <a:solidFill>
                            <a:schemeClr val="tx1"/>
                          </a:solidFill>
                        </a:rPr>
                        <a:t>kV</a:t>
                      </a:r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Výstupní napětí do zátěže 1000 </a:t>
                      </a:r>
                      <a:r>
                        <a:rPr lang="el-GR" sz="1200" dirty="0">
                          <a:solidFill>
                            <a:schemeClr val="tx1"/>
                          </a:solidFill>
                        </a:rPr>
                        <a:t>Ω</a:t>
                      </a:r>
                      <a:endParaRPr lang="cs-CZ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Výstupní napětí do zátěže 50 </a:t>
                      </a:r>
                      <a:r>
                        <a:rPr lang="el-GR" sz="1200" dirty="0">
                          <a:solidFill>
                            <a:schemeClr val="tx1"/>
                          </a:solidFill>
                        </a:rPr>
                        <a:t>Ω</a:t>
                      </a:r>
                      <a:endParaRPr lang="cs-CZ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56674248"/>
                  </a:ext>
                </a:extLst>
              </a:tr>
              <a:tr h="272295"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0,25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0,24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0,125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18458784"/>
                  </a:ext>
                </a:extLst>
              </a:tr>
              <a:tr h="272295"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0,5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0,48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0,25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22165240"/>
                  </a:ext>
                </a:extLst>
              </a:tr>
              <a:tr h="272295"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0,95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0,5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30085914"/>
                  </a:ext>
                </a:extLst>
              </a:tr>
              <a:tr h="272295"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1,9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33884034"/>
                  </a:ext>
                </a:extLst>
              </a:tr>
              <a:tr h="272295"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3,8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900542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080E5489-9614-4412-A647-2AF7C7C1DE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3490216"/>
            <a:ext cx="6192688" cy="2865561"/>
          </a:xfrm>
          <a:prstGeom prst="rect">
            <a:avLst/>
          </a:prstGeom>
        </p:spPr>
      </p:pic>
      <p:sp>
        <p:nvSpPr>
          <p:cNvPr id="46083" name="Text Box 8">
            <a:extLst>
              <a:ext uri="{FF2B5EF4-FFF2-40B4-BE49-F238E27FC236}">
                <a16:creationId xmlns:a16="http://schemas.microsoft.com/office/drawing/2014/main" id="{26F55AAA-06E5-44A4-B43F-848CAE9CC6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464" y="1305818"/>
            <a:ext cx="8536024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cs-CZ" altLang="cs-CZ" sz="2000" dirty="0">
                <a:latin typeface="+mn-lt"/>
              </a:rPr>
              <a:t>jsou velmi důležitou součástí testů a plní při zkouškách elektromagnetické odolnosti dvě základní funkce:</a:t>
            </a:r>
          </a:p>
        </p:txBody>
      </p:sp>
      <p:sp>
        <p:nvSpPr>
          <p:cNvPr id="46084" name="Text Box 9">
            <a:extLst>
              <a:ext uri="{FF2B5EF4-FFF2-40B4-BE49-F238E27FC236}">
                <a16:creationId xmlns:a16="http://schemas.microsoft.com/office/drawing/2014/main" id="{2CEFA3FF-F586-438B-816C-C52F8D58F1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228600"/>
            <a:ext cx="792480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b="1" dirty="0">
                <a:solidFill>
                  <a:schemeClr val="accent2"/>
                </a:solidFill>
                <a:latin typeface="+mj-lt"/>
              </a:rPr>
              <a:t>Vazební a oddělovací obvod – obvod CDN</a:t>
            </a:r>
            <a:r>
              <a:rPr lang="cs-CZ" altLang="cs-CZ" b="1" dirty="0">
                <a:latin typeface="+mj-lt"/>
              </a:rPr>
              <a:t> </a:t>
            </a:r>
            <a:r>
              <a:rPr lang="cs-CZ" altLang="cs-CZ" sz="2800" b="1" dirty="0">
                <a:latin typeface="+mj-lt"/>
              </a:rPr>
              <a:t>(</a:t>
            </a:r>
            <a:r>
              <a:rPr lang="cs-CZ" altLang="cs-CZ" sz="2800" b="1" dirty="0" err="1">
                <a:latin typeface="+mj-lt"/>
              </a:rPr>
              <a:t>Coupling-Decoupling</a:t>
            </a:r>
            <a:r>
              <a:rPr lang="cs-CZ" altLang="cs-CZ" sz="2800" b="1" dirty="0">
                <a:latin typeface="+mj-lt"/>
              </a:rPr>
              <a:t> Network)</a:t>
            </a:r>
            <a:endParaRPr lang="cs-CZ" altLang="cs-CZ" sz="1800" dirty="0">
              <a:latin typeface="+mj-lt"/>
            </a:endParaRP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562A736A-A362-49E0-B8F8-C09278D1CFA9}"/>
              </a:ext>
            </a:extLst>
          </p:cNvPr>
          <p:cNvSpPr txBox="1"/>
          <p:nvPr/>
        </p:nvSpPr>
        <p:spPr>
          <a:xfrm>
            <a:off x="419982" y="1727608"/>
            <a:ext cx="8447831" cy="16712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 eaLnBrk="1" hangingPunct="1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110000"/>
              <a:buNone/>
            </a:pPr>
            <a:endParaRPr lang="cs-CZ" altLang="cs-CZ" sz="1800" dirty="0">
              <a:latin typeface="+mn-lt"/>
            </a:endParaRPr>
          </a:p>
          <a:p>
            <a:pPr marL="0" indent="0" algn="just" eaLnBrk="1" hangingPunct="1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110000"/>
              <a:buNone/>
            </a:pPr>
            <a:r>
              <a:rPr lang="cs-CZ" altLang="cs-CZ" sz="1800" b="1" dirty="0">
                <a:solidFill>
                  <a:schemeClr val="accent2"/>
                </a:solidFill>
                <a:latin typeface="+mn-lt"/>
              </a:rPr>
              <a:t>Funkce oddělovací</a:t>
            </a:r>
            <a:r>
              <a:rPr lang="cs-CZ" altLang="cs-CZ" sz="1800" dirty="0">
                <a:latin typeface="+mn-lt"/>
              </a:rPr>
              <a:t> zabraňuje šíření zkušebního signálu do vnější napájecí, signálové či datové sítě připojené ke zkoušenému zařízení. Tak je zajištěno, že působení zkušebního signálu se omezí jen na testované zařízení a jiná zařízení připojená k téže síti budou chráněna. Současně tak bude vyloučen i vliv impedance vnější sítě na tvar či velikost zkušebního signálu.</a:t>
            </a:r>
          </a:p>
        </p:txBody>
      </p:sp>
      <p:sp>
        <p:nvSpPr>
          <p:cNvPr id="46082" name="Text Box 7">
            <a:extLst>
              <a:ext uri="{FF2B5EF4-FFF2-40B4-BE49-F238E27FC236}">
                <a16:creationId xmlns:a16="http://schemas.microsoft.com/office/drawing/2014/main" id="{F8C3F1B6-D1BD-4636-85C6-C02652A148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1411" y="3540605"/>
            <a:ext cx="2736304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110000"/>
              <a:buNone/>
            </a:pPr>
            <a:r>
              <a:rPr lang="cs-CZ" altLang="cs-CZ" sz="1800" b="1" dirty="0">
                <a:solidFill>
                  <a:schemeClr val="accent2"/>
                </a:solidFill>
                <a:latin typeface="+mn-lt"/>
              </a:rPr>
              <a:t>Funkce vazební</a:t>
            </a:r>
            <a:r>
              <a:rPr lang="cs-CZ" altLang="cs-CZ" sz="1800" b="1" dirty="0">
                <a:solidFill>
                  <a:schemeClr val="folHlink"/>
                </a:solidFill>
                <a:latin typeface="+mn-lt"/>
              </a:rPr>
              <a:t> </a:t>
            </a:r>
            <a:r>
              <a:rPr lang="cs-CZ" altLang="cs-CZ" sz="1800" dirty="0">
                <a:latin typeface="+mn-lt"/>
              </a:rPr>
              <a:t>umožňuje přenos zkušebního (rušivého) signálu z generátoru</a:t>
            </a:r>
            <a:br>
              <a:rPr lang="cs-CZ" altLang="cs-CZ" sz="1800" dirty="0">
                <a:latin typeface="+mn-lt"/>
              </a:rPr>
            </a:br>
            <a:r>
              <a:rPr lang="cs-CZ" altLang="cs-CZ" sz="1800" dirty="0">
                <a:latin typeface="+mn-lt"/>
              </a:rPr>
              <a:t>do vstupů zkoušeného zařízení v požadovaném kmitočtovém pásmu a současně blokuje zpětný vliv síťového napětí zařízení na generátor.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3B1ED223-72AC-48C0-BFA7-8B54EB405DCE}"/>
              </a:ext>
            </a:extLst>
          </p:cNvPr>
          <p:cNvSpPr txBox="1"/>
          <p:nvPr/>
        </p:nvSpPr>
        <p:spPr>
          <a:xfrm>
            <a:off x="-12064" y="5301208"/>
            <a:ext cx="1800200" cy="341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 eaLnBrk="1" hangingPunct="1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110000"/>
              <a:buNone/>
            </a:pPr>
            <a:r>
              <a:rPr lang="cs-CZ" altLang="cs-CZ" sz="1800" dirty="0">
                <a:latin typeface="+mn-lt"/>
              </a:rPr>
              <a:t>oddělovací část</a:t>
            </a: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67981A01-3E81-4379-8FBF-4CE175350CBC}"/>
              </a:ext>
            </a:extLst>
          </p:cNvPr>
          <p:cNvSpPr txBox="1"/>
          <p:nvPr/>
        </p:nvSpPr>
        <p:spPr>
          <a:xfrm>
            <a:off x="3059832" y="5680720"/>
            <a:ext cx="2808312" cy="840230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marL="0" indent="0" eaLnBrk="1" hangingPunct="1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110000"/>
              <a:buNone/>
            </a:pPr>
            <a:r>
              <a:rPr lang="cs-CZ" altLang="cs-CZ" dirty="0">
                <a:latin typeface="+mn-lt"/>
              </a:rPr>
              <a:t>režimy navázání signálu na napájecí vodiče kapacitní vazbou</a:t>
            </a:r>
            <a:endParaRPr lang="cs-CZ" altLang="cs-CZ" sz="1800" dirty="0">
              <a:latin typeface="+mn-lt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18DA953A-0C1E-42BB-A57A-7B0250D0DD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993900"/>
            <a:ext cx="7002632" cy="4032000"/>
          </a:xfrm>
          <a:prstGeom prst="rect">
            <a:avLst/>
          </a:prstGeom>
        </p:spPr>
      </p:pic>
      <p:sp>
        <p:nvSpPr>
          <p:cNvPr id="47106" name="Rectangle 7">
            <a:extLst>
              <a:ext uri="{FF2B5EF4-FFF2-40B4-BE49-F238E27FC236}">
                <a16:creationId xmlns:a16="http://schemas.microsoft.com/office/drawing/2014/main" id="{7829BC86-03D5-4EC5-9536-69FA7B3E31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-88900"/>
            <a:ext cx="8229600" cy="927100"/>
          </a:xfrm>
          <a:noFill/>
        </p:spPr>
        <p:txBody>
          <a:bodyPr/>
          <a:lstStyle/>
          <a:p>
            <a:pPr eaLnBrk="1" hangingPunct="1"/>
            <a:r>
              <a:rPr lang="cs-CZ" altLang="cs-CZ" sz="2800" b="1" dirty="0">
                <a:solidFill>
                  <a:schemeClr val="accent2"/>
                </a:solidFill>
              </a:rPr>
              <a:t>Kapacitní vazební a oddělovací obvod</a:t>
            </a:r>
          </a:p>
        </p:txBody>
      </p:sp>
      <p:sp>
        <p:nvSpPr>
          <p:cNvPr id="47108" name="Text Box 10">
            <a:extLst>
              <a:ext uri="{FF2B5EF4-FFF2-40B4-BE49-F238E27FC236}">
                <a16:creationId xmlns:a16="http://schemas.microsoft.com/office/drawing/2014/main" id="{FAB8F527-21B7-42F5-8AED-DF93DCE5F2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4953000"/>
            <a:ext cx="8686800" cy="1338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cs-CZ" altLang="cs-CZ" sz="1800" dirty="0"/>
              <a:t>Oddělení vnější napájecí sítě pro zkušební (rušivé) signály je zajištěno filtrem LC typu dolní propust (vložný útlum směrem do vnější sítě min 20 dB).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cs-CZ" altLang="cs-CZ" sz="1800" dirty="0"/>
              <a:t>Podélné tlumivky zabraňují, aby zkušební vf generátor následkem nízké impedance napájecí sítě nepracoval do zkratu.</a:t>
            </a:r>
          </a:p>
        </p:txBody>
      </p:sp>
      <p:sp>
        <p:nvSpPr>
          <p:cNvPr id="47109" name="Text Box 11">
            <a:extLst>
              <a:ext uri="{FF2B5EF4-FFF2-40B4-BE49-F238E27FC236}">
                <a16:creationId xmlns:a16="http://schemas.microsoft.com/office/drawing/2014/main" id="{FD89414E-81DD-47B3-ABAB-B180932781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609600"/>
            <a:ext cx="8686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40000"/>
              </a:spcBef>
              <a:buFontTx/>
              <a:buNone/>
            </a:pPr>
            <a:r>
              <a:rPr lang="cs-CZ" altLang="cs-CZ" sz="2400" b="1" dirty="0">
                <a:latin typeface="Arial Narrow" panose="020B0606020202030204" pitchFamily="34" charset="0"/>
              </a:rPr>
              <a:t>pro navázání </a:t>
            </a:r>
            <a:r>
              <a:rPr lang="cs-CZ" altLang="cs-CZ" sz="2400" b="1" dirty="0" err="1">
                <a:latin typeface="Arial Narrow" panose="020B0606020202030204" pitchFamily="34" charset="0"/>
              </a:rPr>
              <a:t>burst</a:t>
            </a:r>
            <a:r>
              <a:rPr lang="cs-CZ" altLang="cs-CZ" sz="2400" b="1" dirty="0">
                <a:latin typeface="Arial Narrow" panose="020B0606020202030204" pitchFamily="34" charset="0"/>
              </a:rPr>
              <a:t> rušivého zkušebního signálu do napájecího vedení</a:t>
            </a:r>
            <a:endParaRPr lang="cs-CZ" altLang="cs-CZ" sz="2400" dirty="0"/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4EE34DBB-9C7A-49D3-8B66-68B6D61AAE7C}"/>
              </a:ext>
            </a:extLst>
          </p:cNvPr>
          <p:cNvSpPr txBox="1"/>
          <p:nvPr/>
        </p:nvSpPr>
        <p:spPr>
          <a:xfrm>
            <a:off x="6228184" y="1905000"/>
            <a:ext cx="2520280" cy="341632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marL="0" indent="0" eaLnBrk="1" hangingPunct="1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110000"/>
              <a:buNone/>
            </a:pPr>
            <a:r>
              <a:rPr lang="cs-CZ" altLang="cs-CZ" dirty="0">
                <a:latin typeface="+mn-lt"/>
              </a:rPr>
              <a:t>kapacitní vazba 33 </a:t>
            </a:r>
            <a:r>
              <a:rPr lang="cs-CZ" altLang="cs-CZ" dirty="0" err="1">
                <a:latin typeface="+mn-lt"/>
              </a:rPr>
              <a:t>nF</a:t>
            </a:r>
            <a:endParaRPr lang="cs-CZ" altLang="cs-CZ" sz="1800" dirty="0">
              <a:latin typeface="+mn-lt"/>
            </a:endParaRPr>
          </a:p>
        </p:txBody>
      </p:sp>
      <p:sp>
        <p:nvSpPr>
          <p:cNvPr id="2" name="Ovál 1">
            <a:extLst>
              <a:ext uri="{FF2B5EF4-FFF2-40B4-BE49-F238E27FC236}">
                <a16:creationId xmlns:a16="http://schemas.microsoft.com/office/drawing/2014/main" id="{41305FE8-9009-4B00-A8B8-6F918C207359}"/>
              </a:ext>
            </a:extLst>
          </p:cNvPr>
          <p:cNvSpPr/>
          <p:nvPr/>
        </p:nvSpPr>
        <p:spPr>
          <a:xfrm>
            <a:off x="4306084" y="2060847"/>
            <a:ext cx="1584176" cy="254389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5" name="Přímá spojnice se šipkou 4">
            <a:extLst>
              <a:ext uri="{FF2B5EF4-FFF2-40B4-BE49-F238E27FC236}">
                <a16:creationId xmlns:a16="http://schemas.microsoft.com/office/drawing/2014/main" id="{E383F3E3-258F-462F-AFC7-757E41354AAC}"/>
              </a:ext>
            </a:extLst>
          </p:cNvPr>
          <p:cNvCxnSpPr/>
          <p:nvPr/>
        </p:nvCxnSpPr>
        <p:spPr>
          <a:xfrm flipV="1">
            <a:off x="5796136" y="2204864"/>
            <a:ext cx="576064" cy="43204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ovéPole 16">
            <a:extLst>
              <a:ext uri="{FF2B5EF4-FFF2-40B4-BE49-F238E27FC236}">
                <a16:creationId xmlns:a16="http://schemas.microsoft.com/office/drawing/2014/main" id="{59B222D9-A52A-46FC-AB81-4657762C5DCF}"/>
              </a:ext>
            </a:extLst>
          </p:cNvPr>
          <p:cNvSpPr txBox="1"/>
          <p:nvPr/>
        </p:nvSpPr>
        <p:spPr>
          <a:xfrm>
            <a:off x="367535" y="208995"/>
            <a:ext cx="8352928" cy="15881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eaLnBrk="1" hangingPunct="1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110000"/>
              <a:buNone/>
            </a:pPr>
            <a:r>
              <a:rPr lang="cs-CZ" altLang="cs-CZ" sz="1800" dirty="0">
                <a:latin typeface="+mn-lt"/>
              </a:rPr>
              <a:t>Základní typy vazebních a oddělovacích sítí jsou přímo vestavěné do generátorů rušivého zkušebního napětí. Vzhledem k tomu, že generátory bývají často kombinované a generují více typů zkušebních signálů, nelze vestavět všechny používané vazební sítě. V generátoru je obvykle vazba pro napájecí vedení. Pro ostatní aplikace (signálové, datové vodiče, telekomunikační vedení,…) se použije výstup přímo z generátoru a externí vazební obvod.</a:t>
            </a:r>
          </a:p>
        </p:txBody>
      </p:sp>
      <p:grpSp>
        <p:nvGrpSpPr>
          <p:cNvPr id="38" name="Skupina 37">
            <a:extLst>
              <a:ext uri="{FF2B5EF4-FFF2-40B4-BE49-F238E27FC236}">
                <a16:creationId xmlns:a16="http://schemas.microsoft.com/office/drawing/2014/main" id="{81FDDFC5-AF2F-4FCF-AB69-236D24DF4D03}"/>
              </a:ext>
            </a:extLst>
          </p:cNvPr>
          <p:cNvGrpSpPr>
            <a:grpSpLocks noChangeAspect="1"/>
          </p:cNvGrpSpPr>
          <p:nvPr/>
        </p:nvGrpSpPr>
        <p:grpSpPr>
          <a:xfrm>
            <a:off x="175246" y="1772817"/>
            <a:ext cx="8719782" cy="5004000"/>
            <a:chOff x="175246" y="3573016"/>
            <a:chExt cx="8793507" cy="4959851"/>
          </a:xfrm>
        </p:grpSpPr>
        <p:grpSp>
          <p:nvGrpSpPr>
            <p:cNvPr id="37" name="Skupina 36">
              <a:extLst>
                <a:ext uri="{FF2B5EF4-FFF2-40B4-BE49-F238E27FC236}">
                  <a16:creationId xmlns:a16="http://schemas.microsoft.com/office/drawing/2014/main" id="{4D64E81D-99AB-468C-B445-F095676A0384}"/>
                </a:ext>
              </a:extLst>
            </p:cNvPr>
            <p:cNvGrpSpPr/>
            <p:nvPr/>
          </p:nvGrpSpPr>
          <p:grpSpPr>
            <a:xfrm>
              <a:off x="175246" y="3573016"/>
              <a:ext cx="8793507" cy="4959851"/>
              <a:chOff x="250376" y="1872962"/>
              <a:chExt cx="8793507" cy="4959851"/>
            </a:xfrm>
          </p:grpSpPr>
          <p:grpSp>
            <p:nvGrpSpPr>
              <p:cNvPr id="36" name="Skupina 35">
                <a:extLst>
                  <a:ext uri="{FF2B5EF4-FFF2-40B4-BE49-F238E27FC236}">
                    <a16:creationId xmlns:a16="http://schemas.microsoft.com/office/drawing/2014/main" id="{A8EE36E6-932A-4784-809C-E7891F6AE94F}"/>
                  </a:ext>
                </a:extLst>
              </p:cNvPr>
              <p:cNvGrpSpPr/>
              <p:nvPr/>
            </p:nvGrpSpPr>
            <p:grpSpPr>
              <a:xfrm>
                <a:off x="276292" y="2412518"/>
                <a:ext cx="8591550" cy="4420295"/>
                <a:chOff x="276292" y="2412518"/>
                <a:chExt cx="8591550" cy="4420295"/>
              </a:xfrm>
            </p:grpSpPr>
            <p:grpSp>
              <p:nvGrpSpPr>
                <p:cNvPr id="35" name="Skupina 34">
                  <a:extLst>
                    <a:ext uri="{FF2B5EF4-FFF2-40B4-BE49-F238E27FC236}">
                      <a16:creationId xmlns:a16="http://schemas.microsoft.com/office/drawing/2014/main" id="{3582352D-64E5-406A-8865-F7500906208D}"/>
                    </a:ext>
                  </a:extLst>
                </p:cNvPr>
                <p:cNvGrpSpPr/>
                <p:nvPr/>
              </p:nvGrpSpPr>
              <p:grpSpPr>
                <a:xfrm>
                  <a:off x="276292" y="2427329"/>
                  <a:ext cx="8591550" cy="4405484"/>
                  <a:chOff x="276292" y="2427329"/>
                  <a:chExt cx="8591550" cy="4405484"/>
                </a:xfrm>
              </p:grpSpPr>
              <p:grpSp>
                <p:nvGrpSpPr>
                  <p:cNvPr id="14" name="Skupina 13">
                    <a:extLst>
                      <a:ext uri="{FF2B5EF4-FFF2-40B4-BE49-F238E27FC236}">
                        <a16:creationId xmlns:a16="http://schemas.microsoft.com/office/drawing/2014/main" id="{7FB39DB1-F84D-4E81-A555-E54C1A4A4D0E}"/>
                      </a:ext>
                    </a:extLst>
                  </p:cNvPr>
                  <p:cNvGrpSpPr/>
                  <p:nvPr/>
                </p:nvGrpSpPr>
                <p:grpSpPr>
                  <a:xfrm>
                    <a:off x="276292" y="2427329"/>
                    <a:ext cx="8591550" cy="4352925"/>
                    <a:chOff x="107504" y="2420888"/>
                    <a:chExt cx="8591550" cy="4352925"/>
                  </a:xfrm>
                </p:grpSpPr>
                <p:pic>
                  <p:nvPicPr>
                    <p:cNvPr id="2050" name="Picture 2" descr="UCS500-M4 Burst/Surge generator | UseScience">
                      <a:extLst>
                        <a:ext uri="{FF2B5EF4-FFF2-40B4-BE49-F238E27FC236}">
                          <a16:creationId xmlns:a16="http://schemas.microsoft.com/office/drawing/2014/main" id="{24C4AB29-038E-4E6E-A888-185B1B5E2459}"/>
                        </a:ext>
                      </a:extLst>
                    </p:cNvPr>
                    <p:cNvPicPr>
                      <a:picLocks noChangeAspect="1" noChangeArrowheads="1"/>
                    </p:cNvPicPr>
                    <p:nvPr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107504" y="2420888"/>
                      <a:ext cx="8591550" cy="4352925"/>
                    </a:xfrm>
                    <a:prstGeom prst="rect">
                      <a:avLst/>
                    </a:prstGeom>
                    <a:noFill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</p:pic>
                <p:cxnSp>
                  <p:nvCxnSpPr>
                    <p:cNvPr id="6" name="Přímá spojnice 5">
                      <a:extLst>
                        <a:ext uri="{FF2B5EF4-FFF2-40B4-BE49-F238E27FC236}">
                          <a16:creationId xmlns:a16="http://schemas.microsoft.com/office/drawing/2014/main" id="{D04B5429-E4C1-45B7-9376-AA5675556521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395536" y="3292417"/>
                      <a:ext cx="2088232" cy="295466"/>
                    </a:xfrm>
                    <a:prstGeom prst="line">
                      <a:avLst/>
                    </a:prstGeom>
                    <a:ln w="38100">
                      <a:solidFill>
                        <a:srgbClr val="C0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" name="Přímá spojnice 7">
                      <a:extLst>
                        <a:ext uri="{FF2B5EF4-FFF2-40B4-BE49-F238E27FC236}">
                          <a16:creationId xmlns:a16="http://schemas.microsoft.com/office/drawing/2014/main" id="{A6DCC7A0-1EE5-4D3C-BF74-82047934A965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2483768" y="3376701"/>
                      <a:ext cx="3024336" cy="209717"/>
                    </a:xfrm>
                    <a:prstGeom prst="line">
                      <a:avLst/>
                    </a:prstGeom>
                    <a:ln w="38100">
                      <a:solidFill>
                        <a:srgbClr val="C0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" name="Přímá spojnice 8">
                      <a:extLst>
                        <a:ext uri="{FF2B5EF4-FFF2-40B4-BE49-F238E27FC236}">
                          <a16:creationId xmlns:a16="http://schemas.microsoft.com/office/drawing/2014/main" id="{182B97BC-B249-4808-8CE8-A1F2E1992F73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3419872" y="3060401"/>
                      <a:ext cx="2088232" cy="295466"/>
                    </a:xfrm>
                    <a:prstGeom prst="line">
                      <a:avLst/>
                    </a:prstGeom>
                    <a:ln w="38100">
                      <a:solidFill>
                        <a:srgbClr val="C0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" name="Přímá spojnice 9">
                      <a:extLst>
                        <a:ext uri="{FF2B5EF4-FFF2-40B4-BE49-F238E27FC236}">
                          <a16:creationId xmlns:a16="http://schemas.microsoft.com/office/drawing/2014/main" id="{84955005-72DD-4728-9BEE-4619C44FE7D5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395536" y="3064019"/>
                      <a:ext cx="3024336" cy="207564"/>
                    </a:xfrm>
                    <a:prstGeom prst="line">
                      <a:avLst/>
                    </a:prstGeom>
                    <a:ln w="38100">
                      <a:solidFill>
                        <a:srgbClr val="C0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19" name="Přímá spojnice 18">
                    <a:extLst>
                      <a:ext uri="{FF2B5EF4-FFF2-40B4-BE49-F238E27FC236}">
                        <a16:creationId xmlns:a16="http://schemas.microsoft.com/office/drawing/2014/main" id="{FE74B681-4472-4A1A-80EA-F455EAD63430}"/>
                      </a:ext>
                    </a:extLst>
                  </p:cNvPr>
                  <p:cNvCxnSpPr/>
                  <p:nvPr/>
                </p:nvCxnSpPr>
                <p:spPr>
                  <a:xfrm>
                    <a:off x="3851987" y="3046008"/>
                    <a:ext cx="2088232" cy="295466"/>
                  </a:xfrm>
                  <a:prstGeom prst="line">
                    <a:avLst/>
                  </a:prstGeom>
                  <a:ln w="38100">
                    <a:solidFill>
                      <a:srgbClr val="00B05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" name="Přímá spojnice 22">
                    <a:extLst>
                      <a:ext uri="{FF2B5EF4-FFF2-40B4-BE49-F238E27FC236}">
                        <a16:creationId xmlns:a16="http://schemas.microsoft.com/office/drawing/2014/main" id="{3AC04177-6F27-43CA-AA44-602FB74894C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5899762" y="3151125"/>
                    <a:ext cx="2344646" cy="188711"/>
                  </a:xfrm>
                  <a:prstGeom prst="line">
                    <a:avLst/>
                  </a:prstGeom>
                  <a:ln w="38100">
                    <a:solidFill>
                      <a:srgbClr val="00B05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" name="Přímá spojnice 24">
                    <a:extLst>
                      <a:ext uri="{FF2B5EF4-FFF2-40B4-BE49-F238E27FC236}">
                        <a16:creationId xmlns:a16="http://schemas.microsoft.com/office/drawing/2014/main" id="{68887D9C-A4C0-4CE0-9E3C-C2574BEF2BD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3859697" y="2919109"/>
                    <a:ext cx="1630405" cy="125816"/>
                  </a:xfrm>
                  <a:prstGeom prst="line">
                    <a:avLst/>
                  </a:prstGeom>
                  <a:ln w="38100">
                    <a:solidFill>
                      <a:srgbClr val="00B05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pic>
                <p:nvPicPr>
                  <p:cNvPr id="2052" name="Picture 4" descr="Rent 3ctest CCC100 EFT/Burst Coupling Clamp for IEC/EN 61000-4-4">
                    <a:extLst>
                      <a:ext uri="{FF2B5EF4-FFF2-40B4-BE49-F238E27FC236}">
                        <a16:creationId xmlns:a16="http://schemas.microsoft.com/office/drawing/2014/main" id="{D4CF6B81-6F69-4458-AEB2-A11895EE12AC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87624" y="4614959"/>
                    <a:ext cx="2402377" cy="2217854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sp>
                <p:nvSpPr>
                  <p:cNvPr id="34" name="Volný tvar: obrazec 33">
                    <a:extLst>
                      <a:ext uri="{FF2B5EF4-FFF2-40B4-BE49-F238E27FC236}">
                        <a16:creationId xmlns:a16="http://schemas.microsoft.com/office/drawing/2014/main" id="{E98C27E7-8F5B-402E-B90A-D9662801DA5F}"/>
                      </a:ext>
                    </a:extLst>
                  </p:cNvPr>
                  <p:cNvSpPr/>
                  <p:nvPr/>
                </p:nvSpPr>
                <p:spPr>
                  <a:xfrm>
                    <a:off x="1691680" y="4223208"/>
                    <a:ext cx="5208741" cy="2347274"/>
                  </a:xfrm>
                  <a:custGeom>
                    <a:avLst/>
                    <a:gdLst>
                      <a:gd name="connsiteX0" fmla="*/ 28281 w 4609708"/>
                      <a:gd name="connsiteY0" fmla="*/ 1951349 h 2347274"/>
                      <a:gd name="connsiteX1" fmla="*/ 9427 w 4609708"/>
                      <a:gd name="connsiteY1" fmla="*/ 1998483 h 2347274"/>
                      <a:gd name="connsiteX2" fmla="*/ 0 w 4609708"/>
                      <a:gd name="connsiteY2" fmla="*/ 2102178 h 2347274"/>
                      <a:gd name="connsiteX3" fmla="*/ 18854 w 4609708"/>
                      <a:gd name="connsiteY3" fmla="*/ 2168165 h 2347274"/>
                      <a:gd name="connsiteX4" fmla="*/ 65988 w 4609708"/>
                      <a:gd name="connsiteY4" fmla="*/ 2224726 h 2347274"/>
                      <a:gd name="connsiteX5" fmla="*/ 75415 w 4609708"/>
                      <a:gd name="connsiteY5" fmla="*/ 2253006 h 2347274"/>
                      <a:gd name="connsiteX6" fmla="*/ 113122 w 4609708"/>
                      <a:gd name="connsiteY6" fmla="*/ 2262433 h 2347274"/>
                      <a:gd name="connsiteX7" fmla="*/ 254524 w 4609708"/>
                      <a:gd name="connsiteY7" fmla="*/ 2281287 h 2347274"/>
                      <a:gd name="connsiteX8" fmla="*/ 292231 w 4609708"/>
                      <a:gd name="connsiteY8" fmla="*/ 2300140 h 2347274"/>
                      <a:gd name="connsiteX9" fmla="*/ 377073 w 4609708"/>
                      <a:gd name="connsiteY9" fmla="*/ 2328421 h 2347274"/>
                      <a:gd name="connsiteX10" fmla="*/ 405353 w 4609708"/>
                      <a:gd name="connsiteY10" fmla="*/ 2337848 h 2347274"/>
                      <a:gd name="connsiteX11" fmla="*/ 433633 w 4609708"/>
                      <a:gd name="connsiteY11" fmla="*/ 2347274 h 2347274"/>
                      <a:gd name="connsiteX12" fmla="*/ 612743 w 4609708"/>
                      <a:gd name="connsiteY12" fmla="*/ 2337848 h 2347274"/>
                      <a:gd name="connsiteX13" fmla="*/ 678730 w 4609708"/>
                      <a:gd name="connsiteY13" fmla="*/ 2318994 h 2347274"/>
                      <a:gd name="connsiteX14" fmla="*/ 754145 w 4609708"/>
                      <a:gd name="connsiteY14" fmla="*/ 2290714 h 2347274"/>
                      <a:gd name="connsiteX15" fmla="*/ 838986 w 4609708"/>
                      <a:gd name="connsiteY15" fmla="*/ 2271860 h 2347274"/>
                      <a:gd name="connsiteX16" fmla="*/ 904974 w 4609708"/>
                      <a:gd name="connsiteY16" fmla="*/ 2224726 h 2347274"/>
                      <a:gd name="connsiteX17" fmla="*/ 933254 w 4609708"/>
                      <a:gd name="connsiteY17" fmla="*/ 2215299 h 2347274"/>
                      <a:gd name="connsiteX18" fmla="*/ 970961 w 4609708"/>
                      <a:gd name="connsiteY18" fmla="*/ 2158738 h 2347274"/>
                      <a:gd name="connsiteX19" fmla="*/ 980388 w 4609708"/>
                      <a:gd name="connsiteY19" fmla="*/ 2130458 h 2347274"/>
                      <a:gd name="connsiteX20" fmla="*/ 1008668 w 4609708"/>
                      <a:gd name="connsiteY20" fmla="*/ 2102178 h 2347274"/>
                      <a:gd name="connsiteX21" fmla="*/ 1036949 w 4609708"/>
                      <a:gd name="connsiteY21" fmla="*/ 2036190 h 2347274"/>
                      <a:gd name="connsiteX22" fmla="*/ 1055802 w 4609708"/>
                      <a:gd name="connsiteY22" fmla="*/ 1970202 h 2347274"/>
                      <a:gd name="connsiteX23" fmla="*/ 1074656 w 4609708"/>
                      <a:gd name="connsiteY23" fmla="*/ 1941922 h 2347274"/>
                      <a:gd name="connsiteX24" fmla="*/ 1084083 w 4609708"/>
                      <a:gd name="connsiteY24" fmla="*/ 1913641 h 2347274"/>
                      <a:gd name="connsiteX25" fmla="*/ 1121790 w 4609708"/>
                      <a:gd name="connsiteY25" fmla="*/ 1866507 h 2347274"/>
                      <a:gd name="connsiteX26" fmla="*/ 1197205 w 4609708"/>
                      <a:gd name="connsiteY26" fmla="*/ 1791093 h 2347274"/>
                      <a:gd name="connsiteX27" fmla="*/ 1244339 w 4609708"/>
                      <a:gd name="connsiteY27" fmla="*/ 1743959 h 2347274"/>
                      <a:gd name="connsiteX28" fmla="*/ 1329180 w 4609708"/>
                      <a:gd name="connsiteY28" fmla="*/ 1677971 h 2347274"/>
                      <a:gd name="connsiteX29" fmla="*/ 1338607 w 4609708"/>
                      <a:gd name="connsiteY29" fmla="*/ 1649691 h 2347274"/>
                      <a:gd name="connsiteX30" fmla="*/ 1376314 w 4609708"/>
                      <a:gd name="connsiteY30" fmla="*/ 1640264 h 2347274"/>
                      <a:gd name="connsiteX31" fmla="*/ 1404594 w 4609708"/>
                      <a:gd name="connsiteY31" fmla="*/ 1630837 h 2347274"/>
                      <a:gd name="connsiteX32" fmla="*/ 1461155 w 4609708"/>
                      <a:gd name="connsiteY32" fmla="*/ 1583703 h 2347274"/>
                      <a:gd name="connsiteX33" fmla="*/ 1498862 w 4609708"/>
                      <a:gd name="connsiteY33" fmla="*/ 1555423 h 2347274"/>
                      <a:gd name="connsiteX34" fmla="*/ 1527143 w 4609708"/>
                      <a:gd name="connsiteY34" fmla="*/ 1527143 h 2347274"/>
                      <a:gd name="connsiteX35" fmla="*/ 1555423 w 4609708"/>
                      <a:gd name="connsiteY35" fmla="*/ 1517716 h 2347274"/>
                      <a:gd name="connsiteX36" fmla="*/ 1640264 w 4609708"/>
                      <a:gd name="connsiteY36" fmla="*/ 1480008 h 2347274"/>
                      <a:gd name="connsiteX37" fmla="*/ 1677972 w 4609708"/>
                      <a:gd name="connsiteY37" fmla="*/ 1451728 h 2347274"/>
                      <a:gd name="connsiteX38" fmla="*/ 1715679 w 4609708"/>
                      <a:gd name="connsiteY38" fmla="*/ 1442301 h 2347274"/>
                      <a:gd name="connsiteX39" fmla="*/ 1743959 w 4609708"/>
                      <a:gd name="connsiteY39" fmla="*/ 1432874 h 2347274"/>
                      <a:gd name="connsiteX40" fmla="*/ 1809947 w 4609708"/>
                      <a:gd name="connsiteY40" fmla="*/ 1385740 h 2347274"/>
                      <a:gd name="connsiteX41" fmla="*/ 1923068 w 4609708"/>
                      <a:gd name="connsiteY41" fmla="*/ 1357460 h 2347274"/>
                      <a:gd name="connsiteX42" fmla="*/ 1979629 w 4609708"/>
                      <a:gd name="connsiteY42" fmla="*/ 1338606 h 2347274"/>
                      <a:gd name="connsiteX43" fmla="*/ 2055044 w 4609708"/>
                      <a:gd name="connsiteY43" fmla="*/ 1291472 h 2347274"/>
                      <a:gd name="connsiteX44" fmla="*/ 2083324 w 4609708"/>
                      <a:gd name="connsiteY44" fmla="*/ 1282046 h 2347274"/>
                      <a:gd name="connsiteX45" fmla="*/ 2158739 w 4609708"/>
                      <a:gd name="connsiteY45" fmla="*/ 1244338 h 2347274"/>
                      <a:gd name="connsiteX46" fmla="*/ 2205873 w 4609708"/>
                      <a:gd name="connsiteY46" fmla="*/ 1216058 h 2347274"/>
                      <a:gd name="connsiteX47" fmla="*/ 2253007 w 4609708"/>
                      <a:gd name="connsiteY47" fmla="*/ 1197204 h 2347274"/>
                      <a:gd name="connsiteX48" fmla="*/ 2422689 w 4609708"/>
                      <a:gd name="connsiteY48" fmla="*/ 1131217 h 2347274"/>
                      <a:gd name="connsiteX49" fmla="*/ 2460396 w 4609708"/>
                      <a:gd name="connsiteY49" fmla="*/ 1121790 h 2347274"/>
                      <a:gd name="connsiteX50" fmla="*/ 2488677 w 4609708"/>
                      <a:gd name="connsiteY50" fmla="*/ 1112363 h 2347274"/>
                      <a:gd name="connsiteX51" fmla="*/ 2592372 w 4609708"/>
                      <a:gd name="connsiteY51" fmla="*/ 1093510 h 2347274"/>
                      <a:gd name="connsiteX52" fmla="*/ 2630079 w 4609708"/>
                      <a:gd name="connsiteY52" fmla="*/ 1084083 h 2347274"/>
                      <a:gd name="connsiteX53" fmla="*/ 2733774 w 4609708"/>
                      <a:gd name="connsiteY53" fmla="*/ 1046376 h 2347274"/>
                      <a:gd name="connsiteX54" fmla="*/ 2771481 w 4609708"/>
                      <a:gd name="connsiteY54" fmla="*/ 1027522 h 2347274"/>
                      <a:gd name="connsiteX55" fmla="*/ 2828042 w 4609708"/>
                      <a:gd name="connsiteY55" fmla="*/ 1018095 h 2347274"/>
                      <a:gd name="connsiteX56" fmla="*/ 2912883 w 4609708"/>
                      <a:gd name="connsiteY56" fmla="*/ 980388 h 2347274"/>
                      <a:gd name="connsiteX57" fmla="*/ 2941163 w 4609708"/>
                      <a:gd name="connsiteY57" fmla="*/ 970961 h 2347274"/>
                      <a:gd name="connsiteX58" fmla="*/ 3007151 w 4609708"/>
                      <a:gd name="connsiteY58" fmla="*/ 923827 h 2347274"/>
                      <a:gd name="connsiteX59" fmla="*/ 3035431 w 4609708"/>
                      <a:gd name="connsiteY59" fmla="*/ 914400 h 2347274"/>
                      <a:gd name="connsiteX60" fmla="*/ 3073139 w 4609708"/>
                      <a:gd name="connsiteY60" fmla="*/ 895547 h 2347274"/>
                      <a:gd name="connsiteX61" fmla="*/ 3167407 w 4609708"/>
                      <a:gd name="connsiteY61" fmla="*/ 848413 h 2347274"/>
                      <a:gd name="connsiteX62" fmla="*/ 3233394 w 4609708"/>
                      <a:gd name="connsiteY62" fmla="*/ 829559 h 2347274"/>
                      <a:gd name="connsiteX63" fmla="*/ 3337089 w 4609708"/>
                      <a:gd name="connsiteY63" fmla="*/ 791852 h 2347274"/>
                      <a:gd name="connsiteX64" fmla="*/ 3412503 w 4609708"/>
                      <a:gd name="connsiteY64" fmla="*/ 782425 h 2347274"/>
                      <a:gd name="connsiteX65" fmla="*/ 3459638 w 4609708"/>
                      <a:gd name="connsiteY65" fmla="*/ 754145 h 2347274"/>
                      <a:gd name="connsiteX66" fmla="*/ 3610466 w 4609708"/>
                      <a:gd name="connsiteY66" fmla="*/ 678730 h 2347274"/>
                      <a:gd name="connsiteX67" fmla="*/ 3638747 w 4609708"/>
                      <a:gd name="connsiteY67" fmla="*/ 659877 h 2347274"/>
                      <a:gd name="connsiteX68" fmla="*/ 3704734 w 4609708"/>
                      <a:gd name="connsiteY68" fmla="*/ 641023 h 2347274"/>
                      <a:gd name="connsiteX69" fmla="*/ 3733015 w 4609708"/>
                      <a:gd name="connsiteY69" fmla="*/ 622169 h 2347274"/>
                      <a:gd name="connsiteX70" fmla="*/ 3770722 w 4609708"/>
                      <a:gd name="connsiteY70" fmla="*/ 612743 h 2347274"/>
                      <a:gd name="connsiteX71" fmla="*/ 3799002 w 4609708"/>
                      <a:gd name="connsiteY71" fmla="*/ 603316 h 2347274"/>
                      <a:gd name="connsiteX72" fmla="*/ 3846136 w 4609708"/>
                      <a:gd name="connsiteY72" fmla="*/ 584462 h 2347274"/>
                      <a:gd name="connsiteX73" fmla="*/ 3874417 w 4609708"/>
                      <a:gd name="connsiteY73" fmla="*/ 565608 h 2347274"/>
                      <a:gd name="connsiteX74" fmla="*/ 3940405 w 4609708"/>
                      <a:gd name="connsiteY74" fmla="*/ 537328 h 2347274"/>
                      <a:gd name="connsiteX75" fmla="*/ 3968685 w 4609708"/>
                      <a:gd name="connsiteY75" fmla="*/ 518474 h 2347274"/>
                      <a:gd name="connsiteX76" fmla="*/ 3996965 w 4609708"/>
                      <a:gd name="connsiteY76" fmla="*/ 509048 h 2347274"/>
                      <a:gd name="connsiteX77" fmla="*/ 4053526 w 4609708"/>
                      <a:gd name="connsiteY77" fmla="*/ 471340 h 2347274"/>
                      <a:gd name="connsiteX78" fmla="*/ 4110087 w 4609708"/>
                      <a:gd name="connsiteY78" fmla="*/ 424206 h 2347274"/>
                      <a:gd name="connsiteX79" fmla="*/ 4138367 w 4609708"/>
                      <a:gd name="connsiteY79" fmla="*/ 395926 h 2347274"/>
                      <a:gd name="connsiteX80" fmla="*/ 4194928 w 4609708"/>
                      <a:gd name="connsiteY80" fmla="*/ 367646 h 2347274"/>
                      <a:gd name="connsiteX81" fmla="*/ 4232635 w 4609708"/>
                      <a:gd name="connsiteY81" fmla="*/ 320512 h 2347274"/>
                      <a:gd name="connsiteX82" fmla="*/ 4289196 w 4609708"/>
                      <a:gd name="connsiteY82" fmla="*/ 282804 h 2347274"/>
                      <a:gd name="connsiteX83" fmla="*/ 4326903 w 4609708"/>
                      <a:gd name="connsiteY83" fmla="*/ 207390 h 2347274"/>
                      <a:gd name="connsiteX84" fmla="*/ 4364611 w 4609708"/>
                      <a:gd name="connsiteY84" fmla="*/ 150829 h 2347274"/>
                      <a:gd name="connsiteX85" fmla="*/ 4383464 w 4609708"/>
                      <a:gd name="connsiteY85" fmla="*/ 94268 h 2347274"/>
                      <a:gd name="connsiteX86" fmla="*/ 4421172 w 4609708"/>
                      <a:gd name="connsiteY86" fmla="*/ 37707 h 2347274"/>
                      <a:gd name="connsiteX87" fmla="*/ 4477732 w 4609708"/>
                      <a:gd name="connsiteY87" fmla="*/ 0 h 2347274"/>
                      <a:gd name="connsiteX88" fmla="*/ 4609708 w 4609708"/>
                      <a:gd name="connsiteY88" fmla="*/ 9427 h 23472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</a:cxnLst>
                    <a:rect l="l" t="t" r="r" b="b"/>
                    <a:pathLst>
                      <a:path w="4609708" h="2347274">
                        <a:moveTo>
                          <a:pt x="28281" y="1951349"/>
                        </a:moveTo>
                        <a:cubicBezTo>
                          <a:pt x="21996" y="1967060"/>
                          <a:pt x="10832" y="1981620"/>
                          <a:pt x="9427" y="1998483"/>
                        </a:cubicBezTo>
                        <a:cubicBezTo>
                          <a:pt x="-846" y="2121757"/>
                          <a:pt x="42507" y="2017163"/>
                          <a:pt x="0" y="2102178"/>
                        </a:cubicBezTo>
                        <a:cubicBezTo>
                          <a:pt x="1257" y="2107207"/>
                          <a:pt x="13444" y="2160050"/>
                          <a:pt x="18854" y="2168165"/>
                        </a:cubicBezTo>
                        <a:cubicBezTo>
                          <a:pt x="60549" y="2230708"/>
                          <a:pt x="35146" y="2163045"/>
                          <a:pt x="65988" y="2224726"/>
                        </a:cubicBezTo>
                        <a:cubicBezTo>
                          <a:pt x="70432" y="2233614"/>
                          <a:pt x="67656" y="2246799"/>
                          <a:pt x="75415" y="2253006"/>
                        </a:cubicBezTo>
                        <a:cubicBezTo>
                          <a:pt x="85532" y="2261099"/>
                          <a:pt x="100296" y="2260601"/>
                          <a:pt x="113122" y="2262433"/>
                        </a:cubicBezTo>
                        <a:cubicBezTo>
                          <a:pt x="305992" y="2289986"/>
                          <a:pt x="134485" y="2257279"/>
                          <a:pt x="254524" y="2281287"/>
                        </a:cubicBezTo>
                        <a:cubicBezTo>
                          <a:pt x="267093" y="2287571"/>
                          <a:pt x="279184" y="2294921"/>
                          <a:pt x="292231" y="2300140"/>
                        </a:cubicBezTo>
                        <a:cubicBezTo>
                          <a:pt x="292239" y="2300143"/>
                          <a:pt x="362929" y="2323706"/>
                          <a:pt x="377073" y="2328421"/>
                        </a:cubicBezTo>
                        <a:lnTo>
                          <a:pt x="405353" y="2337848"/>
                        </a:lnTo>
                        <a:lnTo>
                          <a:pt x="433633" y="2347274"/>
                        </a:lnTo>
                        <a:cubicBezTo>
                          <a:pt x="493336" y="2344132"/>
                          <a:pt x="553182" y="2343027"/>
                          <a:pt x="612743" y="2337848"/>
                        </a:cubicBezTo>
                        <a:cubicBezTo>
                          <a:pt x="633925" y="2336006"/>
                          <a:pt x="658227" y="2324852"/>
                          <a:pt x="678730" y="2318994"/>
                        </a:cubicBezTo>
                        <a:cubicBezTo>
                          <a:pt x="765631" y="2294165"/>
                          <a:pt x="666281" y="2328370"/>
                          <a:pt x="754145" y="2290714"/>
                        </a:cubicBezTo>
                        <a:cubicBezTo>
                          <a:pt x="783683" y="2278055"/>
                          <a:pt x="805084" y="2277510"/>
                          <a:pt x="838986" y="2271860"/>
                        </a:cubicBezTo>
                        <a:cubicBezTo>
                          <a:pt x="854698" y="2224726"/>
                          <a:pt x="838986" y="2246722"/>
                          <a:pt x="904974" y="2224726"/>
                        </a:cubicBezTo>
                        <a:lnTo>
                          <a:pt x="933254" y="2215299"/>
                        </a:lnTo>
                        <a:cubicBezTo>
                          <a:pt x="945823" y="2196445"/>
                          <a:pt x="963795" y="2180234"/>
                          <a:pt x="970961" y="2158738"/>
                        </a:cubicBezTo>
                        <a:cubicBezTo>
                          <a:pt x="974103" y="2149311"/>
                          <a:pt x="974876" y="2138726"/>
                          <a:pt x="980388" y="2130458"/>
                        </a:cubicBezTo>
                        <a:cubicBezTo>
                          <a:pt x="987783" y="2119366"/>
                          <a:pt x="999241" y="2111605"/>
                          <a:pt x="1008668" y="2102178"/>
                        </a:cubicBezTo>
                        <a:cubicBezTo>
                          <a:pt x="1028287" y="2023701"/>
                          <a:pt x="1004398" y="2101289"/>
                          <a:pt x="1036949" y="2036190"/>
                        </a:cubicBezTo>
                        <a:cubicBezTo>
                          <a:pt x="1055297" y="1999494"/>
                          <a:pt x="1037676" y="2012497"/>
                          <a:pt x="1055802" y="1970202"/>
                        </a:cubicBezTo>
                        <a:cubicBezTo>
                          <a:pt x="1060265" y="1959788"/>
                          <a:pt x="1068371" y="1951349"/>
                          <a:pt x="1074656" y="1941922"/>
                        </a:cubicBezTo>
                        <a:cubicBezTo>
                          <a:pt x="1077798" y="1932495"/>
                          <a:pt x="1078816" y="1922068"/>
                          <a:pt x="1084083" y="1913641"/>
                        </a:cubicBezTo>
                        <a:cubicBezTo>
                          <a:pt x="1094747" y="1896579"/>
                          <a:pt x="1108143" y="1881291"/>
                          <a:pt x="1121790" y="1866507"/>
                        </a:cubicBezTo>
                        <a:cubicBezTo>
                          <a:pt x="1145903" y="1840384"/>
                          <a:pt x="1177485" y="1820673"/>
                          <a:pt x="1197205" y="1791093"/>
                        </a:cubicBezTo>
                        <a:cubicBezTo>
                          <a:pt x="1226532" y="1747101"/>
                          <a:pt x="1202442" y="1775382"/>
                          <a:pt x="1244339" y="1743959"/>
                        </a:cubicBezTo>
                        <a:cubicBezTo>
                          <a:pt x="1273001" y="1722462"/>
                          <a:pt x="1329180" y="1677971"/>
                          <a:pt x="1329180" y="1677971"/>
                        </a:cubicBezTo>
                        <a:cubicBezTo>
                          <a:pt x="1332322" y="1668544"/>
                          <a:pt x="1330848" y="1655898"/>
                          <a:pt x="1338607" y="1649691"/>
                        </a:cubicBezTo>
                        <a:cubicBezTo>
                          <a:pt x="1348724" y="1641598"/>
                          <a:pt x="1363857" y="1643823"/>
                          <a:pt x="1376314" y="1640264"/>
                        </a:cubicBezTo>
                        <a:cubicBezTo>
                          <a:pt x="1385868" y="1637534"/>
                          <a:pt x="1395167" y="1633979"/>
                          <a:pt x="1404594" y="1630837"/>
                        </a:cubicBezTo>
                        <a:cubicBezTo>
                          <a:pt x="1436753" y="1582600"/>
                          <a:pt x="1406480" y="1617875"/>
                          <a:pt x="1461155" y="1583703"/>
                        </a:cubicBezTo>
                        <a:cubicBezTo>
                          <a:pt x="1474478" y="1575376"/>
                          <a:pt x="1486933" y="1565648"/>
                          <a:pt x="1498862" y="1555423"/>
                        </a:cubicBezTo>
                        <a:cubicBezTo>
                          <a:pt x="1508984" y="1546747"/>
                          <a:pt x="1516050" y="1534538"/>
                          <a:pt x="1527143" y="1527143"/>
                        </a:cubicBezTo>
                        <a:cubicBezTo>
                          <a:pt x="1535411" y="1521631"/>
                          <a:pt x="1545996" y="1520858"/>
                          <a:pt x="1555423" y="1517716"/>
                        </a:cubicBezTo>
                        <a:cubicBezTo>
                          <a:pt x="1655002" y="1443030"/>
                          <a:pt x="1527698" y="1530037"/>
                          <a:pt x="1640264" y="1480008"/>
                        </a:cubicBezTo>
                        <a:cubicBezTo>
                          <a:pt x="1654621" y="1473627"/>
                          <a:pt x="1663919" y="1458754"/>
                          <a:pt x="1677972" y="1451728"/>
                        </a:cubicBezTo>
                        <a:cubicBezTo>
                          <a:pt x="1689560" y="1445934"/>
                          <a:pt x="1703222" y="1445860"/>
                          <a:pt x="1715679" y="1442301"/>
                        </a:cubicBezTo>
                        <a:cubicBezTo>
                          <a:pt x="1725233" y="1439571"/>
                          <a:pt x="1734532" y="1436016"/>
                          <a:pt x="1743959" y="1432874"/>
                        </a:cubicBezTo>
                        <a:cubicBezTo>
                          <a:pt x="1747037" y="1430565"/>
                          <a:pt x="1800102" y="1389678"/>
                          <a:pt x="1809947" y="1385740"/>
                        </a:cubicBezTo>
                        <a:cubicBezTo>
                          <a:pt x="1875004" y="1359717"/>
                          <a:pt x="1864944" y="1373312"/>
                          <a:pt x="1923068" y="1357460"/>
                        </a:cubicBezTo>
                        <a:cubicBezTo>
                          <a:pt x="1942241" y="1352231"/>
                          <a:pt x="1961177" y="1345987"/>
                          <a:pt x="1979629" y="1338606"/>
                        </a:cubicBezTo>
                        <a:cubicBezTo>
                          <a:pt x="2046806" y="1311735"/>
                          <a:pt x="1988857" y="1329293"/>
                          <a:pt x="2055044" y="1291472"/>
                        </a:cubicBezTo>
                        <a:cubicBezTo>
                          <a:pt x="2063671" y="1286542"/>
                          <a:pt x="2073897" y="1285188"/>
                          <a:pt x="2083324" y="1282046"/>
                        </a:cubicBezTo>
                        <a:cubicBezTo>
                          <a:pt x="2172252" y="1215348"/>
                          <a:pt x="2072097" y="1282845"/>
                          <a:pt x="2158739" y="1244338"/>
                        </a:cubicBezTo>
                        <a:cubicBezTo>
                          <a:pt x="2175482" y="1236897"/>
                          <a:pt x="2189485" y="1224252"/>
                          <a:pt x="2205873" y="1216058"/>
                        </a:cubicBezTo>
                        <a:cubicBezTo>
                          <a:pt x="2221008" y="1208490"/>
                          <a:pt x="2237544" y="1204077"/>
                          <a:pt x="2253007" y="1197204"/>
                        </a:cubicBezTo>
                        <a:cubicBezTo>
                          <a:pt x="2331133" y="1162481"/>
                          <a:pt x="2282009" y="1166388"/>
                          <a:pt x="2422689" y="1131217"/>
                        </a:cubicBezTo>
                        <a:cubicBezTo>
                          <a:pt x="2435258" y="1128075"/>
                          <a:pt x="2447939" y="1125349"/>
                          <a:pt x="2460396" y="1121790"/>
                        </a:cubicBezTo>
                        <a:cubicBezTo>
                          <a:pt x="2469951" y="1119060"/>
                          <a:pt x="2479037" y="1114773"/>
                          <a:pt x="2488677" y="1112363"/>
                        </a:cubicBezTo>
                        <a:cubicBezTo>
                          <a:pt x="2529135" y="1102248"/>
                          <a:pt x="2550329" y="1101918"/>
                          <a:pt x="2592372" y="1093510"/>
                        </a:cubicBezTo>
                        <a:cubicBezTo>
                          <a:pt x="2605076" y="1090969"/>
                          <a:pt x="2617510" y="1087225"/>
                          <a:pt x="2630079" y="1084083"/>
                        </a:cubicBezTo>
                        <a:cubicBezTo>
                          <a:pt x="2725401" y="1026888"/>
                          <a:pt x="2625968" y="1078717"/>
                          <a:pt x="2733774" y="1046376"/>
                        </a:cubicBezTo>
                        <a:cubicBezTo>
                          <a:pt x="2747234" y="1042338"/>
                          <a:pt x="2758021" y="1031560"/>
                          <a:pt x="2771481" y="1027522"/>
                        </a:cubicBezTo>
                        <a:cubicBezTo>
                          <a:pt x="2789789" y="1022030"/>
                          <a:pt x="2809188" y="1021237"/>
                          <a:pt x="2828042" y="1018095"/>
                        </a:cubicBezTo>
                        <a:cubicBezTo>
                          <a:pt x="2973960" y="969454"/>
                          <a:pt x="2823251" y="1025203"/>
                          <a:pt x="2912883" y="980388"/>
                        </a:cubicBezTo>
                        <a:cubicBezTo>
                          <a:pt x="2921771" y="975944"/>
                          <a:pt x="2932275" y="975405"/>
                          <a:pt x="2941163" y="970961"/>
                        </a:cubicBezTo>
                        <a:cubicBezTo>
                          <a:pt x="2970345" y="956370"/>
                          <a:pt x="2977259" y="940908"/>
                          <a:pt x="3007151" y="923827"/>
                        </a:cubicBezTo>
                        <a:cubicBezTo>
                          <a:pt x="3015778" y="918897"/>
                          <a:pt x="3026298" y="918314"/>
                          <a:pt x="3035431" y="914400"/>
                        </a:cubicBezTo>
                        <a:cubicBezTo>
                          <a:pt x="3048348" y="908864"/>
                          <a:pt x="3060855" y="902372"/>
                          <a:pt x="3073139" y="895547"/>
                        </a:cubicBezTo>
                        <a:cubicBezTo>
                          <a:pt x="3126282" y="866023"/>
                          <a:pt x="3111112" y="867178"/>
                          <a:pt x="3167407" y="848413"/>
                        </a:cubicBezTo>
                        <a:cubicBezTo>
                          <a:pt x="3256526" y="818707"/>
                          <a:pt x="3160786" y="856788"/>
                          <a:pt x="3233394" y="829559"/>
                        </a:cubicBezTo>
                        <a:cubicBezTo>
                          <a:pt x="3254019" y="821824"/>
                          <a:pt x="3317279" y="794328"/>
                          <a:pt x="3337089" y="791852"/>
                        </a:cubicBezTo>
                        <a:lnTo>
                          <a:pt x="3412503" y="782425"/>
                        </a:lnTo>
                        <a:cubicBezTo>
                          <a:pt x="3428215" y="772998"/>
                          <a:pt x="3443407" y="762647"/>
                          <a:pt x="3459638" y="754145"/>
                        </a:cubicBezTo>
                        <a:cubicBezTo>
                          <a:pt x="3509431" y="728063"/>
                          <a:pt x="3563695" y="709909"/>
                          <a:pt x="3610466" y="678730"/>
                        </a:cubicBezTo>
                        <a:cubicBezTo>
                          <a:pt x="3619893" y="672446"/>
                          <a:pt x="3628333" y="664340"/>
                          <a:pt x="3638747" y="659877"/>
                        </a:cubicBezTo>
                        <a:cubicBezTo>
                          <a:pt x="3681025" y="641758"/>
                          <a:pt x="3668051" y="659365"/>
                          <a:pt x="3704734" y="641023"/>
                        </a:cubicBezTo>
                        <a:cubicBezTo>
                          <a:pt x="3714868" y="635956"/>
                          <a:pt x="3722601" y="626632"/>
                          <a:pt x="3733015" y="622169"/>
                        </a:cubicBezTo>
                        <a:cubicBezTo>
                          <a:pt x="3744923" y="617066"/>
                          <a:pt x="3758265" y="616302"/>
                          <a:pt x="3770722" y="612743"/>
                        </a:cubicBezTo>
                        <a:cubicBezTo>
                          <a:pt x="3780276" y="610013"/>
                          <a:pt x="3789698" y="606805"/>
                          <a:pt x="3799002" y="603316"/>
                        </a:cubicBezTo>
                        <a:cubicBezTo>
                          <a:pt x="3814846" y="597374"/>
                          <a:pt x="3831001" y="592030"/>
                          <a:pt x="3846136" y="584462"/>
                        </a:cubicBezTo>
                        <a:cubicBezTo>
                          <a:pt x="3856270" y="579395"/>
                          <a:pt x="3864580" y="571229"/>
                          <a:pt x="3874417" y="565608"/>
                        </a:cubicBezTo>
                        <a:cubicBezTo>
                          <a:pt x="3907032" y="546971"/>
                          <a:pt x="3908678" y="547904"/>
                          <a:pt x="3940405" y="537328"/>
                        </a:cubicBezTo>
                        <a:cubicBezTo>
                          <a:pt x="3949832" y="531043"/>
                          <a:pt x="3958552" y="523541"/>
                          <a:pt x="3968685" y="518474"/>
                        </a:cubicBezTo>
                        <a:cubicBezTo>
                          <a:pt x="3977572" y="514030"/>
                          <a:pt x="3989206" y="515255"/>
                          <a:pt x="3996965" y="509048"/>
                        </a:cubicBezTo>
                        <a:cubicBezTo>
                          <a:pt x="4056149" y="461701"/>
                          <a:pt x="3966927" y="492990"/>
                          <a:pt x="4053526" y="471340"/>
                        </a:cubicBezTo>
                        <a:cubicBezTo>
                          <a:pt x="4136158" y="388711"/>
                          <a:pt x="4031334" y="489835"/>
                          <a:pt x="4110087" y="424206"/>
                        </a:cubicBezTo>
                        <a:cubicBezTo>
                          <a:pt x="4120328" y="415671"/>
                          <a:pt x="4128126" y="404460"/>
                          <a:pt x="4138367" y="395926"/>
                        </a:cubicBezTo>
                        <a:cubicBezTo>
                          <a:pt x="4162734" y="375621"/>
                          <a:pt x="4166584" y="377093"/>
                          <a:pt x="4194928" y="367646"/>
                        </a:cubicBezTo>
                        <a:cubicBezTo>
                          <a:pt x="4207497" y="351935"/>
                          <a:pt x="4217680" y="333972"/>
                          <a:pt x="4232635" y="320512"/>
                        </a:cubicBezTo>
                        <a:cubicBezTo>
                          <a:pt x="4249478" y="305354"/>
                          <a:pt x="4289196" y="282804"/>
                          <a:pt x="4289196" y="282804"/>
                        </a:cubicBezTo>
                        <a:cubicBezTo>
                          <a:pt x="4301765" y="257666"/>
                          <a:pt x="4311313" y="230775"/>
                          <a:pt x="4326903" y="207390"/>
                        </a:cubicBezTo>
                        <a:cubicBezTo>
                          <a:pt x="4339472" y="188536"/>
                          <a:pt x="4357446" y="172326"/>
                          <a:pt x="4364611" y="150829"/>
                        </a:cubicBezTo>
                        <a:cubicBezTo>
                          <a:pt x="4370895" y="131975"/>
                          <a:pt x="4372440" y="110804"/>
                          <a:pt x="4383464" y="94268"/>
                        </a:cubicBezTo>
                        <a:cubicBezTo>
                          <a:pt x="4396033" y="75414"/>
                          <a:pt x="4402318" y="50276"/>
                          <a:pt x="4421172" y="37707"/>
                        </a:cubicBezTo>
                        <a:lnTo>
                          <a:pt x="4477732" y="0"/>
                        </a:lnTo>
                        <a:lnTo>
                          <a:pt x="4609708" y="9427"/>
                        </a:lnTo>
                      </a:path>
                    </a:pathLst>
                  </a:custGeom>
                  <a:noFill/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cs-CZ"/>
                  </a:p>
                </p:txBody>
              </p:sp>
            </p:grpSp>
            <p:sp>
              <p:nvSpPr>
                <p:cNvPr id="3" name="TextovéPole 2">
                  <a:extLst>
                    <a:ext uri="{FF2B5EF4-FFF2-40B4-BE49-F238E27FC236}">
                      <a16:creationId xmlns:a16="http://schemas.microsoft.com/office/drawing/2014/main" id="{3A758A30-DF14-44FD-92BF-D8F6408B67FE}"/>
                    </a:ext>
                  </a:extLst>
                </p:cNvPr>
                <p:cNvSpPr txBox="1"/>
                <p:nvPr/>
              </p:nvSpPr>
              <p:spPr>
                <a:xfrm>
                  <a:off x="2364524" y="2855660"/>
                  <a:ext cx="1800200" cy="59093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indent="0" algn="just" eaLnBrk="1" hangingPunct="1">
                    <a:lnSpc>
                      <a:spcPct val="90000"/>
                    </a:lnSpc>
                    <a:spcBef>
                      <a:spcPct val="30000"/>
                    </a:spcBef>
                    <a:buClr>
                      <a:schemeClr val="tx1"/>
                    </a:buClr>
                    <a:buSzPct val="110000"/>
                    <a:buNone/>
                  </a:pPr>
                  <a:r>
                    <a:rPr lang="cs-CZ" altLang="cs-CZ" sz="1800" dirty="0">
                      <a:latin typeface="+mn-lt"/>
                    </a:rPr>
                    <a:t>Obvod generující EFT</a:t>
                  </a:r>
                </a:p>
              </p:txBody>
            </p:sp>
            <p:sp>
              <p:nvSpPr>
                <p:cNvPr id="16" name="TextovéPole 15">
                  <a:extLst>
                    <a:ext uri="{FF2B5EF4-FFF2-40B4-BE49-F238E27FC236}">
                      <a16:creationId xmlns:a16="http://schemas.microsoft.com/office/drawing/2014/main" id="{D08202DB-6A6C-4A81-9AD7-DD0AC311E2F4}"/>
                    </a:ext>
                  </a:extLst>
                </p:cNvPr>
                <p:cNvSpPr txBox="1"/>
                <p:nvPr/>
              </p:nvSpPr>
              <p:spPr>
                <a:xfrm>
                  <a:off x="4546151" y="2412518"/>
                  <a:ext cx="1800200" cy="59093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indent="0" eaLnBrk="1" hangingPunct="1">
                    <a:lnSpc>
                      <a:spcPct val="90000"/>
                    </a:lnSpc>
                    <a:spcBef>
                      <a:spcPct val="30000"/>
                    </a:spcBef>
                    <a:buClr>
                      <a:schemeClr val="tx1"/>
                    </a:buClr>
                    <a:buSzPct val="110000"/>
                    <a:buNone/>
                  </a:pPr>
                  <a:r>
                    <a:rPr lang="cs-CZ" altLang="cs-CZ" sz="1800" dirty="0">
                      <a:latin typeface="+mn-lt"/>
                    </a:rPr>
                    <a:t>Vazební a oddělovací síť</a:t>
                  </a:r>
                </a:p>
              </p:txBody>
            </p:sp>
          </p:grpSp>
          <p:pic>
            <p:nvPicPr>
              <p:cNvPr id="15" name="Obrázek 14">
                <a:extLst>
                  <a:ext uri="{FF2B5EF4-FFF2-40B4-BE49-F238E27FC236}">
                    <a16:creationId xmlns:a16="http://schemas.microsoft.com/office/drawing/2014/main" id="{AAB54936-2F06-45E4-98A4-138E345D069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50376" y="2004242"/>
                <a:ext cx="3744416" cy="937995"/>
              </a:xfrm>
              <a:prstGeom prst="rect">
                <a:avLst/>
              </a:prstGeom>
            </p:spPr>
          </p:pic>
          <p:pic>
            <p:nvPicPr>
              <p:cNvPr id="29" name="Obrázek 28">
                <a:extLst>
                  <a:ext uri="{FF2B5EF4-FFF2-40B4-BE49-F238E27FC236}">
                    <a16:creationId xmlns:a16="http://schemas.microsoft.com/office/drawing/2014/main" id="{6B027B56-3A6B-44A1-81A6-663ABA45761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77653" y="1872962"/>
                <a:ext cx="2466230" cy="1420015"/>
              </a:xfrm>
              <a:prstGeom prst="rect">
                <a:avLst/>
              </a:prstGeom>
            </p:spPr>
          </p:pic>
        </p:grpSp>
        <p:cxnSp>
          <p:nvCxnSpPr>
            <p:cNvPr id="24" name="Přímá spojnice 23">
              <a:extLst>
                <a:ext uri="{FF2B5EF4-FFF2-40B4-BE49-F238E27FC236}">
                  <a16:creationId xmlns:a16="http://schemas.microsoft.com/office/drawing/2014/main" id="{254EE481-381D-434C-9A0A-4047D3F5F6FD}"/>
                </a:ext>
              </a:extLst>
            </p:cNvPr>
            <p:cNvCxnSpPr>
              <a:cxnSpLocks/>
            </p:cNvCxnSpPr>
            <p:nvPr/>
          </p:nvCxnSpPr>
          <p:spPr>
            <a:xfrm>
              <a:off x="5407125" y="4624349"/>
              <a:ext cx="1095398" cy="100046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TextovéPole 31">
            <a:extLst>
              <a:ext uri="{FF2B5EF4-FFF2-40B4-BE49-F238E27FC236}">
                <a16:creationId xmlns:a16="http://schemas.microsoft.com/office/drawing/2014/main" id="{27803F00-E657-44F6-9C1E-C0CDE657C4C7}"/>
              </a:ext>
            </a:extLst>
          </p:cNvPr>
          <p:cNvSpPr txBox="1"/>
          <p:nvPr/>
        </p:nvSpPr>
        <p:spPr>
          <a:xfrm>
            <a:off x="3590068" y="5877272"/>
            <a:ext cx="5158395" cy="8402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eaLnBrk="1" hangingPunct="1">
              <a:lnSpc>
                <a:spcPct val="90000"/>
              </a:lnSpc>
              <a:spcBef>
                <a:spcPct val="30000"/>
              </a:spcBef>
              <a:buClr>
                <a:schemeClr val="tx1"/>
              </a:buClr>
              <a:buSzPct val="110000"/>
              <a:buNone/>
            </a:pPr>
            <a:r>
              <a:rPr lang="cs-CZ" altLang="cs-CZ" sz="1800" dirty="0">
                <a:latin typeface="+mn-lt"/>
              </a:rPr>
              <a:t>Výstup pro připojení externího vazebního členu pro injektování </a:t>
            </a:r>
            <a:r>
              <a:rPr lang="cs-CZ" altLang="cs-CZ" sz="1800" dirty="0" err="1">
                <a:latin typeface="+mn-lt"/>
              </a:rPr>
              <a:t>burst</a:t>
            </a:r>
            <a:r>
              <a:rPr lang="cs-CZ" altLang="cs-CZ" sz="1800" dirty="0">
                <a:latin typeface="+mn-lt"/>
              </a:rPr>
              <a:t> signálu do signálových a datových vodičů (kapacitní kleština).</a:t>
            </a:r>
          </a:p>
        </p:txBody>
      </p:sp>
    </p:spTree>
    <p:extLst>
      <p:ext uri="{BB962C8B-B14F-4D97-AF65-F5344CB8AC3E}">
        <p14:creationId xmlns:p14="http://schemas.microsoft.com/office/powerpoint/2010/main" val="271440069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Skupina 6">
            <a:extLst>
              <a:ext uri="{FF2B5EF4-FFF2-40B4-BE49-F238E27FC236}">
                <a16:creationId xmlns:a16="http://schemas.microsoft.com/office/drawing/2014/main" id="{C3A37F7A-6AD6-4FCA-8907-8B34F0FF436A}"/>
              </a:ext>
            </a:extLst>
          </p:cNvPr>
          <p:cNvGrpSpPr/>
          <p:nvPr/>
        </p:nvGrpSpPr>
        <p:grpSpPr>
          <a:xfrm>
            <a:off x="3110384" y="1791093"/>
            <a:ext cx="6033616" cy="5039976"/>
            <a:chOff x="3110384" y="1791093"/>
            <a:chExt cx="6033616" cy="5039976"/>
          </a:xfrm>
        </p:grpSpPr>
        <p:pic>
          <p:nvPicPr>
            <p:cNvPr id="3" name="Obrázek 2">
              <a:extLst>
                <a:ext uri="{FF2B5EF4-FFF2-40B4-BE49-F238E27FC236}">
                  <a16:creationId xmlns:a16="http://schemas.microsoft.com/office/drawing/2014/main" id="{A9B7A81B-6AE3-466B-9108-E6A6EB41B09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02646" y="2440980"/>
              <a:ext cx="5241354" cy="4390089"/>
            </a:xfrm>
            <a:prstGeom prst="rect">
              <a:avLst/>
            </a:prstGeom>
          </p:spPr>
        </p:pic>
        <p:cxnSp>
          <p:nvCxnSpPr>
            <p:cNvPr id="4" name="Přímá spojnice se šipkou 3">
              <a:extLst>
                <a:ext uri="{FF2B5EF4-FFF2-40B4-BE49-F238E27FC236}">
                  <a16:creationId xmlns:a16="http://schemas.microsoft.com/office/drawing/2014/main" id="{CB5E6C5F-C8D2-461A-A109-5B55EB878015}"/>
                </a:ext>
              </a:extLst>
            </p:cNvPr>
            <p:cNvCxnSpPr/>
            <p:nvPr/>
          </p:nvCxnSpPr>
          <p:spPr>
            <a:xfrm flipV="1">
              <a:off x="3867150" y="5775920"/>
              <a:ext cx="1276350" cy="533400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 Box 149">
              <a:extLst>
                <a:ext uri="{FF2B5EF4-FFF2-40B4-BE49-F238E27FC236}">
                  <a16:creationId xmlns:a16="http://schemas.microsoft.com/office/drawing/2014/main" id="{A2F4391A-BAF9-486C-9C9B-F3C2BE4F307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10384" y="6016898"/>
              <a:ext cx="1478037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40000"/>
                </a:spcBef>
                <a:buFontTx/>
                <a:buNone/>
              </a:pPr>
              <a:r>
                <a:rPr lang="cs-CZ" altLang="cs-CZ" sz="1800" dirty="0">
                  <a:latin typeface="+mn-lt"/>
                </a:rPr>
                <a:t>signál</a:t>
              </a:r>
              <a:br>
                <a:rPr lang="cs-CZ" altLang="cs-CZ" sz="1800" dirty="0">
                  <a:latin typeface="+mn-lt"/>
                </a:rPr>
              </a:br>
              <a:r>
                <a:rPr lang="cs-CZ" altLang="cs-CZ" sz="1800" dirty="0">
                  <a:latin typeface="+mn-lt"/>
                </a:rPr>
                <a:t>z generátoru</a:t>
              </a:r>
            </a:p>
          </p:txBody>
        </p:sp>
        <p:sp>
          <p:nvSpPr>
            <p:cNvPr id="5" name="Volný tvar: obrazec 4">
              <a:extLst>
                <a:ext uri="{FF2B5EF4-FFF2-40B4-BE49-F238E27FC236}">
                  <a16:creationId xmlns:a16="http://schemas.microsoft.com/office/drawing/2014/main" id="{D688CC48-9C2B-40A4-A3D5-C460DE53F4CC}"/>
                </a:ext>
              </a:extLst>
            </p:cNvPr>
            <p:cNvSpPr/>
            <p:nvPr/>
          </p:nvSpPr>
          <p:spPr>
            <a:xfrm>
              <a:off x="3836709" y="4637988"/>
              <a:ext cx="1027522" cy="575035"/>
            </a:xfrm>
            <a:custGeom>
              <a:avLst/>
              <a:gdLst>
                <a:gd name="connsiteX0" fmla="*/ 1027522 w 1027522"/>
                <a:gd name="connsiteY0" fmla="*/ 0 h 575035"/>
                <a:gd name="connsiteX1" fmla="*/ 970961 w 1027522"/>
                <a:gd name="connsiteY1" fmla="*/ 18853 h 575035"/>
                <a:gd name="connsiteX2" fmla="*/ 886120 w 1027522"/>
                <a:gd name="connsiteY2" fmla="*/ 65987 h 575035"/>
                <a:gd name="connsiteX3" fmla="*/ 848413 w 1027522"/>
                <a:gd name="connsiteY3" fmla="*/ 150828 h 575035"/>
                <a:gd name="connsiteX4" fmla="*/ 791852 w 1027522"/>
                <a:gd name="connsiteY4" fmla="*/ 188536 h 575035"/>
                <a:gd name="connsiteX5" fmla="*/ 763571 w 1027522"/>
                <a:gd name="connsiteY5" fmla="*/ 207389 h 575035"/>
                <a:gd name="connsiteX6" fmla="*/ 735291 w 1027522"/>
                <a:gd name="connsiteY6" fmla="*/ 235670 h 575035"/>
                <a:gd name="connsiteX7" fmla="*/ 707011 w 1027522"/>
                <a:gd name="connsiteY7" fmla="*/ 245097 h 575035"/>
                <a:gd name="connsiteX8" fmla="*/ 678730 w 1027522"/>
                <a:gd name="connsiteY8" fmla="*/ 263950 h 575035"/>
                <a:gd name="connsiteX9" fmla="*/ 659877 w 1027522"/>
                <a:gd name="connsiteY9" fmla="*/ 292231 h 575035"/>
                <a:gd name="connsiteX10" fmla="*/ 556182 w 1027522"/>
                <a:gd name="connsiteY10" fmla="*/ 358218 h 575035"/>
                <a:gd name="connsiteX11" fmla="*/ 490194 w 1027522"/>
                <a:gd name="connsiteY11" fmla="*/ 395925 h 575035"/>
                <a:gd name="connsiteX12" fmla="*/ 443060 w 1027522"/>
                <a:gd name="connsiteY12" fmla="*/ 424206 h 575035"/>
                <a:gd name="connsiteX13" fmla="*/ 377072 w 1027522"/>
                <a:gd name="connsiteY13" fmla="*/ 443059 h 575035"/>
                <a:gd name="connsiteX14" fmla="*/ 150829 w 1027522"/>
                <a:gd name="connsiteY14" fmla="*/ 537327 h 575035"/>
                <a:gd name="connsiteX15" fmla="*/ 65988 w 1027522"/>
                <a:gd name="connsiteY15" fmla="*/ 546754 h 575035"/>
                <a:gd name="connsiteX16" fmla="*/ 28281 w 1027522"/>
                <a:gd name="connsiteY16" fmla="*/ 556181 h 575035"/>
                <a:gd name="connsiteX17" fmla="*/ 0 w 1027522"/>
                <a:gd name="connsiteY17" fmla="*/ 575035 h 575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027522" h="575035">
                  <a:moveTo>
                    <a:pt x="1027522" y="0"/>
                  </a:moveTo>
                  <a:cubicBezTo>
                    <a:pt x="1008668" y="6284"/>
                    <a:pt x="988736" y="9965"/>
                    <a:pt x="970961" y="18853"/>
                  </a:cubicBezTo>
                  <a:cubicBezTo>
                    <a:pt x="841294" y="83685"/>
                    <a:pt x="964329" y="39916"/>
                    <a:pt x="886120" y="65987"/>
                  </a:cubicBezTo>
                  <a:cubicBezTo>
                    <a:pt x="879098" y="87051"/>
                    <a:pt x="869502" y="132375"/>
                    <a:pt x="848413" y="150828"/>
                  </a:cubicBezTo>
                  <a:cubicBezTo>
                    <a:pt x="831360" y="165749"/>
                    <a:pt x="810706" y="175967"/>
                    <a:pt x="791852" y="188536"/>
                  </a:cubicBezTo>
                  <a:cubicBezTo>
                    <a:pt x="782425" y="194821"/>
                    <a:pt x="771582" y="199378"/>
                    <a:pt x="763571" y="207389"/>
                  </a:cubicBezTo>
                  <a:cubicBezTo>
                    <a:pt x="754144" y="216816"/>
                    <a:pt x="746383" y="228275"/>
                    <a:pt x="735291" y="235670"/>
                  </a:cubicBezTo>
                  <a:cubicBezTo>
                    <a:pt x="727023" y="241182"/>
                    <a:pt x="715899" y="240653"/>
                    <a:pt x="707011" y="245097"/>
                  </a:cubicBezTo>
                  <a:cubicBezTo>
                    <a:pt x="696877" y="250164"/>
                    <a:pt x="688157" y="257666"/>
                    <a:pt x="678730" y="263950"/>
                  </a:cubicBezTo>
                  <a:cubicBezTo>
                    <a:pt x="672446" y="273377"/>
                    <a:pt x="668298" y="284652"/>
                    <a:pt x="659877" y="292231"/>
                  </a:cubicBezTo>
                  <a:cubicBezTo>
                    <a:pt x="598582" y="347396"/>
                    <a:pt x="607293" y="341180"/>
                    <a:pt x="556182" y="358218"/>
                  </a:cubicBezTo>
                  <a:cubicBezTo>
                    <a:pt x="465001" y="426606"/>
                    <a:pt x="562173" y="359936"/>
                    <a:pt x="490194" y="395925"/>
                  </a:cubicBezTo>
                  <a:cubicBezTo>
                    <a:pt x="473806" y="404119"/>
                    <a:pt x="459973" y="417159"/>
                    <a:pt x="443060" y="424206"/>
                  </a:cubicBezTo>
                  <a:cubicBezTo>
                    <a:pt x="421944" y="433004"/>
                    <a:pt x="398492" y="435027"/>
                    <a:pt x="377072" y="443059"/>
                  </a:cubicBezTo>
                  <a:cubicBezTo>
                    <a:pt x="271299" y="482724"/>
                    <a:pt x="279206" y="499884"/>
                    <a:pt x="150829" y="537327"/>
                  </a:cubicBezTo>
                  <a:cubicBezTo>
                    <a:pt x="123513" y="545294"/>
                    <a:pt x="94268" y="543612"/>
                    <a:pt x="65988" y="546754"/>
                  </a:cubicBezTo>
                  <a:cubicBezTo>
                    <a:pt x="53419" y="549896"/>
                    <a:pt x="40189" y="551077"/>
                    <a:pt x="28281" y="556181"/>
                  </a:cubicBezTo>
                  <a:cubicBezTo>
                    <a:pt x="17867" y="560644"/>
                    <a:pt x="0" y="575035"/>
                    <a:pt x="0" y="575035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6" name="Volný tvar: obrazec 5">
              <a:extLst>
                <a:ext uri="{FF2B5EF4-FFF2-40B4-BE49-F238E27FC236}">
                  <a16:creationId xmlns:a16="http://schemas.microsoft.com/office/drawing/2014/main" id="{90F27A1C-0882-46A7-B84F-EA94E773DCAC}"/>
                </a:ext>
              </a:extLst>
            </p:cNvPr>
            <p:cNvSpPr/>
            <p:nvPr/>
          </p:nvSpPr>
          <p:spPr>
            <a:xfrm>
              <a:off x="8521831" y="1791093"/>
              <a:ext cx="207390" cy="867266"/>
            </a:xfrm>
            <a:custGeom>
              <a:avLst/>
              <a:gdLst>
                <a:gd name="connsiteX0" fmla="*/ 0 w 207390"/>
                <a:gd name="connsiteY0" fmla="*/ 867266 h 867266"/>
                <a:gd name="connsiteX1" fmla="*/ 47134 w 207390"/>
                <a:gd name="connsiteY1" fmla="*/ 782425 h 867266"/>
                <a:gd name="connsiteX2" fmla="*/ 122548 w 207390"/>
                <a:gd name="connsiteY2" fmla="*/ 697583 h 867266"/>
                <a:gd name="connsiteX3" fmla="*/ 150829 w 207390"/>
                <a:gd name="connsiteY3" fmla="*/ 688156 h 867266"/>
                <a:gd name="connsiteX4" fmla="*/ 169682 w 207390"/>
                <a:gd name="connsiteY4" fmla="*/ 631596 h 867266"/>
                <a:gd name="connsiteX5" fmla="*/ 188536 w 207390"/>
                <a:gd name="connsiteY5" fmla="*/ 603315 h 867266"/>
                <a:gd name="connsiteX6" fmla="*/ 207390 w 207390"/>
                <a:gd name="connsiteY6" fmla="*/ 537328 h 867266"/>
                <a:gd name="connsiteX7" fmla="*/ 169682 w 207390"/>
                <a:gd name="connsiteY7" fmla="*/ 443060 h 867266"/>
                <a:gd name="connsiteX8" fmla="*/ 160256 w 207390"/>
                <a:gd name="connsiteY8" fmla="*/ 405352 h 867266"/>
                <a:gd name="connsiteX9" fmla="*/ 150829 w 207390"/>
                <a:gd name="connsiteY9" fmla="*/ 377072 h 867266"/>
                <a:gd name="connsiteX10" fmla="*/ 141402 w 207390"/>
                <a:gd name="connsiteY10" fmla="*/ 320511 h 867266"/>
                <a:gd name="connsiteX11" fmla="*/ 122548 w 207390"/>
                <a:gd name="connsiteY11" fmla="*/ 254523 h 867266"/>
                <a:gd name="connsiteX12" fmla="*/ 113122 w 207390"/>
                <a:gd name="connsiteY12" fmla="*/ 188536 h 867266"/>
                <a:gd name="connsiteX13" fmla="*/ 84841 w 207390"/>
                <a:gd name="connsiteY13" fmla="*/ 150829 h 867266"/>
                <a:gd name="connsiteX14" fmla="*/ 75414 w 207390"/>
                <a:gd name="connsiteY14" fmla="*/ 0 h 867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07390" h="867266">
                  <a:moveTo>
                    <a:pt x="0" y="867266"/>
                  </a:moveTo>
                  <a:cubicBezTo>
                    <a:pt x="27198" y="799273"/>
                    <a:pt x="6372" y="839492"/>
                    <a:pt x="47134" y="782425"/>
                  </a:cubicBezTo>
                  <a:cubicBezTo>
                    <a:pt x="66782" y="754917"/>
                    <a:pt x="90913" y="708128"/>
                    <a:pt x="122548" y="697583"/>
                  </a:cubicBezTo>
                  <a:lnTo>
                    <a:pt x="150829" y="688156"/>
                  </a:lnTo>
                  <a:cubicBezTo>
                    <a:pt x="157113" y="669303"/>
                    <a:pt x="158658" y="648131"/>
                    <a:pt x="169682" y="631596"/>
                  </a:cubicBezTo>
                  <a:cubicBezTo>
                    <a:pt x="175967" y="622169"/>
                    <a:pt x="183469" y="613449"/>
                    <a:pt x="188536" y="603315"/>
                  </a:cubicBezTo>
                  <a:cubicBezTo>
                    <a:pt x="195298" y="589791"/>
                    <a:pt x="204369" y="549410"/>
                    <a:pt x="207390" y="537328"/>
                  </a:cubicBezTo>
                  <a:cubicBezTo>
                    <a:pt x="187319" y="416907"/>
                    <a:pt x="216057" y="535812"/>
                    <a:pt x="169682" y="443060"/>
                  </a:cubicBezTo>
                  <a:cubicBezTo>
                    <a:pt x="163888" y="431472"/>
                    <a:pt x="163815" y="417810"/>
                    <a:pt x="160256" y="405352"/>
                  </a:cubicBezTo>
                  <a:cubicBezTo>
                    <a:pt x="157526" y="395798"/>
                    <a:pt x="153971" y="386499"/>
                    <a:pt x="150829" y="377072"/>
                  </a:cubicBezTo>
                  <a:cubicBezTo>
                    <a:pt x="147687" y="358218"/>
                    <a:pt x="145548" y="339170"/>
                    <a:pt x="141402" y="320511"/>
                  </a:cubicBezTo>
                  <a:cubicBezTo>
                    <a:pt x="121212" y="229660"/>
                    <a:pt x="143076" y="367430"/>
                    <a:pt x="122548" y="254523"/>
                  </a:cubicBezTo>
                  <a:cubicBezTo>
                    <a:pt x="118573" y="232662"/>
                    <a:pt x="120715" y="209417"/>
                    <a:pt x="113122" y="188536"/>
                  </a:cubicBezTo>
                  <a:cubicBezTo>
                    <a:pt x="107753" y="173771"/>
                    <a:pt x="94268" y="163398"/>
                    <a:pt x="84841" y="150829"/>
                  </a:cubicBezTo>
                  <a:cubicBezTo>
                    <a:pt x="70248" y="63273"/>
                    <a:pt x="75414" y="113382"/>
                    <a:pt x="75414" y="0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33" name="Text Box 149">
              <a:extLst>
                <a:ext uri="{FF2B5EF4-FFF2-40B4-BE49-F238E27FC236}">
                  <a16:creationId xmlns:a16="http://schemas.microsoft.com/office/drawing/2014/main" id="{9388C4D9-A688-4DB3-A004-A47BDD90124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74021" y="4807670"/>
              <a:ext cx="1714500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40000"/>
                </a:spcBef>
                <a:buFontTx/>
                <a:buNone/>
              </a:pPr>
              <a:r>
                <a:rPr lang="cs-CZ" altLang="cs-CZ" sz="1800" dirty="0">
                  <a:latin typeface="+mn-lt"/>
                </a:rPr>
                <a:t>vložený vodič spojený s EUT</a:t>
              </a:r>
            </a:p>
          </p:txBody>
        </p:sp>
      </p:grpSp>
      <p:sp>
        <p:nvSpPr>
          <p:cNvPr id="48130" name="Rectangle 2">
            <a:extLst>
              <a:ext uri="{FF2B5EF4-FFF2-40B4-BE49-F238E27FC236}">
                <a16:creationId xmlns:a16="http://schemas.microsoft.com/office/drawing/2014/main" id="{1AAF8499-8ED8-42DB-9E3E-F1BE909E64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26399"/>
            <a:ext cx="8229600" cy="757046"/>
          </a:xfrm>
        </p:spPr>
        <p:txBody>
          <a:bodyPr/>
          <a:lstStyle/>
          <a:p>
            <a:pPr algn="l" eaLnBrk="1" hangingPunct="1"/>
            <a:r>
              <a:rPr lang="cs-CZ" altLang="cs-CZ" sz="3200" b="1" dirty="0">
                <a:solidFill>
                  <a:schemeClr val="accent2"/>
                </a:solidFill>
              </a:rPr>
              <a:t>Kapacitní kleština (vazební zařízení)</a:t>
            </a:r>
          </a:p>
        </p:txBody>
      </p:sp>
      <p:sp>
        <p:nvSpPr>
          <p:cNvPr id="48132" name="Text Box 149">
            <a:extLst>
              <a:ext uri="{FF2B5EF4-FFF2-40B4-BE49-F238E27FC236}">
                <a16:creationId xmlns:a16="http://schemas.microsoft.com/office/drawing/2014/main" id="{DB1A35A5-CF7C-477F-BCAC-824FEA78F0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030" y="3750830"/>
            <a:ext cx="2892395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40000"/>
              </a:spcBef>
              <a:buFontTx/>
              <a:buNone/>
            </a:pPr>
            <a:r>
              <a:rPr lang="cs-CZ" altLang="cs-CZ" sz="1800" dirty="0">
                <a:latin typeface="+mn-lt"/>
              </a:rPr>
              <a:t>Pro nesymetrickou vazbu rušivého zkušebního signálu do zkoušeného zařízení (EUT) bez galvanického spojení se svorkami jeho vstupů. Kapacitní vazba </a:t>
            </a:r>
            <a:r>
              <a:rPr lang="cs-CZ" altLang="cs-CZ" sz="1800" dirty="0" err="1">
                <a:latin typeface="+mn-lt"/>
              </a:rPr>
              <a:t>burst</a:t>
            </a:r>
            <a:r>
              <a:rPr lang="cs-CZ" altLang="cs-CZ" sz="1800" dirty="0">
                <a:latin typeface="+mn-lt"/>
              </a:rPr>
              <a:t> signálu do signálových vodičů nebo ovládacích vstupů/výstupů.</a:t>
            </a:r>
          </a:p>
        </p:txBody>
      </p:sp>
      <p:grpSp>
        <p:nvGrpSpPr>
          <p:cNvPr id="25" name="Skupina 24">
            <a:extLst>
              <a:ext uri="{FF2B5EF4-FFF2-40B4-BE49-F238E27FC236}">
                <a16:creationId xmlns:a16="http://schemas.microsoft.com/office/drawing/2014/main" id="{5E70BCBF-798B-4F15-9CE8-1A104554B865}"/>
              </a:ext>
            </a:extLst>
          </p:cNvPr>
          <p:cNvGrpSpPr/>
          <p:nvPr/>
        </p:nvGrpSpPr>
        <p:grpSpPr>
          <a:xfrm>
            <a:off x="0" y="548680"/>
            <a:ext cx="7086904" cy="3200400"/>
            <a:chOff x="0" y="548680"/>
            <a:chExt cx="7086904" cy="3200400"/>
          </a:xfrm>
        </p:grpSpPr>
        <p:grpSp>
          <p:nvGrpSpPr>
            <p:cNvPr id="24" name="Skupina 23">
              <a:extLst>
                <a:ext uri="{FF2B5EF4-FFF2-40B4-BE49-F238E27FC236}">
                  <a16:creationId xmlns:a16="http://schemas.microsoft.com/office/drawing/2014/main" id="{FCA1AAD6-BFC9-4127-8834-BB62D16187DE}"/>
                </a:ext>
              </a:extLst>
            </p:cNvPr>
            <p:cNvGrpSpPr/>
            <p:nvPr/>
          </p:nvGrpSpPr>
          <p:grpSpPr>
            <a:xfrm>
              <a:off x="0" y="548680"/>
              <a:ext cx="7086904" cy="3200400"/>
              <a:chOff x="0" y="548680"/>
              <a:chExt cx="7086904" cy="3200400"/>
            </a:xfrm>
          </p:grpSpPr>
          <p:grpSp>
            <p:nvGrpSpPr>
              <p:cNvPr id="48131" name="Group 120">
                <a:extLst>
                  <a:ext uri="{FF2B5EF4-FFF2-40B4-BE49-F238E27FC236}">
                    <a16:creationId xmlns:a16="http://schemas.microsoft.com/office/drawing/2014/main" id="{37A73463-5909-4401-B582-F0D9B3EAD9E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548680"/>
                <a:ext cx="7010400" cy="3200400"/>
                <a:chOff x="672" y="1632"/>
                <a:chExt cx="4416" cy="2016"/>
              </a:xfrm>
            </p:grpSpPr>
            <p:sp>
              <p:nvSpPr>
                <p:cNvPr id="48133" name="Rectangle 121">
                  <a:extLst>
                    <a:ext uri="{FF2B5EF4-FFF2-40B4-BE49-F238E27FC236}">
                      <a16:creationId xmlns:a16="http://schemas.microsoft.com/office/drawing/2014/main" id="{905F212C-54D3-4944-84CD-629B3DC1F6B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72" y="1632"/>
                  <a:ext cx="4416" cy="2016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dist="107763" dir="2700000" algn="ctr" rotWithShape="0">
                    <a:schemeClr val="bg2"/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tx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8575">
                      <a:solidFill>
                        <a:srgbClr val="FF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cs-CZ" altLang="cs-CZ" sz="1800"/>
                </a:p>
              </p:txBody>
            </p:sp>
            <p:graphicFrame>
              <p:nvGraphicFramePr>
                <p:cNvPr id="48134" name="Object 122">
                  <a:extLst>
                    <a:ext uri="{FF2B5EF4-FFF2-40B4-BE49-F238E27FC236}">
                      <a16:creationId xmlns:a16="http://schemas.microsoft.com/office/drawing/2014/main" id="{8B5B11A1-AB1B-4537-93A0-A0FA5DD8AD32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>
                <a:off x="897" y="1728"/>
                <a:ext cx="3924" cy="1729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4098" name="PHOTO-PAINT Image" r:id="rId4" imgW="6229597" imgH="2779546" progId="CPaint5">
                        <p:embed/>
                      </p:oleObj>
                    </mc:Choice>
                    <mc:Fallback>
                      <p:oleObj name="PHOTO-PAINT Image" r:id="rId4" imgW="6229597" imgH="2779546" progId="CPaint5">
                        <p:embed/>
                        <p:pic>
                          <p:nvPicPr>
                            <p:cNvPr id="0" name="Object 122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5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 b="1295"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897" y="1728"/>
                              <a:ext cx="3924" cy="1729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rgbClr val="808080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48135" name="Freeform 123">
                  <a:extLst>
                    <a:ext uri="{FF2B5EF4-FFF2-40B4-BE49-F238E27FC236}">
                      <a16:creationId xmlns:a16="http://schemas.microsoft.com/office/drawing/2014/main" id="{5B4AE80B-C91E-4449-8E25-AEF388DCB17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85" y="2772"/>
                  <a:ext cx="513" cy="348"/>
                </a:xfrm>
                <a:custGeom>
                  <a:avLst/>
                  <a:gdLst>
                    <a:gd name="T0" fmla="*/ 0 w 513"/>
                    <a:gd name="T1" fmla="*/ 0 h 345"/>
                    <a:gd name="T2" fmla="*/ 0 w 513"/>
                    <a:gd name="T3" fmla="*/ 183 h 345"/>
                    <a:gd name="T4" fmla="*/ 513 w 513"/>
                    <a:gd name="T5" fmla="*/ 375 h 345"/>
                    <a:gd name="T6" fmla="*/ 510 w 513"/>
                    <a:gd name="T7" fmla="*/ 6 h 345"/>
                    <a:gd name="T8" fmla="*/ 0 w 513"/>
                    <a:gd name="T9" fmla="*/ 0 h 34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513" h="345">
                      <a:moveTo>
                        <a:pt x="0" y="0"/>
                      </a:moveTo>
                      <a:lnTo>
                        <a:pt x="0" y="168"/>
                      </a:lnTo>
                      <a:lnTo>
                        <a:pt x="513" y="345"/>
                      </a:lnTo>
                      <a:lnTo>
                        <a:pt x="510" y="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CC00">
                          <a:alpha val="50195"/>
                        </a:srgbClr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45791" dir="2021404" algn="ctr" rotWithShape="0">
                          <a:srgbClr val="00FFFF"/>
                        </a:outerShdw>
                      </a:effectLst>
                    </a14:hiddenEffects>
                  </a:ext>
                </a:extLst>
              </p:spPr>
              <p:txBody>
                <a:bodyPr anchor="ctr" anchorCtr="1">
                  <a:spAutoFit/>
                </a:bodyPr>
                <a:lstStyle/>
                <a:p>
                  <a:endParaRPr lang="cs-CZ"/>
                </a:p>
              </p:txBody>
            </p:sp>
            <p:sp>
              <p:nvSpPr>
                <p:cNvPr id="48136" name="Freeform 124">
                  <a:extLst>
                    <a:ext uri="{FF2B5EF4-FFF2-40B4-BE49-F238E27FC236}">
                      <a16:creationId xmlns:a16="http://schemas.microsoft.com/office/drawing/2014/main" id="{DF9B8BF2-2B8B-44EF-B330-B5C22FC1360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08" y="2772"/>
                  <a:ext cx="507" cy="351"/>
                </a:xfrm>
                <a:custGeom>
                  <a:avLst/>
                  <a:gdLst>
                    <a:gd name="T0" fmla="*/ 0 w 504"/>
                    <a:gd name="T1" fmla="*/ 0 h 351"/>
                    <a:gd name="T2" fmla="*/ 0 w 504"/>
                    <a:gd name="T3" fmla="*/ 171 h 351"/>
                    <a:gd name="T4" fmla="*/ 534 w 504"/>
                    <a:gd name="T5" fmla="*/ 351 h 351"/>
                    <a:gd name="T6" fmla="*/ 534 w 504"/>
                    <a:gd name="T7" fmla="*/ 3 h 351"/>
                    <a:gd name="T8" fmla="*/ 0 w 504"/>
                    <a:gd name="T9" fmla="*/ 0 h 35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504" h="351">
                      <a:moveTo>
                        <a:pt x="0" y="0"/>
                      </a:moveTo>
                      <a:lnTo>
                        <a:pt x="0" y="171"/>
                      </a:lnTo>
                      <a:lnTo>
                        <a:pt x="504" y="351"/>
                      </a:lnTo>
                      <a:lnTo>
                        <a:pt x="504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CC00">
                          <a:alpha val="50195"/>
                        </a:srgbClr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45791" dir="2021404" algn="ctr" rotWithShape="0">
                          <a:srgbClr val="00FFFF"/>
                        </a:outerShdw>
                      </a:effectLst>
                    </a14:hiddenEffects>
                  </a:ext>
                </a:extLst>
              </p:spPr>
              <p:txBody>
                <a:bodyPr anchor="ctr" anchorCtr="1">
                  <a:spAutoFit/>
                </a:bodyPr>
                <a:lstStyle/>
                <a:p>
                  <a:endParaRPr lang="cs-CZ"/>
                </a:p>
              </p:txBody>
            </p:sp>
            <p:sp>
              <p:nvSpPr>
                <p:cNvPr id="48137" name="Line 125">
                  <a:extLst>
                    <a:ext uri="{FF2B5EF4-FFF2-40B4-BE49-F238E27FC236}">
                      <a16:creationId xmlns:a16="http://schemas.microsoft.com/office/drawing/2014/main" id="{5C1F62F2-FBFF-485E-B784-B1B2AB5775D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304" y="2928"/>
                  <a:ext cx="1008" cy="384"/>
                </a:xfrm>
                <a:prstGeom prst="line">
                  <a:avLst/>
                </a:prstGeom>
                <a:noFill/>
                <a:ln w="28575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45791" dir="2021404" algn="ctr" rotWithShape="0">
                          <a:srgbClr val="00FFFF"/>
                        </a:outerShdw>
                      </a:effectLst>
                    </a14:hiddenEffects>
                  </a:ext>
                </a:extLst>
              </p:spPr>
              <p:txBody>
                <a:bodyPr anchor="ctr" anchorCtr="1">
                  <a:spAutoFit/>
                </a:bodyPr>
                <a:lstStyle/>
                <a:p>
                  <a:endParaRPr lang="cs-CZ"/>
                </a:p>
              </p:txBody>
            </p:sp>
            <p:sp>
              <p:nvSpPr>
                <p:cNvPr id="48138" name="Line 126">
                  <a:extLst>
                    <a:ext uri="{FF2B5EF4-FFF2-40B4-BE49-F238E27FC236}">
                      <a16:creationId xmlns:a16="http://schemas.microsoft.com/office/drawing/2014/main" id="{C39435DB-6BFE-4BFB-94CE-5E0B2847DCF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109" y="2880"/>
                  <a:ext cx="0" cy="432"/>
                </a:xfrm>
                <a:prstGeom prst="line">
                  <a:avLst/>
                </a:prstGeom>
                <a:noFill/>
                <a:ln w="28575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45791" dir="2021404" algn="ctr" rotWithShape="0">
                          <a:srgbClr val="00FFFF"/>
                        </a:outerShdw>
                      </a:effectLst>
                    </a14:hiddenEffects>
                  </a:ext>
                </a:extLst>
              </p:spPr>
              <p:txBody>
                <a:bodyPr anchor="ctr" anchorCtr="1">
                  <a:spAutoFit/>
                </a:bodyPr>
                <a:lstStyle/>
                <a:p>
                  <a:endParaRPr lang="cs-CZ"/>
                </a:p>
              </p:txBody>
            </p:sp>
            <p:sp>
              <p:nvSpPr>
                <p:cNvPr id="48139" name="Line 127">
                  <a:extLst>
                    <a:ext uri="{FF2B5EF4-FFF2-40B4-BE49-F238E27FC236}">
                      <a16:creationId xmlns:a16="http://schemas.microsoft.com/office/drawing/2014/main" id="{013FB5E2-004A-4AE1-B829-635B2044760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308" y="1968"/>
                  <a:ext cx="2532" cy="4"/>
                </a:xfrm>
                <a:prstGeom prst="line">
                  <a:avLst/>
                </a:prstGeom>
                <a:noFill/>
                <a:ln w="19050">
                  <a:solidFill>
                    <a:schemeClr val="bg2"/>
                  </a:solidFill>
                  <a:round/>
                  <a:headEnd type="arrow" w="sm" len="med"/>
                  <a:tailEnd type="arrow" w="sm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45791" dir="2021404" algn="ctr" rotWithShape="0">
                          <a:srgbClr val="00FFFF"/>
                        </a:outerShdw>
                      </a:effectLst>
                    </a14:hiddenEffects>
                  </a:ext>
                </a:extLst>
              </p:spPr>
              <p:txBody>
                <a:bodyPr anchor="ctr" anchorCtr="1">
                  <a:spAutoFit/>
                </a:bodyPr>
                <a:lstStyle/>
                <a:p>
                  <a:endParaRPr lang="cs-CZ"/>
                </a:p>
              </p:txBody>
            </p:sp>
            <p:sp>
              <p:nvSpPr>
                <p:cNvPr id="48140" name="Line 128">
                  <a:extLst>
                    <a:ext uri="{FF2B5EF4-FFF2-40B4-BE49-F238E27FC236}">
                      <a16:creationId xmlns:a16="http://schemas.microsoft.com/office/drawing/2014/main" id="{A9E31943-717D-4815-BB08-889A90EFF0E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188" y="2996"/>
                  <a:ext cx="96" cy="192"/>
                </a:xfrm>
                <a:prstGeom prst="line">
                  <a:avLst/>
                </a:prstGeom>
                <a:noFill/>
                <a:ln w="28575">
                  <a:solidFill>
                    <a:srgbClr val="FF0000"/>
                  </a:solidFill>
                  <a:round/>
                  <a:headEnd/>
                  <a:tailEnd type="triangl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45791" dir="2021404" algn="ctr" rotWithShape="0">
                          <a:srgbClr val="00FFFF"/>
                        </a:outerShdw>
                      </a:effectLst>
                    </a14:hiddenEffects>
                  </a:ext>
                </a:extLst>
              </p:spPr>
              <p:txBody>
                <a:bodyPr anchor="ctr" anchorCtr="1">
                  <a:spAutoFit/>
                </a:bodyPr>
                <a:lstStyle/>
                <a:p>
                  <a:endParaRPr lang="cs-CZ"/>
                </a:p>
              </p:txBody>
            </p:sp>
            <p:grpSp>
              <p:nvGrpSpPr>
                <p:cNvPr id="48141" name="Group 129">
                  <a:extLst>
                    <a:ext uri="{FF2B5EF4-FFF2-40B4-BE49-F238E27FC236}">
                      <a16:creationId xmlns:a16="http://schemas.microsoft.com/office/drawing/2014/main" id="{F671797A-B399-42A6-8CAF-CD7DA43492E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124" y="2320"/>
                  <a:ext cx="388" cy="148"/>
                  <a:chOff x="1172" y="2080"/>
                  <a:chExt cx="388" cy="148"/>
                </a:xfrm>
              </p:grpSpPr>
              <p:sp>
                <p:nvSpPr>
                  <p:cNvPr id="48153" name="Line 130">
                    <a:extLst>
                      <a:ext uri="{FF2B5EF4-FFF2-40B4-BE49-F238E27FC236}">
                        <a16:creationId xmlns:a16="http://schemas.microsoft.com/office/drawing/2014/main" id="{BB567761-DEE8-45CB-9044-675467911DC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172" y="2080"/>
                    <a:ext cx="388" cy="148"/>
                  </a:xfrm>
                  <a:prstGeom prst="line">
                    <a:avLst/>
                  </a:prstGeom>
                  <a:noFill/>
                  <a:ln w="28575">
                    <a:solidFill>
                      <a:schemeClr val="bg2"/>
                    </a:solidFill>
                    <a:round/>
                    <a:headEnd type="triangle" w="sm" len="med"/>
                    <a:tailEnd type="triangle" w="sm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45791" dir="2021404" algn="ctr" rotWithShape="0">
                            <a:srgbClr val="00FFFF"/>
                          </a:outerShdw>
                        </a:effectLst>
                      </a14:hiddenEffects>
                    </a:ext>
                  </a:extLst>
                </p:spPr>
                <p:txBody>
                  <a:bodyPr anchor="ctr" anchorCtr="1">
                    <a:spAutoFit/>
                  </a:bodyPr>
                  <a:lstStyle/>
                  <a:p>
                    <a:endParaRPr lang="cs-CZ"/>
                  </a:p>
                </p:txBody>
              </p:sp>
              <p:sp>
                <p:nvSpPr>
                  <p:cNvPr id="48154" name="Oval 131">
                    <a:extLst>
                      <a:ext uri="{FF2B5EF4-FFF2-40B4-BE49-F238E27FC236}">
                        <a16:creationId xmlns:a16="http://schemas.microsoft.com/office/drawing/2014/main" id="{5A73B4D3-0A19-4D7C-8198-033876242CE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364" y="2140"/>
                    <a:ext cx="48" cy="48"/>
                  </a:xfrm>
                  <a:prstGeom prst="ellipse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bg2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28575">
                        <a:solidFill>
                          <a:srgbClr val="FF0000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45791" dir="2021404" algn="ctr" rotWithShape="0">
                            <a:srgbClr val="00FFFF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cs-CZ" altLang="cs-CZ" sz="1800"/>
                  </a:p>
                </p:txBody>
              </p:sp>
            </p:grpSp>
            <p:grpSp>
              <p:nvGrpSpPr>
                <p:cNvPr id="48142" name="Group 132">
                  <a:extLst>
                    <a:ext uri="{FF2B5EF4-FFF2-40B4-BE49-F238E27FC236}">
                      <a16:creationId xmlns:a16="http://schemas.microsoft.com/office/drawing/2014/main" id="{1F6B44EC-9178-4B13-BCBC-329818ED6DC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672" y="2328"/>
                  <a:ext cx="396" cy="140"/>
                  <a:chOff x="3720" y="2088"/>
                  <a:chExt cx="396" cy="140"/>
                </a:xfrm>
              </p:grpSpPr>
              <p:sp>
                <p:nvSpPr>
                  <p:cNvPr id="48151" name="Line 133">
                    <a:extLst>
                      <a:ext uri="{FF2B5EF4-FFF2-40B4-BE49-F238E27FC236}">
                        <a16:creationId xmlns:a16="http://schemas.microsoft.com/office/drawing/2014/main" id="{21622F76-C8D8-4C07-96F2-48F75C6D27D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720" y="2088"/>
                    <a:ext cx="396" cy="140"/>
                  </a:xfrm>
                  <a:prstGeom prst="line">
                    <a:avLst/>
                  </a:prstGeom>
                  <a:noFill/>
                  <a:ln w="28575">
                    <a:solidFill>
                      <a:schemeClr val="bg2"/>
                    </a:solidFill>
                    <a:round/>
                    <a:headEnd type="triangle" w="sm" len="med"/>
                    <a:tailEnd type="triangle" w="sm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45791" dir="2021404" algn="ctr" rotWithShape="0">
                            <a:srgbClr val="00FFFF"/>
                          </a:outerShdw>
                        </a:effectLst>
                      </a14:hiddenEffects>
                    </a:ext>
                  </a:extLst>
                </p:spPr>
                <p:txBody>
                  <a:bodyPr anchor="ctr" anchorCtr="1">
                    <a:spAutoFit/>
                  </a:bodyPr>
                  <a:lstStyle/>
                  <a:p>
                    <a:endParaRPr lang="cs-CZ"/>
                  </a:p>
                </p:txBody>
              </p:sp>
              <p:sp>
                <p:nvSpPr>
                  <p:cNvPr id="48152" name="Oval 134">
                    <a:extLst>
                      <a:ext uri="{FF2B5EF4-FFF2-40B4-BE49-F238E27FC236}">
                        <a16:creationId xmlns:a16="http://schemas.microsoft.com/office/drawing/2014/main" id="{4A369FBD-1CA7-47C5-9D51-FA6F34CF91D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912" y="2144"/>
                    <a:ext cx="48" cy="48"/>
                  </a:xfrm>
                  <a:prstGeom prst="ellipse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bg2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28575">
                        <a:solidFill>
                          <a:srgbClr val="FF0000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45791" dir="2021404" algn="ctr" rotWithShape="0">
                            <a:srgbClr val="00FFFF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cs-CZ" altLang="cs-CZ" sz="1800"/>
                  </a:p>
                </p:txBody>
              </p:sp>
            </p:grpSp>
            <p:sp>
              <p:nvSpPr>
                <p:cNvPr id="48143" name="Line 135">
                  <a:extLst>
                    <a:ext uri="{FF2B5EF4-FFF2-40B4-BE49-F238E27FC236}">
                      <a16:creationId xmlns:a16="http://schemas.microsoft.com/office/drawing/2014/main" id="{9D7441B5-8659-4CB2-8406-0099476EDFB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464" y="2768"/>
                  <a:ext cx="96" cy="0"/>
                </a:xfrm>
                <a:prstGeom prst="line">
                  <a:avLst/>
                </a:prstGeom>
                <a:noFill/>
                <a:ln w="19050" cap="rnd">
                  <a:solidFill>
                    <a:schemeClr val="bg2"/>
                  </a:solidFill>
                  <a:prstDash val="sysDot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45791" dir="2021404" algn="ctr" rotWithShape="0">
                          <a:srgbClr val="00FFFF"/>
                        </a:outerShdw>
                      </a:effectLst>
                    </a14:hiddenEffects>
                  </a:ext>
                </a:extLst>
              </p:spPr>
              <p:txBody>
                <a:bodyPr anchor="ctr" anchorCtr="1">
                  <a:spAutoFit/>
                </a:bodyPr>
                <a:lstStyle/>
                <a:p>
                  <a:endParaRPr lang="cs-CZ"/>
                </a:p>
              </p:txBody>
            </p:sp>
            <p:sp>
              <p:nvSpPr>
                <p:cNvPr id="48144" name="Line 136">
                  <a:extLst>
                    <a:ext uri="{FF2B5EF4-FFF2-40B4-BE49-F238E27FC236}">
                      <a16:creationId xmlns:a16="http://schemas.microsoft.com/office/drawing/2014/main" id="{2261EA7F-A4F7-47C4-AC28-D8B653FB4A2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444" y="3136"/>
                  <a:ext cx="112" cy="0"/>
                </a:xfrm>
                <a:prstGeom prst="line">
                  <a:avLst/>
                </a:prstGeom>
                <a:noFill/>
                <a:ln w="19050" cap="rnd">
                  <a:solidFill>
                    <a:schemeClr val="bg2"/>
                  </a:solidFill>
                  <a:prstDash val="sysDot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45791" dir="2021404" algn="ctr" rotWithShape="0">
                          <a:srgbClr val="00FFFF"/>
                        </a:outerShdw>
                      </a:effectLst>
                    </a14:hiddenEffects>
                  </a:ext>
                </a:extLst>
              </p:spPr>
              <p:txBody>
                <a:bodyPr anchor="ctr" anchorCtr="1">
                  <a:spAutoFit/>
                </a:bodyPr>
                <a:lstStyle/>
                <a:p>
                  <a:endParaRPr lang="cs-CZ"/>
                </a:p>
              </p:txBody>
            </p:sp>
            <p:sp>
              <p:nvSpPr>
                <p:cNvPr id="48145" name="Line 137">
                  <a:extLst>
                    <a:ext uri="{FF2B5EF4-FFF2-40B4-BE49-F238E27FC236}">
                      <a16:creationId xmlns:a16="http://schemas.microsoft.com/office/drawing/2014/main" id="{36B90FD6-101E-47E3-B8F8-8E6A241FF3A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552" y="2764"/>
                  <a:ext cx="0" cy="368"/>
                </a:xfrm>
                <a:prstGeom prst="line">
                  <a:avLst/>
                </a:prstGeom>
                <a:noFill/>
                <a:ln w="19050">
                  <a:solidFill>
                    <a:schemeClr val="bg2"/>
                  </a:solidFill>
                  <a:round/>
                  <a:headEnd type="arrow" w="sm" len="med"/>
                  <a:tailEnd type="arrow" w="sm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45791" dir="2021404" algn="ctr" rotWithShape="0">
                          <a:srgbClr val="00FFFF"/>
                        </a:outerShdw>
                      </a:effectLst>
                    </a14:hiddenEffects>
                  </a:ext>
                </a:extLst>
              </p:spPr>
              <p:txBody>
                <a:bodyPr anchor="ctr" anchorCtr="1">
                  <a:spAutoFit/>
                </a:bodyPr>
                <a:lstStyle/>
                <a:p>
                  <a:endParaRPr lang="cs-CZ"/>
                </a:p>
              </p:txBody>
            </p:sp>
            <p:sp>
              <p:nvSpPr>
                <p:cNvPr id="48146" name="Text Box 138">
                  <a:extLst>
                    <a:ext uri="{FF2B5EF4-FFF2-40B4-BE49-F238E27FC236}">
                      <a16:creationId xmlns:a16="http://schemas.microsoft.com/office/drawing/2014/main" id="{775AC84B-4D37-4381-8775-16048085C29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400" y="1760"/>
                  <a:ext cx="384" cy="2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folHlink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8575">
                      <a:solidFill>
                        <a:srgbClr val="FF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45791" dir="2021404" algn="ctr" rotWithShape="0">
                          <a:srgbClr val="00FFFF"/>
                        </a:outerShdw>
                      </a:effectLst>
                    </a14:hiddenEffects>
                  </a:ext>
                </a:extLst>
              </p:spPr>
              <p:txBody>
                <a:bodyPr anchorCtr="1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Clr>
                      <a:schemeClr val="accent2"/>
                    </a:buClr>
                    <a:buSzPct val="80000"/>
                    <a:buFont typeface="Wingdings" panose="05000000000000000000" pitchFamily="2" charset="2"/>
                    <a:buNone/>
                  </a:pPr>
                  <a:r>
                    <a:rPr lang="cs-CZ" altLang="cs-CZ" sz="1700" b="1"/>
                    <a:t>1</a:t>
                  </a:r>
                  <a:r>
                    <a:rPr lang="cs-CZ" altLang="cs-CZ" sz="800"/>
                    <a:t> </a:t>
                  </a:r>
                  <a:r>
                    <a:rPr lang="cs-CZ" altLang="cs-CZ" sz="1700" b="1"/>
                    <a:t>m</a:t>
                  </a:r>
                </a:p>
              </p:txBody>
            </p:sp>
            <p:sp>
              <p:nvSpPr>
                <p:cNvPr id="48147" name="Text Box 139">
                  <a:extLst>
                    <a:ext uri="{FF2B5EF4-FFF2-40B4-BE49-F238E27FC236}">
                      <a16:creationId xmlns:a16="http://schemas.microsoft.com/office/drawing/2014/main" id="{043E9DB3-1108-4E2B-BD24-DACE22C4F8D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560" y="2861"/>
                  <a:ext cx="384" cy="16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folHlink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8575">
                      <a:solidFill>
                        <a:srgbClr val="FF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45791" dir="2021404" algn="ctr" rotWithShape="0">
                          <a:srgbClr val="00FFFF"/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 anchorCtr="1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Clr>
                      <a:schemeClr val="accent2"/>
                    </a:buClr>
                    <a:buSzPct val="80000"/>
                    <a:buFont typeface="Wingdings" panose="05000000000000000000" pitchFamily="2" charset="2"/>
                    <a:buNone/>
                  </a:pPr>
                  <a:r>
                    <a:rPr lang="cs-CZ" altLang="cs-CZ" sz="1700" b="1">
                      <a:latin typeface="Arial Narrow" panose="020B0606020202030204" pitchFamily="34" charset="0"/>
                    </a:rPr>
                    <a:t>10 cm</a:t>
                  </a:r>
                </a:p>
              </p:txBody>
            </p:sp>
            <p:sp>
              <p:nvSpPr>
                <p:cNvPr id="48148" name="Text Box 140">
                  <a:extLst>
                    <a:ext uri="{FF2B5EF4-FFF2-40B4-BE49-F238E27FC236}">
                      <a16:creationId xmlns:a16="http://schemas.microsoft.com/office/drawing/2014/main" id="{C578AB7F-8DE6-4837-8F63-CC8A2843F19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728" y="3307"/>
                  <a:ext cx="1200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folHlink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8575">
                      <a:solidFill>
                        <a:srgbClr val="FF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45791" dir="2021404" algn="ctr" rotWithShape="0">
                          <a:srgbClr val="00FFFF"/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FontTx/>
                    <a:buNone/>
                  </a:pPr>
                  <a:r>
                    <a:rPr lang="cs-CZ" altLang="cs-CZ" sz="1600" b="1">
                      <a:latin typeface="Arial Narrow" panose="020B0606020202030204" pitchFamily="34" charset="0"/>
                    </a:rPr>
                    <a:t>izolační podpěry</a:t>
                  </a:r>
                </a:p>
              </p:txBody>
            </p:sp>
            <p:sp>
              <p:nvSpPr>
                <p:cNvPr id="48149" name="Text Box 141">
                  <a:extLst>
                    <a:ext uri="{FF2B5EF4-FFF2-40B4-BE49-F238E27FC236}">
                      <a16:creationId xmlns:a16="http://schemas.microsoft.com/office/drawing/2014/main" id="{338AF956-DAA6-4707-8B40-2F6925B77E9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912" y="3198"/>
                  <a:ext cx="1200" cy="27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folHlink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8575">
                      <a:solidFill>
                        <a:srgbClr val="FF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45791" dir="2021404" algn="ctr" rotWithShape="0">
                          <a:srgbClr val="00FFFF"/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lnSpc>
                      <a:spcPct val="90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cs-CZ" altLang="cs-CZ" sz="1600" b="1">
                      <a:latin typeface="Arial Narrow" panose="020B0606020202030204" pitchFamily="34" charset="0"/>
                    </a:rPr>
                    <a:t>vysokonapěťový</a:t>
                  </a:r>
                </a:p>
                <a:p>
                  <a:pPr>
                    <a:lnSpc>
                      <a:spcPct val="90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cs-CZ" altLang="cs-CZ" sz="1600" b="1">
                      <a:latin typeface="Arial Narrow" panose="020B0606020202030204" pitchFamily="34" charset="0"/>
                    </a:rPr>
                    <a:t>konektor</a:t>
                  </a:r>
                </a:p>
              </p:txBody>
            </p:sp>
            <p:sp>
              <p:nvSpPr>
                <p:cNvPr id="48150" name="Text Box 142">
                  <a:extLst>
                    <a:ext uri="{FF2B5EF4-FFF2-40B4-BE49-F238E27FC236}">
                      <a16:creationId xmlns:a16="http://schemas.microsoft.com/office/drawing/2014/main" id="{E0C89D58-FD6B-4920-B534-BD23228F97A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360" y="3176"/>
                  <a:ext cx="1200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folHlink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8575">
                      <a:solidFill>
                        <a:srgbClr val="FF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45791" dir="2021404" algn="ctr" rotWithShape="0">
                          <a:srgbClr val="00FFFF"/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FontTx/>
                    <a:buNone/>
                  </a:pPr>
                  <a:r>
                    <a:rPr lang="cs-CZ" altLang="cs-CZ" sz="1600" b="1">
                      <a:latin typeface="Arial Narrow" panose="020B0606020202030204" pitchFamily="34" charset="0"/>
                    </a:rPr>
                    <a:t>zemnicí deska</a:t>
                  </a:r>
                </a:p>
              </p:txBody>
            </p:sp>
          </p:grpSp>
          <p:grpSp>
            <p:nvGrpSpPr>
              <p:cNvPr id="23" name="Skupina 22">
                <a:extLst>
                  <a:ext uri="{FF2B5EF4-FFF2-40B4-BE49-F238E27FC236}">
                    <a16:creationId xmlns:a16="http://schemas.microsoft.com/office/drawing/2014/main" id="{372C3D21-A4FD-4106-833B-982CFDB05FFA}"/>
                  </a:ext>
                </a:extLst>
              </p:cNvPr>
              <p:cNvGrpSpPr/>
              <p:nvPr/>
            </p:nvGrpSpPr>
            <p:grpSpPr>
              <a:xfrm>
                <a:off x="295197" y="728068"/>
                <a:ext cx="6791707" cy="1993723"/>
                <a:chOff x="295197" y="728068"/>
                <a:chExt cx="6791707" cy="1993723"/>
              </a:xfrm>
            </p:grpSpPr>
            <p:cxnSp>
              <p:nvCxnSpPr>
                <p:cNvPr id="9" name="Přímá spojnice 8">
                  <a:extLst>
                    <a:ext uri="{FF2B5EF4-FFF2-40B4-BE49-F238E27FC236}">
                      <a16:creationId xmlns:a16="http://schemas.microsoft.com/office/drawing/2014/main" id="{8BF35D4F-B582-4597-B034-739443CD2A4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219700" y="2042857"/>
                  <a:ext cx="792000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Přímá spojnice 36">
                  <a:extLst>
                    <a:ext uri="{FF2B5EF4-FFF2-40B4-BE49-F238E27FC236}">
                      <a16:creationId xmlns:a16="http://schemas.microsoft.com/office/drawing/2014/main" id="{C50CA400-BA00-4DA3-A54E-9A85C479639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974957" y="2339380"/>
                  <a:ext cx="654715" cy="9525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" name="TextovéPole 13">
                  <a:extLst>
                    <a:ext uri="{FF2B5EF4-FFF2-40B4-BE49-F238E27FC236}">
                      <a16:creationId xmlns:a16="http://schemas.microsoft.com/office/drawing/2014/main" id="{3A0275F1-F1E1-479E-92C8-DDF11B50AE20}"/>
                    </a:ext>
                  </a:extLst>
                </p:cNvPr>
                <p:cNvSpPr txBox="1"/>
                <p:nvPr/>
              </p:nvSpPr>
              <p:spPr>
                <a:xfrm rot="1262814">
                  <a:off x="5911008" y="1936873"/>
                  <a:ext cx="853119" cy="36000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cs-CZ" sz="1400" b="1" dirty="0"/>
                    <a:t>140 mm</a:t>
                  </a:r>
                </a:p>
              </p:txBody>
            </p:sp>
            <p:sp>
              <p:nvSpPr>
                <p:cNvPr id="43" name="TextovéPole 42">
                  <a:extLst>
                    <a:ext uri="{FF2B5EF4-FFF2-40B4-BE49-F238E27FC236}">
                      <a16:creationId xmlns:a16="http://schemas.microsoft.com/office/drawing/2014/main" id="{F6F0FD89-AC97-4323-A631-E0C5D2544327}"/>
                    </a:ext>
                  </a:extLst>
                </p:cNvPr>
                <p:cNvSpPr txBox="1"/>
                <p:nvPr/>
              </p:nvSpPr>
              <p:spPr>
                <a:xfrm>
                  <a:off x="6233785" y="2414014"/>
                  <a:ext cx="853119" cy="307777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cs-CZ" sz="1400" b="1" dirty="0"/>
                    <a:t>100 mm</a:t>
                  </a:r>
                </a:p>
              </p:txBody>
            </p:sp>
            <p:sp>
              <p:nvSpPr>
                <p:cNvPr id="44" name="TextovéPole 43">
                  <a:extLst>
                    <a:ext uri="{FF2B5EF4-FFF2-40B4-BE49-F238E27FC236}">
                      <a16:creationId xmlns:a16="http://schemas.microsoft.com/office/drawing/2014/main" id="{4CF00CED-08BB-4B83-A799-5264DEAF1A45}"/>
                    </a:ext>
                  </a:extLst>
                </p:cNvPr>
                <p:cNvSpPr txBox="1"/>
                <p:nvPr/>
              </p:nvSpPr>
              <p:spPr>
                <a:xfrm>
                  <a:off x="2728281" y="728068"/>
                  <a:ext cx="952505" cy="307777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cs-CZ" sz="1400" b="1" dirty="0"/>
                    <a:t>1000 mm</a:t>
                  </a:r>
                </a:p>
              </p:txBody>
            </p:sp>
            <p:cxnSp>
              <p:nvCxnSpPr>
                <p:cNvPr id="45" name="Přímá spojnice 44">
                  <a:extLst>
                    <a:ext uri="{FF2B5EF4-FFF2-40B4-BE49-F238E27FC236}">
                      <a16:creationId xmlns:a16="http://schemas.microsoft.com/office/drawing/2014/main" id="{8FF55A21-BCC6-44D0-BA9B-369C405B5B0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17550" y="1243643"/>
                  <a:ext cx="325263" cy="103636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Přímá spojnice 45">
                  <a:extLst>
                    <a:ext uri="{FF2B5EF4-FFF2-40B4-BE49-F238E27FC236}">
                      <a16:creationId xmlns:a16="http://schemas.microsoft.com/office/drawing/2014/main" id="{28B59917-17C7-4FE2-ACD2-0DCD793D06B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57200" y="1911333"/>
                  <a:ext cx="330527" cy="92493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Přímá spojnice se šipkou 51">
                  <a:extLst>
                    <a:ext uri="{FF2B5EF4-FFF2-40B4-BE49-F238E27FC236}">
                      <a16:creationId xmlns:a16="http://schemas.microsoft.com/office/drawing/2014/main" id="{0E969848-FE37-4216-A03D-EA1FE30F567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522288" y="1243643"/>
                  <a:ext cx="223837" cy="689673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headEnd type="triangle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6" name="TextovéPole 55">
                  <a:extLst>
                    <a:ext uri="{FF2B5EF4-FFF2-40B4-BE49-F238E27FC236}">
                      <a16:creationId xmlns:a16="http://schemas.microsoft.com/office/drawing/2014/main" id="{D4B96377-3C97-4108-A8A9-8054DCA14A68}"/>
                    </a:ext>
                  </a:extLst>
                </p:cNvPr>
                <p:cNvSpPr txBox="1"/>
                <p:nvPr/>
              </p:nvSpPr>
              <p:spPr>
                <a:xfrm rot="17164397">
                  <a:off x="72220" y="1359681"/>
                  <a:ext cx="753732" cy="307777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cs-CZ" sz="1400" b="1" dirty="0"/>
                    <a:t>70 mm</a:t>
                  </a:r>
                </a:p>
              </p:txBody>
            </p:sp>
          </p:grpSp>
        </p:grpSp>
        <p:cxnSp>
          <p:nvCxnSpPr>
            <p:cNvPr id="13" name="Přímá spojnice se šipkou 12">
              <a:extLst>
                <a:ext uri="{FF2B5EF4-FFF2-40B4-BE49-F238E27FC236}">
                  <a16:creationId xmlns:a16="http://schemas.microsoft.com/office/drawing/2014/main" id="{4AD986AC-B237-4B69-A623-277384809E76}"/>
                </a:ext>
              </a:extLst>
            </p:cNvPr>
            <p:cNvCxnSpPr>
              <a:cxnSpLocks/>
            </p:cNvCxnSpPr>
            <p:nvPr/>
          </p:nvCxnSpPr>
          <p:spPr>
            <a:xfrm>
              <a:off x="5827675" y="2051241"/>
              <a:ext cx="720000" cy="28800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Text Box 8">
            <a:extLst>
              <a:ext uri="{FF2B5EF4-FFF2-40B4-BE49-F238E27FC236}">
                <a16:creationId xmlns:a16="http://schemas.microsoft.com/office/drawing/2014/main" id="{294B6F83-3339-4CA3-A636-E74773913C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96850"/>
            <a:ext cx="8785225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cs-CZ" altLang="cs-CZ" sz="2800" b="1" dirty="0">
                <a:solidFill>
                  <a:schemeClr val="accent2"/>
                </a:solidFill>
              </a:rPr>
              <a:t>Obecné blokové schéma pro zkoušku rychlými přechodovými jevy/skupinami impulzů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25086093-59B1-4043-BBDE-C0C94BB8B3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95704"/>
            <a:ext cx="9144000" cy="4066592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Text Box 6">
            <a:extLst>
              <a:ext uri="{FF2B5EF4-FFF2-40B4-BE49-F238E27FC236}">
                <a16:creationId xmlns:a16="http://schemas.microsoft.com/office/drawing/2014/main" id="{178FCBA6-BB15-4B67-9A5F-E8FB72DF5C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260648"/>
            <a:ext cx="878522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cs-CZ" altLang="cs-CZ" sz="2400" b="1" dirty="0">
                <a:solidFill>
                  <a:schemeClr val="accent2"/>
                </a:solidFill>
              </a:rPr>
              <a:t>Zkušební sestava pro přímou vazbu na vstupy/výstupy AC/DC napájení 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1B7A7AFC-CABA-49FB-ACA7-DD388A0312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204" y="1416535"/>
            <a:ext cx="8897592" cy="519185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 Box 3">
            <a:extLst>
              <a:ext uri="{FF2B5EF4-FFF2-40B4-BE49-F238E27FC236}">
                <a16:creationId xmlns:a16="http://schemas.microsoft.com/office/drawing/2014/main" id="{B52F9003-7CAA-4EFC-8DCD-255D819870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4154110"/>
            <a:ext cx="8534400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85750" indent="-285750" eaLnBrk="1" hangingPunct="1">
              <a:spcBef>
                <a:spcPct val="50000"/>
              </a:spcBef>
              <a:buFont typeface="Wingdings" panose="05000000000000000000" pitchFamily="2" charset="2"/>
              <a:buChar char="§"/>
            </a:pPr>
            <a:r>
              <a:rPr lang="cs-CZ" altLang="cs-CZ" sz="1800" dirty="0">
                <a:latin typeface="+mn-lt"/>
              </a:rPr>
              <a:t>kleština je umístěna na referenční zemní kovové rovině, která musí kleštinu na všech stranách přesahovat minimálně o 0,1 m,</a:t>
            </a:r>
          </a:p>
          <a:p>
            <a:pPr marL="285750" indent="-285750" eaLnBrk="1" hangingPunct="1">
              <a:spcBef>
                <a:spcPct val="50000"/>
              </a:spcBef>
              <a:buFont typeface="Wingdings" panose="05000000000000000000" pitchFamily="2" charset="2"/>
              <a:buChar char="§"/>
            </a:pPr>
            <a:r>
              <a:rPr lang="cs-CZ" altLang="cs-CZ" sz="1800" dirty="0">
                <a:latin typeface="+mn-lt"/>
              </a:rPr>
              <a:t>délka vazebního kabelu </a:t>
            </a:r>
            <a:r>
              <a:rPr lang="cs-CZ" altLang="cs-CZ" sz="1800" i="1" dirty="0">
                <a:latin typeface="+mn-lt"/>
              </a:rPr>
              <a:t>l</a:t>
            </a:r>
            <a:r>
              <a:rPr lang="cs-CZ" altLang="cs-CZ" sz="1800" baseline="-25000" dirty="0">
                <a:latin typeface="+mn-lt"/>
              </a:rPr>
              <a:t>1</a:t>
            </a:r>
            <a:r>
              <a:rPr lang="cs-CZ" altLang="cs-CZ" sz="1800" dirty="0">
                <a:latin typeface="+mn-lt"/>
              </a:rPr>
              <a:t> mezi kleštinou a zkoušeným objektem musí být kratší než 1m, délka </a:t>
            </a:r>
            <a:r>
              <a:rPr lang="cs-CZ" altLang="cs-CZ" sz="1800" i="1" dirty="0">
                <a:latin typeface="+mn-lt"/>
              </a:rPr>
              <a:t>l</a:t>
            </a:r>
            <a:r>
              <a:rPr lang="cs-CZ" altLang="cs-CZ" sz="1800" baseline="-25000" dirty="0">
                <a:latin typeface="+mn-lt"/>
              </a:rPr>
              <a:t>2</a:t>
            </a:r>
            <a:r>
              <a:rPr lang="cs-CZ" altLang="cs-CZ" sz="1800" dirty="0">
                <a:latin typeface="+mn-lt"/>
              </a:rPr>
              <a:t> kabelu mezi kleštinou a dalším připojeným, ale nezkoušeným zařízením musí být větší než 5·</a:t>
            </a:r>
            <a:r>
              <a:rPr lang="cs-CZ" altLang="cs-CZ" sz="1800" i="1" dirty="0">
                <a:latin typeface="+mn-lt"/>
              </a:rPr>
              <a:t>l</a:t>
            </a:r>
            <a:r>
              <a:rPr lang="cs-CZ" altLang="cs-CZ" sz="1800" baseline="-25000" dirty="0">
                <a:latin typeface="+mn-lt"/>
              </a:rPr>
              <a:t>1</a:t>
            </a:r>
            <a:r>
              <a:rPr lang="cs-CZ" altLang="cs-CZ" sz="1800" dirty="0">
                <a:latin typeface="+mn-lt"/>
              </a:rPr>
              <a:t>. Tím se zajistí, že zkušební signál bude působit jen na zkoušený objekt,</a:t>
            </a:r>
          </a:p>
          <a:p>
            <a:pPr marL="285750" indent="-285750" eaLnBrk="1" hangingPunct="1">
              <a:spcBef>
                <a:spcPct val="50000"/>
              </a:spcBef>
              <a:buFont typeface="Wingdings" panose="05000000000000000000" pitchFamily="2" charset="2"/>
              <a:buChar char="§"/>
            </a:pPr>
            <a:r>
              <a:rPr lang="cs-CZ" altLang="cs-CZ" sz="1800" dirty="0">
                <a:latin typeface="+mn-lt"/>
              </a:rPr>
              <a:t> je-li i pomocné zařízení předmětem zkoušky odolnosti, musí být </a:t>
            </a:r>
            <a:r>
              <a:rPr lang="cs-CZ" altLang="cs-CZ" sz="1800" i="1" dirty="0">
                <a:latin typeface="+mn-lt"/>
              </a:rPr>
              <a:t>l</a:t>
            </a:r>
            <a:r>
              <a:rPr lang="cs-CZ" altLang="cs-CZ" sz="1800" baseline="-25000" dirty="0">
                <a:latin typeface="+mn-lt"/>
              </a:rPr>
              <a:t>1</a:t>
            </a:r>
            <a:r>
              <a:rPr lang="cs-CZ" altLang="cs-CZ" sz="1800" dirty="0">
                <a:latin typeface="+mn-lt"/>
              </a:rPr>
              <a:t> = </a:t>
            </a:r>
            <a:r>
              <a:rPr lang="cs-CZ" altLang="cs-CZ" sz="1800" i="1" dirty="0">
                <a:latin typeface="+mn-lt"/>
              </a:rPr>
              <a:t>l</a:t>
            </a:r>
            <a:r>
              <a:rPr lang="cs-CZ" altLang="cs-CZ" sz="1800" baseline="-25000" dirty="0">
                <a:latin typeface="+mn-lt"/>
              </a:rPr>
              <a:t>2</a:t>
            </a:r>
            <a:r>
              <a:rPr lang="cs-CZ" altLang="cs-CZ" sz="1800" dirty="0">
                <a:latin typeface="+mn-lt"/>
              </a:rPr>
              <a:t> ≤ 1 m.</a:t>
            </a:r>
          </a:p>
        </p:txBody>
      </p:sp>
      <p:grpSp>
        <p:nvGrpSpPr>
          <p:cNvPr id="3" name="Skupina 2">
            <a:extLst>
              <a:ext uri="{FF2B5EF4-FFF2-40B4-BE49-F238E27FC236}">
                <a16:creationId xmlns:a16="http://schemas.microsoft.com/office/drawing/2014/main" id="{16565E80-E0E1-4526-BF70-28F16B226F3D}"/>
              </a:ext>
            </a:extLst>
          </p:cNvPr>
          <p:cNvGrpSpPr/>
          <p:nvPr/>
        </p:nvGrpSpPr>
        <p:grpSpPr>
          <a:xfrm>
            <a:off x="609600" y="1003300"/>
            <a:ext cx="7924800" cy="2959100"/>
            <a:chOff x="609600" y="1003300"/>
            <a:chExt cx="7924800" cy="2959100"/>
          </a:xfrm>
        </p:grpSpPr>
        <p:grpSp>
          <p:nvGrpSpPr>
            <p:cNvPr id="49155" name="Group 4">
              <a:extLst>
                <a:ext uri="{FF2B5EF4-FFF2-40B4-BE49-F238E27FC236}">
                  <a16:creationId xmlns:a16="http://schemas.microsoft.com/office/drawing/2014/main" id="{762B5643-27CE-42CD-B74B-FD7A3AEC0C0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09600" y="1003300"/>
              <a:ext cx="7924800" cy="2959100"/>
              <a:chOff x="432" y="480"/>
              <a:chExt cx="4858" cy="1720"/>
            </a:xfrm>
          </p:grpSpPr>
          <p:grpSp>
            <p:nvGrpSpPr>
              <p:cNvPr id="49157" name="Group 5">
                <a:extLst>
                  <a:ext uri="{FF2B5EF4-FFF2-40B4-BE49-F238E27FC236}">
                    <a16:creationId xmlns:a16="http://schemas.microsoft.com/office/drawing/2014/main" id="{597DC7B3-54AB-4115-86FE-736F3C107F0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32" y="480"/>
                <a:ext cx="4858" cy="1720"/>
                <a:chOff x="432" y="480"/>
                <a:chExt cx="4858" cy="1720"/>
              </a:xfrm>
            </p:grpSpPr>
            <p:graphicFrame>
              <p:nvGraphicFramePr>
                <p:cNvPr id="49162" name="Object 6">
                  <a:extLst>
                    <a:ext uri="{FF2B5EF4-FFF2-40B4-BE49-F238E27FC236}">
                      <a16:creationId xmlns:a16="http://schemas.microsoft.com/office/drawing/2014/main" id="{2831499F-7CDD-4176-A952-36495DC17415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957707077"/>
                    </p:ext>
                  </p:extLst>
                </p:nvPr>
              </p:nvGraphicFramePr>
              <p:xfrm>
                <a:off x="432" y="480"/>
                <a:ext cx="4858" cy="1720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5122" name="PHOTO-PAINT Image" r:id="rId3" imgW="7985776" imgH="4327802" progId="CPaint5">
                        <p:embed/>
                      </p:oleObj>
                    </mc:Choice>
                    <mc:Fallback>
                      <p:oleObj name="PHOTO-PAINT Image" r:id="rId3" imgW="7985776" imgH="4327802" progId="CPaint5">
                        <p:embed/>
                        <p:pic>
                          <p:nvPicPr>
                            <p:cNvPr id="0" name="Object 6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4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 l="2705" t="44087" r="4733" b="4991"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432" y="480"/>
                              <a:ext cx="4858" cy="1720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>
                              <a:outerShdw dist="107763" dir="2700000" algn="ctr" rotWithShape="0">
                                <a:schemeClr val="bg2"/>
                              </a:outerShdw>
                            </a:effectLst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49163" name="Rectangle 7">
                  <a:extLst>
                    <a:ext uri="{FF2B5EF4-FFF2-40B4-BE49-F238E27FC236}">
                      <a16:creationId xmlns:a16="http://schemas.microsoft.com/office/drawing/2014/main" id="{6E8F9414-6ACD-40D5-9626-EE6B5C26C3E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83" y="1194"/>
                  <a:ext cx="144" cy="156"/>
                </a:xfrm>
                <a:prstGeom prst="rect">
                  <a:avLst/>
                </a:prstGeom>
                <a:solidFill>
                  <a:srgbClr val="FFCC00">
                    <a:alpha val="50195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28575">
                      <a:solidFill>
                        <a:srgbClr val="FF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45791" dir="2021404" algn="ctr" rotWithShape="0">
                          <a:srgbClr val="00FFFF"/>
                        </a:outerShdw>
                      </a:effectLst>
                    </a14:hiddenEffects>
                  </a:ext>
                </a:extLst>
              </p:spPr>
              <p:txBody>
                <a:bodyPr lIns="0" rIns="0"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cs-CZ" altLang="cs-CZ" sz="1800"/>
                </a:p>
              </p:txBody>
            </p:sp>
            <p:sp>
              <p:nvSpPr>
                <p:cNvPr id="49164" name="Rectangle 8">
                  <a:extLst>
                    <a:ext uri="{FF2B5EF4-FFF2-40B4-BE49-F238E27FC236}">
                      <a16:creationId xmlns:a16="http://schemas.microsoft.com/office/drawing/2014/main" id="{F403E2B0-A91B-432D-90E7-CB0DE57270D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015" y="1188"/>
                  <a:ext cx="144" cy="162"/>
                </a:xfrm>
                <a:prstGeom prst="rect">
                  <a:avLst/>
                </a:prstGeom>
                <a:solidFill>
                  <a:srgbClr val="FFCC00">
                    <a:alpha val="50195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28575">
                      <a:solidFill>
                        <a:srgbClr val="FF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45791" dir="2021404" algn="ctr" rotWithShape="0">
                          <a:srgbClr val="00FFFF"/>
                        </a:outerShdw>
                      </a:effectLst>
                    </a14:hiddenEffects>
                  </a:ext>
                </a:extLst>
              </p:spPr>
              <p:txBody>
                <a:bodyPr lIns="0" rIns="0"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cs-CZ" altLang="cs-CZ" sz="1800"/>
                </a:p>
              </p:txBody>
            </p:sp>
            <p:sp>
              <p:nvSpPr>
                <p:cNvPr id="49165" name="Rectangle 9" descr="Světlé dřevo">
                  <a:extLst>
                    <a:ext uri="{FF2B5EF4-FFF2-40B4-BE49-F238E27FC236}">
                      <a16:creationId xmlns:a16="http://schemas.microsoft.com/office/drawing/2014/main" id="{5DF1845E-44FA-45B1-8C90-B8DDC75B8AF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76" y="1194"/>
                  <a:ext cx="837" cy="160"/>
                </a:xfrm>
                <a:prstGeom prst="rect">
                  <a:avLst/>
                </a:prstGeom>
                <a:blipFill dpi="0" rotWithShape="0">
                  <a:blip r:embed="rId5"/>
                  <a:srcRect/>
                  <a:tile tx="0" ty="0" sx="100000" sy="100000" flip="none" algn="tl"/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28575">
                      <a:solidFill>
                        <a:srgbClr val="FF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45791" dir="2021404" algn="ctr" rotWithShape="0">
                          <a:srgbClr val="00FFFF"/>
                        </a:outerShdw>
                      </a:effectLst>
                    </a14:hiddenEffects>
                  </a:ext>
                </a:extLst>
              </p:spPr>
              <p:txBody>
                <a:bodyPr lIns="0" rIns="0"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cs-CZ" altLang="cs-CZ" sz="1800"/>
                </a:p>
              </p:txBody>
            </p:sp>
            <p:sp>
              <p:nvSpPr>
                <p:cNvPr id="49166" name="Rectangle 10" descr="Světlé dřevo">
                  <a:extLst>
                    <a:ext uri="{FF2B5EF4-FFF2-40B4-BE49-F238E27FC236}">
                      <a16:creationId xmlns:a16="http://schemas.microsoft.com/office/drawing/2014/main" id="{D277A048-2D16-47F6-B48E-A905A5313F7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92" y="1188"/>
                  <a:ext cx="828" cy="163"/>
                </a:xfrm>
                <a:prstGeom prst="rect">
                  <a:avLst/>
                </a:prstGeom>
                <a:blipFill dpi="0" rotWithShape="0">
                  <a:blip r:embed="rId5"/>
                  <a:srcRect/>
                  <a:tile tx="0" ty="0" sx="100000" sy="100000" flip="none" algn="tl"/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28575">
                      <a:solidFill>
                        <a:srgbClr val="FF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45791" dir="2021404" algn="ctr" rotWithShape="0">
                          <a:srgbClr val="00FFFF"/>
                        </a:outerShdw>
                      </a:effectLst>
                    </a14:hiddenEffects>
                  </a:ext>
                </a:extLst>
              </p:spPr>
              <p:txBody>
                <a:bodyPr lIns="0" rIns="0"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cs-CZ" altLang="cs-CZ" sz="1800"/>
                </a:p>
              </p:txBody>
            </p:sp>
            <p:grpSp>
              <p:nvGrpSpPr>
                <p:cNvPr id="49167" name="Group 11">
                  <a:extLst>
                    <a:ext uri="{FF2B5EF4-FFF2-40B4-BE49-F238E27FC236}">
                      <a16:creationId xmlns:a16="http://schemas.microsoft.com/office/drawing/2014/main" id="{5ABA021F-7A7D-4277-BF1C-5CA6DF229EA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695" y="1266"/>
                  <a:ext cx="96" cy="336"/>
                  <a:chOff x="1686" y="2064"/>
                  <a:chExt cx="96" cy="336"/>
                </a:xfrm>
              </p:grpSpPr>
              <p:sp>
                <p:nvSpPr>
                  <p:cNvPr id="49174" name="Line 12">
                    <a:extLst>
                      <a:ext uri="{FF2B5EF4-FFF2-40B4-BE49-F238E27FC236}">
                        <a16:creationId xmlns:a16="http://schemas.microsoft.com/office/drawing/2014/main" id="{0E5696D6-269B-4382-8A13-967C5511A80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776" y="2064"/>
                    <a:ext cx="0" cy="336"/>
                  </a:xfrm>
                  <a:prstGeom prst="line">
                    <a:avLst/>
                  </a:prstGeom>
                  <a:noFill/>
                  <a:ln w="38100">
                    <a:solidFill>
                      <a:srgbClr val="FF0000"/>
                    </a:solidFill>
                    <a:round/>
                    <a:headEnd type="oval" w="sm" len="sm"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45791" dir="2021404" algn="ctr" rotWithShape="0">
                            <a:srgbClr val="00FFFF"/>
                          </a:outerShdw>
                        </a:effectLst>
                      </a14:hiddenEffects>
                    </a:ext>
                  </a:extLst>
                </p:spPr>
                <p:txBody>
                  <a:bodyPr lIns="0" rIns="0" anchor="ctr" anchorCtr="1">
                    <a:spAutoFit/>
                  </a:bodyPr>
                  <a:lstStyle/>
                  <a:p>
                    <a:endParaRPr lang="cs-CZ"/>
                  </a:p>
                </p:txBody>
              </p:sp>
              <p:sp>
                <p:nvSpPr>
                  <p:cNvPr id="49175" name="Line 13">
                    <a:extLst>
                      <a:ext uri="{FF2B5EF4-FFF2-40B4-BE49-F238E27FC236}">
                        <a16:creationId xmlns:a16="http://schemas.microsoft.com/office/drawing/2014/main" id="{D65BB681-6E4E-4EDB-80B4-BD0424DF62B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686" y="2397"/>
                    <a:ext cx="96" cy="0"/>
                  </a:xfrm>
                  <a:prstGeom prst="line">
                    <a:avLst/>
                  </a:prstGeom>
                  <a:noFill/>
                  <a:ln w="381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45791" dir="2021404" algn="ctr" rotWithShape="0">
                            <a:srgbClr val="00FFFF"/>
                          </a:outerShdw>
                        </a:effectLst>
                      </a14:hiddenEffects>
                    </a:ext>
                  </a:extLst>
                </p:spPr>
                <p:txBody>
                  <a:bodyPr lIns="0" rIns="0" anchor="ctr" anchorCtr="1">
                    <a:spAutoFit/>
                  </a:bodyPr>
                  <a:lstStyle/>
                  <a:p>
                    <a:endParaRPr lang="cs-CZ"/>
                  </a:p>
                </p:txBody>
              </p:sp>
            </p:grpSp>
            <p:grpSp>
              <p:nvGrpSpPr>
                <p:cNvPr id="49168" name="Group 14">
                  <a:extLst>
                    <a:ext uri="{FF2B5EF4-FFF2-40B4-BE49-F238E27FC236}">
                      <a16:creationId xmlns:a16="http://schemas.microsoft.com/office/drawing/2014/main" id="{42B2913E-BAD8-411B-9C49-80E8DDAAAD6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416" y="1248"/>
                  <a:ext cx="96" cy="336"/>
                  <a:chOff x="1686" y="2064"/>
                  <a:chExt cx="96" cy="336"/>
                </a:xfrm>
              </p:grpSpPr>
              <p:sp>
                <p:nvSpPr>
                  <p:cNvPr id="49172" name="Line 15">
                    <a:extLst>
                      <a:ext uri="{FF2B5EF4-FFF2-40B4-BE49-F238E27FC236}">
                        <a16:creationId xmlns:a16="http://schemas.microsoft.com/office/drawing/2014/main" id="{BE63E27E-776A-4D56-94D8-FE50D5EADA0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776" y="2064"/>
                    <a:ext cx="0" cy="336"/>
                  </a:xfrm>
                  <a:prstGeom prst="line">
                    <a:avLst/>
                  </a:prstGeom>
                  <a:noFill/>
                  <a:ln w="38100">
                    <a:solidFill>
                      <a:srgbClr val="FF0000"/>
                    </a:solidFill>
                    <a:round/>
                    <a:headEnd type="oval" w="sm" len="sm"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45791" dir="2021404" algn="ctr" rotWithShape="0">
                            <a:srgbClr val="00FFFF"/>
                          </a:outerShdw>
                        </a:effectLst>
                      </a14:hiddenEffects>
                    </a:ext>
                  </a:extLst>
                </p:spPr>
                <p:txBody>
                  <a:bodyPr lIns="0" rIns="0" anchor="ctr" anchorCtr="1">
                    <a:spAutoFit/>
                  </a:bodyPr>
                  <a:lstStyle/>
                  <a:p>
                    <a:endParaRPr lang="cs-CZ"/>
                  </a:p>
                </p:txBody>
              </p:sp>
              <p:sp>
                <p:nvSpPr>
                  <p:cNvPr id="49173" name="Line 16">
                    <a:extLst>
                      <a:ext uri="{FF2B5EF4-FFF2-40B4-BE49-F238E27FC236}">
                        <a16:creationId xmlns:a16="http://schemas.microsoft.com/office/drawing/2014/main" id="{FBBC156C-CF11-4258-9742-9FD21A0EDA5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686" y="2397"/>
                    <a:ext cx="96" cy="0"/>
                  </a:xfrm>
                  <a:prstGeom prst="line">
                    <a:avLst/>
                  </a:prstGeom>
                  <a:noFill/>
                  <a:ln w="381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45791" dir="2021404" algn="ctr" rotWithShape="0">
                            <a:srgbClr val="00FFFF"/>
                          </a:outerShdw>
                        </a:effectLst>
                      </a14:hiddenEffects>
                    </a:ext>
                  </a:extLst>
                </p:spPr>
                <p:txBody>
                  <a:bodyPr lIns="0" rIns="0" anchor="ctr" anchorCtr="1">
                    <a:spAutoFit/>
                  </a:bodyPr>
                  <a:lstStyle/>
                  <a:p>
                    <a:endParaRPr lang="cs-CZ"/>
                  </a:p>
                </p:txBody>
              </p:sp>
            </p:grpSp>
            <p:sp>
              <p:nvSpPr>
                <p:cNvPr id="49169" name="Freeform 17">
                  <a:extLst>
                    <a:ext uri="{FF2B5EF4-FFF2-40B4-BE49-F238E27FC236}">
                      <a16:creationId xmlns:a16="http://schemas.microsoft.com/office/drawing/2014/main" id="{5DED4CC8-CE79-4A98-AA17-B9F6462C312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27" y="976"/>
                  <a:ext cx="531" cy="47"/>
                </a:xfrm>
                <a:custGeom>
                  <a:avLst/>
                  <a:gdLst>
                    <a:gd name="T0" fmla="*/ 0 w 504"/>
                    <a:gd name="T1" fmla="*/ 130 h 42"/>
                    <a:gd name="T2" fmla="*/ 329 w 504"/>
                    <a:gd name="T3" fmla="*/ 84 h 42"/>
                    <a:gd name="T4" fmla="*/ 452 w 504"/>
                    <a:gd name="T5" fmla="*/ 84 h 42"/>
                    <a:gd name="T6" fmla="*/ 849 w 504"/>
                    <a:gd name="T7" fmla="*/ 0 h 42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504" h="42">
                      <a:moveTo>
                        <a:pt x="0" y="42"/>
                      </a:moveTo>
                      <a:cubicBezTo>
                        <a:pt x="32" y="39"/>
                        <a:pt x="151" y="29"/>
                        <a:pt x="195" y="27"/>
                      </a:cubicBezTo>
                      <a:cubicBezTo>
                        <a:pt x="239" y="25"/>
                        <a:pt x="216" y="31"/>
                        <a:pt x="267" y="27"/>
                      </a:cubicBezTo>
                      <a:cubicBezTo>
                        <a:pt x="318" y="23"/>
                        <a:pt x="455" y="6"/>
                        <a:pt x="504" y="0"/>
                      </a:cubicBezTo>
                    </a:path>
                  </a:pathLst>
                </a:custGeom>
                <a:noFill/>
                <a:ln w="38100" cap="flat" cmpd="sng">
                  <a:solidFill>
                    <a:schemeClr val="bg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45791" dir="2021404" algn="ctr" rotWithShape="0">
                          <a:srgbClr val="00FFFF"/>
                        </a:outerShdw>
                      </a:effectLst>
                    </a14:hiddenEffects>
                  </a:ext>
                </a:extLst>
              </p:spPr>
              <p:txBody>
                <a:bodyPr lIns="0" rIns="0" anchor="ctr" anchorCtr="1">
                  <a:spAutoFit/>
                </a:bodyPr>
                <a:lstStyle/>
                <a:p>
                  <a:endParaRPr lang="cs-CZ"/>
                </a:p>
              </p:txBody>
            </p:sp>
            <p:sp>
              <p:nvSpPr>
                <p:cNvPr id="49170" name="Freeform 18">
                  <a:extLst>
                    <a:ext uri="{FF2B5EF4-FFF2-40B4-BE49-F238E27FC236}">
                      <a16:creationId xmlns:a16="http://schemas.microsoft.com/office/drawing/2014/main" id="{D5DF67A0-6234-4D20-9883-51761FBE9D6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59" y="930"/>
                  <a:ext cx="474" cy="124"/>
                </a:xfrm>
                <a:custGeom>
                  <a:avLst/>
                  <a:gdLst>
                    <a:gd name="T0" fmla="*/ 0 w 474"/>
                    <a:gd name="T1" fmla="*/ 0 h 124"/>
                    <a:gd name="T2" fmla="*/ 138 w 474"/>
                    <a:gd name="T3" fmla="*/ 39 h 124"/>
                    <a:gd name="T4" fmla="*/ 237 w 474"/>
                    <a:gd name="T5" fmla="*/ 93 h 124"/>
                    <a:gd name="T6" fmla="*/ 336 w 474"/>
                    <a:gd name="T7" fmla="*/ 120 h 124"/>
                    <a:gd name="T8" fmla="*/ 474 w 474"/>
                    <a:gd name="T9" fmla="*/ 117 h 1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474" h="124">
                      <a:moveTo>
                        <a:pt x="0" y="0"/>
                      </a:moveTo>
                      <a:cubicBezTo>
                        <a:pt x="23" y="6"/>
                        <a:pt x="99" y="24"/>
                        <a:pt x="138" y="39"/>
                      </a:cubicBezTo>
                      <a:cubicBezTo>
                        <a:pt x="177" y="54"/>
                        <a:pt x="204" y="80"/>
                        <a:pt x="237" y="93"/>
                      </a:cubicBezTo>
                      <a:cubicBezTo>
                        <a:pt x="270" y="106"/>
                        <a:pt x="297" y="116"/>
                        <a:pt x="336" y="120"/>
                      </a:cubicBezTo>
                      <a:cubicBezTo>
                        <a:pt x="375" y="124"/>
                        <a:pt x="445" y="118"/>
                        <a:pt x="474" y="117"/>
                      </a:cubicBezTo>
                    </a:path>
                  </a:pathLst>
                </a:custGeom>
                <a:noFill/>
                <a:ln w="38100" cap="flat" cmpd="sng">
                  <a:solidFill>
                    <a:schemeClr val="bg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45791" dir="2021404" algn="ctr" rotWithShape="0">
                          <a:srgbClr val="00FFFF"/>
                        </a:outerShdw>
                      </a:effectLst>
                    </a14:hiddenEffects>
                  </a:ext>
                </a:extLst>
              </p:spPr>
              <p:txBody>
                <a:bodyPr lIns="0" rIns="0" anchor="ctr" anchorCtr="1">
                  <a:spAutoFit/>
                </a:bodyPr>
                <a:lstStyle/>
                <a:p>
                  <a:endParaRPr lang="cs-CZ"/>
                </a:p>
              </p:txBody>
            </p:sp>
            <p:sp>
              <p:nvSpPr>
                <p:cNvPr id="58387" name="AutoShape 19">
                  <a:extLst>
                    <a:ext uri="{FF2B5EF4-FFF2-40B4-BE49-F238E27FC236}">
                      <a16:creationId xmlns:a16="http://schemas.microsoft.com/office/drawing/2014/main" id="{29383DF8-EA13-43B3-8B25-92F87B91795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H="1">
                  <a:off x="2443" y="979"/>
                  <a:ext cx="888" cy="149"/>
                </a:xfrm>
                <a:prstGeom prst="parallelogram">
                  <a:avLst>
                    <a:gd name="adj" fmla="val 18191"/>
                  </a:avLst>
                </a:prstGeom>
                <a:solidFill>
                  <a:srgbClr val="CCCCFF"/>
                </a:solidFill>
                <a:ln w="28575">
                  <a:solidFill>
                    <a:srgbClr val="CCCCFF"/>
                  </a:solidFill>
                  <a:miter lim="800000"/>
                  <a:headEnd/>
                  <a:tailEnd/>
                </a:ln>
                <a:effectLst/>
              </p:spPr>
              <p:txBody>
                <a:bodyPr lIns="0" tIns="0" rIns="0" bIns="0">
                  <a:spAutoFit/>
                </a:bodyPr>
                <a:lstStyle/>
                <a:p>
                  <a:pPr algn="ctr" eaLnBrk="1" hangingPunct="1">
                    <a:spcBef>
                      <a:spcPct val="20000"/>
                    </a:spcBef>
                    <a:buClr>
                      <a:schemeClr val="accent2"/>
                    </a:buClr>
                    <a:buSzPct val="80000"/>
                    <a:buFont typeface="Wingdings" panose="05000000000000000000" pitchFamily="2" charset="2"/>
                    <a:buNone/>
                    <a:defRPr/>
                  </a:pPr>
                  <a:r>
                    <a:rPr lang="cs-CZ" altLang="cs-CZ" sz="1200" b="1">
                      <a:solidFill>
                        <a:srgbClr val="FF0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Arial Narrow" panose="020B0606020202030204" pitchFamily="34" charset="0"/>
                    </a:rPr>
                    <a:t>kapacitní kleština</a:t>
                  </a:r>
                </a:p>
              </p:txBody>
            </p:sp>
          </p:grpSp>
          <p:sp>
            <p:nvSpPr>
              <p:cNvPr id="49158" name="Rectangle 20">
                <a:extLst>
                  <a:ext uri="{FF2B5EF4-FFF2-40B4-BE49-F238E27FC236}">
                    <a16:creationId xmlns:a16="http://schemas.microsoft.com/office/drawing/2014/main" id="{6C9B1649-7FE8-4319-85F3-F6DB0F5E1E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16" y="1084"/>
                <a:ext cx="756" cy="84"/>
              </a:xfrm>
              <a:prstGeom prst="rect">
                <a:avLst/>
              </a:prstGeom>
              <a:solidFill>
                <a:srgbClr val="CCCC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8575">
                    <a:solidFill>
                      <a:srgbClr val="FF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45791" dir="2021404" algn="ctr" rotWithShape="0">
                        <a:srgbClr val="00FFFF"/>
                      </a:outerShdw>
                    </a:effectLst>
                  </a14:hiddenEffects>
                </a:ext>
              </a:extLst>
            </p:spPr>
            <p:txBody>
              <a:bodyPr lIns="0" rIns="0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cs-CZ" altLang="cs-CZ" sz="1800"/>
              </a:p>
            </p:txBody>
          </p:sp>
          <p:sp>
            <p:nvSpPr>
              <p:cNvPr id="49159" name="Rectangle 21">
                <a:extLst>
                  <a:ext uri="{FF2B5EF4-FFF2-40B4-BE49-F238E27FC236}">
                    <a16:creationId xmlns:a16="http://schemas.microsoft.com/office/drawing/2014/main" id="{AD82488A-4BDB-42CA-A05D-42F679300E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28" y="1080"/>
                <a:ext cx="748" cy="80"/>
              </a:xfrm>
              <a:prstGeom prst="rect">
                <a:avLst/>
              </a:prstGeom>
              <a:solidFill>
                <a:srgbClr val="CCCC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8575">
                    <a:solidFill>
                      <a:srgbClr val="FF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45791" dir="2021404" algn="ctr" rotWithShape="0">
                        <a:srgbClr val="00FFFF"/>
                      </a:outerShdw>
                    </a:effectLst>
                  </a14:hiddenEffects>
                </a:ext>
              </a:extLst>
            </p:spPr>
            <p:txBody>
              <a:bodyPr lIns="0" rIns="0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cs-CZ" altLang="cs-CZ" sz="1800"/>
              </a:p>
            </p:txBody>
          </p:sp>
          <p:sp>
            <p:nvSpPr>
              <p:cNvPr id="58390" name="Rectangle 22">
                <a:extLst>
                  <a:ext uri="{FF2B5EF4-FFF2-40B4-BE49-F238E27FC236}">
                    <a16:creationId xmlns:a16="http://schemas.microsoft.com/office/drawing/2014/main" id="{51CC24F1-45AA-415A-A90F-9D3D65C1D2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65" y="624"/>
                <a:ext cx="671" cy="427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</p:spPr>
            <p:txBody>
              <a:bodyPr lIns="0" rIns="0" anchor="ctr"/>
              <a:lstStyle/>
              <a:p>
                <a:pPr algn="ctr" eaLnBrk="1" hangingPunct="1">
                  <a:spcBef>
                    <a:spcPct val="20000"/>
                  </a:spcBef>
                  <a:buClr>
                    <a:schemeClr val="accent2"/>
                  </a:buClr>
                  <a:buSzPct val="80000"/>
                  <a:buFont typeface="Wingdings" panose="05000000000000000000" pitchFamily="2" charset="2"/>
                  <a:buNone/>
                  <a:defRPr/>
                </a:pPr>
                <a:r>
                  <a:rPr lang="cs-CZ" altLang="cs-CZ" sz="2000" b="1">
                    <a:solidFill>
                      <a:srgbClr val="FF0066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PO</a:t>
                </a:r>
              </a:p>
            </p:txBody>
          </p:sp>
          <p:sp>
            <p:nvSpPr>
              <p:cNvPr id="58391" name="Rectangle 23">
                <a:extLst>
                  <a:ext uri="{FF2B5EF4-FFF2-40B4-BE49-F238E27FC236}">
                    <a16:creationId xmlns:a16="http://schemas.microsoft.com/office/drawing/2014/main" id="{E5832113-4E31-4679-BC04-48ADA78523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56" y="632"/>
                <a:ext cx="683" cy="419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ffectLst/>
            </p:spPr>
            <p:txBody>
              <a:bodyPr lIns="0" rIns="0" anchor="ctr"/>
              <a:lstStyle/>
              <a:p>
                <a:pPr algn="ctr" eaLnBrk="1" hangingPunct="1">
                  <a:spcBef>
                    <a:spcPct val="20000"/>
                  </a:spcBef>
                  <a:buClr>
                    <a:schemeClr val="accent2"/>
                  </a:buClr>
                  <a:buSzPct val="80000"/>
                  <a:buFont typeface="Wingdings" panose="05000000000000000000" pitchFamily="2" charset="2"/>
                  <a:buNone/>
                  <a:defRPr/>
                </a:pPr>
                <a:r>
                  <a:rPr lang="cs-CZ" altLang="cs-CZ" sz="2000" b="1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ZO</a:t>
                </a:r>
              </a:p>
            </p:txBody>
          </p:sp>
        </p:grpSp>
        <p:sp>
          <p:nvSpPr>
            <p:cNvPr id="2" name="TextovéPole 1">
              <a:extLst>
                <a:ext uri="{FF2B5EF4-FFF2-40B4-BE49-F238E27FC236}">
                  <a16:creationId xmlns:a16="http://schemas.microsoft.com/office/drawing/2014/main" id="{A31EF063-B817-41DB-8997-106D60E643C8}"/>
                </a:ext>
              </a:extLst>
            </p:cNvPr>
            <p:cNvSpPr txBox="1"/>
            <p:nvPr/>
          </p:nvSpPr>
          <p:spPr>
            <a:xfrm>
              <a:off x="2105577" y="1456512"/>
              <a:ext cx="781387" cy="400110"/>
            </a:xfrm>
            <a:prstGeom prst="rect">
              <a:avLst/>
            </a:prstGeom>
            <a:solidFill>
              <a:srgbClr val="FFFF00"/>
            </a:solidFill>
          </p:spPr>
          <p:txBody>
            <a:bodyPr wrap="square" rtlCol="0">
              <a:spAutoFit/>
            </a:bodyPr>
            <a:lstStyle/>
            <a:p>
              <a:r>
                <a:rPr lang="cs-CZ" sz="2000" b="1" dirty="0">
                  <a:solidFill>
                    <a:srgbClr val="C00000"/>
                  </a:solidFill>
                </a:rPr>
                <a:t>EUT</a:t>
              </a:r>
            </a:p>
          </p:txBody>
        </p:sp>
        <p:sp>
          <p:nvSpPr>
            <p:cNvPr id="25" name="TextovéPole 24">
              <a:extLst>
                <a:ext uri="{FF2B5EF4-FFF2-40B4-BE49-F238E27FC236}">
                  <a16:creationId xmlns:a16="http://schemas.microsoft.com/office/drawing/2014/main" id="{12363B11-69F9-4CA9-A980-CA85C9322D46}"/>
                </a:ext>
              </a:extLst>
            </p:cNvPr>
            <p:cNvSpPr txBox="1"/>
            <p:nvPr/>
          </p:nvSpPr>
          <p:spPr>
            <a:xfrm>
              <a:off x="6248255" y="1370391"/>
              <a:ext cx="1072574" cy="523220"/>
            </a:xfrm>
            <a:prstGeom prst="rect">
              <a:avLst/>
            </a:prstGeom>
            <a:solidFill>
              <a:srgbClr val="FFCC00"/>
            </a:solidFill>
          </p:spPr>
          <p:txBody>
            <a:bodyPr wrap="square" rtlCol="0">
              <a:spAutoFit/>
            </a:bodyPr>
            <a:lstStyle/>
            <a:p>
              <a:r>
                <a:rPr lang="cs-CZ" sz="1400" b="1" dirty="0">
                  <a:solidFill>
                    <a:srgbClr val="C00000"/>
                  </a:solidFill>
                </a:rPr>
                <a:t>pomocné zařízení</a:t>
              </a:r>
            </a:p>
          </p:txBody>
        </p:sp>
        <p:sp>
          <p:nvSpPr>
            <p:cNvPr id="26" name="TextovéPole 25">
              <a:extLst>
                <a:ext uri="{FF2B5EF4-FFF2-40B4-BE49-F238E27FC236}">
                  <a16:creationId xmlns:a16="http://schemas.microsoft.com/office/drawing/2014/main" id="{35FAB829-A37D-4F49-B42F-063BA622DED6}"/>
                </a:ext>
              </a:extLst>
            </p:cNvPr>
            <p:cNvSpPr txBox="1"/>
            <p:nvPr/>
          </p:nvSpPr>
          <p:spPr>
            <a:xfrm>
              <a:off x="3939023" y="1855755"/>
              <a:ext cx="1368000" cy="26161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cs-CZ" sz="1100" b="1" dirty="0">
                  <a:solidFill>
                    <a:srgbClr val="C00000"/>
                  </a:solidFill>
                </a:rPr>
                <a:t>kapacitní kleština</a:t>
              </a:r>
            </a:p>
          </p:txBody>
        </p:sp>
      </p:grpSp>
      <p:sp>
        <p:nvSpPr>
          <p:cNvPr id="49156" name="Text Box 24">
            <a:extLst>
              <a:ext uri="{FF2B5EF4-FFF2-40B4-BE49-F238E27FC236}">
                <a16:creationId xmlns:a16="http://schemas.microsoft.com/office/drawing/2014/main" id="{C6F5B49D-11A8-4EF1-A3D9-E12CD855DF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242888"/>
            <a:ext cx="702940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cs-CZ" altLang="cs-CZ" sz="2800" b="1" dirty="0">
                <a:solidFill>
                  <a:schemeClr val="accent2"/>
                </a:solidFill>
              </a:rPr>
              <a:t>Uspořádání zkušebního pracoviště s kapacitní kleštinou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Text Box 6">
            <a:extLst>
              <a:ext uri="{FF2B5EF4-FFF2-40B4-BE49-F238E27FC236}">
                <a16:creationId xmlns:a16="http://schemas.microsoft.com/office/drawing/2014/main" id="{86B6B2B9-E0E5-414C-AD95-440E355BA8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66688"/>
            <a:ext cx="87852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cs-CZ" altLang="cs-CZ" sz="2800" b="1" dirty="0">
                <a:solidFill>
                  <a:schemeClr val="accent2"/>
                </a:solidFill>
              </a:rPr>
              <a:t>Zkušební sestava pro typové laboratorní zkoušky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D741B4B7-28BB-40F1-8B1A-5C0F70BCF3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45949"/>
            <a:ext cx="9144000" cy="5166102"/>
          </a:xfrm>
          <a:prstGeom prst="rect">
            <a:avLst/>
          </a:prstGeom>
        </p:spPr>
      </p:pic>
      <p:sp>
        <p:nvSpPr>
          <p:cNvPr id="10" name="Text Box 149">
            <a:extLst>
              <a:ext uri="{FF2B5EF4-FFF2-40B4-BE49-F238E27FC236}">
                <a16:creationId xmlns:a16="http://schemas.microsoft.com/office/drawing/2014/main" id="{B88300D1-931F-4C12-B744-4222C0B89E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528" y="5793635"/>
            <a:ext cx="5422056" cy="7571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40000"/>
              </a:spcBef>
              <a:buFontTx/>
              <a:buNone/>
            </a:pPr>
            <a:r>
              <a:rPr lang="cs-CZ" altLang="cs-CZ" sz="1800" dirty="0">
                <a:latin typeface="+mn-lt"/>
              </a:rPr>
              <a:t>A – místo pro vazbu do napájecího vedení</a:t>
            </a:r>
          </a:p>
          <a:p>
            <a:pPr eaLnBrk="1" hangingPunct="1">
              <a:spcBef>
                <a:spcPct val="40000"/>
              </a:spcBef>
              <a:buFontTx/>
              <a:buNone/>
            </a:pPr>
            <a:r>
              <a:rPr lang="cs-CZ" altLang="cs-CZ" sz="1800" dirty="0">
                <a:latin typeface="+mn-lt"/>
              </a:rPr>
              <a:t>B - místo pro vazbu do signálového vedení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Line 503">
            <a:extLst>
              <a:ext uri="{FF2B5EF4-FFF2-40B4-BE49-F238E27FC236}">
                <a16:creationId xmlns:a16="http://schemas.microsoft.com/office/drawing/2014/main" id="{AA8CC00B-134E-4CBD-A025-589A9B7A22CA}"/>
              </a:ext>
            </a:extLst>
          </p:cNvPr>
          <p:cNvSpPr>
            <a:spLocks noChangeShapeType="1"/>
          </p:cNvSpPr>
          <p:nvPr/>
        </p:nvSpPr>
        <p:spPr bwMode="auto">
          <a:xfrm>
            <a:off x="3417888" y="-1200150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53251" name="Line 508">
            <a:extLst>
              <a:ext uri="{FF2B5EF4-FFF2-40B4-BE49-F238E27FC236}">
                <a16:creationId xmlns:a16="http://schemas.microsoft.com/office/drawing/2014/main" id="{1D09F987-D56D-44D2-B482-95656FBA8435}"/>
              </a:ext>
            </a:extLst>
          </p:cNvPr>
          <p:cNvSpPr>
            <a:spLocks noChangeShapeType="1"/>
          </p:cNvSpPr>
          <p:nvPr/>
        </p:nvSpPr>
        <p:spPr bwMode="auto">
          <a:xfrm>
            <a:off x="3417888" y="-1200150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53252" name="Line 509">
            <a:extLst>
              <a:ext uri="{FF2B5EF4-FFF2-40B4-BE49-F238E27FC236}">
                <a16:creationId xmlns:a16="http://schemas.microsoft.com/office/drawing/2014/main" id="{74C10FA8-E6BC-4785-8474-B46581883E69}"/>
              </a:ext>
            </a:extLst>
          </p:cNvPr>
          <p:cNvSpPr>
            <a:spLocks noChangeShapeType="1"/>
          </p:cNvSpPr>
          <p:nvPr/>
        </p:nvSpPr>
        <p:spPr bwMode="auto">
          <a:xfrm>
            <a:off x="3449638" y="-1200150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53253" name="Line 514">
            <a:extLst>
              <a:ext uri="{FF2B5EF4-FFF2-40B4-BE49-F238E27FC236}">
                <a16:creationId xmlns:a16="http://schemas.microsoft.com/office/drawing/2014/main" id="{295E54AE-9B33-4C65-A3AC-0D9772BB0FD1}"/>
              </a:ext>
            </a:extLst>
          </p:cNvPr>
          <p:cNvSpPr>
            <a:spLocks noChangeShapeType="1"/>
          </p:cNvSpPr>
          <p:nvPr/>
        </p:nvSpPr>
        <p:spPr bwMode="auto">
          <a:xfrm>
            <a:off x="3449638" y="-1200150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53254" name="Line 515">
            <a:extLst>
              <a:ext uri="{FF2B5EF4-FFF2-40B4-BE49-F238E27FC236}">
                <a16:creationId xmlns:a16="http://schemas.microsoft.com/office/drawing/2014/main" id="{DCC2F52C-6F57-48EA-8789-B789885C1BE0}"/>
              </a:ext>
            </a:extLst>
          </p:cNvPr>
          <p:cNvSpPr>
            <a:spLocks noChangeShapeType="1"/>
          </p:cNvSpPr>
          <p:nvPr/>
        </p:nvSpPr>
        <p:spPr bwMode="auto">
          <a:xfrm>
            <a:off x="3481388" y="-1200150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53255" name="Line 520">
            <a:extLst>
              <a:ext uri="{FF2B5EF4-FFF2-40B4-BE49-F238E27FC236}">
                <a16:creationId xmlns:a16="http://schemas.microsoft.com/office/drawing/2014/main" id="{5228A7DA-E129-4AFB-94DE-9D443B24DBCF}"/>
              </a:ext>
            </a:extLst>
          </p:cNvPr>
          <p:cNvSpPr>
            <a:spLocks noChangeShapeType="1"/>
          </p:cNvSpPr>
          <p:nvPr/>
        </p:nvSpPr>
        <p:spPr bwMode="auto">
          <a:xfrm>
            <a:off x="3481388" y="-1200150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53256" name="Line 521">
            <a:extLst>
              <a:ext uri="{FF2B5EF4-FFF2-40B4-BE49-F238E27FC236}">
                <a16:creationId xmlns:a16="http://schemas.microsoft.com/office/drawing/2014/main" id="{25D0D9B1-2A70-420D-9DDC-25875F3BB4EC}"/>
              </a:ext>
            </a:extLst>
          </p:cNvPr>
          <p:cNvSpPr>
            <a:spLocks noChangeShapeType="1"/>
          </p:cNvSpPr>
          <p:nvPr/>
        </p:nvSpPr>
        <p:spPr bwMode="auto">
          <a:xfrm>
            <a:off x="3513138" y="-1200150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53257" name="Line 526">
            <a:extLst>
              <a:ext uri="{FF2B5EF4-FFF2-40B4-BE49-F238E27FC236}">
                <a16:creationId xmlns:a16="http://schemas.microsoft.com/office/drawing/2014/main" id="{35E1E74A-684F-44DA-88E5-8B1CB8D44BCB}"/>
              </a:ext>
            </a:extLst>
          </p:cNvPr>
          <p:cNvSpPr>
            <a:spLocks noChangeShapeType="1"/>
          </p:cNvSpPr>
          <p:nvPr/>
        </p:nvSpPr>
        <p:spPr bwMode="auto">
          <a:xfrm>
            <a:off x="3513138" y="-1200150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53258" name="Line 527">
            <a:extLst>
              <a:ext uri="{FF2B5EF4-FFF2-40B4-BE49-F238E27FC236}">
                <a16:creationId xmlns:a16="http://schemas.microsoft.com/office/drawing/2014/main" id="{E4F18EE1-7EBF-44B2-89CF-800668967BF5}"/>
              </a:ext>
            </a:extLst>
          </p:cNvPr>
          <p:cNvSpPr>
            <a:spLocks noChangeShapeType="1"/>
          </p:cNvSpPr>
          <p:nvPr/>
        </p:nvSpPr>
        <p:spPr bwMode="auto">
          <a:xfrm>
            <a:off x="3544888" y="-1200150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53259" name="Line 531">
            <a:extLst>
              <a:ext uri="{FF2B5EF4-FFF2-40B4-BE49-F238E27FC236}">
                <a16:creationId xmlns:a16="http://schemas.microsoft.com/office/drawing/2014/main" id="{F63AAC29-4207-46ED-B00A-B6EFAD32654C}"/>
              </a:ext>
            </a:extLst>
          </p:cNvPr>
          <p:cNvSpPr>
            <a:spLocks noChangeShapeType="1"/>
          </p:cNvSpPr>
          <p:nvPr/>
        </p:nvSpPr>
        <p:spPr bwMode="auto">
          <a:xfrm>
            <a:off x="3544888" y="-1200150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53260" name="Line 51">
            <a:extLst>
              <a:ext uri="{FF2B5EF4-FFF2-40B4-BE49-F238E27FC236}">
                <a16:creationId xmlns:a16="http://schemas.microsoft.com/office/drawing/2014/main" id="{0AAB1B6F-863C-49CC-893D-B0F3DEF7D3FF}"/>
              </a:ext>
            </a:extLst>
          </p:cNvPr>
          <p:cNvSpPr>
            <a:spLocks noChangeShapeType="1"/>
          </p:cNvSpPr>
          <p:nvPr/>
        </p:nvSpPr>
        <p:spPr bwMode="auto">
          <a:xfrm>
            <a:off x="3417888" y="406400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53261" name="Line 56">
            <a:extLst>
              <a:ext uri="{FF2B5EF4-FFF2-40B4-BE49-F238E27FC236}">
                <a16:creationId xmlns:a16="http://schemas.microsoft.com/office/drawing/2014/main" id="{A9D3B6D5-785F-4CB6-A73A-97570C666268}"/>
              </a:ext>
            </a:extLst>
          </p:cNvPr>
          <p:cNvSpPr>
            <a:spLocks noChangeShapeType="1"/>
          </p:cNvSpPr>
          <p:nvPr/>
        </p:nvSpPr>
        <p:spPr bwMode="auto">
          <a:xfrm>
            <a:off x="3417888" y="406400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53262" name="Line 57">
            <a:extLst>
              <a:ext uri="{FF2B5EF4-FFF2-40B4-BE49-F238E27FC236}">
                <a16:creationId xmlns:a16="http://schemas.microsoft.com/office/drawing/2014/main" id="{719D6791-C1DE-4310-BF5C-41250C983922}"/>
              </a:ext>
            </a:extLst>
          </p:cNvPr>
          <p:cNvSpPr>
            <a:spLocks noChangeShapeType="1"/>
          </p:cNvSpPr>
          <p:nvPr/>
        </p:nvSpPr>
        <p:spPr bwMode="auto">
          <a:xfrm>
            <a:off x="3449638" y="406400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53263" name="Line 62">
            <a:extLst>
              <a:ext uri="{FF2B5EF4-FFF2-40B4-BE49-F238E27FC236}">
                <a16:creationId xmlns:a16="http://schemas.microsoft.com/office/drawing/2014/main" id="{8B083E69-4ED6-41F5-97F6-71A3D5E9B6D4}"/>
              </a:ext>
            </a:extLst>
          </p:cNvPr>
          <p:cNvSpPr>
            <a:spLocks noChangeShapeType="1"/>
          </p:cNvSpPr>
          <p:nvPr/>
        </p:nvSpPr>
        <p:spPr bwMode="auto">
          <a:xfrm>
            <a:off x="3449638" y="406400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53264" name="Line 63">
            <a:extLst>
              <a:ext uri="{FF2B5EF4-FFF2-40B4-BE49-F238E27FC236}">
                <a16:creationId xmlns:a16="http://schemas.microsoft.com/office/drawing/2014/main" id="{3E483823-082D-4E1B-9C3B-0D1FA8D52083}"/>
              </a:ext>
            </a:extLst>
          </p:cNvPr>
          <p:cNvSpPr>
            <a:spLocks noChangeShapeType="1"/>
          </p:cNvSpPr>
          <p:nvPr/>
        </p:nvSpPr>
        <p:spPr bwMode="auto">
          <a:xfrm>
            <a:off x="3481388" y="406400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53265" name="Line 68">
            <a:extLst>
              <a:ext uri="{FF2B5EF4-FFF2-40B4-BE49-F238E27FC236}">
                <a16:creationId xmlns:a16="http://schemas.microsoft.com/office/drawing/2014/main" id="{42CEC40B-B89E-41B1-87B1-05C197A978AF}"/>
              </a:ext>
            </a:extLst>
          </p:cNvPr>
          <p:cNvSpPr>
            <a:spLocks noChangeShapeType="1"/>
          </p:cNvSpPr>
          <p:nvPr/>
        </p:nvSpPr>
        <p:spPr bwMode="auto">
          <a:xfrm>
            <a:off x="3481388" y="406400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53266" name="Line 69">
            <a:extLst>
              <a:ext uri="{FF2B5EF4-FFF2-40B4-BE49-F238E27FC236}">
                <a16:creationId xmlns:a16="http://schemas.microsoft.com/office/drawing/2014/main" id="{7291352B-35EB-453E-877F-75D5711B1D42}"/>
              </a:ext>
            </a:extLst>
          </p:cNvPr>
          <p:cNvSpPr>
            <a:spLocks noChangeShapeType="1"/>
          </p:cNvSpPr>
          <p:nvPr/>
        </p:nvSpPr>
        <p:spPr bwMode="auto">
          <a:xfrm>
            <a:off x="3513138" y="406400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53267" name="Line 74">
            <a:extLst>
              <a:ext uri="{FF2B5EF4-FFF2-40B4-BE49-F238E27FC236}">
                <a16:creationId xmlns:a16="http://schemas.microsoft.com/office/drawing/2014/main" id="{014C32FE-6286-4C57-917F-DF040CAEA990}"/>
              </a:ext>
            </a:extLst>
          </p:cNvPr>
          <p:cNvSpPr>
            <a:spLocks noChangeShapeType="1"/>
          </p:cNvSpPr>
          <p:nvPr/>
        </p:nvSpPr>
        <p:spPr bwMode="auto">
          <a:xfrm>
            <a:off x="3513138" y="406400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53268" name="Line 75">
            <a:extLst>
              <a:ext uri="{FF2B5EF4-FFF2-40B4-BE49-F238E27FC236}">
                <a16:creationId xmlns:a16="http://schemas.microsoft.com/office/drawing/2014/main" id="{A97E8805-22C8-4ED0-8EA2-86CD6546E31C}"/>
              </a:ext>
            </a:extLst>
          </p:cNvPr>
          <p:cNvSpPr>
            <a:spLocks noChangeShapeType="1"/>
          </p:cNvSpPr>
          <p:nvPr/>
        </p:nvSpPr>
        <p:spPr bwMode="auto">
          <a:xfrm>
            <a:off x="3544888" y="406400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53269" name="Line 79">
            <a:extLst>
              <a:ext uri="{FF2B5EF4-FFF2-40B4-BE49-F238E27FC236}">
                <a16:creationId xmlns:a16="http://schemas.microsoft.com/office/drawing/2014/main" id="{BE678C13-3D1A-488E-A0FE-A95602A361CF}"/>
              </a:ext>
            </a:extLst>
          </p:cNvPr>
          <p:cNvSpPr>
            <a:spLocks noChangeShapeType="1"/>
          </p:cNvSpPr>
          <p:nvPr/>
        </p:nvSpPr>
        <p:spPr bwMode="auto">
          <a:xfrm>
            <a:off x="3544888" y="406400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graphicFrame>
        <p:nvGraphicFramePr>
          <p:cNvPr id="34124" name="Group 332">
            <a:extLst>
              <a:ext uri="{FF2B5EF4-FFF2-40B4-BE49-F238E27FC236}">
                <a16:creationId xmlns:a16="http://schemas.microsoft.com/office/drawing/2014/main" id="{AABAB411-0B81-4090-A767-3B64D747B9E8}"/>
              </a:ext>
            </a:extLst>
          </p:cNvPr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4176827253"/>
              </p:ext>
            </p:extLst>
          </p:nvPr>
        </p:nvGraphicFramePr>
        <p:xfrm>
          <a:off x="468313" y="274638"/>
          <a:ext cx="8229600" cy="5958652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16462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62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4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62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462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274228">
                <a:tc gridSpan="5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200" b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</a:rPr>
                        <a:t>Zkušební napětí naprázdno a opakovací kmitočet impulzů</a:t>
                      </a:r>
                      <a:br>
                        <a:rPr kumimoji="0" lang="cs-CZ" altLang="cs-CZ" sz="2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</a:rPr>
                      </a:br>
                      <a:r>
                        <a:rPr kumimoji="0" lang="cs-CZ" altLang="cs-CZ" sz="2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</a:rPr>
                        <a:t>pro zkoušku rychlými elektrickými přechodovými jevy (EFT)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26" marB="45726" anchor="ctr" horzOverflow="overflow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195"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600" b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600" b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Úroveň</a:t>
                      </a:r>
                      <a:endParaRPr kumimoji="0" lang="cs-CZ" altLang="cs-CZ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26" marB="45726" anchor="ctr" horzOverflow="overflow"/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Vstupy/výstupy napájení, Vstupy/výstupy uzemnění(PE)</a:t>
                      </a:r>
                      <a:endParaRPr kumimoji="0" lang="cs-CZ" altLang="cs-CZ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26" marB="45726" anchor="ctr" horzOverflow="overflow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Signálové a ovládací vstupy/výstupy</a:t>
                      </a:r>
                      <a:endParaRPr kumimoji="0" lang="cs-CZ" altLang="cs-CZ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26" marB="45726" anchor="ctr" horzOverflow="overflow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13261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Vrcholové napětí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kumimoji="0" lang="cs-CZ" altLang="cs-CZ" sz="1600" b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kV</a:t>
                      </a:r>
                      <a:r>
                        <a:rPr kumimoji="0" lang="cs-CZ" altLang="cs-CZ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kumimoji="0" lang="cs-CZ" altLang="cs-CZ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26" marB="45726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Opakovací kmitočet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(kHz)</a:t>
                      </a:r>
                      <a:endParaRPr kumimoji="0" lang="cs-CZ" altLang="cs-CZ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26" marB="45726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Vrcholové napětí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kumimoji="0" lang="cs-CZ" altLang="cs-CZ" sz="1600" b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kV</a:t>
                      </a:r>
                      <a:r>
                        <a:rPr kumimoji="0" lang="cs-CZ" altLang="cs-CZ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kumimoji="0" lang="cs-CZ" altLang="cs-CZ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26" marB="45726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Opakovací kmitočet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(kHz)</a:t>
                      </a:r>
                      <a:endParaRPr kumimoji="0" lang="cs-CZ" altLang="cs-CZ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26" marB="45726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522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kumimoji="0" lang="cs-CZ" altLang="cs-CZ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26" marB="45726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0,5</a:t>
                      </a:r>
                      <a:endParaRPr kumimoji="0" lang="cs-CZ" altLang="cs-CZ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26" marB="45726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5 nebo 100</a:t>
                      </a:r>
                      <a:endParaRPr kumimoji="0" lang="cs-CZ" altLang="cs-CZ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26" marB="45726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0,25</a:t>
                      </a:r>
                      <a:endParaRPr kumimoji="0" lang="cs-CZ" altLang="cs-CZ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26" marB="45726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5 nebo 100</a:t>
                      </a:r>
                      <a:endParaRPr kumimoji="0" lang="cs-CZ" altLang="cs-CZ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26" marB="45726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68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kumimoji="0" lang="cs-CZ" altLang="cs-CZ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26" marB="45726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kumimoji="0" lang="cs-CZ" altLang="cs-CZ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26" marB="45726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altLang="cs-CZ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5 nebo 100</a:t>
                      </a:r>
                      <a:endParaRPr kumimoji="0" lang="cs-CZ" altLang="cs-CZ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26" marB="45726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0,5</a:t>
                      </a:r>
                      <a:endParaRPr kumimoji="0" lang="cs-CZ" altLang="cs-CZ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26" marB="45726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5 nebo 100</a:t>
                      </a:r>
                      <a:endParaRPr kumimoji="0" lang="cs-CZ" altLang="cs-CZ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26" marB="45726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522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kumimoji="0" lang="cs-CZ" altLang="cs-CZ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26" marB="45726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kumimoji="0" lang="cs-CZ" altLang="cs-CZ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26" marB="45726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altLang="cs-CZ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5 nebo 100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26" marB="45726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kumimoji="0" lang="cs-CZ" altLang="cs-CZ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26" marB="45726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5 nebo 100</a:t>
                      </a:r>
                      <a:endParaRPr kumimoji="0" lang="cs-CZ" altLang="cs-CZ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26" marB="45726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522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kumimoji="0" lang="cs-CZ" altLang="cs-CZ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26" marB="45726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kumimoji="0" lang="cs-CZ" altLang="cs-CZ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26" marB="45726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5 nebo 100</a:t>
                      </a:r>
                      <a:endParaRPr kumimoji="0" lang="cs-CZ" altLang="cs-CZ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26" marB="45726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kumimoji="0" lang="cs-CZ" altLang="cs-CZ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26" marB="45726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5 nebo 100</a:t>
                      </a:r>
                      <a:endParaRPr kumimoji="0" lang="cs-CZ" altLang="cs-CZ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26" marB="45726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668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endParaRPr kumimoji="0" lang="cs-CZ" altLang="cs-CZ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26" marB="45726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speciální</a:t>
                      </a:r>
                      <a:endParaRPr kumimoji="0" lang="cs-CZ" altLang="cs-CZ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26" marB="45726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speciální</a:t>
                      </a:r>
                      <a:endParaRPr kumimoji="0" lang="cs-CZ" altLang="cs-CZ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26" marB="45726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speciální</a:t>
                      </a:r>
                      <a:endParaRPr kumimoji="0" lang="cs-CZ" altLang="cs-CZ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26" marB="45726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speciální</a:t>
                      </a:r>
                      <a:endParaRPr kumimoji="0" lang="cs-CZ" altLang="cs-CZ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26" marB="45726"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3319" name="Rectangle 333">
            <a:extLst>
              <a:ext uri="{FF2B5EF4-FFF2-40B4-BE49-F238E27FC236}">
                <a16:creationId xmlns:a16="http://schemas.microsoft.com/office/drawing/2014/main" id="{C5069395-2C2C-426E-A77A-EAAA72EB7E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568" y="6398696"/>
            <a:ext cx="865130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/>
              <a:t>Minimální doba trvání vlastní zkoušky je 1 minuta pro jedno napětí a jednu polaritu.</a:t>
            </a:r>
            <a:r>
              <a:rPr lang="cs-CZ" altLang="cs-CZ" sz="1100" dirty="0"/>
              <a:t> </a:t>
            </a:r>
            <a:endParaRPr lang="cs-CZ" altLang="cs-CZ" sz="18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C665AB6C-AF18-4311-991C-F2F1D81ADA2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14845" y="41616"/>
            <a:ext cx="9114310" cy="6774767"/>
          </a:xfrm>
          <a:prstGeom prst="rect">
            <a:avLst/>
          </a:prstGeom>
        </p:spPr>
      </p:pic>
      <p:sp>
        <p:nvSpPr>
          <p:cNvPr id="47106" name="Rectangle 2">
            <a:extLst>
              <a:ext uri="{FF2B5EF4-FFF2-40B4-BE49-F238E27FC236}">
                <a16:creationId xmlns:a16="http://schemas.microsoft.com/office/drawing/2014/main" id="{24012A25-4D72-4612-9541-0BF3567B01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6104" y="2400300"/>
            <a:ext cx="9114310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 b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Rázový impulz – zkouška odolnosti</a:t>
            </a:r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FEAA913E-737E-49EA-96F4-530582ACDA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defRPr/>
            </a:pPr>
            <a:r>
              <a:rPr lang="cs-CZ" altLang="cs-CZ" sz="3200" b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ČSN EN 61000-4-5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1">
            <a:extLst>
              <a:ext uri="{FF2B5EF4-FFF2-40B4-BE49-F238E27FC236}">
                <a16:creationId xmlns:a16="http://schemas.microsoft.com/office/drawing/2014/main" id="{89FBAC8B-8B29-4B66-9D45-A526752388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2725" y="0"/>
            <a:ext cx="8229600" cy="850900"/>
          </a:xfrm>
        </p:spPr>
        <p:txBody>
          <a:bodyPr/>
          <a:lstStyle/>
          <a:p>
            <a:pPr algn="l" eaLnBrk="1" hangingPunct="1">
              <a:buClr>
                <a:srgbClr val="333399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altLang="cs-CZ" sz="3600" b="1">
                <a:solidFill>
                  <a:srgbClr val="333399"/>
                </a:solidFill>
              </a:rPr>
              <a:t>Rázový impulz</a:t>
            </a:r>
          </a:p>
        </p:txBody>
      </p:sp>
      <p:sp>
        <p:nvSpPr>
          <p:cNvPr id="55299" name="Rectangle 2">
            <a:extLst>
              <a:ext uri="{FF2B5EF4-FFF2-40B4-BE49-F238E27FC236}">
                <a16:creationId xmlns:a16="http://schemas.microsoft.com/office/drawing/2014/main" id="{CB5294D5-6B8D-42FE-AD4D-9B7E48E948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42034" y="729347"/>
            <a:ext cx="8362950" cy="1168102"/>
          </a:xfrm>
        </p:spPr>
        <p:txBody>
          <a:bodyPr/>
          <a:lstStyle/>
          <a:p>
            <a:pPr marL="0" indent="0" eaLnBrk="1" hangingPunct="1">
              <a:spcBef>
                <a:spcPts val="600"/>
              </a:spcBef>
              <a:buFontTx/>
              <a:buNone/>
              <a:tabLst>
                <a:tab pos="106363" algn="l"/>
                <a:tab pos="555625" algn="l"/>
                <a:tab pos="1004888" algn="l"/>
                <a:tab pos="1454150" algn="l"/>
                <a:tab pos="1903413" algn="l"/>
                <a:tab pos="2352675" algn="l"/>
                <a:tab pos="2801938" algn="l"/>
                <a:tab pos="3251200" algn="l"/>
                <a:tab pos="3700463" algn="l"/>
                <a:tab pos="4149725" algn="l"/>
                <a:tab pos="4598988" algn="l"/>
                <a:tab pos="5048250" algn="l"/>
                <a:tab pos="5497513" algn="l"/>
                <a:tab pos="5946775" algn="l"/>
                <a:tab pos="6396038" algn="l"/>
                <a:tab pos="6845300" algn="l"/>
                <a:tab pos="7294563" algn="l"/>
                <a:tab pos="7743825" algn="l"/>
                <a:tab pos="8193088" algn="l"/>
                <a:tab pos="8642350" algn="l"/>
              </a:tabLst>
            </a:pPr>
            <a:r>
              <a:rPr lang="cs-CZ" altLang="cs-CZ" sz="2400" dirty="0"/>
              <a:t>Vysokoenergetický impulz napětí nebo proudu, který se šíří podél vedení nebo obvodu a je charakterizován strmým čelem a pomalejším týlem.</a:t>
            </a:r>
          </a:p>
        </p:txBody>
      </p:sp>
      <p:sp>
        <p:nvSpPr>
          <p:cNvPr id="55300" name="Rectangle 3">
            <a:extLst>
              <a:ext uri="{FF2B5EF4-FFF2-40B4-BE49-F238E27FC236}">
                <a16:creationId xmlns:a16="http://schemas.microsoft.com/office/drawing/2014/main" id="{61196F3B-DDC7-465D-A1F1-C10E103F88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1811338"/>
            <a:ext cx="8229600" cy="850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333399"/>
              </a:buClr>
              <a:buFontTx/>
              <a:buNone/>
            </a:pPr>
            <a:r>
              <a:rPr lang="en-GB" altLang="cs-CZ" sz="3600" b="1">
                <a:solidFill>
                  <a:srgbClr val="333399"/>
                </a:solidFill>
              </a:rPr>
              <a:t>Příčiny vzniku</a:t>
            </a:r>
          </a:p>
        </p:txBody>
      </p:sp>
      <p:sp>
        <p:nvSpPr>
          <p:cNvPr id="55301" name="Rectangle 7">
            <a:extLst>
              <a:ext uri="{FF2B5EF4-FFF2-40B4-BE49-F238E27FC236}">
                <a16:creationId xmlns:a16="http://schemas.microsoft.com/office/drawing/2014/main" id="{EB75D690-0A04-4962-818E-B5187C74B9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2632940"/>
            <a:ext cx="8641084" cy="3991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39725" indent="-3397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9775" indent="-2825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800"/>
              </a:spcBef>
              <a:buFont typeface="Wingdings" panose="05000000000000000000" pitchFamily="2" charset="2"/>
              <a:buChar char="q"/>
            </a:pPr>
            <a:r>
              <a:rPr lang="cs-CZ" altLang="cs-CZ" sz="2400" b="1" dirty="0">
                <a:solidFill>
                  <a:srgbClr val="000000"/>
                </a:solidFill>
                <a:ea typeface="Arial Unicode MS"/>
                <a:cs typeface="Arial Unicode MS"/>
              </a:rPr>
              <a:t>atmosférická přepětí (bleskový výboj - LEMP)</a:t>
            </a:r>
            <a:endParaRPr lang="cs-CZ" altLang="cs-CZ" sz="1800" dirty="0">
              <a:solidFill>
                <a:srgbClr val="000000"/>
              </a:solidFill>
              <a:ea typeface="Arial Unicode MS"/>
              <a:cs typeface="Arial Unicode MS"/>
            </a:endParaRPr>
          </a:p>
          <a:p>
            <a:pPr marL="900000" eaLnBrk="1" hangingPunct="1"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cs-CZ" altLang="cs-CZ" sz="2000" dirty="0">
                <a:solidFill>
                  <a:srgbClr val="000000"/>
                </a:solidFill>
                <a:ea typeface="Arial Unicode MS"/>
                <a:cs typeface="Arial Unicode MS"/>
              </a:rPr>
              <a:t>úder blesku ohrožuje elektrická a elektronická zařízení</a:t>
            </a:r>
            <a:br>
              <a:rPr lang="cs-CZ" altLang="cs-CZ" sz="2000" dirty="0">
                <a:solidFill>
                  <a:srgbClr val="000000"/>
                </a:solidFill>
                <a:ea typeface="Arial Unicode MS"/>
                <a:cs typeface="Arial Unicode MS"/>
              </a:rPr>
            </a:br>
            <a:r>
              <a:rPr lang="cs-CZ" altLang="cs-CZ" sz="2000" dirty="0">
                <a:solidFill>
                  <a:srgbClr val="000000"/>
                </a:solidFill>
                <a:ea typeface="Arial Unicode MS"/>
                <a:cs typeface="Arial Unicode MS"/>
              </a:rPr>
              <a:t>až do vzdálenosti 4 km </a:t>
            </a:r>
          </a:p>
          <a:p>
            <a:pPr marL="900000" eaLnBrk="1" hangingPunct="1"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cs-CZ" altLang="cs-CZ" sz="2000" dirty="0">
                <a:solidFill>
                  <a:srgbClr val="000000"/>
                </a:solidFill>
                <a:ea typeface="Arial Unicode MS"/>
                <a:cs typeface="Arial Unicode MS"/>
              </a:rPr>
              <a:t>velikost proudu bleskového výboje dosahuje až 150 </a:t>
            </a:r>
            <a:r>
              <a:rPr lang="cs-CZ" altLang="cs-CZ" sz="2000" dirty="0" err="1">
                <a:solidFill>
                  <a:srgbClr val="000000"/>
                </a:solidFill>
                <a:ea typeface="Arial Unicode MS"/>
                <a:cs typeface="Arial Unicode MS"/>
              </a:rPr>
              <a:t>kA</a:t>
            </a:r>
            <a:r>
              <a:rPr lang="cs-CZ" altLang="cs-CZ" sz="2000" dirty="0">
                <a:solidFill>
                  <a:srgbClr val="000000"/>
                </a:solidFill>
                <a:ea typeface="Arial Unicode MS"/>
                <a:cs typeface="Arial Unicode MS"/>
              </a:rPr>
              <a:t> </a:t>
            </a:r>
          </a:p>
          <a:p>
            <a:pPr marL="900000" eaLnBrk="1" hangingPunct="1"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cs-CZ" altLang="cs-CZ" sz="2000" dirty="0">
                <a:solidFill>
                  <a:srgbClr val="000000"/>
                </a:solidFill>
                <a:ea typeface="Arial Unicode MS"/>
                <a:cs typeface="Arial Unicode MS"/>
              </a:rPr>
              <a:t>celkový náboj 150 až 300 C, energie impulzu 2,5 až 10 MJ</a:t>
            </a:r>
          </a:p>
          <a:p>
            <a:pPr eaLnBrk="1" hangingPunct="1">
              <a:spcBef>
                <a:spcPts val="800"/>
              </a:spcBef>
              <a:buFont typeface="Wingdings" panose="05000000000000000000" pitchFamily="2" charset="2"/>
              <a:buChar char="q"/>
            </a:pPr>
            <a:r>
              <a:rPr lang="cs-CZ" altLang="cs-CZ" sz="2400" b="1" dirty="0">
                <a:solidFill>
                  <a:srgbClr val="000000"/>
                </a:solidFill>
                <a:ea typeface="Arial Unicode MS"/>
                <a:cs typeface="Arial Unicode MS"/>
              </a:rPr>
              <a:t>spínací přepětí</a:t>
            </a:r>
            <a:endParaRPr lang="cs-CZ" altLang="cs-CZ" sz="2400" dirty="0">
              <a:solidFill>
                <a:srgbClr val="000000"/>
              </a:solidFill>
              <a:ea typeface="Arial Unicode MS"/>
              <a:cs typeface="Arial Unicode MS"/>
            </a:endParaRPr>
          </a:p>
          <a:p>
            <a:pPr marL="900000" eaLnBrk="1" hangingPunct="1"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cs-CZ" altLang="cs-CZ" sz="2000" dirty="0">
                <a:solidFill>
                  <a:srgbClr val="000000"/>
                </a:solidFill>
                <a:ea typeface="Arial Unicode MS"/>
                <a:cs typeface="Arial Unicode MS"/>
              </a:rPr>
              <a:t>spínací a poruchové jevy v napájecí síti</a:t>
            </a:r>
          </a:p>
          <a:p>
            <a:pPr marL="900000" eaLnBrk="1" hangingPunct="1"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cs-CZ" altLang="cs-CZ" sz="2000" dirty="0">
                <a:solidFill>
                  <a:srgbClr val="000000"/>
                </a:solidFill>
                <a:ea typeface="Arial Unicode MS"/>
                <a:cs typeface="Arial Unicode MS"/>
              </a:rPr>
              <a:t>za nebezpečné zdroje přepětí (a rovněž vysokofrekvenčního rušení) je nutno považovat všechna zařízení, v nichž dochází</a:t>
            </a:r>
            <a:br>
              <a:rPr lang="cs-CZ" altLang="cs-CZ" sz="2000" dirty="0">
                <a:solidFill>
                  <a:srgbClr val="000000"/>
                </a:solidFill>
                <a:ea typeface="Arial Unicode MS"/>
                <a:cs typeface="Arial Unicode MS"/>
              </a:rPr>
            </a:br>
            <a:r>
              <a:rPr lang="cs-CZ" altLang="cs-CZ" sz="2000" dirty="0">
                <a:solidFill>
                  <a:srgbClr val="000000"/>
                </a:solidFill>
                <a:ea typeface="Arial Unicode MS"/>
                <a:cs typeface="Arial Unicode MS"/>
              </a:rPr>
              <a:t>ke vzniku elektrického oblouku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1CCEDFF2-5D61-42EA-99AF-82F7F2AA67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26" y="2456048"/>
            <a:ext cx="4589904" cy="4327412"/>
          </a:xfrm>
          <a:prstGeom prst="rect">
            <a:avLst/>
          </a:prstGeom>
        </p:spPr>
      </p:pic>
      <p:sp>
        <p:nvSpPr>
          <p:cNvPr id="57347" name="Rectangle 3">
            <a:extLst>
              <a:ext uri="{FF2B5EF4-FFF2-40B4-BE49-F238E27FC236}">
                <a16:creationId xmlns:a16="http://schemas.microsoft.com/office/drawing/2014/main" id="{B37629EA-1C40-4EEC-810F-824DE00349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6290" y="3647405"/>
            <a:ext cx="4392488" cy="3170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000" dirty="0">
                <a:solidFill>
                  <a:schemeClr val="accent2"/>
                </a:solidFill>
              </a:rPr>
              <a:t>Nepřímý účinek blesku</a:t>
            </a:r>
            <a:r>
              <a:rPr lang="cs-CZ" altLang="cs-CZ" sz="2000" dirty="0"/>
              <a:t> spočívá</a:t>
            </a:r>
            <a:br>
              <a:rPr lang="cs-CZ" altLang="cs-CZ" sz="2000" dirty="0"/>
            </a:br>
            <a:r>
              <a:rPr lang="cs-CZ" altLang="cs-CZ" sz="2000" dirty="0"/>
              <a:t>v zavlečení napěťového rázového impulzu z vnějšího vedení nízkého, případně i vysokého napětí do vnitřního silového rozvodu budov.</a:t>
            </a:r>
            <a:br>
              <a:rPr lang="cs-CZ" altLang="cs-CZ" sz="2000" dirty="0"/>
            </a:br>
            <a:r>
              <a:rPr lang="cs-CZ" altLang="cs-CZ" sz="2000" dirty="0"/>
              <a:t>Je důležité, aby na vstupu budovy byla instalována primární přepěťová ochrana (bleskojistky, varistory) a aby budova byla vybavena dobrým zemnicím systémem.</a:t>
            </a:r>
            <a:r>
              <a:rPr lang="cs-CZ" altLang="cs-CZ" sz="1100" dirty="0"/>
              <a:t> </a:t>
            </a:r>
            <a:endParaRPr lang="cs-CZ" altLang="cs-CZ" sz="1800" dirty="0"/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B925FB72-9445-4210-8D92-62B6A626B1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4410" y="15643"/>
            <a:ext cx="4297264" cy="3672000"/>
          </a:xfrm>
          <a:prstGeom prst="rect">
            <a:avLst/>
          </a:prstGeom>
        </p:spPr>
      </p:pic>
      <p:sp>
        <p:nvSpPr>
          <p:cNvPr id="57346" name="Rectangle 2">
            <a:extLst>
              <a:ext uri="{FF2B5EF4-FFF2-40B4-BE49-F238E27FC236}">
                <a16:creationId xmlns:a16="http://schemas.microsoft.com/office/drawing/2014/main" id="{0F490E81-4EFB-4781-A518-8AD051FE89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672" y="332656"/>
            <a:ext cx="4487678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000" dirty="0">
                <a:solidFill>
                  <a:schemeClr val="accent2"/>
                </a:solidFill>
              </a:rPr>
              <a:t>Přímý úder blesku</a:t>
            </a:r>
            <a:r>
              <a:rPr lang="cs-CZ" altLang="cs-CZ" sz="2000" dirty="0"/>
              <a:t> </a:t>
            </a:r>
            <a:r>
              <a:rPr lang="cs-CZ" altLang="cs-CZ" sz="2000" dirty="0">
                <a:solidFill>
                  <a:schemeClr val="accent2"/>
                </a:solidFill>
              </a:rPr>
              <a:t>do budovy</a:t>
            </a:r>
            <a:r>
              <a:rPr lang="cs-CZ" altLang="cs-CZ" sz="2000" dirty="0"/>
              <a:t> má</a:t>
            </a:r>
            <a:br>
              <a:rPr lang="cs-CZ" altLang="cs-CZ" sz="2000" dirty="0"/>
            </a:br>
            <a:r>
              <a:rPr lang="cs-CZ" altLang="cs-CZ" sz="2000" dirty="0"/>
              <a:t>za následek rázový impulz proudu, který neprotéká pouze bleskosvodem, ale může se uzavírat i přes kovové konstrukce budovy, a tedy protéká</a:t>
            </a:r>
            <a:br>
              <a:rPr lang="cs-CZ" altLang="cs-CZ" sz="2000" dirty="0"/>
            </a:br>
            <a:r>
              <a:rPr lang="cs-CZ" altLang="cs-CZ" sz="2000" dirty="0"/>
              <a:t>i vnitřkem budovy v blízkosti elektronických zařízení. 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 vás může zasáhnout blesk. Co to je nebeská elektřina a jak vzniká? -  iDNES.cz">
            <a:extLst>
              <a:ext uri="{FF2B5EF4-FFF2-40B4-BE49-F238E27FC236}">
                <a16:creationId xmlns:a16="http://schemas.microsoft.com/office/drawing/2014/main" id="{76ED192A-007E-48B5-BC67-DBCBDA2E46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1896" y="0"/>
            <a:ext cx="7637686" cy="6833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13">
            <a:extLst>
              <a:ext uri="{FF2B5EF4-FFF2-40B4-BE49-F238E27FC236}">
                <a16:creationId xmlns:a16="http://schemas.microsoft.com/office/drawing/2014/main" id="{048B54B3-CE42-449F-9483-C9114F6857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504" y="476672"/>
            <a:ext cx="3744416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ct val="20000"/>
              </a:spcBef>
              <a:buChar char="•"/>
              <a:tabLst>
                <a:tab pos="106363" algn="l"/>
                <a:tab pos="555625" algn="l"/>
                <a:tab pos="1004888" algn="l"/>
                <a:tab pos="1454150" algn="l"/>
                <a:tab pos="1903413" algn="l"/>
                <a:tab pos="2352675" algn="l"/>
                <a:tab pos="2801938" algn="l"/>
                <a:tab pos="3251200" algn="l"/>
                <a:tab pos="3700463" algn="l"/>
                <a:tab pos="4149725" algn="l"/>
                <a:tab pos="4598988" algn="l"/>
                <a:tab pos="5048250" algn="l"/>
                <a:tab pos="5497513" algn="l"/>
                <a:tab pos="5946775" algn="l"/>
                <a:tab pos="6396038" algn="l"/>
                <a:tab pos="6845300" algn="l"/>
                <a:tab pos="7294563" algn="l"/>
                <a:tab pos="7743825" algn="l"/>
                <a:tab pos="8193088" algn="l"/>
                <a:tab pos="864235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9775" indent="-282575">
              <a:spcBef>
                <a:spcPct val="20000"/>
              </a:spcBef>
              <a:buChar char="–"/>
              <a:tabLst>
                <a:tab pos="106363" algn="l"/>
                <a:tab pos="555625" algn="l"/>
                <a:tab pos="1004888" algn="l"/>
                <a:tab pos="1454150" algn="l"/>
                <a:tab pos="1903413" algn="l"/>
                <a:tab pos="2352675" algn="l"/>
                <a:tab pos="2801938" algn="l"/>
                <a:tab pos="3251200" algn="l"/>
                <a:tab pos="3700463" algn="l"/>
                <a:tab pos="4149725" algn="l"/>
                <a:tab pos="4598988" algn="l"/>
                <a:tab pos="5048250" algn="l"/>
                <a:tab pos="5497513" algn="l"/>
                <a:tab pos="5946775" algn="l"/>
                <a:tab pos="6396038" algn="l"/>
                <a:tab pos="6845300" algn="l"/>
                <a:tab pos="7294563" algn="l"/>
                <a:tab pos="7743825" algn="l"/>
                <a:tab pos="8193088" algn="l"/>
                <a:tab pos="864235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06363" algn="l"/>
                <a:tab pos="555625" algn="l"/>
                <a:tab pos="1004888" algn="l"/>
                <a:tab pos="1454150" algn="l"/>
                <a:tab pos="1903413" algn="l"/>
                <a:tab pos="2352675" algn="l"/>
                <a:tab pos="2801938" algn="l"/>
                <a:tab pos="3251200" algn="l"/>
                <a:tab pos="3700463" algn="l"/>
                <a:tab pos="4149725" algn="l"/>
                <a:tab pos="4598988" algn="l"/>
                <a:tab pos="5048250" algn="l"/>
                <a:tab pos="5497513" algn="l"/>
                <a:tab pos="5946775" algn="l"/>
                <a:tab pos="6396038" algn="l"/>
                <a:tab pos="6845300" algn="l"/>
                <a:tab pos="7294563" algn="l"/>
                <a:tab pos="7743825" algn="l"/>
                <a:tab pos="8193088" algn="l"/>
                <a:tab pos="864235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06363" algn="l"/>
                <a:tab pos="555625" algn="l"/>
                <a:tab pos="1004888" algn="l"/>
                <a:tab pos="1454150" algn="l"/>
                <a:tab pos="1903413" algn="l"/>
                <a:tab pos="2352675" algn="l"/>
                <a:tab pos="2801938" algn="l"/>
                <a:tab pos="3251200" algn="l"/>
                <a:tab pos="3700463" algn="l"/>
                <a:tab pos="4149725" algn="l"/>
                <a:tab pos="4598988" algn="l"/>
                <a:tab pos="5048250" algn="l"/>
                <a:tab pos="5497513" algn="l"/>
                <a:tab pos="5946775" algn="l"/>
                <a:tab pos="6396038" algn="l"/>
                <a:tab pos="6845300" algn="l"/>
                <a:tab pos="7294563" algn="l"/>
                <a:tab pos="7743825" algn="l"/>
                <a:tab pos="8193088" algn="l"/>
                <a:tab pos="86423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06363" algn="l"/>
                <a:tab pos="555625" algn="l"/>
                <a:tab pos="1004888" algn="l"/>
                <a:tab pos="1454150" algn="l"/>
                <a:tab pos="1903413" algn="l"/>
                <a:tab pos="2352675" algn="l"/>
                <a:tab pos="2801938" algn="l"/>
                <a:tab pos="3251200" algn="l"/>
                <a:tab pos="3700463" algn="l"/>
                <a:tab pos="4149725" algn="l"/>
                <a:tab pos="4598988" algn="l"/>
                <a:tab pos="5048250" algn="l"/>
                <a:tab pos="5497513" algn="l"/>
                <a:tab pos="5946775" algn="l"/>
                <a:tab pos="6396038" algn="l"/>
                <a:tab pos="6845300" algn="l"/>
                <a:tab pos="7294563" algn="l"/>
                <a:tab pos="7743825" algn="l"/>
                <a:tab pos="8193088" algn="l"/>
                <a:tab pos="86423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06363" algn="l"/>
                <a:tab pos="555625" algn="l"/>
                <a:tab pos="1004888" algn="l"/>
                <a:tab pos="1454150" algn="l"/>
                <a:tab pos="1903413" algn="l"/>
                <a:tab pos="2352675" algn="l"/>
                <a:tab pos="2801938" algn="l"/>
                <a:tab pos="3251200" algn="l"/>
                <a:tab pos="3700463" algn="l"/>
                <a:tab pos="4149725" algn="l"/>
                <a:tab pos="4598988" algn="l"/>
                <a:tab pos="5048250" algn="l"/>
                <a:tab pos="5497513" algn="l"/>
                <a:tab pos="5946775" algn="l"/>
                <a:tab pos="6396038" algn="l"/>
                <a:tab pos="6845300" algn="l"/>
                <a:tab pos="7294563" algn="l"/>
                <a:tab pos="7743825" algn="l"/>
                <a:tab pos="8193088" algn="l"/>
                <a:tab pos="86423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06363" algn="l"/>
                <a:tab pos="555625" algn="l"/>
                <a:tab pos="1004888" algn="l"/>
                <a:tab pos="1454150" algn="l"/>
                <a:tab pos="1903413" algn="l"/>
                <a:tab pos="2352675" algn="l"/>
                <a:tab pos="2801938" algn="l"/>
                <a:tab pos="3251200" algn="l"/>
                <a:tab pos="3700463" algn="l"/>
                <a:tab pos="4149725" algn="l"/>
                <a:tab pos="4598988" algn="l"/>
                <a:tab pos="5048250" algn="l"/>
                <a:tab pos="5497513" algn="l"/>
                <a:tab pos="5946775" algn="l"/>
                <a:tab pos="6396038" algn="l"/>
                <a:tab pos="6845300" algn="l"/>
                <a:tab pos="7294563" algn="l"/>
                <a:tab pos="7743825" algn="l"/>
                <a:tab pos="8193088" algn="l"/>
                <a:tab pos="86423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06363" algn="l"/>
                <a:tab pos="555625" algn="l"/>
                <a:tab pos="1004888" algn="l"/>
                <a:tab pos="1454150" algn="l"/>
                <a:tab pos="1903413" algn="l"/>
                <a:tab pos="2352675" algn="l"/>
                <a:tab pos="2801938" algn="l"/>
                <a:tab pos="3251200" algn="l"/>
                <a:tab pos="3700463" algn="l"/>
                <a:tab pos="4149725" algn="l"/>
                <a:tab pos="4598988" algn="l"/>
                <a:tab pos="5048250" algn="l"/>
                <a:tab pos="5497513" algn="l"/>
                <a:tab pos="5946775" algn="l"/>
                <a:tab pos="6396038" algn="l"/>
                <a:tab pos="6845300" algn="l"/>
                <a:tab pos="7294563" algn="l"/>
                <a:tab pos="7743825" algn="l"/>
                <a:tab pos="8193088" algn="l"/>
                <a:tab pos="86423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06363" algn="l"/>
                <a:tab pos="555625" algn="l"/>
                <a:tab pos="1004888" algn="l"/>
                <a:tab pos="1454150" algn="l"/>
                <a:tab pos="1903413" algn="l"/>
                <a:tab pos="2352675" algn="l"/>
                <a:tab pos="2801938" algn="l"/>
                <a:tab pos="3251200" algn="l"/>
                <a:tab pos="3700463" algn="l"/>
                <a:tab pos="4149725" algn="l"/>
                <a:tab pos="4598988" algn="l"/>
                <a:tab pos="5048250" algn="l"/>
                <a:tab pos="5497513" algn="l"/>
                <a:tab pos="5946775" algn="l"/>
                <a:tab pos="6396038" algn="l"/>
                <a:tab pos="6845300" algn="l"/>
                <a:tab pos="7294563" algn="l"/>
                <a:tab pos="7743825" algn="l"/>
                <a:tab pos="8193088" algn="l"/>
                <a:tab pos="86423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None/>
            </a:pPr>
            <a:r>
              <a:rPr lang="cs-CZ" altLang="cs-CZ" sz="2800" b="1" dirty="0">
                <a:ln>
                  <a:solidFill>
                    <a:schemeClr val="tx1"/>
                  </a:solidFill>
                </a:ln>
                <a:solidFill>
                  <a:srgbClr val="FF9900"/>
                </a:solidFill>
                <a:ea typeface="Arial Unicode MS"/>
                <a:cs typeface="Arial Unicode MS"/>
              </a:rPr>
              <a:t>Intenzita el. pole</a:t>
            </a:r>
            <a:br>
              <a:rPr lang="cs-CZ" altLang="cs-CZ" sz="2800" b="1" dirty="0">
                <a:ln>
                  <a:solidFill>
                    <a:schemeClr val="tx1"/>
                  </a:solidFill>
                </a:ln>
                <a:solidFill>
                  <a:srgbClr val="FF9900"/>
                </a:solidFill>
                <a:ea typeface="Arial Unicode MS"/>
                <a:cs typeface="Arial Unicode MS"/>
              </a:rPr>
            </a:br>
            <a:r>
              <a:rPr lang="cs-CZ" altLang="cs-CZ" sz="2800" b="1" dirty="0">
                <a:ln>
                  <a:solidFill>
                    <a:schemeClr val="tx1"/>
                  </a:solidFill>
                </a:ln>
                <a:solidFill>
                  <a:srgbClr val="FF9900"/>
                </a:solidFill>
                <a:ea typeface="Arial Unicode MS"/>
                <a:cs typeface="Arial Unicode MS"/>
              </a:rPr>
              <a:t>na povrchu země je za</a:t>
            </a:r>
            <a:r>
              <a:rPr lang="cs-CZ" altLang="cs-CZ" sz="2800" b="1" dirty="0">
                <a:ln>
                  <a:solidFill>
                    <a:schemeClr val="tx1"/>
                  </a:solidFill>
                </a:ln>
                <a:solidFill>
                  <a:srgbClr val="FF9900"/>
                </a:solidFill>
              </a:rPr>
              <a:t> klidného počasí cca ‒130 V/m, za bouřky + 10 000 V/m.</a:t>
            </a:r>
            <a:endParaRPr lang="el-GR" altLang="cs-CZ" sz="2800" b="1" dirty="0">
              <a:ln>
                <a:solidFill>
                  <a:schemeClr val="tx1"/>
                </a:solidFill>
              </a:ln>
              <a:solidFill>
                <a:srgbClr val="FF9900"/>
              </a:solidFill>
              <a:cs typeface="Arial" panose="020B0604020202020204" pitchFamily="34" charset="0"/>
            </a:endParaRPr>
          </a:p>
          <a:p>
            <a:pPr eaLnBrk="1" hangingPunct="1">
              <a:spcBef>
                <a:spcPts val="600"/>
              </a:spcBef>
              <a:buNone/>
            </a:pPr>
            <a:endParaRPr lang="el-GR" altLang="cs-CZ" sz="2800" dirty="0">
              <a:ln>
                <a:solidFill>
                  <a:schemeClr val="tx1"/>
                </a:solidFill>
              </a:ln>
              <a:cs typeface="Arial" panose="020B0604020202020204" pitchFamily="34" charset="0"/>
            </a:endParaRPr>
          </a:p>
          <a:p>
            <a:pPr eaLnBrk="1" hangingPunct="1">
              <a:spcBef>
                <a:spcPts val="600"/>
              </a:spcBef>
              <a:buFontTx/>
              <a:buNone/>
            </a:pPr>
            <a:endParaRPr lang="en-GB" altLang="cs-CZ" sz="2400" dirty="0">
              <a:solidFill>
                <a:srgbClr val="000000"/>
              </a:solidFill>
              <a:ea typeface="Arial Unicode MS"/>
              <a:cs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val="238346343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hat you need to know about thunderstorms and lightning strikes - Chicago  Tribune">
            <a:extLst>
              <a:ext uri="{FF2B5EF4-FFF2-40B4-BE49-F238E27FC236}">
                <a16:creationId xmlns:a16="http://schemas.microsoft.com/office/drawing/2014/main" id="{0F581678-D125-441F-AC1B-B8CBF35803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1450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371" name="Rectangle 5">
            <a:extLst>
              <a:ext uri="{FF2B5EF4-FFF2-40B4-BE49-F238E27FC236}">
                <a16:creationId xmlns:a16="http://schemas.microsoft.com/office/drawing/2014/main" id="{B864387A-1F32-4CBF-A0B1-128F81B547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5000" y="908720"/>
            <a:ext cx="1872208" cy="100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ct val="20000"/>
              </a:spcBef>
              <a:buChar char="•"/>
              <a:tabLst>
                <a:tab pos="106363" algn="l"/>
                <a:tab pos="555625" algn="l"/>
                <a:tab pos="1004888" algn="l"/>
                <a:tab pos="1454150" algn="l"/>
                <a:tab pos="1903413" algn="l"/>
                <a:tab pos="2352675" algn="l"/>
                <a:tab pos="2801938" algn="l"/>
                <a:tab pos="3251200" algn="l"/>
                <a:tab pos="3700463" algn="l"/>
                <a:tab pos="4149725" algn="l"/>
                <a:tab pos="4598988" algn="l"/>
                <a:tab pos="5048250" algn="l"/>
                <a:tab pos="5497513" algn="l"/>
                <a:tab pos="5946775" algn="l"/>
                <a:tab pos="6396038" algn="l"/>
                <a:tab pos="6845300" algn="l"/>
                <a:tab pos="7294563" algn="l"/>
                <a:tab pos="7743825" algn="l"/>
                <a:tab pos="8193088" algn="l"/>
                <a:tab pos="864235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9775" indent="-282575">
              <a:spcBef>
                <a:spcPct val="20000"/>
              </a:spcBef>
              <a:buChar char="–"/>
              <a:tabLst>
                <a:tab pos="106363" algn="l"/>
                <a:tab pos="555625" algn="l"/>
                <a:tab pos="1004888" algn="l"/>
                <a:tab pos="1454150" algn="l"/>
                <a:tab pos="1903413" algn="l"/>
                <a:tab pos="2352675" algn="l"/>
                <a:tab pos="2801938" algn="l"/>
                <a:tab pos="3251200" algn="l"/>
                <a:tab pos="3700463" algn="l"/>
                <a:tab pos="4149725" algn="l"/>
                <a:tab pos="4598988" algn="l"/>
                <a:tab pos="5048250" algn="l"/>
                <a:tab pos="5497513" algn="l"/>
                <a:tab pos="5946775" algn="l"/>
                <a:tab pos="6396038" algn="l"/>
                <a:tab pos="6845300" algn="l"/>
                <a:tab pos="7294563" algn="l"/>
                <a:tab pos="7743825" algn="l"/>
                <a:tab pos="8193088" algn="l"/>
                <a:tab pos="864235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06363" algn="l"/>
                <a:tab pos="555625" algn="l"/>
                <a:tab pos="1004888" algn="l"/>
                <a:tab pos="1454150" algn="l"/>
                <a:tab pos="1903413" algn="l"/>
                <a:tab pos="2352675" algn="l"/>
                <a:tab pos="2801938" algn="l"/>
                <a:tab pos="3251200" algn="l"/>
                <a:tab pos="3700463" algn="l"/>
                <a:tab pos="4149725" algn="l"/>
                <a:tab pos="4598988" algn="l"/>
                <a:tab pos="5048250" algn="l"/>
                <a:tab pos="5497513" algn="l"/>
                <a:tab pos="5946775" algn="l"/>
                <a:tab pos="6396038" algn="l"/>
                <a:tab pos="6845300" algn="l"/>
                <a:tab pos="7294563" algn="l"/>
                <a:tab pos="7743825" algn="l"/>
                <a:tab pos="8193088" algn="l"/>
                <a:tab pos="864235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06363" algn="l"/>
                <a:tab pos="555625" algn="l"/>
                <a:tab pos="1004888" algn="l"/>
                <a:tab pos="1454150" algn="l"/>
                <a:tab pos="1903413" algn="l"/>
                <a:tab pos="2352675" algn="l"/>
                <a:tab pos="2801938" algn="l"/>
                <a:tab pos="3251200" algn="l"/>
                <a:tab pos="3700463" algn="l"/>
                <a:tab pos="4149725" algn="l"/>
                <a:tab pos="4598988" algn="l"/>
                <a:tab pos="5048250" algn="l"/>
                <a:tab pos="5497513" algn="l"/>
                <a:tab pos="5946775" algn="l"/>
                <a:tab pos="6396038" algn="l"/>
                <a:tab pos="6845300" algn="l"/>
                <a:tab pos="7294563" algn="l"/>
                <a:tab pos="7743825" algn="l"/>
                <a:tab pos="8193088" algn="l"/>
                <a:tab pos="86423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06363" algn="l"/>
                <a:tab pos="555625" algn="l"/>
                <a:tab pos="1004888" algn="l"/>
                <a:tab pos="1454150" algn="l"/>
                <a:tab pos="1903413" algn="l"/>
                <a:tab pos="2352675" algn="l"/>
                <a:tab pos="2801938" algn="l"/>
                <a:tab pos="3251200" algn="l"/>
                <a:tab pos="3700463" algn="l"/>
                <a:tab pos="4149725" algn="l"/>
                <a:tab pos="4598988" algn="l"/>
                <a:tab pos="5048250" algn="l"/>
                <a:tab pos="5497513" algn="l"/>
                <a:tab pos="5946775" algn="l"/>
                <a:tab pos="6396038" algn="l"/>
                <a:tab pos="6845300" algn="l"/>
                <a:tab pos="7294563" algn="l"/>
                <a:tab pos="7743825" algn="l"/>
                <a:tab pos="8193088" algn="l"/>
                <a:tab pos="86423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06363" algn="l"/>
                <a:tab pos="555625" algn="l"/>
                <a:tab pos="1004888" algn="l"/>
                <a:tab pos="1454150" algn="l"/>
                <a:tab pos="1903413" algn="l"/>
                <a:tab pos="2352675" algn="l"/>
                <a:tab pos="2801938" algn="l"/>
                <a:tab pos="3251200" algn="l"/>
                <a:tab pos="3700463" algn="l"/>
                <a:tab pos="4149725" algn="l"/>
                <a:tab pos="4598988" algn="l"/>
                <a:tab pos="5048250" algn="l"/>
                <a:tab pos="5497513" algn="l"/>
                <a:tab pos="5946775" algn="l"/>
                <a:tab pos="6396038" algn="l"/>
                <a:tab pos="6845300" algn="l"/>
                <a:tab pos="7294563" algn="l"/>
                <a:tab pos="7743825" algn="l"/>
                <a:tab pos="8193088" algn="l"/>
                <a:tab pos="86423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06363" algn="l"/>
                <a:tab pos="555625" algn="l"/>
                <a:tab pos="1004888" algn="l"/>
                <a:tab pos="1454150" algn="l"/>
                <a:tab pos="1903413" algn="l"/>
                <a:tab pos="2352675" algn="l"/>
                <a:tab pos="2801938" algn="l"/>
                <a:tab pos="3251200" algn="l"/>
                <a:tab pos="3700463" algn="l"/>
                <a:tab pos="4149725" algn="l"/>
                <a:tab pos="4598988" algn="l"/>
                <a:tab pos="5048250" algn="l"/>
                <a:tab pos="5497513" algn="l"/>
                <a:tab pos="5946775" algn="l"/>
                <a:tab pos="6396038" algn="l"/>
                <a:tab pos="6845300" algn="l"/>
                <a:tab pos="7294563" algn="l"/>
                <a:tab pos="7743825" algn="l"/>
                <a:tab pos="8193088" algn="l"/>
                <a:tab pos="86423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06363" algn="l"/>
                <a:tab pos="555625" algn="l"/>
                <a:tab pos="1004888" algn="l"/>
                <a:tab pos="1454150" algn="l"/>
                <a:tab pos="1903413" algn="l"/>
                <a:tab pos="2352675" algn="l"/>
                <a:tab pos="2801938" algn="l"/>
                <a:tab pos="3251200" algn="l"/>
                <a:tab pos="3700463" algn="l"/>
                <a:tab pos="4149725" algn="l"/>
                <a:tab pos="4598988" algn="l"/>
                <a:tab pos="5048250" algn="l"/>
                <a:tab pos="5497513" algn="l"/>
                <a:tab pos="5946775" algn="l"/>
                <a:tab pos="6396038" algn="l"/>
                <a:tab pos="6845300" algn="l"/>
                <a:tab pos="7294563" algn="l"/>
                <a:tab pos="7743825" algn="l"/>
                <a:tab pos="8193088" algn="l"/>
                <a:tab pos="86423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06363" algn="l"/>
                <a:tab pos="555625" algn="l"/>
                <a:tab pos="1004888" algn="l"/>
                <a:tab pos="1454150" algn="l"/>
                <a:tab pos="1903413" algn="l"/>
                <a:tab pos="2352675" algn="l"/>
                <a:tab pos="2801938" algn="l"/>
                <a:tab pos="3251200" algn="l"/>
                <a:tab pos="3700463" algn="l"/>
                <a:tab pos="4149725" algn="l"/>
                <a:tab pos="4598988" algn="l"/>
                <a:tab pos="5048250" algn="l"/>
                <a:tab pos="5497513" algn="l"/>
                <a:tab pos="5946775" algn="l"/>
                <a:tab pos="6396038" algn="l"/>
                <a:tab pos="6845300" algn="l"/>
                <a:tab pos="7294563" algn="l"/>
                <a:tab pos="7743825" algn="l"/>
                <a:tab pos="8193088" algn="l"/>
                <a:tab pos="86423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FontTx/>
              <a:buNone/>
            </a:pPr>
            <a:r>
              <a:rPr lang="cs-CZ" altLang="cs-CZ" sz="2000" b="1" dirty="0">
                <a:ea typeface="Arial Unicode MS"/>
                <a:cs typeface="Arial Unicode MS"/>
              </a:rPr>
              <a:t>Zpětný výboj, hlavní kanál</a:t>
            </a:r>
            <a:endParaRPr lang="en-GB" altLang="cs-CZ" sz="2000" b="1" dirty="0">
              <a:ea typeface="Arial Unicode MS"/>
              <a:cs typeface="Arial Unicode MS"/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056C31D-6F84-452C-95E4-28B1CA23D3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98520" y="618806"/>
            <a:ext cx="2664296" cy="100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ct val="20000"/>
              </a:spcBef>
              <a:buChar char="•"/>
              <a:tabLst>
                <a:tab pos="106363" algn="l"/>
                <a:tab pos="555625" algn="l"/>
                <a:tab pos="1004888" algn="l"/>
                <a:tab pos="1454150" algn="l"/>
                <a:tab pos="1903413" algn="l"/>
                <a:tab pos="2352675" algn="l"/>
                <a:tab pos="2801938" algn="l"/>
                <a:tab pos="3251200" algn="l"/>
                <a:tab pos="3700463" algn="l"/>
                <a:tab pos="4149725" algn="l"/>
                <a:tab pos="4598988" algn="l"/>
                <a:tab pos="5048250" algn="l"/>
                <a:tab pos="5497513" algn="l"/>
                <a:tab pos="5946775" algn="l"/>
                <a:tab pos="6396038" algn="l"/>
                <a:tab pos="6845300" algn="l"/>
                <a:tab pos="7294563" algn="l"/>
                <a:tab pos="7743825" algn="l"/>
                <a:tab pos="8193088" algn="l"/>
                <a:tab pos="864235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9775" indent="-282575">
              <a:spcBef>
                <a:spcPct val="20000"/>
              </a:spcBef>
              <a:buChar char="–"/>
              <a:tabLst>
                <a:tab pos="106363" algn="l"/>
                <a:tab pos="555625" algn="l"/>
                <a:tab pos="1004888" algn="l"/>
                <a:tab pos="1454150" algn="l"/>
                <a:tab pos="1903413" algn="l"/>
                <a:tab pos="2352675" algn="l"/>
                <a:tab pos="2801938" algn="l"/>
                <a:tab pos="3251200" algn="l"/>
                <a:tab pos="3700463" algn="l"/>
                <a:tab pos="4149725" algn="l"/>
                <a:tab pos="4598988" algn="l"/>
                <a:tab pos="5048250" algn="l"/>
                <a:tab pos="5497513" algn="l"/>
                <a:tab pos="5946775" algn="l"/>
                <a:tab pos="6396038" algn="l"/>
                <a:tab pos="6845300" algn="l"/>
                <a:tab pos="7294563" algn="l"/>
                <a:tab pos="7743825" algn="l"/>
                <a:tab pos="8193088" algn="l"/>
                <a:tab pos="864235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06363" algn="l"/>
                <a:tab pos="555625" algn="l"/>
                <a:tab pos="1004888" algn="l"/>
                <a:tab pos="1454150" algn="l"/>
                <a:tab pos="1903413" algn="l"/>
                <a:tab pos="2352675" algn="l"/>
                <a:tab pos="2801938" algn="l"/>
                <a:tab pos="3251200" algn="l"/>
                <a:tab pos="3700463" algn="l"/>
                <a:tab pos="4149725" algn="l"/>
                <a:tab pos="4598988" algn="l"/>
                <a:tab pos="5048250" algn="l"/>
                <a:tab pos="5497513" algn="l"/>
                <a:tab pos="5946775" algn="l"/>
                <a:tab pos="6396038" algn="l"/>
                <a:tab pos="6845300" algn="l"/>
                <a:tab pos="7294563" algn="l"/>
                <a:tab pos="7743825" algn="l"/>
                <a:tab pos="8193088" algn="l"/>
                <a:tab pos="864235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06363" algn="l"/>
                <a:tab pos="555625" algn="l"/>
                <a:tab pos="1004888" algn="l"/>
                <a:tab pos="1454150" algn="l"/>
                <a:tab pos="1903413" algn="l"/>
                <a:tab pos="2352675" algn="l"/>
                <a:tab pos="2801938" algn="l"/>
                <a:tab pos="3251200" algn="l"/>
                <a:tab pos="3700463" algn="l"/>
                <a:tab pos="4149725" algn="l"/>
                <a:tab pos="4598988" algn="l"/>
                <a:tab pos="5048250" algn="l"/>
                <a:tab pos="5497513" algn="l"/>
                <a:tab pos="5946775" algn="l"/>
                <a:tab pos="6396038" algn="l"/>
                <a:tab pos="6845300" algn="l"/>
                <a:tab pos="7294563" algn="l"/>
                <a:tab pos="7743825" algn="l"/>
                <a:tab pos="8193088" algn="l"/>
                <a:tab pos="86423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06363" algn="l"/>
                <a:tab pos="555625" algn="l"/>
                <a:tab pos="1004888" algn="l"/>
                <a:tab pos="1454150" algn="l"/>
                <a:tab pos="1903413" algn="l"/>
                <a:tab pos="2352675" algn="l"/>
                <a:tab pos="2801938" algn="l"/>
                <a:tab pos="3251200" algn="l"/>
                <a:tab pos="3700463" algn="l"/>
                <a:tab pos="4149725" algn="l"/>
                <a:tab pos="4598988" algn="l"/>
                <a:tab pos="5048250" algn="l"/>
                <a:tab pos="5497513" algn="l"/>
                <a:tab pos="5946775" algn="l"/>
                <a:tab pos="6396038" algn="l"/>
                <a:tab pos="6845300" algn="l"/>
                <a:tab pos="7294563" algn="l"/>
                <a:tab pos="7743825" algn="l"/>
                <a:tab pos="8193088" algn="l"/>
                <a:tab pos="86423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06363" algn="l"/>
                <a:tab pos="555625" algn="l"/>
                <a:tab pos="1004888" algn="l"/>
                <a:tab pos="1454150" algn="l"/>
                <a:tab pos="1903413" algn="l"/>
                <a:tab pos="2352675" algn="l"/>
                <a:tab pos="2801938" algn="l"/>
                <a:tab pos="3251200" algn="l"/>
                <a:tab pos="3700463" algn="l"/>
                <a:tab pos="4149725" algn="l"/>
                <a:tab pos="4598988" algn="l"/>
                <a:tab pos="5048250" algn="l"/>
                <a:tab pos="5497513" algn="l"/>
                <a:tab pos="5946775" algn="l"/>
                <a:tab pos="6396038" algn="l"/>
                <a:tab pos="6845300" algn="l"/>
                <a:tab pos="7294563" algn="l"/>
                <a:tab pos="7743825" algn="l"/>
                <a:tab pos="8193088" algn="l"/>
                <a:tab pos="86423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06363" algn="l"/>
                <a:tab pos="555625" algn="l"/>
                <a:tab pos="1004888" algn="l"/>
                <a:tab pos="1454150" algn="l"/>
                <a:tab pos="1903413" algn="l"/>
                <a:tab pos="2352675" algn="l"/>
                <a:tab pos="2801938" algn="l"/>
                <a:tab pos="3251200" algn="l"/>
                <a:tab pos="3700463" algn="l"/>
                <a:tab pos="4149725" algn="l"/>
                <a:tab pos="4598988" algn="l"/>
                <a:tab pos="5048250" algn="l"/>
                <a:tab pos="5497513" algn="l"/>
                <a:tab pos="5946775" algn="l"/>
                <a:tab pos="6396038" algn="l"/>
                <a:tab pos="6845300" algn="l"/>
                <a:tab pos="7294563" algn="l"/>
                <a:tab pos="7743825" algn="l"/>
                <a:tab pos="8193088" algn="l"/>
                <a:tab pos="86423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06363" algn="l"/>
                <a:tab pos="555625" algn="l"/>
                <a:tab pos="1004888" algn="l"/>
                <a:tab pos="1454150" algn="l"/>
                <a:tab pos="1903413" algn="l"/>
                <a:tab pos="2352675" algn="l"/>
                <a:tab pos="2801938" algn="l"/>
                <a:tab pos="3251200" algn="l"/>
                <a:tab pos="3700463" algn="l"/>
                <a:tab pos="4149725" algn="l"/>
                <a:tab pos="4598988" algn="l"/>
                <a:tab pos="5048250" algn="l"/>
                <a:tab pos="5497513" algn="l"/>
                <a:tab pos="5946775" algn="l"/>
                <a:tab pos="6396038" algn="l"/>
                <a:tab pos="6845300" algn="l"/>
                <a:tab pos="7294563" algn="l"/>
                <a:tab pos="7743825" algn="l"/>
                <a:tab pos="8193088" algn="l"/>
                <a:tab pos="86423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06363" algn="l"/>
                <a:tab pos="555625" algn="l"/>
                <a:tab pos="1004888" algn="l"/>
                <a:tab pos="1454150" algn="l"/>
                <a:tab pos="1903413" algn="l"/>
                <a:tab pos="2352675" algn="l"/>
                <a:tab pos="2801938" algn="l"/>
                <a:tab pos="3251200" algn="l"/>
                <a:tab pos="3700463" algn="l"/>
                <a:tab pos="4149725" algn="l"/>
                <a:tab pos="4598988" algn="l"/>
                <a:tab pos="5048250" algn="l"/>
                <a:tab pos="5497513" algn="l"/>
                <a:tab pos="5946775" algn="l"/>
                <a:tab pos="6396038" algn="l"/>
                <a:tab pos="6845300" algn="l"/>
                <a:tab pos="7294563" algn="l"/>
                <a:tab pos="7743825" algn="l"/>
                <a:tab pos="8193088" algn="l"/>
                <a:tab pos="86423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FontTx/>
              <a:buNone/>
            </a:pPr>
            <a:r>
              <a:rPr lang="cs-CZ" altLang="cs-CZ" sz="2000" b="1" dirty="0">
                <a:ea typeface="Arial Unicode MS"/>
                <a:cs typeface="Arial Unicode MS"/>
              </a:rPr>
              <a:t>Vůdčí výboje (leader), postup</a:t>
            </a:r>
            <a:br>
              <a:rPr lang="cs-CZ" altLang="cs-CZ" sz="2000" b="1" dirty="0">
                <a:ea typeface="Arial Unicode MS"/>
                <a:cs typeface="Arial Unicode MS"/>
              </a:rPr>
            </a:br>
            <a:r>
              <a:rPr lang="cs-CZ" altLang="cs-CZ" sz="2000" b="1" dirty="0">
                <a:ea typeface="Arial Unicode MS"/>
                <a:cs typeface="Arial Unicode MS"/>
              </a:rPr>
              <a:t>po úsecích cca 50 m</a:t>
            </a:r>
            <a:endParaRPr lang="en-GB" altLang="cs-CZ" sz="2000" b="1" dirty="0">
              <a:ea typeface="Arial Unicode MS"/>
              <a:cs typeface="Arial Unicode M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3659D74-CE27-4A00-BF41-A53739C415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0352" y="1166653"/>
            <a:ext cx="2664296" cy="100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ct val="20000"/>
              </a:spcBef>
              <a:buChar char="•"/>
              <a:tabLst>
                <a:tab pos="106363" algn="l"/>
                <a:tab pos="555625" algn="l"/>
                <a:tab pos="1004888" algn="l"/>
                <a:tab pos="1454150" algn="l"/>
                <a:tab pos="1903413" algn="l"/>
                <a:tab pos="2352675" algn="l"/>
                <a:tab pos="2801938" algn="l"/>
                <a:tab pos="3251200" algn="l"/>
                <a:tab pos="3700463" algn="l"/>
                <a:tab pos="4149725" algn="l"/>
                <a:tab pos="4598988" algn="l"/>
                <a:tab pos="5048250" algn="l"/>
                <a:tab pos="5497513" algn="l"/>
                <a:tab pos="5946775" algn="l"/>
                <a:tab pos="6396038" algn="l"/>
                <a:tab pos="6845300" algn="l"/>
                <a:tab pos="7294563" algn="l"/>
                <a:tab pos="7743825" algn="l"/>
                <a:tab pos="8193088" algn="l"/>
                <a:tab pos="864235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9775" indent="-282575">
              <a:spcBef>
                <a:spcPct val="20000"/>
              </a:spcBef>
              <a:buChar char="–"/>
              <a:tabLst>
                <a:tab pos="106363" algn="l"/>
                <a:tab pos="555625" algn="l"/>
                <a:tab pos="1004888" algn="l"/>
                <a:tab pos="1454150" algn="l"/>
                <a:tab pos="1903413" algn="l"/>
                <a:tab pos="2352675" algn="l"/>
                <a:tab pos="2801938" algn="l"/>
                <a:tab pos="3251200" algn="l"/>
                <a:tab pos="3700463" algn="l"/>
                <a:tab pos="4149725" algn="l"/>
                <a:tab pos="4598988" algn="l"/>
                <a:tab pos="5048250" algn="l"/>
                <a:tab pos="5497513" algn="l"/>
                <a:tab pos="5946775" algn="l"/>
                <a:tab pos="6396038" algn="l"/>
                <a:tab pos="6845300" algn="l"/>
                <a:tab pos="7294563" algn="l"/>
                <a:tab pos="7743825" algn="l"/>
                <a:tab pos="8193088" algn="l"/>
                <a:tab pos="864235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06363" algn="l"/>
                <a:tab pos="555625" algn="l"/>
                <a:tab pos="1004888" algn="l"/>
                <a:tab pos="1454150" algn="l"/>
                <a:tab pos="1903413" algn="l"/>
                <a:tab pos="2352675" algn="l"/>
                <a:tab pos="2801938" algn="l"/>
                <a:tab pos="3251200" algn="l"/>
                <a:tab pos="3700463" algn="l"/>
                <a:tab pos="4149725" algn="l"/>
                <a:tab pos="4598988" algn="l"/>
                <a:tab pos="5048250" algn="l"/>
                <a:tab pos="5497513" algn="l"/>
                <a:tab pos="5946775" algn="l"/>
                <a:tab pos="6396038" algn="l"/>
                <a:tab pos="6845300" algn="l"/>
                <a:tab pos="7294563" algn="l"/>
                <a:tab pos="7743825" algn="l"/>
                <a:tab pos="8193088" algn="l"/>
                <a:tab pos="864235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06363" algn="l"/>
                <a:tab pos="555625" algn="l"/>
                <a:tab pos="1004888" algn="l"/>
                <a:tab pos="1454150" algn="l"/>
                <a:tab pos="1903413" algn="l"/>
                <a:tab pos="2352675" algn="l"/>
                <a:tab pos="2801938" algn="l"/>
                <a:tab pos="3251200" algn="l"/>
                <a:tab pos="3700463" algn="l"/>
                <a:tab pos="4149725" algn="l"/>
                <a:tab pos="4598988" algn="l"/>
                <a:tab pos="5048250" algn="l"/>
                <a:tab pos="5497513" algn="l"/>
                <a:tab pos="5946775" algn="l"/>
                <a:tab pos="6396038" algn="l"/>
                <a:tab pos="6845300" algn="l"/>
                <a:tab pos="7294563" algn="l"/>
                <a:tab pos="7743825" algn="l"/>
                <a:tab pos="8193088" algn="l"/>
                <a:tab pos="86423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06363" algn="l"/>
                <a:tab pos="555625" algn="l"/>
                <a:tab pos="1004888" algn="l"/>
                <a:tab pos="1454150" algn="l"/>
                <a:tab pos="1903413" algn="l"/>
                <a:tab pos="2352675" algn="l"/>
                <a:tab pos="2801938" algn="l"/>
                <a:tab pos="3251200" algn="l"/>
                <a:tab pos="3700463" algn="l"/>
                <a:tab pos="4149725" algn="l"/>
                <a:tab pos="4598988" algn="l"/>
                <a:tab pos="5048250" algn="l"/>
                <a:tab pos="5497513" algn="l"/>
                <a:tab pos="5946775" algn="l"/>
                <a:tab pos="6396038" algn="l"/>
                <a:tab pos="6845300" algn="l"/>
                <a:tab pos="7294563" algn="l"/>
                <a:tab pos="7743825" algn="l"/>
                <a:tab pos="8193088" algn="l"/>
                <a:tab pos="86423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06363" algn="l"/>
                <a:tab pos="555625" algn="l"/>
                <a:tab pos="1004888" algn="l"/>
                <a:tab pos="1454150" algn="l"/>
                <a:tab pos="1903413" algn="l"/>
                <a:tab pos="2352675" algn="l"/>
                <a:tab pos="2801938" algn="l"/>
                <a:tab pos="3251200" algn="l"/>
                <a:tab pos="3700463" algn="l"/>
                <a:tab pos="4149725" algn="l"/>
                <a:tab pos="4598988" algn="l"/>
                <a:tab pos="5048250" algn="l"/>
                <a:tab pos="5497513" algn="l"/>
                <a:tab pos="5946775" algn="l"/>
                <a:tab pos="6396038" algn="l"/>
                <a:tab pos="6845300" algn="l"/>
                <a:tab pos="7294563" algn="l"/>
                <a:tab pos="7743825" algn="l"/>
                <a:tab pos="8193088" algn="l"/>
                <a:tab pos="86423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06363" algn="l"/>
                <a:tab pos="555625" algn="l"/>
                <a:tab pos="1004888" algn="l"/>
                <a:tab pos="1454150" algn="l"/>
                <a:tab pos="1903413" algn="l"/>
                <a:tab pos="2352675" algn="l"/>
                <a:tab pos="2801938" algn="l"/>
                <a:tab pos="3251200" algn="l"/>
                <a:tab pos="3700463" algn="l"/>
                <a:tab pos="4149725" algn="l"/>
                <a:tab pos="4598988" algn="l"/>
                <a:tab pos="5048250" algn="l"/>
                <a:tab pos="5497513" algn="l"/>
                <a:tab pos="5946775" algn="l"/>
                <a:tab pos="6396038" algn="l"/>
                <a:tab pos="6845300" algn="l"/>
                <a:tab pos="7294563" algn="l"/>
                <a:tab pos="7743825" algn="l"/>
                <a:tab pos="8193088" algn="l"/>
                <a:tab pos="86423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06363" algn="l"/>
                <a:tab pos="555625" algn="l"/>
                <a:tab pos="1004888" algn="l"/>
                <a:tab pos="1454150" algn="l"/>
                <a:tab pos="1903413" algn="l"/>
                <a:tab pos="2352675" algn="l"/>
                <a:tab pos="2801938" algn="l"/>
                <a:tab pos="3251200" algn="l"/>
                <a:tab pos="3700463" algn="l"/>
                <a:tab pos="4149725" algn="l"/>
                <a:tab pos="4598988" algn="l"/>
                <a:tab pos="5048250" algn="l"/>
                <a:tab pos="5497513" algn="l"/>
                <a:tab pos="5946775" algn="l"/>
                <a:tab pos="6396038" algn="l"/>
                <a:tab pos="6845300" algn="l"/>
                <a:tab pos="7294563" algn="l"/>
                <a:tab pos="7743825" algn="l"/>
                <a:tab pos="8193088" algn="l"/>
                <a:tab pos="86423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06363" algn="l"/>
                <a:tab pos="555625" algn="l"/>
                <a:tab pos="1004888" algn="l"/>
                <a:tab pos="1454150" algn="l"/>
                <a:tab pos="1903413" algn="l"/>
                <a:tab pos="2352675" algn="l"/>
                <a:tab pos="2801938" algn="l"/>
                <a:tab pos="3251200" algn="l"/>
                <a:tab pos="3700463" algn="l"/>
                <a:tab pos="4149725" algn="l"/>
                <a:tab pos="4598988" algn="l"/>
                <a:tab pos="5048250" algn="l"/>
                <a:tab pos="5497513" algn="l"/>
                <a:tab pos="5946775" algn="l"/>
                <a:tab pos="6396038" algn="l"/>
                <a:tab pos="6845300" algn="l"/>
                <a:tab pos="7294563" algn="l"/>
                <a:tab pos="7743825" algn="l"/>
                <a:tab pos="8193088" algn="l"/>
                <a:tab pos="86423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FontTx/>
              <a:buNone/>
            </a:pPr>
            <a:r>
              <a:rPr lang="cs-CZ" altLang="cs-CZ" sz="2000" b="1" dirty="0">
                <a:ea typeface="Arial Unicode MS"/>
                <a:cs typeface="Arial Unicode MS"/>
              </a:rPr>
              <a:t>Vstřícný výboj</a:t>
            </a:r>
            <a:endParaRPr lang="en-GB" altLang="cs-CZ" sz="2000" b="1" dirty="0">
              <a:ea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3">
            <a:extLst>
              <a:ext uri="{FF2B5EF4-FFF2-40B4-BE49-F238E27FC236}">
                <a16:creationId xmlns:a16="http://schemas.microsoft.com/office/drawing/2014/main" id="{946CC248-9199-4B69-841E-E51D175469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4" y="1168400"/>
            <a:ext cx="8391525" cy="49969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54013" indent="-3540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22325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30313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383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540000" eaLnBrk="1" hangingPunct="1">
              <a:spcBef>
                <a:spcPts val="800"/>
              </a:spcBef>
              <a:buFont typeface="Wingdings" panose="05000000000000000000" pitchFamily="2" charset="2"/>
              <a:buChar char="q"/>
            </a:pPr>
            <a:r>
              <a:rPr lang="cs-CZ" altLang="cs-CZ" sz="2400" dirty="0">
                <a:solidFill>
                  <a:srgbClr val="000000"/>
                </a:solidFill>
                <a:ea typeface="Arial Unicode MS"/>
                <a:cs typeface="Arial Unicode MS"/>
              </a:rPr>
              <a:t>impulz napětí  </a:t>
            </a:r>
            <a:r>
              <a:rPr lang="cs-CZ" altLang="cs-CZ" sz="2400" b="1" dirty="0">
                <a:solidFill>
                  <a:srgbClr val="000000"/>
                </a:solidFill>
                <a:ea typeface="Arial Unicode MS"/>
                <a:cs typeface="Arial Unicode MS"/>
              </a:rPr>
              <a:t>1,2/50 </a:t>
            </a:r>
            <a:r>
              <a:rPr lang="cs-CZ" altLang="cs-CZ" sz="2400" b="1" dirty="0" err="1">
                <a:solidFill>
                  <a:srgbClr val="000000"/>
                </a:solidFill>
                <a:ea typeface="Arial Unicode MS"/>
                <a:cs typeface="Arial Unicode MS"/>
              </a:rPr>
              <a:t>μs</a:t>
            </a:r>
            <a:br>
              <a:rPr lang="cs-CZ" altLang="cs-CZ" sz="1800" dirty="0">
                <a:solidFill>
                  <a:srgbClr val="000000"/>
                </a:solidFill>
                <a:ea typeface="Arial Unicode MS"/>
                <a:cs typeface="Arial Unicode MS"/>
              </a:rPr>
            </a:br>
            <a:r>
              <a:rPr lang="cs-CZ" altLang="cs-CZ" sz="1800" dirty="0">
                <a:solidFill>
                  <a:srgbClr val="000000"/>
                </a:solidFill>
                <a:ea typeface="Arial Unicode MS"/>
                <a:cs typeface="Arial Unicode MS"/>
              </a:rPr>
              <a:t>jiné: telekomunikace 0,5/700 </a:t>
            </a:r>
            <a:r>
              <a:rPr lang="cs-CZ" altLang="cs-CZ" sz="1800" dirty="0" err="1">
                <a:ea typeface="Arial Unicode MS"/>
                <a:cs typeface="Arial Unicode MS"/>
              </a:rPr>
              <a:t>μs</a:t>
            </a:r>
            <a:r>
              <a:rPr lang="cs-CZ" altLang="cs-CZ" sz="1800" dirty="0">
                <a:solidFill>
                  <a:srgbClr val="000000"/>
                </a:solidFill>
                <a:ea typeface="Arial Unicode MS"/>
                <a:cs typeface="Arial Unicode MS"/>
              </a:rPr>
              <a:t>, </a:t>
            </a:r>
            <a:r>
              <a:rPr lang="cs-CZ" altLang="cs-CZ" sz="1800" b="1" dirty="0">
                <a:solidFill>
                  <a:srgbClr val="FF0000"/>
                </a:solidFill>
                <a:ea typeface="Arial Unicode MS"/>
                <a:cs typeface="Arial Unicode MS"/>
              </a:rPr>
              <a:t>10/700 </a:t>
            </a:r>
            <a:r>
              <a:rPr lang="cs-CZ" altLang="cs-CZ" sz="1800" dirty="0" err="1">
                <a:ea typeface="Arial Unicode MS"/>
                <a:cs typeface="Arial Unicode MS"/>
              </a:rPr>
              <a:t>μs</a:t>
            </a:r>
            <a:r>
              <a:rPr lang="cs-CZ" altLang="cs-CZ" sz="1800" b="1" dirty="0">
                <a:solidFill>
                  <a:srgbClr val="FF0000"/>
                </a:solidFill>
                <a:ea typeface="Arial Unicode MS"/>
                <a:cs typeface="Arial Unicode MS"/>
              </a:rPr>
              <a:t> </a:t>
            </a:r>
            <a:r>
              <a:rPr lang="cs-CZ" altLang="cs-CZ" sz="1800" dirty="0">
                <a:ea typeface="Arial Unicode MS"/>
                <a:cs typeface="Arial Unicode MS"/>
              </a:rPr>
              <a:t>(standard pro test zařízení), 100/700 </a:t>
            </a:r>
            <a:r>
              <a:rPr lang="cs-CZ" altLang="cs-CZ" sz="1800" dirty="0" err="1">
                <a:ea typeface="Arial Unicode MS"/>
                <a:cs typeface="Arial Unicode MS"/>
              </a:rPr>
              <a:t>μs</a:t>
            </a:r>
            <a:endParaRPr lang="cs-CZ" altLang="cs-CZ" sz="1800" dirty="0">
              <a:ea typeface="Arial Unicode MS"/>
              <a:cs typeface="Arial Unicode MS"/>
            </a:endParaRPr>
          </a:p>
          <a:p>
            <a:pPr marL="540000" eaLnBrk="1" hangingPunct="1">
              <a:spcBef>
                <a:spcPts val="800"/>
              </a:spcBef>
              <a:buFont typeface="Wingdings" panose="05000000000000000000" pitchFamily="2" charset="2"/>
              <a:buChar char="q"/>
            </a:pPr>
            <a:r>
              <a:rPr lang="cs-CZ" altLang="cs-CZ" sz="2400" dirty="0">
                <a:solidFill>
                  <a:srgbClr val="000000"/>
                </a:solidFill>
                <a:ea typeface="Arial Unicode MS"/>
                <a:cs typeface="Arial Unicode MS"/>
              </a:rPr>
              <a:t>impulz proudu  </a:t>
            </a:r>
            <a:r>
              <a:rPr lang="cs-CZ" altLang="cs-CZ" sz="2400" b="1" dirty="0">
                <a:solidFill>
                  <a:srgbClr val="000000"/>
                </a:solidFill>
                <a:ea typeface="Arial Unicode MS"/>
                <a:cs typeface="Arial Unicode MS"/>
              </a:rPr>
              <a:t>8/20 </a:t>
            </a:r>
            <a:r>
              <a:rPr lang="cs-CZ" altLang="cs-CZ" sz="2400" b="1" dirty="0" err="1">
                <a:solidFill>
                  <a:srgbClr val="000000"/>
                </a:solidFill>
                <a:ea typeface="Arial Unicode MS"/>
                <a:cs typeface="Arial Unicode MS"/>
              </a:rPr>
              <a:t>μs</a:t>
            </a:r>
            <a:br>
              <a:rPr lang="cs-CZ" altLang="cs-CZ" sz="1800" dirty="0">
                <a:solidFill>
                  <a:srgbClr val="000000"/>
                </a:solidFill>
                <a:ea typeface="Arial Unicode MS"/>
                <a:cs typeface="Arial Unicode MS"/>
              </a:rPr>
            </a:br>
            <a:r>
              <a:rPr lang="cs-CZ" altLang="cs-CZ" sz="1800" dirty="0">
                <a:solidFill>
                  <a:srgbClr val="000000"/>
                </a:solidFill>
                <a:ea typeface="Arial Unicode MS"/>
                <a:cs typeface="Arial Unicode MS"/>
              </a:rPr>
              <a:t>jiné: telekomunikace </a:t>
            </a:r>
            <a:r>
              <a:rPr lang="cs-CZ" altLang="cs-CZ" sz="1800" b="1" dirty="0">
                <a:solidFill>
                  <a:srgbClr val="FF0000"/>
                </a:solidFill>
                <a:ea typeface="Arial Unicode MS"/>
                <a:cs typeface="Arial Unicode MS"/>
              </a:rPr>
              <a:t>5/320</a:t>
            </a:r>
            <a:r>
              <a:rPr lang="cs-CZ" altLang="cs-CZ" sz="1800" dirty="0">
                <a:solidFill>
                  <a:srgbClr val="000000"/>
                </a:solidFill>
                <a:ea typeface="Arial Unicode MS"/>
                <a:cs typeface="Arial Unicode MS"/>
              </a:rPr>
              <a:t> </a:t>
            </a:r>
            <a:r>
              <a:rPr lang="cs-CZ" altLang="cs-CZ" sz="1800" dirty="0" err="1">
                <a:ea typeface="Arial Unicode MS"/>
                <a:cs typeface="Arial Unicode MS"/>
              </a:rPr>
              <a:t>μs</a:t>
            </a:r>
            <a:r>
              <a:rPr lang="cs-CZ" altLang="cs-CZ" sz="1800" dirty="0">
                <a:solidFill>
                  <a:srgbClr val="000000"/>
                </a:solidFill>
                <a:ea typeface="Arial Unicode MS"/>
                <a:cs typeface="Arial Unicode MS"/>
              </a:rPr>
              <a:t>, zkoušky svodičů bleskových proudů 10/350 </a:t>
            </a:r>
            <a:r>
              <a:rPr lang="cs-CZ" altLang="cs-CZ" sz="1800" dirty="0" err="1">
                <a:solidFill>
                  <a:srgbClr val="000000"/>
                </a:solidFill>
                <a:ea typeface="Arial Unicode MS"/>
                <a:cs typeface="Arial Unicode MS"/>
              </a:rPr>
              <a:t>μs</a:t>
            </a:r>
            <a:endParaRPr lang="cs-CZ" altLang="cs-CZ" sz="1800" dirty="0">
              <a:solidFill>
                <a:srgbClr val="000000"/>
              </a:solidFill>
              <a:ea typeface="Arial Unicode MS"/>
              <a:cs typeface="Arial Unicode MS"/>
            </a:endParaRPr>
          </a:p>
          <a:p>
            <a:pPr marL="540000" eaLnBrk="1" hangingPunct="1">
              <a:spcBef>
                <a:spcPts val="800"/>
              </a:spcBef>
              <a:buFont typeface="Wingdings" panose="05000000000000000000" pitchFamily="2" charset="2"/>
              <a:buChar char="q"/>
            </a:pPr>
            <a:r>
              <a:rPr lang="cs-CZ" altLang="cs-CZ" sz="2400" dirty="0">
                <a:solidFill>
                  <a:srgbClr val="000000"/>
                </a:solidFill>
                <a:ea typeface="Arial Unicode MS"/>
                <a:cs typeface="Arial Unicode MS"/>
              </a:rPr>
              <a:t>energie  </a:t>
            </a:r>
            <a:r>
              <a:rPr lang="cs-CZ" altLang="cs-CZ" sz="2400" b="1" dirty="0">
                <a:solidFill>
                  <a:srgbClr val="000000"/>
                </a:solidFill>
                <a:ea typeface="Arial Unicode MS"/>
                <a:cs typeface="Arial Unicode MS"/>
              </a:rPr>
              <a:t>10 MJ </a:t>
            </a:r>
            <a:r>
              <a:rPr lang="cs-CZ" altLang="cs-CZ" sz="2400" dirty="0">
                <a:solidFill>
                  <a:srgbClr val="000000"/>
                </a:solidFill>
                <a:ea typeface="Arial Unicode MS"/>
                <a:cs typeface="Arial Unicode MS"/>
              </a:rPr>
              <a:t>(tepelné účinky)</a:t>
            </a:r>
            <a:br>
              <a:rPr lang="cs-CZ" altLang="cs-CZ" sz="2400" dirty="0">
                <a:solidFill>
                  <a:srgbClr val="000000"/>
                </a:solidFill>
                <a:ea typeface="Arial Unicode MS"/>
                <a:cs typeface="Arial Unicode MS"/>
              </a:rPr>
            </a:br>
            <a:r>
              <a:rPr lang="cs-CZ" altLang="cs-CZ" sz="1800" dirty="0">
                <a:solidFill>
                  <a:srgbClr val="000000"/>
                </a:solidFill>
                <a:ea typeface="Arial Unicode MS"/>
                <a:cs typeface="Arial Unicode MS"/>
              </a:rPr>
              <a:t>jiné: telekomunikace  360 J, 1 500 J</a:t>
            </a:r>
          </a:p>
          <a:p>
            <a:pPr marL="540000" eaLnBrk="1" hangingPunct="1">
              <a:spcBef>
                <a:spcPts val="800"/>
              </a:spcBef>
              <a:buFont typeface="Wingdings" panose="05000000000000000000" pitchFamily="2" charset="2"/>
              <a:buChar char="q"/>
            </a:pPr>
            <a:r>
              <a:rPr lang="cs-CZ" altLang="cs-CZ" sz="2400" dirty="0">
                <a:solidFill>
                  <a:srgbClr val="000000"/>
                </a:solidFill>
                <a:ea typeface="Arial Unicode MS"/>
                <a:cs typeface="Arial Unicode MS"/>
              </a:rPr>
              <a:t>frekvenční obsah  </a:t>
            </a:r>
            <a:r>
              <a:rPr lang="cs-CZ" altLang="cs-CZ" sz="2400" b="1" dirty="0">
                <a:solidFill>
                  <a:srgbClr val="000000"/>
                </a:solidFill>
                <a:ea typeface="Arial Unicode MS"/>
                <a:cs typeface="Arial Unicode MS"/>
              </a:rPr>
              <a:t>10</a:t>
            </a:r>
            <a:r>
              <a:rPr lang="cs-CZ" altLang="cs-CZ" sz="2400" b="1" baseline="30000" dirty="0">
                <a:solidFill>
                  <a:srgbClr val="000000"/>
                </a:solidFill>
                <a:ea typeface="Arial Unicode MS"/>
                <a:cs typeface="Arial Unicode MS"/>
              </a:rPr>
              <a:t>6</a:t>
            </a:r>
            <a:r>
              <a:rPr lang="cs-CZ" altLang="cs-CZ" sz="2400" b="1" dirty="0">
                <a:solidFill>
                  <a:srgbClr val="000000"/>
                </a:solidFill>
                <a:ea typeface="Arial Unicode MS"/>
                <a:cs typeface="Arial Unicode MS"/>
              </a:rPr>
              <a:t> Hz </a:t>
            </a:r>
          </a:p>
        </p:txBody>
      </p:sp>
      <p:sp>
        <p:nvSpPr>
          <p:cNvPr id="59395" name="Text Box 4">
            <a:extLst>
              <a:ext uri="{FF2B5EF4-FFF2-40B4-BE49-F238E27FC236}">
                <a16:creationId xmlns:a16="http://schemas.microsoft.com/office/drawing/2014/main" id="{78170F3D-C5AD-4AD1-B770-26A189E8E2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49" y="4437112"/>
            <a:ext cx="82296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cs-CZ" altLang="cs-CZ" sz="2000" dirty="0"/>
              <a:t>Svým vysokým energetickým obsahem mohou rázové impulzy způsobit škody na elektronických zařízeních i bez přímé galvanické vazby jen prostřednictvím elektromagnetické indukce. </a:t>
            </a:r>
          </a:p>
        </p:txBody>
      </p:sp>
      <p:sp>
        <p:nvSpPr>
          <p:cNvPr id="59396" name="Rectangle 9">
            <a:extLst>
              <a:ext uri="{FF2B5EF4-FFF2-40B4-BE49-F238E27FC236}">
                <a16:creationId xmlns:a16="http://schemas.microsoft.com/office/drawing/2014/main" id="{435C66BB-1494-427A-957B-52510D7106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750" y="238125"/>
            <a:ext cx="8229600" cy="850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333399"/>
              </a:buClr>
              <a:buFontTx/>
              <a:buNone/>
            </a:pPr>
            <a:r>
              <a:rPr lang="en-GB" altLang="cs-CZ" sz="3600" b="1">
                <a:solidFill>
                  <a:srgbClr val="333399"/>
                </a:solidFill>
              </a:rPr>
              <a:t>Normalizovaný </a:t>
            </a:r>
            <a:r>
              <a:rPr lang="cs-CZ" altLang="cs-CZ" sz="3600" b="1">
                <a:solidFill>
                  <a:srgbClr val="333399"/>
                </a:solidFill>
              </a:rPr>
              <a:t>atmosférický </a:t>
            </a:r>
            <a:r>
              <a:rPr lang="en-GB" altLang="cs-CZ" sz="3600" b="1">
                <a:solidFill>
                  <a:srgbClr val="333399"/>
                </a:solidFill>
              </a:rPr>
              <a:t>impulz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ázek 10">
            <a:extLst>
              <a:ext uri="{FF2B5EF4-FFF2-40B4-BE49-F238E27FC236}">
                <a16:creationId xmlns:a16="http://schemas.microsoft.com/office/drawing/2014/main" id="{8864701D-8249-403E-A828-140261B6AA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842" y="2231744"/>
            <a:ext cx="7200406" cy="3846505"/>
          </a:xfrm>
          <a:prstGeom prst="rect">
            <a:avLst/>
          </a:prstGeom>
        </p:spPr>
      </p:pic>
      <p:sp>
        <p:nvSpPr>
          <p:cNvPr id="60419" name="Rectangle 3">
            <a:extLst>
              <a:ext uri="{FF2B5EF4-FFF2-40B4-BE49-F238E27FC236}">
                <a16:creationId xmlns:a16="http://schemas.microsoft.com/office/drawing/2014/main" id="{28E79B0B-BD06-421E-8FF9-F4B0C0269B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914" y="110716"/>
            <a:ext cx="3024336" cy="25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400" b="1" dirty="0">
                <a:solidFill>
                  <a:schemeClr val="accent2"/>
                </a:solidFill>
              </a:rPr>
              <a:t>Normalizovaný impulz napětí naprázdno</a:t>
            </a:r>
            <a:br>
              <a:rPr lang="cs-CZ" altLang="cs-CZ" sz="2400" b="1" dirty="0">
                <a:solidFill>
                  <a:schemeClr val="accent2"/>
                </a:solidFill>
              </a:rPr>
            </a:br>
            <a:r>
              <a:rPr lang="cs-CZ" altLang="cs-CZ" sz="2400" b="1" dirty="0">
                <a:solidFill>
                  <a:schemeClr val="accent2"/>
                </a:solidFill>
              </a:rPr>
              <a:t>na výstupu</a:t>
            </a:r>
            <a:br>
              <a:rPr lang="cs-CZ" altLang="cs-CZ" sz="2400" b="1" dirty="0">
                <a:solidFill>
                  <a:schemeClr val="accent2"/>
                </a:solidFill>
              </a:rPr>
            </a:br>
            <a:r>
              <a:rPr lang="cs-CZ" altLang="cs-CZ" sz="2400" b="1" dirty="0">
                <a:solidFill>
                  <a:schemeClr val="accent2"/>
                </a:solidFill>
              </a:rPr>
              <a:t>z generátoru</a:t>
            </a:r>
            <a:br>
              <a:rPr lang="cs-CZ" altLang="cs-CZ" sz="2400" b="1" dirty="0">
                <a:solidFill>
                  <a:schemeClr val="accent2"/>
                </a:solidFill>
              </a:rPr>
            </a:br>
            <a:r>
              <a:rPr lang="cs-CZ" altLang="cs-CZ" sz="2400" b="1" dirty="0">
                <a:solidFill>
                  <a:schemeClr val="accent2"/>
                </a:solidFill>
              </a:rPr>
              <a:t>bez připojené CDN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ovéPole 7">
                <a:extLst>
                  <a:ext uri="{FF2B5EF4-FFF2-40B4-BE49-F238E27FC236}">
                    <a16:creationId xmlns:a16="http://schemas.microsoft.com/office/drawing/2014/main" id="{E6F360BF-0A01-403B-A8E7-E07EF7493449}"/>
                  </a:ext>
                </a:extLst>
              </p:cNvPr>
              <p:cNvSpPr txBox="1"/>
              <p:nvPr/>
            </p:nvSpPr>
            <p:spPr>
              <a:xfrm>
                <a:off x="282099" y="5694347"/>
                <a:ext cx="619268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cs-CZ" sz="1600" dirty="0">
                    <a:latin typeface="+mn-lt"/>
                  </a:rPr>
                  <a:t>Náběžná </a:t>
                </a:r>
                <a:r>
                  <a:rPr lang="cs-CZ" sz="1600" dirty="0" err="1">
                    <a:latin typeface="+mn-lt"/>
                  </a:rPr>
                  <a:t>doba:</a:t>
                </a:r>
                <a:r>
                  <a:rPr lang="cs-CZ" sz="1600" i="1" dirty="0" err="1">
                    <a:latin typeface="+mn-lt"/>
                  </a:rPr>
                  <a:t>T</a:t>
                </a:r>
                <a:r>
                  <a:rPr lang="cs-CZ" sz="1600" i="1" baseline="-25000" dirty="0" err="1">
                    <a:latin typeface="+mn-lt"/>
                  </a:rPr>
                  <a:t>f</a:t>
                </a:r>
                <a:r>
                  <a:rPr lang="cs-CZ" sz="1600" dirty="0">
                    <a:latin typeface="+mn-lt"/>
                  </a:rPr>
                  <a:t> = 1,67·</a:t>
                </a:r>
                <a:r>
                  <a:rPr lang="cs-CZ" sz="1600" i="1" dirty="0">
                    <a:latin typeface="+mn-lt"/>
                  </a:rPr>
                  <a:t>T</a:t>
                </a:r>
                <a:r>
                  <a:rPr lang="cs-CZ" sz="1600" dirty="0">
                    <a:latin typeface="+mn-lt"/>
                  </a:rPr>
                  <a:t> = </a:t>
                </a:r>
                <a:r>
                  <a:rPr lang="cs-CZ" sz="1600" dirty="0">
                    <a:solidFill>
                      <a:srgbClr val="FF0000"/>
                    </a:solidFill>
                    <a:latin typeface="+mn-lt"/>
                  </a:rPr>
                  <a:t>1,2 </a:t>
                </a:r>
                <a:r>
                  <a:rPr lang="el-GR" sz="1600" dirty="0">
                    <a:solidFill>
                      <a:srgbClr val="FF0000"/>
                    </a:solidFill>
                    <a:latin typeface="+mn-lt"/>
                  </a:rPr>
                  <a:t>μ</a:t>
                </a:r>
                <a:r>
                  <a:rPr lang="cs-CZ" sz="1600" dirty="0">
                    <a:solidFill>
                      <a:srgbClr val="FF0000"/>
                    </a:solidFill>
                    <a:latin typeface="+mn-lt"/>
                  </a:rPr>
                  <a:t>s</a:t>
                </a:r>
                <a:r>
                  <a:rPr lang="cs-CZ" sz="1600" dirty="0">
                    <a:latin typeface="+mn-lt"/>
                  </a:rPr>
                  <a:t> </a:t>
                </a:r>
                <a14:m>
                  <m:oMath xmlns:m="http://schemas.openxmlformats.org/officeDocument/2006/math">
                    <m:r>
                      <a:rPr lang="cs-CZ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</m:t>
                    </m:r>
                  </m:oMath>
                </a14:m>
                <a:r>
                  <a:rPr lang="cs-CZ" sz="1600" dirty="0">
                    <a:latin typeface="+mn-lt"/>
                  </a:rPr>
                  <a:t>30 %</a:t>
                </a:r>
              </a:p>
              <a:p>
                <a:r>
                  <a:rPr lang="cs-CZ" sz="1600" dirty="0">
                    <a:latin typeface="+mn-lt"/>
                  </a:rPr>
                  <a:t>Doba </a:t>
                </a:r>
                <a:r>
                  <a:rPr lang="cs-CZ" sz="1600" dirty="0" err="1">
                    <a:latin typeface="+mn-lt"/>
                  </a:rPr>
                  <a:t>trvání:</a:t>
                </a:r>
                <a:r>
                  <a:rPr lang="cs-CZ" sz="1600" i="1" dirty="0" err="1">
                    <a:latin typeface="+mn-lt"/>
                  </a:rPr>
                  <a:t>T</a:t>
                </a:r>
                <a:r>
                  <a:rPr lang="cs-CZ" sz="1600" i="1" baseline="-25000" dirty="0" err="1">
                    <a:latin typeface="+mn-lt"/>
                  </a:rPr>
                  <a:t>d</a:t>
                </a:r>
                <a:r>
                  <a:rPr lang="cs-CZ" sz="1600" dirty="0">
                    <a:latin typeface="+mn-lt"/>
                  </a:rPr>
                  <a:t> = </a:t>
                </a:r>
                <a:r>
                  <a:rPr lang="cs-CZ" sz="1600" i="1" dirty="0" err="1">
                    <a:latin typeface="+mn-lt"/>
                  </a:rPr>
                  <a:t>T</a:t>
                </a:r>
                <a:r>
                  <a:rPr lang="cs-CZ" sz="1600" i="1" baseline="-25000" dirty="0" err="1">
                    <a:latin typeface="+mn-lt"/>
                  </a:rPr>
                  <a:t>w</a:t>
                </a:r>
                <a:r>
                  <a:rPr lang="cs-CZ" sz="1600" dirty="0">
                    <a:latin typeface="+mn-lt"/>
                  </a:rPr>
                  <a:t> = </a:t>
                </a:r>
                <a:r>
                  <a:rPr lang="cs-CZ" sz="1600" dirty="0">
                    <a:solidFill>
                      <a:srgbClr val="FF0000"/>
                    </a:solidFill>
                    <a:latin typeface="+mn-lt"/>
                  </a:rPr>
                  <a:t>50 </a:t>
                </a:r>
                <a:r>
                  <a:rPr lang="el-GR" sz="1600" dirty="0">
                    <a:solidFill>
                      <a:srgbClr val="FF0000"/>
                    </a:solidFill>
                    <a:latin typeface="+mn-lt"/>
                  </a:rPr>
                  <a:t>μ</a:t>
                </a:r>
                <a:r>
                  <a:rPr lang="cs-CZ" sz="1600" dirty="0">
                    <a:solidFill>
                      <a:srgbClr val="FF0000"/>
                    </a:solidFill>
                    <a:latin typeface="+mn-lt"/>
                  </a:rPr>
                  <a:t>s</a:t>
                </a:r>
                <a:r>
                  <a:rPr lang="cs-CZ" sz="1600" dirty="0">
                    <a:latin typeface="+mn-lt"/>
                  </a:rPr>
                  <a:t> </a:t>
                </a:r>
                <a14:m>
                  <m:oMath xmlns:m="http://schemas.openxmlformats.org/officeDocument/2006/math">
                    <m:r>
                      <a:rPr lang="cs-CZ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</m:t>
                    </m:r>
                  </m:oMath>
                </a14:m>
                <a:r>
                  <a:rPr lang="cs-CZ" sz="1600" dirty="0">
                    <a:latin typeface="+mn-lt"/>
                  </a:rPr>
                  <a:t>20 %  </a:t>
                </a:r>
              </a:p>
              <a:p>
                <a:r>
                  <a:rPr lang="cs-CZ" sz="1600" dirty="0">
                    <a:latin typeface="+mn-lt"/>
                  </a:rPr>
                  <a:t>Hodnota 1,67 je převrácená hodnota rozdílu mezi prahy 0,9 a 0,3.</a:t>
                </a:r>
              </a:p>
            </p:txBody>
          </p:sp>
        </mc:Choice>
        <mc:Fallback xmlns="">
          <p:sp>
            <p:nvSpPr>
              <p:cNvPr id="8" name="TextovéPole 7">
                <a:extLst>
                  <a:ext uri="{FF2B5EF4-FFF2-40B4-BE49-F238E27FC236}">
                    <a16:creationId xmlns:a16="http://schemas.microsoft.com/office/drawing/2014/main" id="{E6F360BF-0A01-403B-A8E7-E07EF74934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2099" y="5694347"/>
                <a:ext cx="6192688" cy="830997"/>
              </a:xfrm>
              <a:prstGeom prst="rect">
                <a:avLst/>
              </a:prstGeom>
              <a:blipFill>
                <a:blip r:embed="rId3"/>
                <a:stretch>
                  <a:fillRect l="-492" t="-2206" b="-8824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Obrázek 4">
            <a:extLst>
              <a:ext uri="{FF2B5EF4-FFF2-40B4-BE49-F238E27FC236}">
                <a16:creationId xmlns:a16="http://schemas.microsoft.com/office/drawing/2014/main" id="{19CAC5CD-11E7-4B5C-9DE4-8459608C19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9832" y="332656"/>
            <a:ext cx="5979278" cy="288032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ovéPole 1">
                <a:extLst>
                  <a:ext uri="{FF2B5EF4-FFF2-40B4-BE49-F238E27FC236}">
                    <a16:creationId xmlns:a16="http://schemas.microsoft.com/office/drawing/2014/main" id="{8DB48028-D16E-49E2-96CC-23AA212FA843}"/>
                  </a:ext>
                </a:extLst>
              </p:cNvPr>
              <p:cNvSpPr txBox="1"/>
              <p:nvPr/>
            </p:nvSpPr>
            <p:spPr>
              <a:xfrm>
                <a:off x="4572000" y="3060250"/>
                <a:ext cx="414361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cs-CZ" sz="1600" dirty="0">
                    <a:latin typeface="+mn-lt"/>
                  </a:rPr>
                  <a:t>Náběžná </a:t>
                </a:r>
                <a:r>
                  <a:rPr lang="cs-CZ" sz="1600" dirty="0" err="1">
                    <a:latin typeface="+mn-lt"/>
                  </a:rPr>
                  <a:t>doba:</a:t>
                </a:r>
                <a:r>
                  <a:rPr lang="cs-CZ" sz="1600" i="1" dirty="0" err="1">
                    <a:latin typeface="+mn-lt"/>
                  </a:rPr>
                  <a:t>T</a:t>
                </a:r>
                <a:r>
                  <a:rPr lang="cs-CZ" sz="1600" i="1" baseline="-25000" dirty="0" err="1">
                    <a:latin typeface="+mn-lt"/>
                  </a:rPr>
                  <a:t>f</a:t>
                </a:r>
                <a:r>
                  <a:rPr lang="cs-CZ" sz="1600" dirty="0">
                    <a:latin typeface="+mn-lt"/>
                  </a:rPr>
                  <a:t> = 1,67·</a:t>
                </a:r>
                <a:r>
                  <a:rPr lang="cs-CZ" sz="1600" i="1" dirty="0">
                    <a:latin typeface="+mn-lt"/>
                  </a:rPr>
                  <a:t>T</a:t>
                </a:r>
                <a:r>
                  <a:rPr lang="cs-CZ" sz="1600" dirty="0">
                    <a:latin typeface="+mn-lt"/>
                  </a:rPr>
                  <a:t> = </a:t>
                </a:r>
                <a:r>
                  <a:rPr lang="cs-CZ" sz="1600" dirty="0">
                    <a:solidFill>
                      <a:srgbClr val="FF0000"/>
                    </a:solidFill>
                    <a:latin typeface="+mn-lt"/>
                  </a:rPr>
                  <a:t>10 </a:t>
                </a:r>
                <a:r>
                  <a:rPr lang="el-GR" sz="1600" dirty="0">
                    <a:solidFill>
                      <a:srgbClr val="FF0000"/>
                    </a:solidFill>
                    <a:latin typeface="+mn-lt"/>
                  </a:rPr>
                  <a:t>μ</a:t>
                </a:r>
                <a:r>
                  <a:rPr lang="cs-CZ" sz="1600" dirty="0">
                    <a:solidFill>
                      <a:srgbClr val="FF0000"/>
                    </a:solidFill>
                    <a:latin typeface="+mn-lt"/>
                  </a:rPr>
                  <a:t>s</a:t>
                </a:r>
                <a:r>
                  <a:rPr lang="cs-CZ" sz="1600" dirty="0">
                    <a:latin typeface="+mn-lt"/>
                  </a:rPr>
                  <a:t> </a:t>
                </a:r>
                <a14:m>
                  <m:oMath xmlns:m="http://schemas.openxmlformats.org/officeDocument/2006/math">
                    <m:r>
                      <a:rPr lang="cs-CZ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</m:t>
                    </m:r>
                  </m:oMath>
                </a14:m>
                <a:r>
                  <a:rPr lang="cs-CZ" sz="1600" dirty="0">
                    <a:latin typeface="+mn-lt"/>
                  </a:rPr>
                  <a:t>30 %</a:t>
                </a:r>
              </a:p>
              <a:p>
                <a:r>
                  <a:rPr lang="cs-CZ" sz="1600" dirty="0">
                    <a:latin typeface="+mn-lt"/>
                  </a:rPr>
                  <a:t>Doba </a:t>
                </a:r>
                <a:r>
                  <a:rPr lang="cs-CZ" sz="1600" dirty="0" err="1">
                    <a:latin typeface="+mn-lt"/>
                  </a:rPr>
                  <a:t>trvání:</a:t>
                </a:r>
                <a:r>
                  <a:rPr lang="cs-CZ" sz="1600" i="1" dirty="0" err="1">
                    <a:latin typeface="+mn-lt"/>
                  </a:rPr>
                  <a:t>T</a:t>
                </a:r>
                <a:r>
                  <a:rPr lang="cs-CZ" sz="1600" i="1" baseline="-25000" dirty="0" err="1">
                    <a:latin typeface="+mn-lt"/>
                  </a:rPr>
                  <a:t>d</a:t>
                </a:r>
                <a:r>
                  <a:rPr lang="cs-CZ" sz="1600" dirty="0">
                    <a:latin typeface="+mn-lt"/>
                  </a:rPr>
                  <a:t> = </a:t>
                </a:r>
                <a:r>
                  <a:rPr lang="cs-CZ" sz="1600" i="1" dirty="0" err="1">
                    <a:latin typeface="+mn-lt"/>
                  </a:rPr>
                  <a:t>T</a:t>
                </a:r>
                <a:r>
                  <a:rPr lang="cs-CZ" sz="1600" i="1" baseline="-25000" dirty="0" err="1">
                    <a:latin typeface="+mn-lt"/>
                  </a:rPr>
                  <a:t>w</a:t>
                </a:r>
                <a:r>
                  <a:rPr lang="cs-CZ" sz="1600" dirty="0">
                    <a:latin typeface="+mn-lt"/>
                  </a:rPr>
                  <a:t> = </a:t>
                </a:r>
                <a:r>
                  <a:rPr lang="cs-CZ" sz="1600" dirty="0">
                    <a:solidFill>
                      <a:srgbClr val="FF0000"/>
                    </a:solidFill>
                    <a:latin typeface="+mn-lt"/>
                  </a:rPr>
                  <a:t>700 </a:t>
                </a:r>
                <a:r>
                  <a:rPr lang="el-GR" sz="1600" dirty="0">
                    <a:solidFill>
                      <a:srgbClr val="FF0000"/>
                    </a:solidFill>
                    <a:latin typeface="+mn-lt"/>
                  </a:rPr>
                  <a:t>μ</a:t>
                </a:r>
                <a:r>
                  <a:rPr lang="cs-CZ" sz="1600" dirty="0">
                    <a:solidFill>
                      <a:srgbClr val="FF0000"/>
                    </a:solidFill>
                    <a:latin typeface="+mn-lt"/>
                  </a:rPr>
                  <a:t>s</a:t>
                </a:r>
                <a:r>
                  <a:rPr lang="cs-CZ" sz="1600" dirty="0">
                    <a:latin typeface="+mn-lt"/>
                  </a:rPr>
                  <a:t> </a:t>
                </a:r>
                <a14:m>
                  <m:oMath xmlns:m="http://schemas.openxmlformats.org/officeDocument/2006/math">
                    <m:r>
                      <a:rPr lang="cs-CZ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</m:t>
                    </m:r>
                  </m:oMath>
                </a14:m>
                <a:r>
                  <a:rPr lang="cs-CZ" sz="1600" dirty="0">
                    <a:latin typeface="+mn-lt"/>
                  </a:rPr>
                  <a:t>20 %  </a:t>
                </a:r>
              </a:p>
            </p:txBody>
          </p:sp>
        </mc:Choice>
        <mc:Fallback xmlns="">
          <p:sp>
            <p:nvSpPr>
              <p:cNvPr id="2" name="TextovéPole 1">
                <a:extLst>
                  <a:ext uri="{FF2B5EF4-FFF2-40B4-BE49-F238E27FC236}">
                    <a16:creationId xmlns:a16="http://schemas.microsoft.com/office/drawing/2014/main" id="{8DB48028-D16E-49E2-96CC-23AA212FA8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3060250"/>
                <a:ext cx="4143611" cy="584775"/>
              </a:xfrm>
              <a:prstGeom prst="rect">
                <a:avLst/>
              </a:prstGeom>
              <a:blipFill>
                <a:blip r:embed="rId5"/>
                <a:stretch>
                  <a:fillRect l="-735" t="-3125" b="-12500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9E4DB84F-076F-4ECB-804F-C2FE0DCE9B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44824"/>
            <a:ext cx="7355234" cy="3626345"/>
          </a:xfrm>
          <a:prstGeom prst="rect">
            <a:avLst/>
          </a:prstGeom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3D81189D-AAC3-4170-A3EB-5EB933B9B1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520" y="43362"/>
            <a:ext cx="3659367" cy="19454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400" b="1" dirty="0">
                <a:solidFill>
                  <a:schemeClr val="accent2"/>
                </a:solidFill>
              </a:rPr>
              <a:t>Normalizovaný impulz proudu nakrátko na výstupu z generátoru bez připojené CDN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ovéPole 7">
                <a:extLst>
                  <a:ext uri="{FF2B5EF4-FFF2-40B4-BE49-F238E27FC236}">
                    <a16:creationId xmlns:a16="http://schemas.microsoft.com/office/drawing/2014/main" id="{FFAA80CC-690A-4441-B0A3-FE4D8A119C3A}"/>
                  </a:ext>
                </a:extLst>
              </p:cNvPr>
              <p:cNvSpPr txBox="1"/>
              <p:nvPr/>
            </p:nvSpPr>
            <p:spPr>
              <a:xfrm>
                <a:off x="222529" y="5471169"/>
                <a:ext cx="6192688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cs-CZ" sz="1600" dirty="0">
                    <a:latin typeface="+mn-lt"/>
                  </a:rPr>
                  <a:t>Náběžná </a:t>
                </a:r>
                <a:r>
                  <a:rPr lang="cs-CZ" sz="1600" dirty="0" err="1">
                    <a:latin typeface="+mn-lt"/>
                  </a:rPr>
                  <a:t>doba:</a:t>
                </a:r>
                <a:r>
                  <a:rPr lang="cs-CZ" sz="1600" i="1" dirty="0" err="1">
                    <a:latin typeface="+mn-lt"/>
                  </a:rPr>
                  <a:t>T</a:t>
                </a:r>
                <a:r>
                  <a:rPr lang="cs-CZ" sz="1600" i="1" baseline="-25000" dirty="0" err="1">
                    <a:latin typeface="+mn-lt"/>
                  </a:rPr>
                  <a:t>f</a:t>
                </a:r>
                <a:r>
                  <a:rPr lang="cs-CZ" sz="1600" dirty="0">
                    <a:latin typeface="+mn-lt"/>
                  </a:rPr>
                  <a:t> = 1,25·</a:t>
                </a:r>
                <a:r>
                  <a:rPr lang="cs-CZ" sz="1600" i="1" dirty="0">
                    <a:latin typeface="+mn-lt"/>
                  </a:rPr>
                  <a:t>T</a:t>
                </a:r>
                <a:r>
                  <a:rPr lang="cs-CZ" sz="1600" i="1" baseline="-25000" dirty="0">
                    <a:latin typeface="+mn-lt"/>
                  </a:rPr>
                  <a:t>r</a:t>
                </a:r>
                <a:r>
                  <a:rPr lang="cs-CZ" sz="1600" dirty="0">
                    <a:latin typeface="+mn-lt"/>
                  </a:rPr>
                  <a:t> = </a:t>
                </a:r>
                <a:r>
                  <a:rPr lang="cs-CZ" sz="1600" dirty="0">
                    <a:solidFill>
                      <a:srgbClr val="FF0000"/>
                    </a:solidFill>
                    <a:latin typeface="+mn-lt"/>
                  </a:rPr>
                  <a:t>8 </a:t>
                </a:r>
                <a:r>
                  <a:rPr lang="el-GR" sz="1600" dirty="0">
                    <a:solidFill>
                      <a:srgbClr val="FF0000"/>
                    </a:solidFill>
                    <a:latin typeface="+mn-lt"/>
                  </a:rPr>
                  <a:t>μ</a:t>
                </a:r>
                <a:r>
                  <a:rPr lang="cs-CZ" sz="1600" dirty="0">
                    <a:solidFill>
                      <a:srgbClr val="FF0000"/>
                    </a:solidFill>
                    <a:latin typeface="+mn-lt"/>
                  </a:rPr>
                  <a:t>s</a:t>
                </a:r>
                <a:r>
                  <a:rPr lang="cs-CZ" sz="1600" dirty="0">
                    <a:latin typeface="+mn-lt"/>
                  </a:rPr>
                  <a:t> </a:t>
                </a:r>
                <a14:m>
                  <m:oMath xmlns:m="http://schemas.openxmlformats.org/officeDocument/2006/math">
                    <m:r>
                      <a:rPr lang="cs-CZ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</m:t>
                    </m:r>
                  </m:oMath>
                </a14:m>
                <a:r>
                  <a:rPr lang="cs-CZ" sz="1600" dirty="0">
                    <a:latin typeface="+mn-lt"/>
                  </a:rPr>
                  <a:t>20 %</a:t>
                </a:r>
              </a:p>
              <a:p>
                <a:r>
                  <a:rPr lang="cs-CZ" sz="1600" dirty="0">
                    <a:latin typeface="+mn-lt"/>
                  </a:rPr>
                  <a:t>Doba </a:t>
                </a:r>
                <a:r>
                  <a:rPr lang="cs-CZ" sz="1600" dirty="0" err="1">
                    <a:latin typeface="+mn-lt"/>
                  </a:rPr>
                  <a:t>trvání:</a:t>
                </a:r>
                <a:r>
                  <a:rPr lang="cs-CZ" sz="1600" i="1" dirty="0" err="1">
                    <a:latin typeface="+mn-lt"/>
                  </a:rPr>
                  <a:t>T</a:t>
                </a:r>
                <a:r>
                  <a:rPr lang="cs-CZ" sz="1600" i="1" baseline="-25000" dirty="0" err="1">
                    <a:latin typeface="+mn-lt"/>
                  </a:rPr>
                  <a:t>d</a:t>
                </a:r>
                <a:r>
                  <a:rPr lang="cs-CZ" sz="1600" dirty="0">
                    <a:latin typeface="+mn-lt"/>
                  </a:rPr>
                  <a:t> = 1,18 ·</a:t>
                </a:r>
                <a:r>
                  <a:rPr lang="cs-CZ" sz="1600" i="1" dirty="0" err="1">
                    <a:latin typeface="+mn-lt"/>
                  </a:rPr>
                  <a:t>T</a:t>
                </a:r>
                <a:r>
                  <a:rPr lang="cs-CZ" sz="1600" i="1" baseline="-25000" dirty="0" err="1">
                    <a:latin typeface="+mn-lt"/>
                  </a:rPr>
                  <a:t>w</a:t>
                </a:r>
                <a:r>
                  <a:rPr lang="cs-CZ" sz="1600" dirty="0">
                    <a:latin typeface="+mn-lt"/>
                  </a:rPr>
                  <a:t> = </a:t>
                </a:r>
                <a:r>
                  <a:rPr lang="cs-CZ" sz="1600" dirty="0">
                    <a:solidFill>
                      <a:srgbClr val="FF0000"/>
                    </a:solidFill>
                    <a:latin typeface="+mn-lt"/>
                  </a:rPr>
                  <a:t>20 </a:t>
                </a:r>
                <a:r>
                  <a:rPr lang="el-GR" sz="1600" dirty="0">
                    <a:solidFill>
                      <a:srgbClr val="FF0000"/>
                    </a:solidFill>
                    <a:latin typeface="+mn-lt"/>
                  </a:rPr>
                  <a:t>μ</a:t>
                </a:r>
                <a:r>
                  <a:rPr lang="cs-CZ" sz="1600" dirty="0">
                    <a:solidFill>
                      <a:srgbClr val="FF0000"/>
                    </a:solidFill>
                    <a:latin typeface="+mn-lt"/>
                  </a:rPr>
                  <a:t>s</a:t>
                </a:r>
                <a:r>
                  <a:rPr lang="cs-CZ" sz="1600" dirty="0">
                    <a:latin typeface="+mn-lt"/>
                  </a:rPr>
                  <a:t> </a:t>
                </a:r>
                <a14:m>
                  <m:oMath xmlns:m="http://schemas.openxmlformats.org/officeDocument/2006/math">
                    <m:r>
                      <a:rPr lang="cs-CZ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</m:t>
                    </m:r>
                  </m:oMath>
                </a14:m>
                <a:r>
                  <a:rPr lang="cs-CZ" sz="1600" dirty="0">
                    <a:latin typeface="+mn-lt"/>
                  </a:rPr>
                  <a:t>20 %  </a:t>
                </a:r>
              </a:p>
              <a:p>
                <a:r>
                  <a:rPr lang="cs-CZ" sz="1600" dirty="0">
                    <a:latin typeface="+mn-lt"/>
                  </a:rPr>
                  <a:t>Hodnota 1,25 je převrácená hodnota rozdílu mezi prahy 0,9 a 0,1.</a:t>
                </a:r>
              </a:p>
              <a:p>
                <a:r>
                  <a:rPr lang="cs-CZ" sz="1600" dirty="0">
                    <a:latin typeface="+mn-lt"/>
                  </a:rPr>
                  <a:t>Hodnota 1,18 je odvozena z empirických dat.</a:t>
                </a:r>
              </a:p>
            </p:txBody>
          </p:sp>
        </mc:Choice>
        <mc:Fallback xmlns="">
          <p:sp>
            <p:nvSpPr>
              <p:cNvPr id="8" name="TextovéPole 7">
                <a:extLst>
                  <a:ext uri="{FF2B5EF4-FFF2-40B4-BE49-F238E27FC236}">
                    <a16:creationId xmlns:a16="http://schemas.microsoft.com/office/drawing/2014/main" id="{FFAA80CC-690A-4441-B0A3-FE4D8A119C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529" y="5471169"/>
                <a:ext cx="6192688" cy="1077218"/>
              </a:xfrm>
              <a:prstGeom prst="rect">
                <a:avLst/>
              </a:prstGeom>
              <a:blipFill>
                <a:blip r:embed="rId3"/>
                <a:stretch>
                  <a:fillRect l="-591" t="-1705" b="-6818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Obrázek 4">
            <a:extLst>
              <a:ext uri="{FF2B5EF4-FFF2-40B4-BE49-F238E27FC236}">
                <a16:creationId xmlns:a16="http://schemas.microsoft.com/office/drawing/2014/main" id="{2115F1A8-1A97-4E6E-934F-D8DD1CBCBF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9193" y="87894"/>
            <a:ext cx="5484807" cy="413319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ovéPole 8">
                <a:extLst>
                  <a:ext uri="{FF2B5EF4-FFF2-40B4-BE49-F238E27FC236}">
                    <a16:creationId xmlns:a16="http://schemas.microsoft.com/office/drawing/2014/main" id="{73D85CCA-7D23-4D5C-9C5B-7C4B8E48475B}"/>
                  </a:ext>
                </a:extLst>
              </p:cNvPr>
              <p:cNvSpPr txBox="1"/>
              <p:nvPr/>
            </p:nvSpPr>
            <p:spPr>
              <a:xfrm>
                <a:off x="5183560" y="4100895"/>
                <a:ext cx="396044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cs-CZ" sz="1600" dirty="0">
                    <a:latin typeface="+mn-lt"/>
                  </a:rPr>
                  <a:t>Náběžná </a:t>
                </a:r>
                <a:r>
                  <a:rPr lang="cs-CZ" sz="1600" dirty="0" err="1">
                    <a:latin typeface="+mn-lt"/>
                  </a:rPr>
                  <a:t>doba:</a:t>
                </a:r>
                <a:r>
                  <a:rPr lang="cs-CZ" sz="1600" i="1" dirty="0" err="1">
                    <a:latin typeface="+mn-lt"/>
                  </a:rPr>
                  <a:t>T</a:t>
                </a:r>
                <a:r>
                  <a:rPr lang="cs-CZ" sz="1600" i="1" baseline="-25000" dirty="0" err="1">
                    <a:latin typeface="+mn-lt"/>
                  </a:rPr>
                  <a:t>f</a:t>
                </a:r>
                <a:r>
                  <a:rPr lang="cs-CZ" sz="1600" dirty="0">
                    <a:latin typeface="+mn-lt"/>
                  </a:rPr>
                  <a:t> = 1,25·</a:t>
                </a:r>
                <a:r>
                  <a:rPr lang="cs-CZ" sz="1600" i="1" dirty="0">
                    <a:latin typeface="+mn-lt"/>
                  </a:rPr>
                  <a:t>T</a:t>
                </a:r>
                <a:r>
                  <a:rPr lang="cs-CZ" sz="1600" i="1" baseline="-25000" dirty="0">
                    <a:latin typeface="+mn-lt"/>
                  </a:rPr>
                  <a:t>r</a:t>
                </a:r>
                <a:r>
                  <a:rPr lang="cs-CZ" sz="1600" dirty="0">
                    <a:latin typeface="+mn-lt"/>
                  </a:rPr>
                  <a:t> = </a:t>
                </a:r>
                <a:r>
                  <a:rPr lang="cs-CZ" sz="1600" dirty="0">
                    <a:solidFill>
                      <a:srgbClr val="FF0000"/>
                    </a:solidFill>
                    <a:latin typeface="+mn-lt"/>
                  </a:rPr>
                  <a:t>5 </a:t>
                </a:r>
                <a:r>
                  <a:rPr lang="el-GR" sz="1600" dirty="0">
                    <a:solidFill>
                      <a:srgbClr val="FF0000"/>
                    </a:solidFill>
                    <a:latin typeface="+mn-lt"/>
                  </a:rPr>
                  <a:t>μ</a:t>
                </a:r>
                <a:r>
                  <a:rPr lang="cs-CZ" sz="1600" dirty="0">
                    <a:solidFill>
                      <a:srgbClr val="FF0000"/>
                    </a:solidFill>
                    <a:latin typeface="+mn-lt"/>
                  </a:rPr>
                  <a:t>s</a:t>
                </a:r>
                <a:r>
                  <a:rPr lang="cs-CZ" sz="1600" dirty="0">
                    <a:latin typeface="+mn-lt"/>
                  </a:rPr>
                  <a:t> </a:t>
                </a:r>
                <a14:m>
                  <m:oMath xmlns:m="http://schemas.openxmlformats.org/officeDocument/2006/math">
                    <m:r>
                      <a:rPr lang="cs-CZ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</m:t>
                    </m:r>
                  </m:oMath>
                </a14:m>
                <a:r>
                  <a:rPr lang="cs-CZ" sz="1600" dirty="0">
                    <a:latin typeface="+mn-lt"/>
                  </a:rPr>
                  <a:t>20 %</a:t>
                </a:r>
              </a:p>
              <a:p>
                <a:r>
                  <a:rPr lang="cs-CZ" sz="1600" dirty="0">
                    <a:latin typeface="+mn-lt"/>
                  </a:rPr>
                  <a:t>Doba </a:t>
                </a:r>
                <a:r>
                  <a:rPr lang="cs-CZ" sz="1600" dirty="0" err="1">
                    <a:latin typeface="+mn-lt"/>
                  </a:rPr>
                  <a:t>trvání:</a:t>
                </a:r>
                <a:r>
                  <a:rPr lang="cs-CZ" sz="1600" i="1" dirty="0" err="1">
                    <a:latin typeface="+mn-lt"/>
                  </a:rPr>
                  <a:t>T</a:t>
                </a:r>
                <a:r>
                  <a:rPr lang="cs-CZ" sz="1600" i="1" baseline="-25000" dirty="0" err="1">
                    <a:latin typeface="+mn-lt"/>
                  </a:rPr>
                  <a:t>d</a:t>
                </a:r>
                <a:r>
                  <a:rPr lang="cs-CZ" sz="1600" dirty="0">
                    <a:latin typeface="+mn-lt"/>
                  </a:rPr>
                  <a:t> = </a:t>
                </a:r>
                <a:r>
                  <a:rPr lang="cs-CZ" sz="1600" i="1" dirty="0" err="1">
                    <a:latin typeface="+mn-lt"/>
                  </a:rPr>
                  <a:t>T</a:t>
                </a:r>
                <a:r>
                  <a:rPr lang="cs-CZ" sz="1600" i="1" baseline="-25000" dirty="0" err="1">
                    <a:latin typeface="+mn-lt"/>
                  </a:rPr>
                  <a:t>w</a:t>
                </a:r>
                <a:r>
                  <a:rPr lang="cs-CZ" sz="1600" dirty="0">
                    <a:latin typeface="+mn-lt"/>
                  </a:rPr>
                  <a:t> = </a:t>
                </a:r>
                <a:r>
                  <a:rPr lang="cs-CZ" sz="1600" dirty="0">
                    <a:solidFill>
                      <a:srgbClr val="FF0000"/>
                    </a:solidFill>
                    <a:latin typeface="+mn-lt"/>
                  </a:rPr>
                  <a:t>320 </a:t>
                </a:r>
                <a:r>
                  <a:rPr lang="el-GR" sz="1600" dirty="0">
                    <a:solidFill>
                      <a:srgbClr val="FF0000"/>
                    </a:solidFill>
                    <a:latin typeface="+mn-lt"/>
                  </a:rPr>
                  <a:t>μ</a:t>
                </a:r>
                <a:r>
                  <a:rPr lang="cs-CZ" sz="1600" dirty="0">
                    <a:solidFill>
                      <a:srgbClr val="FF0000"/>
                    </a:solidFill>
                    <a:latin typeface="+mn-lt"/>
                  </a:rPr>
                  <a:t>s</a:t>
                </a:r>
                <a:r>
                  <a:rPr lang="cs-CZ" sz="1600" dirty="0">
                    <a:latin typeface="+mn-lt"/>
                  </a:rPr>
                  <a:t> </a:t>
                </a:r>
                <a14:m>
                  <m:oMath xmlns:m="http://schemas.openxmlformats.org/officeDocument/2006/math">
                    <m:r>
                      <a:rPr lang="cs-CZ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</m:t>
                    </m:r>
                  </m:oMath>
                </a14:m>
                <a:r>
                  <a:rPr lang="cs-CZ" sz="1600" dirty="0">
                    <a:latin typeface="+mn-lt"/>
                  </a:rPr>
                  <a:t>20 %  </a:t>
                </a:r>
              </a:p>
            </p:txBody>
          </p:sp>
        </mc:Choice>
        <mc:Fallback xmlns="">
          <p:sp>
            <p:nvSpPr>
              <p:cNvPr id="9" name="TextovéPole 8">
                <a:extLst>
                  <a:ext uri="{FF2B5EF4-FFF2-40B4-BE49-F238E27FC236}">
                    <a16:creationId xmlns:a16="http://schemas.microsoft.com/office/drawing/2014/main" id="{73D85CCA-7D23-4D5C-9C5B-7C4B8E4847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3560" y="4100895"/>
                <a:ext cx="3960440" cy="584775"/>
              </a:xfrm>
              <a:prstGeom prst="rect">
                <a:avLst/>
              </a:prstGeom>
              <a:blipFill>
                <a:blip r:embed="rId5"/>
                <a:stretch>
                  <a:fillRect l="-769" t="-3125" b="-12500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A9AE07FB-5C5A-4068-BF65-252C13322E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792" y="1448768"/>
            <a:ext cx="8259855" cy="4293967"/>
          </a:xfrm>
          <a:prstGeom prst="rect">
            <a:avLst/>
          </a:prstGeom>
        </p:spPr>
      </p:pic>
      <p:sp>
        <p:nvSpPr>
          <p:cNvPr id="62466" name="Rectangle 2">
            <a:extLst>
              <a:ext uri="{FF2B5EF4-FFF2-40B4-BE49-F238E27FC236}">
                <a16:creationId xmlns:a16="http://schemas.microsoft.com/office/drawing/2014/main" id="{707C10C2-03DB-4250-BAD0-AC24557578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520" y="-9427"/>
            <a:ext cx="7272808" cy="850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b="1" dirty="0">
                <a:solidFill>
                  <a:schemeClr val="accent2"/>
                </a:solidFill>
              </a:rPr>
              <a:t>Generátor kombinované vlny (CWG)</a:t>
            </a:r>
          </a:p>
        </p:txBody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B08E3BE2-AEB7-41E3-A5B2-C9A916ADEF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9792" y="626128"/>
            <a:ext cx="8362950" cy="1036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54013" indent="-3540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12813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3208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28788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36775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93975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51175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08375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65575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Wingdings" panose="05000000000000000000" pitchFamily="2" charset="2"/>
              <a:buChar char="§"/>
            </a:pPr>
            <a:r>
              <a:rPr lang="pl-PL" altLang="cs-CZ" sz="1800" dirty="0"/>
              <a:t>při chodu naprázdno generuje vlnu napětí 1,2/50 </a:t>
            </a:r>
            <a:r>
              <a:rPr lang="el-GR" altLang="cs-CZ" sz="1800" dirty="0"/>
              <a:t>μ</a:t>
            </a:r>
            <a:r>
              <a:rPr lang="cs-CZ" altLang="cs-CZ" sz="1800" dirty="0"/>
              <a:t>s</a:t>
            </a:r>
            <a:r>
              <a:rPr lang="pl-PL" altLang="cs-CZ" sz="1800" dirty="0"/>
              <a:t> (10/700 </a:t>
            </a:r>
            <a:r>
              <a:rPr lang="el-GR" altLang="cs-CZ" sz="1800" dirty="0"/>
              <a:t>μ</a:t>
            </a:r>
            <a:r>
              <a:rPr lang="cs-CZ" altLang="cs-CZ" sz="1800" dirty="0"/>
              <a:t>s</a:t>
            </a:r>
            <a:r>
              <a:rPr lang="pl-PL" altLang="cs-CZ" sz="1800" dirty="0"/>
              <a:t>)</a:t>
            </a:r>
            <a:endParaRPr lang="cs-CZ" altLang="cs-CZ" sz="1800" dirty="0"/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pl-PL" altLang="cs-CZ" sz="1800" dirty="0"/>
              <a:t>při chodu nakrátko generuje vlnu proudu 8/20 </a:t>
            </a:r>
            <a:r>
              <a:rPr lang="el-GR" altLang="cs-CZ" sz="1800" dirty="0"/>
              <a:t>μ</a:t>
            </a:r>
            <a:r>
              <a:rPr lang="cs-CZ" altLang="cs-CZ" sz="1800" dirty="0"/>
              <a:t>s</a:t>
            </a:r>
            <a:r>
              <a:rPr lang="pl-PL" altLang="cs-CZ" sz="1800" dirty="0"/>
              <a:t> (5/320 </a:t>
            </a:r>
            <a:r>
              <a:rPr lang="el-GR" altLang="cs-CZ" sz="1800" dirty="0"/>
              <a:t>μ</a:t>
            </a:r>
            <a:r>
              <a:rPr lang="cs-CZ" altLang="cs-CZ" sz="1800" dirty="0"/>
              <a:t>s</a:t>
            </a:r>
            <a:r>
              <a:rPr lang="pl-PL" altLang="cs-CZ" sz="1800" dirty="0"/>
              <a:t>)</a:t>
            </a:r>
            <a:endParaRPr lang="cs-CZ" altLang="cs-CZ" sz="1800" dirty="0"/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cs-CZ" altLang="cs-CZ" sz="1800" dirty="0"/>
              <a:t>skutečné tvary impulzů jsou dány vstupní impedancí testovaného zařízení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5C5E9B11-56BB-4869-8D6F-08457A6861A7}"/>
              </a:ext>
            </a:extLst>
          </p:cNvPr>
          <p:cNvSpPr txBox="1"/>
          <p:nvPr/>
        </p:nvSpPr>
        <p:spPr>
          <a:xfrm>
            <a:off x="7884368" y="2906323"/>
            <a:ext cx="936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rgbClr val="0033CC"/>
                </a:solidFill>
              </a:rPr>
              <a:t>výstupní impedance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CC54E49D-F933-4FE2-BE7B-BF690AE717E7}"/>
              </a:ext>
            </a:extLst>
          </p:cNvPr>
          <p:cNvSpPr txBox="1"/>
          <p:nvPr/>
        </p:nvSpPr>
        <p:spPr>
          <a:xfrm>
            <a:off x="7884368" y="5178399"/>
            <a:ext cx="936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rgbClr val="0033CC"/>
                </a:solidFill>
              </a:rPr>
              <a:t>výstupní impedance</a:t>
            </a:r>
          </a:p>
        </p:txBody>
      </p:sp>
      <p:sp>
        <p:nvSpPr>
          <p:cNvPr id="7" name="Text Box 8">
            <a:extLst>
              <a:ext uri="{FF2B5EF4-FFF2-40B4-BE49-F238E27FC236}">
                <a16:creationId xmlns:a16="http://schemas.microsoft.com/office/drawing/2014/main" id="{D2C3445B-F132-4952-828F-E2147DAF7B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792" y="5430566"/>
            <a:ext cx="7849451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0"/>
              </a:spcBef>
              <a:buFontTx/>
              <a:buNone/>
            </a:pPr>
            <a:r>
              <a:rPr lang="cs-CZ" altLang="cs-CZ" sz="1400" i="1" dirty="0" err="1"/>
              <a:t>R</a:t>
            </a:r>
            <a:r>
              <a:rPr lang="cs-CZ" altLang="cs-CZ" sz="1400" i="1" baseline="-25000" dirty="0" err="1"/>
              <a:t>c</a:t>
            </a:r>
            <a:r>
              <a:rPr lang="cs-CZ" altLang="cs-CZ" sz="1400" dirty="0"/>
              <a:t> – nabíjecí rezistor; </a:t>
            </a:r>
            <a:r>
              <a:rPr lang="cs-CZ" altLang="cs-CZ" sz="1400" i="1" dirty="0" err="1"/>
              <a:t>C</a:t>
            </a:r>
            <a:r>
              <a:rPr lang="cs-CZ" altLang="cs-CZ" sz="1400" i="1" baseline="-25000" dirty="0" err="1"/>
              <a:t>c</a:t>
            </a:r>
            <a:r>
              <a:rPr lang="cs-CZ" altLang="cs-CZ" sz="1400" i="1" dirty="0"/>
              <a:t> </a:t>
            </a:r>
            <a:r>
              <a:rPr lang="cs-CZ" altLang="cs-CZ" sz="1400" dirty="0"/>
              <a:t>– kondenzátor (zásobník energie)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cs-CZ" altLang="cs-CZ" sz="1400" i="1" dirty="0" err="1"/>
              <a:t>R</a:t>
            </a:r>
            <a:r>
              <a:rPr lang="cs-CZ" altLang="cs-CZ" sz="1400" i="1" baseline="-25000" dirty="0" err="1"/>
              <a:t>s</a:t>
            </a:r>
            <a:r>
              <a:rPr lang="cs-CZ" altLang="cs-CZ" sz="1400" dirty="0"/>
              <a:t> – rezistor pro tvarování délky pulzu; </a:t>
            </a:r>
            <a:r>
              <a:rPr lang="cs-CZ" altLang="cs-CZ" sz="1400" i="1" dirty="0" err="1"/>
              <a:t>R</a:t>
            </a:r>
            <a:r>
              <a:rPr lang="cs-CZ" altLang="cs-CZ" sz="1400" i="1" baseline="-25000" dirty="0" err="1"/>
              <a:t>m</a:t>
            </a:r>
            <a:r>
              <a:rPr lang="cs-CZ" altLang="cs-CZ" sz="1400" dirty="0"/>
              <a:t> – rezistor pro přizpůsobení impedance</a:t>
            </a:r>
          </a:p>
          <a:p>
            <a:pPr eaLnBrk="1" hangingPunct="1">
              <a:spcBef>
                <a:spcPts val="0"/>
              </a:spcBef>
              <a:buNone/>
            </a:pPr>
            <a:r>
              <a:rPr lang="cs-CZ" altLang="cs-CZ" sz="1400" i="1" dirty="0"/>
              <a:t>L</a:t>
            </a:r>
            <a:r>
              <a:rPr lang="cs-CZ" altLang="cs-CZ" sz="1400" i="1" baseline="-25000" dirty="0"/>
              <a:t>r</a:t>
            </a:r>
            <a:r>
              <a:rPr lang="cs-CZ" altLang="cs-CZ" sz="1400" dirty="0"/>
              <a:t> – indukčnost pro tvarování čela impulzu </a:t>
            </a:r>
            <a:r>
              <a:rPr lang="en-US" sz="1400" b="0" i="0" dirty="0">
                <a:effectLst/>
              </a:rPr>
              <a:t>(</a:t>
            </a:r>
            <a:r>
              <a:rPr lang="cs-CZ" sz="1400" b="0" i="0" dirty="0">
                <a:effectLst/>
              </a:rPr>
              <a:t>pouze pro </a:t>
            </a:r>
            <a:r>
              <a:rPr lang="en-US" sz="1400" b="0" i="0" dirty="0">
                <a:effectLst/>
              </a:rPr>
              <a:t>1</a:t>
            </a:r>
            <a:r>
              <a:rPr lang="cs-CZ" sz="1400" b="0" i="0" dirty="0">
                <a:effectLst/>
              </a:rPr>
              <a:t>,2</a:t>
            </a:r>
            <a:r>
              <a:rPr lang="en-US" sz="1400" b="0" i="0" dirty="0">
                <a:effectLst/>
              </a:rPr>
              <a:t>/</a:t>
            </a:r>
            <a:r>
              <a:rPr lang="cs-CZ" sz="1400" b="0" i="0" dirty="0">
                <a:effectLst/>
              </a:rPr>
              <a:t>5</a:t>
            </a:r>
            <a:r>
              <a:rPr lang="en-US" sz="1400" b="0" i="0" dirty="0">
                <a:effectLst/>
              </a:rPr>
              <a:t>0</a:t>
            </a:r>
            <a:r>
              <a:rPr lang="cs-CZ" sz="1400" b="0" i="0" dirty="0">
                <a:effectLst/>
              </a:rPr>
              <a:t>)</a:t>
            </a:r>
            <a:endParaRPr lang="cs-CZ" altLang="cs-CZ" sz="1400" dirty="0"/>
          </a:p>
          <a:p>
            <a:pPr eaLnBrk="1" hangingPunct="1">
              <a:spcBef>
                <a:spcPts val="0"/>
              </a:spcBef>
              <a:buNone/>
            </a:pPr>
            <a:r>
              <a:rPr lang="cs-CZ" altLang="cs-CZ" sz="1400" i="1" dirty="0"/>
              <a:t>C</a:t>
            </a:r>
            <a:r>
              <a:rPr lang="cs-CZ" altLang="cs-CZ" sz="1400" i="1" baseline="-25000" dirty="0"/>
              <a:t>s</a:t>
            </a:r>
            <a:r>
              <a:rPr lang="cs-CZ" altLang="cs-CZ" sz="1400" dirty="0"/>
              <a:t> – kondenzátor pro tvarování délky pulzu (0,2 </a:t>
            </a:r>
            <a:r>
              <a:rPr lang="el-GR" altLang="cs-CZ" sz="1400" dirty="0"/>
              <a:t>μ</a:t>
            </a:r>
            <a:r>
              <a:rPr lang="cs-CZ" altLang="cs-CZ" sz="1400" dirty="0"/>
              <a:t>F, pouze pro 10/700 </a:t>
            </a:r>
            <a:r>
              <a:rPr lang="el-GR" altLang="cs-CZ" sz="1400" dirty="0"/>
              <a:t>μ</a:t>
            </a:r>
            <a:r>
              <a:rPr lang="cs-CZ" altLang="cs-CZ" sz="1400" dirty="0"/>
              <a:t>s)</a:t>
            </a:r>
          </a:p>
          <a:p>
            <a:pPr eaLnBrk="1" hangingPunct="1">
              <a:spcBef>
                <a:spcPts val="0"/>
              </a:spcBef>
              <a:buNone/>
            </a:pPr>
            <a:r>
              <a:rPr lang="cs-CZ" altLang="cs-CZ" sz="1400" i="1" dirty="0"/>
              <a:t>S</a:t>
            </a:r>
            <a:r>
              <a:rPr lang="cs-CZ" altLang="cs-CZ" sz="1400" baseline="-25000" dirty="0"/>
              <a:t>2</a:t>
            </a:r>
            <a:r>
              <a:rPr lang="en-US" sz="1400" b="0" i="0" dirty="0">
                <a:effectLst/>
              </a:rPr>
              <a:t> </a:t>
            </a:r>
            <a:r>
              <a:rPr lang="cs-CZ" sz="1400" b="0" i="0" dirty="0">
                <a:effectLst/>
              </a:rPr>
              <a:t>– spínač, který je sepnutý, pokud je připojený externí přizpůsobovací odpor </a:t>
            </a:r>
            <a:r>
              <a:rPr lang="en-US" sz="1400" b="0" i="0" dirty="0">
                <a:effectLst/>
              </a:rPr>
              <a:t>(</a:t>
            </a:r>
            <a:r>
              <a:rPr lang="cs-CZ" sz="1400" b="0" i="0" dirty="0">
                <a:effectLst/>
              </a:rPr>
              <a:t>pouze pro </a:t>
            </a:r>
            <a:r>
              <a:rPr lang="en-US" sz="1400" b="0" i="0" dirty="0">
                <a:effectLst/>
              </a:rPr>
              <a:t>10/700</a:t>
            </a:r>
            <a:r>
              <a:rPr lang="cs-CZ" sz="1400" b="0" i="0" dirty="0">
                <a:effectLst/>
              </a:rPr>
              <a:t>)</a:t>
            </a:r>
            <a:endParaRPr lang="en-US" sz="1400" b="0" i="0" dirty="0">
              <a:effectLst/>
            </a:endParaRP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cs-CZ" altLang="cs-CZ" sz="1400" i="1" dirty="0"/>
              <a:t>C</a:t>
            </a:r>
            <a:r>
              <a:rPr lang="cs-CZ" altLang="cs-CZ" sz="1400" i="1" baseline="-25000" dirty="0"/>
              <a:t>d</a:t>
            </a:r>
            <a:r>
              <a:rPr lang="cs-CZ" altLang="cs-CZ" sz="1400" dirty="0"/>
              <a:t> – blokovací kondenzátor stejnosměrného napětí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>
            <a:extLst>
              <a:ext uri="{FF2B5EF4-FFF2-40B4-BE49-F238E27FC236}">
                <a16:creationId xmlns:a16="http://schemas.microsoft.com/office/drawing/2014/main" id="{707C10C2-03DB-4250-BAD0-AC24557578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2521" y="62762"/>
            <a:ext cx="8229600" cy="850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3600" b="1" dirty="0">
                <a:solidFill>
                  <a:schemeClr val="accent2"/>
                </a:solidFill>
              </a:rPr>
              <a:t>Generátor kombinované vlny (CWG)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BC3A8F6-F502-4EF1-9EE9-0D09B661C4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512" y="2780928"/>
            <a:ext cx="8867651" cy="1609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54013" indent="-35401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12813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3208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28788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36775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93975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51175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08375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65575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buNone/>
            </a:pPr>
            <a:r>
              <a:rPr lang="pl-PL" altLang="cs-CZ" sz="1800" dirty="0"/>
              <a:t>Generátor impulzu 1,2/50 </a:t>
            </a:r>
            <a:r>
              <a:rPr lang="el-GR" altLang="cs-CZ" sz="1800" dirty="0"/>
              <a:t>μ</a:t>
            </a:r>
            <a:r>
              <a:rPr lang="cs-CZ" altLang="cs-CZ" sz="1800" dirty="0"/>
              <a:t>s</a:t>
            </a:r>
            <a:r>
              <a:rPr lang="pl-PL" altLang="cs-CZ" sz="1800" dirty="0"/>
              <a:t> – napájecí vedení, signálová vedení, lokální sítě</a:t>
            </a:r>
          </a:p>
          <a:p>
            <a:pPr marL="0" indent="0" eaLnBrk="1" hangingPunct="1">
              <a:buNone/>
            </a:pPr>
            <a:r>
              <a:rPr lang="pl-PL" altLang="cs-CZ" sz="1800" dirty="0"/>
              <a:t>Generátor impulzu 10/700 </a:t>
            </a:r>
            <a:r>
              <a:rPr lang="el-GR" altLang="cs-CZ" sz="1800" dirty="0"/>
              <a:t>μ</a:t>
            </a:r>
            <a:r>
              <a:rPr lang="cs-CZ" altLang="cs-CZ" sz="1800" dirty="0"/>
              <a:t>s – symetrická komunikační vedení určená k propojení široce rozptýlených systémů, délka vedení obvykle delší než 300 m.</a:t>
            </a:r>
          </a:p>
          <a:p>
            <a:pPr marL="0" indent="0" eaLnBrk="1" hangingPunct="1">
              <a:buNone/>
            </a:pPr>
            <a:r>
              <a:rPr lang="cs-CZ" altLang="cs-CZ" sz="1800" dirty="0"/>
              <a:t>Pro AC napájecí vodiče musí generátor zvládat synchronizaci </a:t>
            </a:r>
            <a:r>
              <a:rPr lang="cs-CZ" altLang="cs-CZ" sz="1800" dirty="0" err="1"/>
              <a:t>surge</a:t>
            </a:r>
            <a:r>
              <a:rPr lang="cs-CZ" altLang="cs-CZ" sz="1800" dirty="0"/>
              <a:t> do doporučených fázových úhlů.</a:t>
            </a:r>
          </a:p>
        </p:txBody>
      </p:sp>
      <p:graphicFrame>
        <p:nvGraphicFramePr>
          <p:cNvPr id="8" name="Tabulka 8">
            <a:extLst>
              <a:ext uri="{FF2B5EF4-FFF2-40B4-BE49-F238E27FC236}">
                <a16:creationId xmlns:a16="http://schemas.microsoft.com/office/drawing/2014/main" id="{D128BAE3-5363-43CA-AE21-6C0BAF722E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7923782"/>
              </p:ext>
            </p:extLst>
          </p:nvPr>
        </p:nvGraphicFramePr>
        <p:xfrm>
          <a:off x="179512" y="755104"/>
          <a:ext cx="8784000" cy="19321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6000">
                  <a:extLst>
                    <a:ext uri="{9D8B030D-6E8A-4147-A177-3AD203B41FA5}">
                      <a16:colId xmlns:a16="http://schemas.microsoft.com/office/drawing/2014/main" val="3799206160"/>
                    </a:ext>
                  </a:extLst>
                </a:gridCol>
                <a:gridCol w="1872000">
                  <a:extLst>
                    <a:ext uri="{9D8B030D-6E8A-4147-A177-3AD203B41FA5}">
                      <a16:colId xmlns:a16="http://schemas.microsoft.com/office/drawing/2014/main" val="502248464"/>
                    </a:ext>
                  </a:extLst>
                </a:gridCol>
                <a:gridCol w="1872000">
                  <a:extLst>
                    <a:ext uri="{9D8B030D-6E8A-4147-A177-3AD203B41FA5}">
                      <a16:colId xmlns:a16="http://schemas.microsoft.com/office/drawing/2014/main" val="2060266753"/>
                    </a:ext>
                  </a:extLst>
                </a:gridCol>
                <a:gridCol w="1872000">
                  <a:extLst>
                    <a:ext uri="{9D8B030D-6E8A-4147-A177-3AD203B41FA5}">
                      <a16:colId xmlns:a16="http://schemas.microsoft.com/office/drawing/2014/main" val="3589328993"/>
                    </a:ext>
                  </a:extLst>
                </a:gridCol>
                <a:gridCol w="1872000">
                  <a:extLst>
                    <a:ext uri="{9D8B030D-6E8A-4147-A177-3AD203B41FA5}">
                      <a16:colId xmlns:a16="http://schemas.microsoft.com/office/drawing/2014/main" val="88972493"/>
                    </a:ext>
                  </a:extLst>
                </a:gridCol>
              </a:tblGrid>
              <a:tr h="412225"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b="0" dirty="0">
                          <a:solidFill>
                            <a:schemeClr val="tx1"/>
                          </a:solidFill>
                        </a:rPr>
                        <a:t>Vrcholová hodnota proudu na výstupu generátoru v závislosti na napětí a externím odporu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7132879"/>
                  </a:ext>
                </a:extLst>
              </a:tr>
              <a:tr h="605487">
                <a:tc>
                  <a:txBody>
                    <a:bodyPr/>
                    <a:lstStyle/>
                    <a:p>
                      <a:pPr algn="ctr"/>
                      <a:r>
                        <a:rPr lang="cs-CZ" sz="1600" b="1" i="1" dirty="0"/>
                        <a:t>R</a:t>
                      </a:r>
                      <a:r>
                        <a:rPr lang="cs-CZ" sz="1600" b="1" i="1" baseline="-25000" dirty="0"/>
                        <a:t>out</a:t>
                      </a:r>
                      <a:r>
                        <a:rPr lang="cs-CZ" sz="1600" b="1" dirty="0"/>
                        <a:t> + </a:t>
                      </a:r>
                      <a:r>
                        <a:rPr lang="cs-CZ" sz="1600" b="1" i="1" dirty="0" err="1"/>
                        <a:t>R</a:t>
                      </a:r>
                      <a:r>
                        <a:rPr lang="cs-CZ" sz="1600" b="1" i="1" baseline="-25000" dirty="0" err="1"/>
                        <a:t>ext</a:t>
                      </a:r>
                      <a:endParaRPr lang="cs-CZ" sz="1600" b="1" i="1" baseline="-25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b="1" dirty="0"/>
                        <a:t>Zkušební úroveň 1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b="1" dirty="0"/>
                        <a:t>0,5 </a:t>
                      </a:r>
                      <a:r>
                        <a:rPr lang="cs-CZ" sz="1400" b="1" dirty="0" err="1"/>
                        <a:t>kV</a:t>
                      </a:r>
                      <a:endParaRPr lang="cs-CZ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b="1" dirty="0"/>
                        <a:t>Zkušební úroveň 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b="1" dirty="0"/>
                        <a:t>1 </a:t>
                      </a:r>
                      <a:r>
                        <a:rPr lang="cs-CZ" sz="1400" b="1" dirty="0" err="1"/>
                        <a:t>kV</a:t>
                      </a:r>
                      <a:endParaRPr lang="cs-CZ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b="1" dirty="0"/>
                        <a:t>Zkušební úroveň 3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b="1" dirty="0"/>
                        <a:t>2 </a:t>
                      </a:r>
                      <a:r>
                        <a:rPr lang="cs-CZ" sz="1400" b="1" dirty="0" err="1"/>
                        <a:t>kV</a:t>
                      </a:r>
                      <a:endParaRPr lang="cs-CZ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b="1" dirty="0"/>
                        <a:t>Zkušební úroveň 4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b="1" dirty="0"/>
                        <a:t>4 </a:t>
                      </a:r>
                      <a:r>
                        <a:rPr lang="cs-CZ" sz="1400" b="1" dirty="0" err="1"/>
                        <a:t>kV</a:t>
                      </a:r>
                      <a:endParaRPr lang="cs-CZ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60057891"/>
                  </a:ext>
                </a:extLst>
              </a:tr>
              <a:tr h="303662">
                <a:tc>
                  <a:txBody>
                    <a:bodyPr/>
                    <a:lstStyle/>
                    <a:p>
                      <a:pPr algn="ctr"/>
                      <a:r>
                        <a:rPr lang="cs-CZ" sz="1400" dirty="0"/>
                        <a:t>2 </a:t>
                      </a:r>
                      <a:r>
                        <a:rPr lang="el-GR" sz="1400" dirty="0"/>
                        <a:t>Ω</a:t>
                      </a:r>
                      <a:endParaRPr lang="cs-CZ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/>
                        <a:t>250 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/>
                        <a:t>500 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/>
                        <a:t>1 </a:t>
                      </a:r>
                      <a:r>
                        <a:rPr lang="cs-CZ" sz="1400" dirty="0" err="1"/>
                        <a:t>kA</a:t>
                      </a:r>
                      <a:endParaRPr lang="cs-CZ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/>
                        <a:t>2 </a:t>
                      </a:r>
                      <a:r>
                        <a:rPr lang="cs-CZ" sz="1400" dirty="0" err="1"/>
                        <a:t>kA</a:t>
                      </a:r>
                      <a:endParaRPr lang="cs-CZ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82193408"/>
                  </a:ext>
                </a:extLst>
              </a:tr>
              <a:tr h="30366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dirty="0"/>
                        <a:t>10 + 2 = 12 </a:t>
                      </a:r>
                      <a:r>
                        <a:rPr lang="el-GR" sz="1400" dirty="0"/>
                        <a:t>Ω</a:t>
                      </a:r>
                      <a:endParaRPr lang="cs-CZ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/>
                        <a:t>42 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/>
                        <a:t>84 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/>
                        <a:t>167 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/>
                        <a:t>334 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76116691"/>
                  </a:ext>
                </a:extLst>
              </a:tr>
              <a:tr h="30366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dirty="0"/>
                        <a:t>40 + 2 = 42 </a:t>
                      </a:r>
                      <a:r>
                        <a:rPr lang="el-GR" sz="1400" dirty="0"/>
                        <a:t>Ω</a:t>
                      </a:r>
                      <a:endParaRPr lang="cs-CZ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/>
                        <a:t>12 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/>
                        <a:t>24 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/>
                        <a:t>48 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/>
                        <a:t>96 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20378263"/>
                  </a:ext>
                </a:extLst>
              </a:tr>
            </a:tbl>
          </a:graphicData>
        </a:graphic>
      </p:graphicFrame>
      <p:pic>
        <p:nvPicPr>
          <p:cNvPr id="3" name="Obrázek 2">
            <a:extLst>
              <a:ext uri="{FF2B5EF4-FFF2-40B4-BE49-F238E27FC236}">
                <a16:creationId xmlns:a16="http://schemas.microsoft.com/office/drawing/2014/main" id="{8AD275CA-4054-424A-9495-1E113F1161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720" y="4033673"/>
            <a:ext cx="5472608" cy="2793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29072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Skupina 21">
            <a:extLst>
              <a:ext uri="{FF2B5EF4-FFF2-40B4-BE49-F238E27FC236}">
                <a16:creationId xmlns:a16="http://schemas.microsoft.com/office/drawing/2014/main" id="{AFEBBC7B-1F39-45F7-B2EF-9AF3400C0384}"/>
              </a:ext>
            </a:extLst>
          </p:cNvPr>
          <p:cNvGrpSpPr/>
          <p:nvPr/>
        </p:nvGrpSpPr>
        <p:grpSpPr>
          <a:xfrm>
            <a:off x="539552" y="317500"/>
            <a:ext cx="7776864" cy="6322989"/>
            <a:chOff x="956758" y="900358"/>
            <a:chExt cx="7230484" cy="5515745"/>
          </a:xfrm>
        </p:grpSpPr>
        <p:grpSp>
          <p:nvGrpSpPr>
            <p:cNvPr id="17" name="Skupina 16">
              <a:extLst>
                <a:ext uri="{FF2B5EF4-FFF2-40B4-BE49-F238E27FC236}">
                  <a16:creationId xmlns:a16="http://schemas.microsoft.com/office/drawing/2014/main" id="{E3700AE6-BB1F-4015-A7CF-2931DA777CBF}"/>
                </a:ext>
              </a:extLst>
            </p:cNvPr>
            <p:cNvGrpSpPr/>
            <p:nvPr/>
          </p:nvGrpSpPr>
          <p:grpSpPr>
            <a:xfrm>
              <a:off x="956758" y="900358"/>
              <a:ext cx="7230484" cy="5515745"/>
              <a:chOff x="956758" y="671127"/>
              <a:chExt cx="7230484" cy="5515745"/>
            </a:xfrm>
          </p:grpSpPr>
          <p:pic>
            <p:nvPicPr>
              <p:cNvPr id="15" name="Obrázek 14">
                <a:extLst>
                  <a:ext uri="{FF2B5EF4-FFF2-40B4-BE49-F238E27FC236}">
                    <a16:creationId xmlns:a16="http://schemas.microsoft.com/office/drawing/2014/main" id="{EFD65E99-DDA0-48A0-ADA8-868C21D3380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56758" y="671127"/>
                <a:ext cx="7230484" cy="5515745"/>
              </a:xfrm>
              <a:prstGeom prst="rect">
                <a:avLst/>
              </a:prstGeom>
            </p:spPr>
          </p:pic>
          <p:sp>
            <p:nvSpPr>
              <p:cNvPr id="16" name="Obdélník 15">
                <a:extLst>
                  <a:ext uri="{FF2B5EF4-FFF2-40B4-BE49-F238E27FC236}">
                    <a16:creationId xmlns:a16="http://schemas.microsoft.com/office/drawing/2014/main" id="{955A7166-E4AD-4C85-A756-D458D8078342}"/>
                  </a:ext>
                </a:extLst>
              </p:cNvPr>
              <p:cNvSpPr/>
              <p:nvPr/>
            </p:nvSpPr>
            <p:spPr>
              <a:xfrm>
                <a:off x="5796136" y="5805264"/>
                <a:ext cx="2160000" cy="288000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cs-CZ" sz="1600" b="1" dirty="0">
                    <a:solidFill>
                      <a:srgbClr val="FF0000"/>
                    </a:solidFill>
                  </a:rPr>
                  <a:t>vazební obvod D</a:t>
                </a:r>
              </a:p>
            </p:txBody>
          </p:sp>
          <p:sp>
            <p:nvSpPr>
              <p:cNvPr id="18" name="Obdélník 17">
                <a:extLst>
                  <a:ext uri="{FF2B5EF4-FFF2-40B4-BE49-F238E27FC236}">
                    <a16:creationId xmlns:a16="http://schemas.microsoft.com/office/drawing/2014/main" id="{E2E678EB-DCFD-4368-8DB7-70B1B7EE6087}"/>
                  </a:ext>
                </a:extLst>
              </p:cNvPr>
              <p:cNvSpPr/>
              <p:nvPr/>
            </p:nvSpPr>
            <p:spPr>
              <a:xfrm>
                <a:off x="5838114" y="3031671"/>
                <a:ext cx="2160000" cy="288000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cs-CZ" sz="1600" b="1" dirty="0">
                    <a:solidFill>
                      <a:srgbClr val="FF0000"/>
                    </a:solidFill>
                  </a:rPr>
                  <a:t>vazební obvod B</a:t>
                </a:r>
              </a:p>
            </p:txBody>
          </p:sp>
          <p:sp>
            <p:nvSpPr>
              <p:cNvPr id="19" name="Obdélník 18">
                <a:extLst>
                  <a:ext uri="{FF2B5EF4-FFF2-40B4-BE49-F238E27FC236}">
                    <a16:creationId xmlns:a16="http://schemas.microsoft.com/office/drawing/2014/main" id="{1A20B663-8203-4CB2-94E5-1D8674EE0EE5}"/>
                  </a:ext>
                </a:extLst>
              </p:cNvPr>
              <p:cNvSpPr/>
              <p:nvPr/>
            </p:nvSpPr>
            <p:spPr>
              <a:xfrm>
                <a:off x="3488986" y="3054832"/>
                <a:ext cx="2160000" cy="288000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cs-CZ" sz="1600" b="1" dirty="0">
                    <a:solidFill>
                      <a:srgbClr val="FF0000"/>
                    </a:solidFill>
                  </a:rPr>
                  <a:t>vazební obvod A</a:t>
                </a:r>
              </a:p>
            </p:txBody>
          </p:sp>
        </p:grpSp>
        <p:cxnSp>
          <p:nvCxnSpPr>
            <p:cNvPr id="21" name="Přímá spojnice 20">
              <a:extLst>
                <a:ext uri="{FF2B5EF4-FFF2-40B4-BE49-F238E27FC236}">
                  <a16:creationId xmlns:a16="http://schemas.microsoft.com/office/drawing/2014/main" id="{D11804A2-8E42-4EDE-A1BB-0B329C4C0EF7}"/>
                </a:ext>
              </a:extLst>
            </p:cNvPr>
            <p:cNvCxnSpPr/>
            <p:nvPr/>
          </p:nvCxnSpPr>
          <p:spPr>
            <a:xfrm>
              <a:off x="1358452" y="976394"/>
              <a:ext cx="1573125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2466" name="Rectangle 2">
            <a:extLst>
              <a:ext uri="{FF2B5EF4-FFF2-40B4-BE49-F238E27FC236}">
                <a16:creationId xmlns:a16="http://schemas.microsoft.com/office/drawing/2014/main" id="{707C10C2-03DB-4250-BAD0-AC24557578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79912" y="317500"/>
            <a:ext cx="5040560" cy="1239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400" b="1" dirty="0">
                <a:solidFill>
                  <a:schemeClr val="accent2"/>
                </a:solidFill>
              </a:rPr>
              <a:t>Výběr vazební/oddělovací sítě pro zkoušku odolnosti podle typu vedení</a:t>
            </a:r>
          </a:p>
        </p:txBody>
      </p:sp>
    </p:spTree>
    <p:extLst>
      <p:ext uri="{BB962C8B-B14F-4D97-AF65-F5344CB8AC3E}">
        <p14:creationId xmlns:p14="http://schemas.microsoft.com/office/powerpoint/2010/main" val="384618430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7E7E9A94-0113-4F73-AEEE-768D6224B5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3808" y="177182"/>
            <a:ext cx="6132085" cy="3003335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E01BA950-ECB5-41DB-857B-FA871103BB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180518"/>
            <a:ext cx="6013503" cy="3679006"/>
          </a:xfrm>
          <a:prstGeom prst="rect">
            <a:avLst/>
          </a:prstGeom>
        </p:spPr>
      </p:pic>
      <p:sp>
        <p:nvSpPr>
          <p:cNvPr id="10" name="Rectangle 2">
            <a:extLst>
              <a:ext uri="{FF2B5EF4-FFF2-40B4-BE49-F238E27FC236}">
                <a16:creationId xmlns:a16="http://schemas.microsoft.com/office/drawing/2014/main" id="{EA64F52D-6401-47B7-8836-2CB4E080CD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3503" y="3179745"/>
            <a:ext cx="3041016" cy="28643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solidFill>
                  <a:schemeClr val="accent2"/>
                </a:solidFill>
              </a:rPr>
              <a:t>B - vazba do vodiče</a:t>
            </a:r>
            <a:br>
              <a:rPr lang="cs-CZ" altLang="cs-CZ" sz="2000" b="1" dirty="0">
                <a:solidFill>
                  <a:schemeClr val="accent2"/>
                </a:solidFill>
              </a:rPr>
            </a:br>
            <a:r>
              <a:rPr lang="cs-CZ" altLang="cs-CZ" sz="2000" b="1" dirty="0">
                <a:solidFill>
                  <a:schemeClr val="accent2"/>
                </a:solidFill>
              </a:rPr>
              <a:t>a uzemnění AC/DC napájení (nesymetrický režim), použije se výstupní impedance generátoru 12 </a:t>
            </a:r>
            <a:r>
              <a:rPr lang="el-GR" altLang="cs-CZ" sz="2000" b="1" dirty="0">
                <a:solidFill>
                  <a:schemeClr val="accent2"/>
                </a:solidFill>
              </a:rPr>
              <a:t>Ω</a:t>
            </a:r>
            <a:r>
              <a:rPr lang="cs-CZ" altLang="cs-CZ" sz="2000" b="1" dirty="0">
                <a:solidFill>
                  <a:schemeClr val="accent2"/>
                </a:solidFill>
              </a:rPr>
              <a:t>, reprezentuje vnitřní impedanci napájecí</a:t>
            </a:r>
            <a:br>
              <a:rPr lang="cs-CZ" altLang="cs-CZ" sz="2000" b="1" dirty="0">
                <a:solidFill>
                  <a:schemeClr val="accent2"/>
                </a:solidFill>
              </a:rPr>
            </a:br>
            <a:r>
              <a:rPr lang="cs-CZ" altLang="cs-CZ" sz="2000" b="1" dirty="0">
                <a:solidFill>
                  <a:schemeClr val="accent2"/>
                </a:solidFill>
              </a:rPr>
              <a:t>sítě </a:t>
            </a:r>
            <a:r>
              <a:rPr lang="cs-CZ" altLang="cs-CZ" sz="2000" b="1" dirty="0" err="1">
                <a:solidFill>
                  <a:schemeClr val="accent2"/>
                </a:solidFill>
              </a:rPr>
              <a:t>nn</a:t>
            </a:r>
            <a:r>
              <a:rPr lang="cs-CZ" altLang="cs-CZ" sz="2000" b="1" dirty="0">
                <a:solidFill>
                  <a:schemeClr val="accent2"/>
                </a:solidFill>
              </a:rPr>
              <a:t> a uzemnění</a:t>
            </a:r>
          </a:p>
        </p:txBody>
      </p:sp>
      <p:sp>
        <p:nvSpPr>
          <p:cNvPr id="63490" name="Rectangle 2">
            <a:extLst>
              <a:ext uri="{FF2B5EF4-FFF2-40B4-BE49-F238E27FC236}">
                <a16:creationId xmlns:a16="http://schemas.microsoft.com/office/drawing/2014/main" id="{B4F90F6F-D45B-4A7C-8E63-F96481EA4A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520" y="220120"/>
            <a:ext cx="3087464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solidFill>
                  <a:schemeClr val="accent2"/>
                </a:solidFill>
              </a:rPr>
              <a:t>A - vazba do vodičů AC/DC napájení (symetrický režim), použije se výstupní impedance generátoru 2 </a:t>
            </a:r>
            <a:r>
              <a:rPr lang="el-GR" altLang="cs-CZ" sz="2000" b="1" dirty="0">
                <a:solidFill>
                  <a:schemeClr val="accent2"/>
                </a:solidFill>
              </a:rPr>
              <a:t>Ω</a:t>
            </a:r>
            <a:r>
              <a:rPr lang="cs-CZ" altLang="cs-CZ" sz="2000" b="1" dirty="0">
                <a:solidFill>
                  <a:schemeClr val="accent2"/>
                </a:solidFill>
              </a:rPr>
              <a:t>, reprezentuje vnitřní impedanci napájecí sítě </a:t>
            </a:r>
            <a:r>
              <a:rPr lang="cs-CZ" altLang="cs-CZ" sz="2000" b="1" dirty="0" err="1">
                <a:solidFill>
                  <a:schemeClr val="accent2"/>
                </a:solidFill>
              </a:rPr>
              <a:t>nn</a:t>
            </a:r>
            <a:endParaRPr lang="cs-CZ" altLang="cs-CZ" sz="2000" b="1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ovéPole 7">
            <a:extLst>
              <a:ext uri="{FF2B5EF4-FFF2-40B4-BE49-F238E27FC236}">
                <a16:creationId xmlns:a16="http://schemas.microsoft.com/office/drawing/2014/main" id="{0C5FA8D8-01A5-4F01-A12B-651F369EF2BF}"/>
              </a:ext>
            </a:extLst>
          </p:cNvPr>
          <p:cNvSpPr txBox="1"/>
          <p:nvPr/>
        </p:nvSpPr>
        <p:spPr>
          <a:xfrm>
            <a:off x="5076056" y="208647"/>
            <a:ext cx="367240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600" dirty="0">
                <a:hlinkClick r:id="rId2"/>
              </a:rPr>
              <a:t>https://www.emc-partner.com/products</a:t>
            </a:r>
            <a:endParaRPr lang="cs-CZ" sz="1600" dirty="0"/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BF12E6B1-4639-4EB8-AC21-1E4832C1FA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560" y="529477"/>
            <a:ext cx="6696744" cy="5658211"/>
          </a:xfrm>
          <a:prstGeom prst="rect">
            <a:avLst/>
          </a:prstGeom>
        </p:spPr>
      </p:pic>
      <p:sp>
        <p:nvSpPr>
          <p:cNvPr id="15" name="TextovéPole 14">
            <a:extLst>
              <a:ext uri="{FF2B5EF4-FFF2-40B4-BE49-F238E27FC236}">
                <a16:creationId xmlns:a16="http://schemas.microsoft.com/office/drawing/2014/main" id="{456D6A42-A0FB-4739-A42C-5767803D0D77}"/>
              </a:ext>
            </a:extLst>
          </p:cNvPr>
          <p:cNvSpPr txBox="1"/>
          <p:nvPr/>
        </p:nvSpPr>
        <p:spPr>
          <a:xfrm>
            <a:off x="284920" y="6139186"/>
            <a:ext cx="85741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cs-CZ" b="0" i="0" cap="all" dirty="0">
                <a:solidFill>
                  <a:srgbClr val="1E1F1C"/>
                </a:solidFill>
                <a:effectLst/>
                <a:latin typeface="+mn-lt"/>
              </a:rPr>
              <a:t>SURGE GENERATOR CWG 12 </a:t>
            </a:r>
            <a:r>
              <a:rPr lang="cs-CZ" b="0" i="0" dirty="0" err="1">
                <a:solidFill>
                  <a:srgbClr val="1E1F1C"/>
                </a:solidFill>
                <a:effectLst/>
                <a:latin typeface="+mn-lt"/>
              </a:rPr>
              <a:t>k</a:t>
            </a:r>
            <a:r>
              <a:rPr lang="cs-CZ" b="0" i="0" cap="all" dirty="0" err="1">
                <a:solidFill>
                  <a:srgbClr val="1E1F1C"/>
                </a:solidFill>
                <a:effectLst/>
                <a:latin typeface="+mn-lt"/>
              </a:rPr>
              <a:t>V</a:t>
            </a:r>
            <a:r>
              <a:rPr lang="cs-CZ" b="0" i="0" cap="all" dirty="0">
                <a:solidFill>
                  <a:srgbClr val="1E1F1C"/>
                </a:solidFill>
                <a:effectLst/>
                <a:latin typeface="+mn-lt"/>
              </a:rPr>
              <a:t>/6 </a:t>
            </a:r>
            <a:r>
              <a:rPr lang="cs-CZ" b="0" i="0" dirty="0" err="1">
                <a:solidFill>
                  <a:srgbClr val="1E1F1C"/>
                </a:solidFill>
                <a:effectLst/>
                <a:latin typeface="+mn-lt"/>
              </a:rPr>
              <a:t>k</a:t>
            </a:r>
            <a:r>
              <a:rPr lang="cs-CZ" b="0" i="0" cap="all" dirty="0" err="1">
                <a:solidFill>
                  <a:srgbClr val="1E1F1C"/>
                </a:solidFill>
                <a:effectLst/>
                <a:latin typeface="+mn-lt"/>
              </a:rPr>
              <a:t>A</a:t>
            </a:r>
            <a:r>
              <a:rPr lang="cs-CZ" b="0" i="0" cap="all" dirty="0">
                <a:solidFill>
                  <a:srgbClr val="1E1F1C"/>
                </a:solidFill>
                <a:effectLst/>
                <a:latin typeface="+mn-lt"/>
              </a:rPr>
              <a:t>, 2 </a:t>
            </a:r>
            <a:r>
              <a:rPr lang="el-GR" b="0" i="0" cap="all" dirty="0">
                <a:solidFill>
                  <a:srgbClr val="1E1F1C"/>
                </a:solidFill>
                <a:effectLst/>
                <a:latin typeface="+mn-lt"/>
              </a:rPr>
              <a:t>Ω</a:t>
            </a:r>
            <a:r>
              <a:rPr lang="cs-CZ" b="0" i="0" cap="all" dirty="0">
                <a:solidFill>
                  <a:srgbClr val="1E1F1C"/>
                </a:solidFill>
                <a:effectLst/>
                <a:latin typeface="+mn-lt"/>
              </a:rPr>
              <a:t> WITH AUTOMATIC 1-PHASE CDN</a:t>
            </a:r>
          </a:p>
        </p:txBody>
      </p:sp>
    </p:spTree>
    <p:extLst>
      <p:ext uri="{BB962C8B-B14F-4D97-AF65-F5344CB8AC3E}">
        <p14:creationId xmlns:p14="http://schemas.microsoft.com/office/powerpoint/2010/main" val="126209175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FCAB8A49-9BD5-413B-9A56-B76215EE5A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1620" y="908720"/>
            <a:ext cx="6984776" cy="5948832"/>
          </a:xfrm>
          <a:prstGeom prst="rect">
            <a:avLst/>
          </a:prstGeom>
        </p:spPr>
      </p:pic>
      <p:sp>
        <p:nvSpPr>
          <p:cNvPr id="63490" name="Rectangle 2">
            <a:extLst>
              <a:ext uri="{FF2B5EF4-FFF2-40B4-BE49-F238E27FC236}">
                <a16:creationId xmlns:a16="http://schemas.microsoft.com/office/drawing/2014/main" id="{B4F90F6F-D45B-4A7C-8E63-F96481EA4A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44" y="116632"/>
            <a:ext cx="8352928" cy="100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solidFill>
                  <a:schemeClr val="accent2"/>
                </a:solidFill>
              </a:rPr>
              <a:t>C1 – vazební obvod pro nestíněná nesymetrická propojovací vedení, kapacitní vazba (symetrický i nesymetrický režim vazby)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098822FF-8275-43DD-8424-C59BC8C9C954}"/>
              </a:ext>
            </a:extLst>
          </p:cNvPr>
          <p:cNvSpPr txBox="1"/>
          <p:nvPr/>
        </p:nvSpPr>
        <p:spPr>
          <a:xfrm>
            <a:off x="7146286" y="1122151"/>
            <a:ext cx="2016224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altLang="cs-CZ" sz="1800" b="1" dirty="0">
                <a:solidFill>
                  <a:schemeClr val="accent2"/>
                </a:solidFill>
              </a:rPr>
              <a:t>Použije se výstupní impedance generátoru 42 </a:t>
            </a:r>
            <a:r>
              <a:rPr lang="el-GR" altLang="cs-CZ" sz="1800" b="1" dirty="0">
                <a:solidFill>
                  <a:schemeClr val="accent2"/>
                </a:solidFill>
              </a:rPr>
              <a:t>Ω</a:t>
            </a:r>
            <a:r>
              <a:rPr lang="cs-CZ" altLang="cs-CZ" sz="1800" b="1" dirty="0">
                <a:solidFill>
                  <a:schemeClr val="accent2"/>
                </a:solidFill>
              </a:rPr>
              <a:t>, reprezentuje vnitřní impedanci mezi ostatními vedeními a uzemněním.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7386447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>
            <a:extLst>
              <a:ext uri="{FF2B5EF4-FFF2-40B4-BE49-F238E27FC236}">
                <a16:creationId xmlns:a16="http://schemas.microsoft.com/office/drawing/2014/main" id="{B4F90F6F-D45B-4A7C-8E63-F96481EA4A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536" y="83693"/>
            <a:ext cx="8568952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solidFill>
                  <a:schemeClr val="accent2"/>
                </a:solidFill>
              </a:rPr>
              <a:t>C2 – vazební obvod pro nestíněná nesymetrická propojovací vedení, vazba přes bleskojistky (symetrický i nesymetrický režim vazby)</a:t>
            </a:r>
          </a:p>
        </p:txBody>
      </p:sp>
      <p:grpSp>
        <p:nvGrpSpPr>
          <p:cNvPr id="9" name="Skupina 8">
            <a:extLst>
              <a:ext uri="{FF2B5EF4-FFF2-40B4-BE49-F238E27FC236}">
                <a16:creationId xmlns:a16="http://schemas.microsoft.com/office/drawing/2014/main" id="{66188454-528F-47EA-BCC7-CC21723F9078}"/>
              </a:ext>
            </a:extLst>
          </p:cNvPr>
          <p:cNvGrpSpPr/>
          <p:nvPr/>
        </p:nvGrpSpPr>
        <p:grpSpPr>
          <a:xfrm>
            <a:off x="107504" y="913490"/>
            <a:ext cx="6919560" cy="5982218"/>
            <a:chOff x="1112220" y="875782"/>
            <a:chExt cx="6919560" cy="5982218"/>
          </a:xfrm>
        </p:grpSpPr>
        <p:pic>
          <p:nvPicPr>
            <p:cNvPr id="3" name="Obrázek 2">
              <a:extLst>
                <a:ext uri="{FF2B5EF4-FFF2-40B4-BE49-F238E27FC236}">
                  <a16:creationId xmlns:a16="http://schemas.microsoft.com/office/drawing/2014/main" id="{918EEA14-0BB6-4934-A7C3-D4CBCDF7B25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12220" y="875782"/>
              <a:ext cx="6919560" cy="5982218"/>
            </a:xfrm>
            <a:prstGeom prst="rect">
              <a:avLst/>
            </a:prstGeom>
          </p:spPr>
        </p:pic>
        <p:cxnSp>
          <p:nvCxnSpPr>
            <p:cNvPr id="8" name="Přímá spojnice 7">
              <a:extLst>
                <a:ext uri="{FF2B5EF4-FFF2-40B4-BE49-F238E27FC236}">
                  <a16:creationId xmlns:a16="http://schemas.microsoft.com/office/drawing/2014/main" id="{4C6E6A00-59AB-47B5-9EF9-C15D9BF32E8B}"/>
                </a:ext>
              </a:extLst>
            </p:cNvPr>
            <p:cNvCxnSpPr>
              <a:stCxn id="3" idx="0"/>
            </p:cNvCxnSpPr>
            <p:nvPr/>
          </p:nvCxnSpPr>
          <p:spPr>
            <a:xfrm>
              <a:off x="4572000" y="875782"/>
              <a:ext cx="194421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Rectangle 2">
            <a:extLst>
              <a:ext uri="{FF2B5EF4-FFF2-40B4-BE49-F238E27FC236}">
                <a16:creationId xmlns:a16="http://schemas.microsoft.com/office/drawing/2014/main" id="{2715BF2F-15C6-418F-9B1C-DE77BBE60F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8184" y="1916832"/>
            <a:ext cx="2808312" cy="1728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600" dirty="0"/>
              <a:t>Kapacitní vazba zajišťuje integritu tvaru vlny, ale může působit jako filtr pro rychlý přenos dat. Bleskojistky mají malou parazitní kapacitu.</a:t>
            </a:r>
          </a:p>
        </p:txBody>
      </p:sp>
    </p:spTree>
    <p:extLst>
      <p:ext uri="{BB962C8B-B14F-4D97-AF65-F5344CB8AC3E}">
        <p14:creationId xmlns:p14="http://schemas.microsoft.com/office/powerpoint/2010/main" val="160651991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BF2C8F52-597C-472B-BA7D-8D66D1C29F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0"/>
            <a:ext cx="7145560" cy="3146604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E59A2F68-6DE1-43B0-9648-69AC9C3334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1072" y="3861048"/>
            <a:ext cx="5004048" cy="2917367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5162CA97-1249-4BE3-966E-5C6F9FBBBA3F}"/>
              </a:ext>
            </a:extLst>
          </p:cNvPr>
          <p:cNvSpPr txBox="1"/>
          <p:nvPr/>
        </p:nvSpPr>
        <p:spPr>
          <a:xfrm>
            <a:off x="395536" y="2833394"/>
            <a:ext cx="698477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0" i="0" dirty="0">
                <a:solidFill>
                  <a:srgbClr val="222222"/>
                </a:solidFill>
                <a:effectLst/>
                <a:latin typeface="+mn-lt"/>
              </a:rPr>
              <a:t>Coupler for 8 un-symmetrical signal and data lines used with Combination wave (CWG) generators according to IEC 61000-4-5 or 100kHz </a:t>
            </a:r>
            <a:r>
              <a:rPr lang="en-US" sz="1600" b="0" i="0" dirty="0" err="1">
                <a:solidFill>
                  <a:srgbClr val="222222"/>
                </a:solidFill>
                <a:effectLst/>
                <a:latin typeface="+mn-lt"/>
              </a:rPr>
              <a:t>Ringwave</a:t>
            </a:r>
            <a:r>
              <a:rPr lang="en-US" sz="1600" b="0" i="0" dirty="0">
                <a:solidFill>
                  <a:srgbClr val="222222"/>
                </a:solidFill>
                <a:effectLst/>
                <a:latin typeface="+mn-lt"/>
              </a:rPr>
              <a:t> (RWG) impulse generators </a:t>
            </a:r>
            <a:r>
              <a:rPr lang="en-US" sz="1600" b="0" i="0" dirty="0" err="1">
                <a:solidFill>
                  <a:srgbClr val="222222"/>
                </a:solidFill>
                <a:effectLst/>
                <a:latin typeface="+mn-lt"/>
              </a:rPr>
              <a:t>accroding</a:t>
            </a:r>
            <a:r>
              <a:rPr lang="en-US" sz="1600" b="0" i="0" dirty="0">
                <a:solidFill>
                  <a:srgbClr val="222222"/>
                </a:solidFill>
                <a:effectLst/>
                <a:latin typeface="+mn-lt"/>
              </a:rPr>
              <a:t> to IEC 61000-4-12.</a:t>
            </a:r>
            <a:endParaRPr lang="cs-CZ" sz="1600" dirty="0">
              <a:latin typeface="+mn-lt"/>
            </a:endParaRP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89488F6C-15BC-4E86-B2E2-6BDD45F2A592}"/>
              </a:ext>
            </a:extLst>
          </p:cNvPr>
          <p:cNvSpPr txBox="1"/>
          <p:nvPr/>
        </p:nvSpPr>
        <p:spPr>
          <a:xfrm>
            <a:off x="467544" y="4990293"/>
            <a:ext cx="367240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cs-CZ" b="0" i="0" dirty="0">
                <a:effectLst/>
                <a:latin typeface="+mn-lt"/>
              </a:rPr>
              <a:t>ČSN EN 61000-4-12 ed.3 Elektromagnetická kompatibilita (EMC) - Část 4-12: Zkušební</a:t>
            </a:r>
            <a:br>
              <a:rPr lang="cs-CZ" b="0" i="0" dirty="0">
                <a:effectLst/>
                <a:latin typeface="+mn-lt"/>
              </a:rPr>
            </a:br>
            <a:r>
              <a:rPr lang="cs-CZ" b="0" i="0" dirty="0">
                <a:effectLst/>
                <a:latin typeface="+mn-lt"/>
              </a:rPr>
              <a:t>a měřicí technika - Tlumená sinusová vlna - Zkouška odolnosti</a:t>
            </a:r>
          </a:p>
        </p:txBody>
      </p:sp>
    </p:spTree>
    <p:extLst>
      <p:ext uri="{BB962C8B-B14F-4D97-AF65-F5344CB8AC3E}">
        <p14:creationId xmlns:p14="http://schemas.microsoft.com/office/powerpoint/2010/main" val="89388994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Skupina 10">
            <a:extLst>
              <a:ext uri="{FF2B5EF4-FFF2-40B4-BE49-F238E27FC236}">
                <a16:creationId xmlns:a16="http://schemas.microsoft.com/office/drawing/2014/main" id="{AB98C175-D951-4BD7-B31F-BFE4DC250858}"/>
              </a:ext>
            </a:extLst>
          </p:cNvPr>
          <p:cNvGrpSpPr/>
          <p:nvPr/>
        </p:nvGrpSpPr>
        <p:grpSpPr>
          <a:xfrm>
            <a:off x="1100766" y="836712"/>
            <a:ext cx="7359666" cy="5960614"/>
            <a:chOff x="1100766" y="1181326"/>
            <a:chExt cx="7086484" cy="5616000"/>
          </a:xfrm>
        </p:grpSpPr>
        <p:grpSp>
          <p:nvGrpSpPr>
            <p:cNvPr id="7" name="Skupina 6">
              <a:extLst>
                <a:ext uri="{FF2B5EF4-FFF2-40B4-BE49-F238E27FC236}">
                  <a16:creationId xmlns:a16="http://schemas.microsoft.com/office/drawing/2014/main" id="{50CD0A5B-31F8-483D-8E4D-BF37A56690F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100766" y="1181326"/>
              <a:ext cx="7086484" cy="5616000"/>
              <a:chOff x="1119841" y="1386366"/>
              <a:chExt cx="6904318" cy="5471634"/>
            </a:xfrm>
          </p:grpSpPr>
          <p:pic>
            <p:nvPicPr>
              <p:cNvPr id="4" name="Obrázek 3">
                <a:extLst>
                  <a:ext uri="{FF2B5EF4-FFF2-40B4-BE49-F238E27FC236}">
                    <a16:creationId xmlns:a16="http://schemas.microsoft.com/office/drawing/2014/main" id="{7FCCDF3B-899D-46F0-8172-78B96780693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119841" y="1386366"/>
                <a:ext cx="6904318" cy="5471634"/>
              </a:xfrm>
              <a:prstGeom prst="rect">
                <a:avLst/>
              </a:prstGeom>
            </p:spPr>
          </p:pic>
          <p:cxnSp>
            <p:nvCxnSpPr>
              <p:cNvPr id="6" name="Přímá spojnice 5">
                <a:extLst>
                  <a:ext uri="{FF2B5EF4-FFF2-40B4-BE49-F238E27FC236}">
                    <a16:creationId xmlns:a16="http://schemas.microsoft.com/office/drawing/2014/main" id="{80E12263-A6D4-478A-8E42-CDED0148408E}"/>
                  </a:ext>
                </a:extLst>
              </p:cNvPr>
              <p:cNvCxnSpPr>
                <a:stCxn id="4" idx="0"/>
              </p:cNvCxnSpPr>
              <p:nvPr/>
            </p:nvCxnSpPr>
            <p:spPr>
              <a:xfrm>
                <a:off x="4572000" y="1386366"/>
                <a:ext cx="19080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Rectangle 2">
              <a:extLst>
                <a:ext uri="{FF2B5EF4-FFF2-40B4-BE49-F238E27FC236}">
                  <a16:creationId xmlns:a16="http://schemas.microsoft.com/office/drawing/2014/main" id="{470D00AA-D671-4A3C-9115-495D3968F6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32240" y="2564904"/>
              <a:ext cx="539336" cy="4320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cs-CZ" altLang="cs-CZ" sz="1400" i="1" dirty="0" err="1"/>
                <a:t>R</a:t>
              </a:r>
              <a:r>
                <a:rPr lang="cs-CZ" altLang="cs-CZ" sz="1400" i="1" baseline="-25000" dirty="0" err="1"/>
                <a:t>c</a:t>
              </a:r>
              <a:endParaRPr lang="cs-CZ" altLang="cs-CZ" sz="1400" dirty="0"/>
            </a:p>
          </p:txBody>
        </p:sp>
      </p:grpSp>
      <p:sp>
        <p:nvSpPr>
          <p:cNvPr id="63490" name="Rectangle 2">
            <a:extLst>
              <a:ext uri="{FF2B5EF4-FFF2-40B4-BE49-F238E27FC236}">
                <a16:creationId xmlns:a16="http://schemas.microsoft.com/office/drawing/2014/main" id="{B4F90F6F-D45B-4A7C-8E63-F96481EA4A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44" y="116632"/>
            <a:ext cx="8352928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b="1" dirty="0">
                <a:solidFill>
                  <a:schemeClr val="accent2"/>
                </a:solidFill>
              </a:rPr>
              <a:t>D – vazební obvod pro nestíněná symetrická propojovací vedení (vazba v nesymetrickém režimu mezi všemi vodiči k zemi)</a:t>
            </a: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5C707983-E787-4EB3-9ED1-0BF75706CC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596" y="820701"/>
            <a:ext cx="4318396" cy="16734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600" dirty="0"/>
              <a:t>Hodnoty vazebních odporů </a:t>
            </a:r>
            <a:r>
              <a:rPr lang="cs-CZ" altLang="cs-CZ" sz="1600" i="1" dirty="0" err="1"/>
              <a:t>R</a:t>
            </a:r>
            <a:r>
              <a:rPr lang="cs-CZ" altLang="cs-CZ" sz="1600" i="1" baseline="-25000" dirty="0" err="1"/>
              <a:t>c</a:t>
            </a:r>
            <a:r>
              <a:rPr lang="cs-CZ" altLang="cs-CZ" sz="1600" dirty="0"/>
              <a:t> se vyberou tak, aby jejich rezistance v paralelním zapojení odpovídala 40 </a:t>
            </a:r>
            <a:r>
              <a:rPr lang="el-GR" altLang="cs-CZ" sz="1600" dirty="0"/>
              <a:t>Ω</a:t>
            </a:r>
            <a:r>
              <a:rPr lang="cs-CZ" altLang="cs-CZ" sz="1600" dirty="0"/>
              <a:t>. Jednu CDN lze použít až pro 8 vodičů/4 páry. Například pro </a:t>
            </a:r>
            <a:r>
              <a:rPr lang="cs-CZ" altLang="cs-CZ" sz="1600" i="1" dirty="0"/>
              <a:t>n</a:t>
            </a:r>
            <a:r>
              <a:rPr lang="cs-CZ" altLang="cs-CZ" sz="1600" dirty="0"/>
              <a:t> = 4 je</a:t>
            </a:r>
            <a:br>
              <a:rPr lang="cs-CZ" altLang="cs-CZ" sz="1600" dirty="0"/>
            </a:br>
            <a:r>
              <a:rPr lang="cs-CZ" altLang="cs-CZ" sz="1600" i="1" dirty="0" err="1"/>
              <a:t>R</a:t>
            </a:r>
            <a:r>
              <a:rPr lang="cs-CZ" altLang="cs-CZ" sz="1600" i="1" baseline="-25000" dirty="0" err="1"/>
              <a:t>c</a:t>
            </a:r>
            <a:r>
              <a:rPr lang="cs-CZ" altLang="cs-CZ" sz="1600" dirty="0"/>
              <a:t> = 4x40 </a:t>
            </a:r>
            <a:r>
              <a:rPr lang="el-GR" altLang="cs-CZ" sz="1600" dirty="0"/>
              <a:t>Ω</a:t>
            </a:r>
            <a:r>
              <a:rPr lang="cs-CZ" altLang="cs-CZ" sz="1600" dirty="0"/>
              <a:t> = 160 </a:t>
            </a:r>
            <a:r>
              <a:rPr lang="el-GR" altLang="cs-CZ" sz="1600" dirty="0"/>
              <a:t>Ω</a:t>
            </a:r>
            <a:r>
              <a:rPr lang="cs-CZ" altLang="cs-CZ" sz="1600" dirty="0"/>
              <a:t>. K oddělení se použijí tlumivky s kompenzací proudu.</a:t>
            </a:r>
          </a:p>
        </p:txBody>
      </p:sp>
      <p:sp>
        <p:nvSpPr>
          <p:cNvPr id="15" name="Rectangle 2">
            <a:extLst>
              <a:ext uri="{FF2B5EF4-FFF2-40B4-BE49-F238E27FC236}">
                <a16:creationId xmlns:a16="http://schemas.microsoft.com/office/drawing/2014/main" id="{D1893A95-3AB1-4CDA-90A9-256D39124F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754" y="2489787"/>
            <a:ext cx="5880669" cy="856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400" dirty="0"/>
              <a:t>Poznámka: pro generátor 10/700 je při vazbě na nestíněná symetrická komunikační vedení přes bleskojistky přizpůsobovací odpor </a:t>
            </a:r>
            <a:r>
              <a:rPr lang="cs-CZ" altLang="cs-CZ" sz="1400" i="1" dirty="0"/>
              <a:t>R</a:t>
            </a:r>
            <a:r>
              <a:rPr lang="cs-CZ" altLang="cs-CZ" sz="1400" i="1" baseline="-25000" dirty="0"/>
              <a:t>m</a:t>
            </a:r>
            <a:r>
              <a:rPr lang="cs-CZ" altLang="cs-CZ" sz="1400" baseline="-25000" dirty="0"/>
              <a:t>2</a:t>
            </a:r>
            <a:r>
              <a:rPr lang="cs-CZ" altLang="cs-CZ" sz="1400" dirty="0"/>
              <a:t> = 25 </a:t>
            </a:r>
            <a:r>
              <a:rPr lang="el-GR" altLang="cs-CZ" sz="1400" dirty="0"/>
              <a:t>Ω</a:t>
            </a:r>
            <a:r>
              <a:rPr lang="cs-CZ" altLang="cs-CZ" sz="1400" dirty="0"/>
              <a:t> nahrazen (</a:t>
            </a:r>
            <a:r>
              <a:rPr lang="cs-CZ" altLang="cs-CZ" sz="1400" i="1" dirty="0"/>
              <a:t>S</a:t>
            </a:r>
            <a:r>
              <a:rPr lang="cs-CZ" altLang="cs-CZ" sz="1400" dirty="0"/>
              <a:t>2 sepnuto) externím odporem </a:t>
            </a:r>
            <a:r>
              <a:rPr lang="cs-CZ" altLang="cs-CZ" sz="1400" i="1" dirty="0" err="1"/>
              <a:t>R</a:t>
            </a:r>
            <a:r>
              <a:rPr lang="cs-CZ" altLang="cs-CZ" sz="1400" i="1" baseline="-25000" dirty="0" err="1"/>
              <a:t>c</a:t>
            </a:r>
            <a:r>
              <a:rPr lang="cs-CZ" altLang="cs-CZ" sz="1400" dirty="0"/>
              <a:t> = 25 </a:t>
            </a:r>
            <a:r>
              <a:rPr lang="el-GR" altLang="cs-CZ" sz="1400" dirty="0"/>
              <a:t>Ω</a:t>
            </a:r>
            <a:r>
              <a:rPr lang="cs-CZ" altLang="cs-CZ" sz="1400" dirty="0"/>
              <a:t> vazební sítě.</a:t>
            </a:r>
          </a:p>
        </p:txBody>
      </p:sp>
    </p:spTree>
    <p:extLst>
      <p:ext uri="{BB962C8B-B14F-4D97-AF65-F5344CB8AC3E}">
        <p14:creationId xmlns:p14="http://schemas.microsoft.com/office/powerpoint/2010/main" val="329119910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C2B0F7D6-33B1-4310-A140-3B6BBDAAB2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3728" y="3887598"/>
            <a:ext cx="7020272" cy="2917516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E1E95443-FFF9-46D4-AC4D-6560A90E7365}"/>
              </a:ext>
            </a:extLst>
          </p:cNvPr>
          <p:cNvSpPr txBox="1"/>
          <p:nvPr/>
        </p:nvSpPr>
        <p:spPr>
          <a:xfrm>
            <a:off x="251520" y="3410355"/>
            <a:ext cx="70202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b="0" i="0" cap="all" dirty="0">
                <a:solidFill>
                  <a:srgbClr val="1E1F1C"/>
                </a:solidFill>
                <a:effectLst/>
                <a:latin typeface="+mn-lt"/>
              </a:rPr>
              <a:t>CDN </a:t>
            </a:r>
            <a:r>
              <a:rPr lang="cs-CZ" b="0" i="0" dirty="0" err="1">
                <a:solidFill>
                  <a:srgbClr val="1E1F1C"/>
                </a:solidFill>
                <a:effectLst/>
                <a:latin typeface="+mn-lt"/>
              </a:rPr>
              <a:t>for</a:t>
            </a:r>
            <a:r>
              <a:rPr lang="en-US" b="0" i="0" cap="all" dirty="0">
                <a:solidFill>
                  <a:srgbClr val="1E1F1C"/>
                </a:solidFill>
                <a:effectLst/>
                <a:latin typeface="+mn-lt"/>
              </a:rPr>
              <a:t> 1.2/50, </a:t>
            </a:r>
            <a:r>
              <a:rPr lang="en-US" b="0" i="0" dirty="0" err="1">
                <a:solidFill>
                  <a:srgbClr val="1E1F1C"/>
                </a:solidFill>
                <a:effectLst/>
                <a:latin typeface="+mn-lt"/>
              </a:rPr>
              <a:t>ringwave</a:t>
            </a:r>
            <a:r>
              <a:rPr lang="en-US" b="0" i="0" dirty="0">
                <a:solidFill>
                  <a:srgbClr val="1E1F1C"/>
                </a:solidFill>
                <a:effectLst/>
                <a:latin typeface="+mn-lt"/>
              </a:rPr>
              <a:t> and </a:t>
            </a:r>
            <a:r>
              <a:rPr lang="en-US" b="0" i="0" cap="all" dirty="0">
                <a:solidFill>
                  <a:srgbClr val="1E1F1C"/>
                </a:solidFill>
                <a:effectLst/>
                <a:latin typeface="+mn-lt"/>
              </a:rPr>
              <a:t>10/700 </a:t>
            </a:r>
            <a:r>
              <a:rPr lang="en-US" b="0" i="0" dirty="0">
                <a:solidFill>
                  <a:srgbClr val="1E1F1C"/>
                </a:solidFill>
                <a:effectLst/>
                <a:latin typeface="+mn-lt"/>
              </a:rPr>
              <a:t>surge coupling </a:t>
            </a:r>
            <a:r>
              <a:rPr lang="en-US" b="0" i="0" cap="all" dirty="0">
                <a:solidFill>
                  <a:srgbClr val="1E1F1C"/>
                </a:solidFill>
                <a:effectLst/>
                <a:latin typeface="+mn-lt"/>
              </a:rPr>
              <a:t>6</a:t>
            </a:r>
            <a:r>
              <a:rPr lang="cs-CZ" b="0" i="0" cap="all" dirty="0">
                <a:solidFill>
                  <a:srgbClr val="1E1F1C"/>
                </a:solidFill>
                <a:effectLst/>
                <a:latin typeface="+mn-lt"/>
              </a:rPr>
              <a:t> </a:t>
            </a:r>
            <a:r>
              <a:rPr lang="en-US" b="0" i="0" dirty="0">
                <a:solidFill>
                  <a:srgbClr val="1E1F1C"/>
                </a:solidFill>
                <a:effectLst/>
                <a:latin typeface="+mn-lt"/>
              </a:rPr>
              <a:t>k</a:t>
            </a:r>
            <a:r>
              <a:rPr lang="en-US" b="0" i="0" cap="all" dirty="0">
                <a:solidFill>
                  <a:srgbClr val="1E1F1C"/>
                </a:solidFill>
                <a:effectLst/>
                <a:latin typeface="+mn-lt"/>
              </a:rPr>
              <a:t>V </a:t>
            </a:r>
            <a:r>
              <a:rPr lang="en-US" b="0" i="0" dirty="0">
                <a:solidFill>
                  <a:srgbClr val="1E1F1C"/>
                </a:solidFill>
                <a:effectLst/>
                <a:latin typeface="+mn-lt"/>
              </a:rPr>
              <a:t>to</a:t>
            </a:r>
            <a:r>
              <a:rPr lang="en-US" b="0" i="0" cap="all" dirty="0">
                <a:solidFill>
                  <a:srgbClr val="1E1F1C"/>
                </a:solidFill>
                <a:effectLst/>
                <a:latin typeface="+mn-lt"/>
              </a:rPr>
              <a:t> 2 </a:t>
            </a:r>
            <a:r>
              <a:rPr lang="en-US" b="0" i="0" dirty="0">
                <a:solidFill>
                  <a:srgbClr val="1E1F1C"/>
                </a:solidFill>
                <a:effectLst/>
                <a:latin typeface="+mn-lt"/>
              </a:rPr>
              <a:t>pair (4 wires) balanced communication lines</a:t>
            </a:r>
            <a:endParaRPr lang="en-US" b="0" i="0" cap="all" dirty="0">
              <a:solidFill>
                <a:srgbClr val="1E1F1C"/>
              </a:solidFill>
              <a:effectLst/>
              <a:latin typeface="+mn-lt"/>
            </a:endParaRP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0DBE63AC-E5F8-4CD0-94D4-8883373AA841}"/>
              </a:ext>
            </a:extLst>
          </p:cNvPr>
          <p:cNvSpPr txBox="1"/>
          <p:nvPr/>
        </p:nvSpPr>
        <p:spPr>
          <a:xfrm>
            <a:off x="6418661" y="404664"/>
            <a:ext cx="2517866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222222"/>
                </a:solidFill>
                <a:effectLst/>
                <a:latin typeface="+mn-lt"/>
              </a:rPr>
              <a:t>Combination Wave Generator (1,2/50; 8/20) IEC 61000-4-5, Telecom (10/700) up to a level of 6 kV/ 3kA</a:t>
            </a:r>
            <a:r>
              <a:rPr lang="cs-CZ" b="0" i="0" dirty="0">
                <a:solidFill>
                  <a:srgbClr val="222222"/>
                </a:solidFill>
                <a:effectLst/>
                <a:latin typeface="+mn-lt"/>
              </a:rPr>
              <a:t> </a:t>
            </a:r>
            <a:r>
              <a:rPr lang="en-US" b="0" i="0" dirty="0">
                <a:solidFill>
                  <a:srgbClr val="222222"/>
                </a:solidFill>
                <a:effectLst/>
                <a:latin typeface="+mn-lt"/>
              </a:rPr>
              <a:t>with integrated 16A single phase CDN for AC and DC EUT power.</a:t>
            </a:r>
            <a:endParaRPr lang="cs-CZ" dirty="0">
              <a:latin typeface="+mn-lt"/>
            </a:endParaRPr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6778F6A3-73CB-474A-973D-A7E1402F12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418661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1006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>
            <a:extLst>
              <a:ext uri="{FF2B5EF4-FFF2-40B4-BE49-F238E27FC236}">
                <a16:creationId xmlns:a16="http://schemas.microsoft.com/office/drawing/2014/main" id="{6DDACD76-2F3D-4091-9B6E-50793EFEC8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92696"/>
            <a:ext cx="8229600" cy="850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solidFill>
                  <a:schemeClr val="accent2"/>
                </a:solidFill>
              </a:rPr>
              <a:t>E – vazební obvod pro stíněná propojovací vedení (</a:t>
            </a:r>
            <a:r>
              <a:rPr lang="cs-CZ" altLang="cs-CZ" sz="2000" b="1" u="sng" dirty="0">
                <a:solidFill>
                  <a:schemeClr val="accent2"/>
                </a:solidFill>
              </a:rPr>
              <a:t>stínění uzemněná na obou koncích</a:t>
            </a:r>
            <a:r>
              <a:rPr lang="cs-CZ" altLang="cs-CZ" sz="2000" b="1" dirty="0">
                <a:solidFill>
                  <a:schemeClr val="accent2"/>
                </a:solidFill>
              </a:rPr>
              <a:t>), </a:t>
            </a:r>
            <a:r>
              <a:rPr lang="pl-PL" altLang="cs-CZ" sz="2000" b="1" dirty="0">
                <a:solidFill>
                  <a:schemeClr val="accent2"/>
                </a:solidFill>
              </a:rPr>
              <a:t>galvanická vazba + indukované napětí ve vodičích propojovacího vedení</a:t>
            </a:r>
            <a:endParaRPr lang="cs-CZ" altLang="cs-CZ" sz="2000" b="1" dirty="0">
              <a:solidFill>
                <a:schemeClr val="accent2"/>
              </a:solidFill>
            </a:endParaRP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B0F52D24-2FCD-4B17-A38B-E64892A6DB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2636912"/>
            <a:ext cx="8824725" cy="3848433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152E9B66-0935-4BCE-BA4F-1CC87D8566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968" y="1786012"/>
            <a:ext cx="2160241" cy="8509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600" dirty="0"/>
              <a:t>Bezpečnostní izolační transformátor nebo oddělovací síť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802D304F-F74F-49AC-9E6A-BA810B14C8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6216" y="1664804"/>
            <a:ext cx="2160241" cy="8509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600" dirty="0"/>
              <a:t>Bezpečnostní izolační transformátor nebo oddělovací síť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>
            <a:extLst>
              <a:ext uri="{FF2B5EF4-FFF2-40B4-BE49-F238E27FC236}">
                <a16:creationId xmlns:a16="http://schemas.microsoft.com/office/drawing/2014/main" id="{E49DF1A5-77FE-45F1-92C5-0C1921E159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274638"/>
            <a:ext cx="8229600" cy="850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800" b="1" dirty="0">
                <a:solidFill>
                  <a:schemeClr val="accent2"/>
                </a:solidFill>
              </a:rPr>
              <a:t>Výběr zkušebních úrovní v závislosti na třídě instalace pro vstupy/výstupy napájení</a:t>
            </a:r>
          </a:p>
        </p:txBody>
      </p:sp>
      <p:graphicFrame>
        <p:nvGraphicFramePr>
          <p:cNvPr id="55301" name="Group 5">
            <a:extLst>
              <a:ext uri="{FF2B5EF4-FFF2-40B4-BE49-F238E27FC236}">
                <a16:creationId xmlns:a16="http://schemas.microsoft.com/office/drawing/2014/main" id="{82417B3E-FE81-44F5-9973-7CEB9A2894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9226560"/>
              </p:ext>
            </p:extLst>
          </p:nvPr>
        </p:nvGraphicFramePr>
        <p:xfrm>
          <a:off x="540343" y="1250908"/>
          <a:ext cx="8063314" cy="3788410"/>
        </p:xfrm>
        <a:graphic>
          <a:graphicData uri="http://schemas.openxmlformats.org/drawingml/2006/table">
            <a:tbl>
              <a:tblPr/>
              <a:tblGrid>
                <a:gridCol w="10785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74650">
                <a:tc row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kumimoji="0" lang="cs-CZ" altLang="cs-C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ří</a:t>
                      </a:r>
                      <a:r>
                        <a:rPr kumimoji="0" lang="cs-CZ" altLang="cs-C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da instalace</a:t>
                      </a:r>
                      <a:endParaRPr kumimoji="0" lang="cs-CZ" altLang="cs-CZ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8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zkušební úrovn</a:t>
                      </a:r>
                      <a:r>
                        <a:rPr kumimoji="0" lang="cs-CZ" altLang="cs-CZ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ě (</a:t>
                      </a:r>
                      <a:r>
                        <a:rPr kumimoji="0" lang="cs-CZ" altLang="cs-CZ" sz="13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kV</a:t>
                      </a:r>
                      <a:r>
                        <a:rPr kumimoji="0" lang="cs-CZ" altLang="cs-CZ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kumimoji="0" lang="cs-CZ" altLang="cs-CZ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9613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AC napájení, AC I/O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externí vstupy/výstupy</a:t>
                      </a:r>
                      <a:endParaRPr kumimoji="0" lang="cs-CZ" altLang="cs-CZ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AC napájení, AC I/O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interní vstupy/výstupy</a:t>
                      </a:r>
                      <a:endParaRPr kumimoji="0" lang="cs-CZ" altLang="cs-CZ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DC napájení, DC I/O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externí vstupy/výstupy</a:t>
                      </a:r>
                      <a:endParaRPr kumimoji="0" lang="cs-CZ" altLang="cs-CZ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DC napájení, DC I/O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interní vstupy/výstupy</a:t>
                      </a:r>
                      <a:endParaRPr kumimoji="0" lang="cs-CZ" altLang="cs-CZ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1975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 vodičů</a:t>
                      </a:r>
                      <a:endParaRPr kumimoji="0" lang="cs-CZ" altLang="cs-CZ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do vodi</a:t>
                      </a:r>
                      <a:r>
                        <a:rPr kumimoji="0" lang="cs-CZ" altLang="cs-CZ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če a u</a:t>
                      </a:r>
                      <a:r>
                        <a:rPr kumimoji="0" lang="cs-CZ" altLang="cs-CZ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zemnění</a:t>
                      </a:r>
                      <a:endParaRPr kumimoji="0" lang="cs-CZ" altLang="cs-CZ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 vodičů</a:t>
                      </a:r>
                      <a:endParaRPr kumimoji="0" lang="cs-CZ" altLang="cs-CZ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do vodi</a:t>
                      </a:r>
                      <a:r>
                        <a:rPr kumimoji="0" lang="cs-CZ" altLang="cs-CZ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če a u</a:t>
                      </a:r>
                      <a:r>
                        <a:rPr kumimoji="0" lang="cs-CZ" altLang="cs-CZ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zemnění</a:t>
                      </a:r>
                      <a:endParaRPr kumimoji="0" lang="cs-CZ" altLang="cs-CZ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 vodičů</a:t>
                      </a:r>
                      <a:endParaRPr kumimoji="0" lang="cs-CZ" altLang="cs-CZ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do vodi</a:t>
                      </a:r>
                      <a:r>
                        <a:rPr kumimoji="0" lang="cs-CZ" altLang="cs-CZ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če a u</a:t>
                      </a:r>
                      <a:r>
                        <a:rPr kumimoji="0" lang="cs-CZ" altLang="cs-CZ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zemnění</a:t>
                      </a:r>
                      <a:endParaRPr kumimoji="0" lang="cs-CZ" altLang="cs-CZ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 vodičů</a:t>
                      </a:r>
                      <a:endParaRPr kumimoji="0" lang="cs-CZ" altLang="cs-CZ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do vodi</a:t>
                      </a:r>
                      <a:r>
                        <a:rPr kumimoji="0" lang="cs-CZ" altLang="cs-CZ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če a u</a:t>
                      </a:r>
                      <a:r>
                        <a:rPr kumimoji="0" lang="cs-CZ" altLang="cs-CZ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zemnění</a:t>
                      </a:r>
                      <a:endParaRPr kumimoji="0" lang="cs-CZ" altLang="cs-CZ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066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066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0,5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0561695"/>
                  </a:ext>
                </a:extLst>
              </a:tr>
              <a:tr h="26066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0,5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369021"/>
                  </a:ext>
                </a:extLst>
              </a:tr>
              <a:tr h="2606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868432"/>
                  </a:ext>
                </a:extLst>
              </a:tr>
              <a:tr h="26066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6604720"/>
                  </a:ext>
                </a:extLst>
              </a:tr>
              <a:tr h="26066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9984369"/>
                  </a:ext>
                </a:extLst>
              </a:tr>
            </a:tbl>
          </a:graphicData>
        </a:graphic>
      </p:graphicFrame>
      <p:sp>
        <p:nvSpPr>
          <p:cNvPr id="65582" name="Rectangle 46">
            <a:extLst>
              <a:ext uri="{FF2B5EF4-FFF2-40B4-BE49-F238E27FC236}">
                <a16:creationId xmlns:a16="http://schemas.microsoft.com/office/drawing/2014/main" id="{94F6A4F7-E96F-4698-8C04-384273E268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762" y="5157192"/>
            <a:ext cx="853440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000" dirty="0"/>
              <a:t>Vlastní zkouška odolnosti se provádí pěti kladnými a pěti zápornými impulzy  s minutovým odstupem nebo méně, pro AC napájecí vedení se impulz synchronizuje s napájecím napětím v úhlech 0°, 90°, 180°a 270°. 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>
            <a:extLst>
              <a:ext uri="{FF2B5EF4-FFF2-40B4-BE49-F238E27FC236}">
                <a16:creationId xmlns:a16="http://schemas.microsoft.com/office/drawing/2014/main" id="{E49DF1A5-77FE-45F1-92C5-0C1921E159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274638"/>
            <a:ext cx="8229600" cy="850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800" b="1" dirty="0">
                <a:solidFill>
                  <a:schemeClr val="accent2"/>
                </a:solidFill>
              </a:rPr>
              <a:t>Výběr zkušebních úrovní v závislosti na třídě instalace pro obvody/vedení</a:t>
            </a:r>
          </a:p>
        </p:txBody>
      </p:sp>
      <p:graphicFrame>
        <p:nvGraphicFramePr>
          <p:cNvPr id="55301" name="Group 5">
            <a:extLst>
              <a:ext uri="{FF2B5EF4-FFF2-40B4-BE49-F238E27FC236}">
                <a16:creationId xmlns:a16="http://schemas.microsoft.com/office/drawing/2014/main" id="{82417B3E-FE81-44F5-9973-7CEB9A2894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4388678"/>
              </p:ext>
            </p:extLst>
          </p:nvPr>
        </p:nvGraphicFramePr>
        <p:xfrm>
          <a:off x="318852" y="1268760"/>
          <a:ext cx="8506296" cy="4631015"/>
        </p:xfrm>
        <a:graphic>
          <a:graphicData uri="http://schemas.openxmlformats.org/drawingml/2006/table">
            <a:tbl>
              <a:tblPr/>
              <a:tblGrid>
                <a:gridCol w="10081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81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8723">
                  <a:extLst>
                    <a:ext uri="{9D8B030D-6E8A-4147-A177-3AD203B41FA5}">
                      <a16:colId xmlns:a16="http://schemas.microsoft.com/office/drawing/2014/main" val="690147996"/>
                    </a:ext>
                  </a:extLst>
                </a:gridCol>
                <a:gridCol w="7994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84525">
                  <a:extLst>
                    <a:ext uri="{9D8B030D-6E8A-4147-A177-3AD203B41FA5}">
                      <a16:colId xmlns:a16="http://schemas.microsoft.com/office/drawing/2014/main" val="3320100831"/>
                    </a:ext>
                  </a:extLst>
                </a:gridCol>
                <a:gridCol w="8116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1064256043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463742010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4273684854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4125430961"/>
                    </a:ext>
                  </a:extLst>
                </a:gridCol>
                <a:gridCol w="792089">
                  <a:extLst>
                    <a:ext uri="{9D8B030D-6E8A-4147-A177-3AD203B41FA5}">
                      <a16:colId xmlns:a16="http://schemas.microsoft.com/office/drawing/2014/main" val="1973360954"/>
                    </a:ext>
                  </a:extLst>
                </a:gridCol>
                <a:gridCol w="475321">
                  <a:extLst>
                    <a:ext uri="{9D8B030D-6E8A-4147-A177-3AD203B41FA5}">
                      <a16:colId xmlns:a16="http://schemas.microsoft.com/office/drawing/2014/main" val="338055157"/>
                    </a:ext>
                  </a:extLst>
                </a:gridCol>
              </a:tblGrid>
              <a:tr h="374650">
                <a:tc rowSpan="4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kumimoji="0" lang="cs-CZ" altLang="cs-C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ří</a:t>
                      </a:r>
                      <a:r>
                        <a:rPr kumimoji="0" lang="cs-CZ" altLang="cs-C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da instalace</a:t>
                      </a:r>
                      <a:endParaRPr kumimoji="0" lang="cs-CZ" altLang="cs-CZ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1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zkušební úrovn</a:t>
                      </a:r>
                      <a:r>
                        <a:rPr kumimoji="0" lang="cs-CZ" altLang="cs-CZ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ě (</a:t>
                      </a:r>
                      <a:r>
                        <a:rPr kumimoji="0" lang="cs-CZ" altLang="cs-CZ" sz="13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kV</a:t>
                      </a:r>
                      <a:r>
                        <a:rPr kumimoji="0" lang="cs-CZ" altLang="cs-CZ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kumimoji="0" lang="cs-CZ" altLang="cs-CZ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9613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4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Nesymetricky provozované obvody/vedení</a:t>
                      </a:r>
                      <a:endParaRPr kumimoji="0" lang="cs-CZ" altLang="cs-CZ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4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Symetricky provozované obvody/vedení</a:t>
                      </a:r>
                      <a:endParaRPr kumimoji="0" lang="cs-CZ" altLang="cs-CZ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4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Stíněné obvody/vedení</a:t>
                      </a:r>
                      <a:endParaRPr kumimoji="0" lang="cs-CZ" altLang="cs-CZ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9613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Externí vstup/výstup</a:t>
                      </a: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0" lang="cs-CZ" altLang="cs-CZ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Interní vstup/výstup</a:t>
                      </a:r>
                      <a:endParaRPr lang="cs-CZ" sz="1200" b="1" dirty="0"/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altLang="cs-CZ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Externí vstup/výstup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altLang="cs-CZ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Interní vstup/výstup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altLang="cs-CZ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Externí vstup/výstup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altLang="cs-CZ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Interní vstup/výstup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460264427"/>
                  </a:ext>
                </a:extLst>
              </a:tr>
              <a:tr h="1008339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 vodičů</a:t>
                      </a:r>
                      <a:endParaRPr kumimoji="0" lang="cs-CZ" altLang="cs-CZ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altLang="cs-CZ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do vodi</a:t>
                      </a:r>
                      <a:r>
                        <a:rPr kumimoji="0" lang="cs-CZ" altLang="cs-CZ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če a u</a:t>
                      </a:r>
                      <a:r>
                        <a:rPr kumimoji="0" lang="cs-CZ" altLang="cs-CZ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zemnění</a:t>
                      </a:r>
                      <a:endParaRPr kumimoji="0" lang="cs-CZ" altLang="cs-CZ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vert="vert27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 vodičů</a:t>
                      </a:r>
                      <a:endParaRPr kumimoji="0" lang="cs-CZ" altLang="cs-CZ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altLang="cs-CZ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do vodi</a:t>
                      </a:r>
                      <a:r>
                        <a:rPr kumimoji="0" lang="cs-CZ" altLang="cs-CZ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če a u</a:t>
                      </a:r>
                      <a:r>
                        <a:rPr kumimoji="0" lang="cs-CZ" altLang="cs-CZ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zemnění</a:t>
                      </a:r>
                      <a:endParaRPr kumimoji="0" lang="cs-CZ" altLang="cs-CZ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vert="vert27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 vodičů</a:t>
                      </a:r>
                      <a:endParaRPr kumimoji="0" lang="cs-CZ" altLang="cs-CZ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altLang="cs-CZ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do vodi</a:t>
                      </a:r>
                      <a:r>
                        <a:rPr kumimoji="0" lang="cs-CZ" altLang="cs-CZ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če a u</a:t>
                      </a:r>
                      <a:r>
                        <a:rPr kumimoji="0" lang="cs-CZ" altLang="cs-CZ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zemnění</a:t>
                      </a:r>
                      <a:endParaRPr kumimoji="0" lang="cs-CZ" altLang="cs-CZ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vert="vert27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 vodičů</a:t>
                      </a:r>
                      <a:endParaRPr kumimoji="0" lang="cs-CZ" altLang="cs-CZ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altLang="cs-CZ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do vodi</a:t>
                      </a:r>
                      <a:r>
                        <a:rPr kumimoji="0" lang="cs-CZ" altLang="cs-CZ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če a u</a:t>
                      </a:r>
                      <a:r>
                        <a:rPr kumimoji="0" lang="cs-CZ" altLang="cs-CZ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zemnění</a:t>
                      </a:r>
                      <a:endParaRPr kumimoji="0" lang="cs-CZ" altLang="cs-CZ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vert="vert27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 vodičů</a:t>
                      </a:r>
                      <a:endParaRPr kumimoji="0" lang="cs-CZ" altLang="cs-CZ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altLang="cs-CZ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do vodi</a:t>
                      </a:r>
                      <a:r>
                        <a:rPr kumimoji="0" lang="cs-CZ" altLang="cs-CZ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če a u</a:t>
                      </a:r>
                      <a:r>
                        <a:rPr kumimoji="0" lang="cs-CZ" altLang="cs-CZ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zemnění</a:t>
                      </a:r>
                      <a:endParaRPr kumimoji="0" lang="cs-CZ" altLang="cs-CZ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vert="vert27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 vodičů</a:t>
                      </a:r>
                      <a:endParaRPr kumimoji="0" lang="cs-CZ" altLang="cs-CZ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altLang="cs-CZ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do vodi</a:t>
                      </a:r>
                      <a:r>
                        <a:rPr kumimoji="0" lang="cs-CZ" altLang="cs-CZ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če a u</a:t>
                      </a:r>
                      <a:r>
                        <a:rPr kumimoji="0" lang="cs-CZ" altLang="cs-CZ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zemnění</a:t>
                      </a:r>
                      <a:endParaRPr kumimoji="0" lang="cs-CZ" altLang="cs-CZ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vert="vert27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066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b="1" dirty="0">
                          <a:latin typeface="+mn-lt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b="1" dirty="0">
                          <a:latin typeface="+mn-lt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b="1" dirty="0">
                          <a:latin typeface="+mn-lt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b="1" dirty="0">
                          <a:latin typeface="+mn-lt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b="1" dirty="0">
                          <a:latin typeface="+mn-lt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b="1" dirty="0">
                          <a:latin typeface="+mn-lt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b="1" dirty="0">
                          <a:latin typeface="+mn-lt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b="1" dirty="0">
                          <a:latin typeface="+mn-lt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066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b="1" dirty="0">
                          <a:latin typeface="+mn-lt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b="1" dirty="0">
                          <a:latin typeface="+mn-lt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b="1" dirty="0">
                          <a:latin typeface="+mn-lt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b="1" dirty="0">
                          <a:latin typeface="+mn-lt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0,5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b="1" dirty="0">
                          <a:latin typeface="+mn-lt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b="1" dirty="0">
                          <a:latin typeface="+mn-lt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0561695"/>
                  </a:ext>
                </a:extLst>
              </a:tr>
              <a:tr h="26066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b="1" dirty="0">
                          <a:latin typeface="+mn-lt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0,5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b="1" dirty="0">
                          <a:latin typeface="+mn-lt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b="1" dirty="0">
                          <a:latin typeface="+mn-lt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b="1" dirty="0">
                          <a:latin typeface="+mn-lt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b="1" dirty="0">
                          <a:latin typeface="+mn-lt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b="1" dirty="0">
                          <a:latin typeface="+mn-lt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0,5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369021"/>
                  </a:ext>
                </a:extLst>
              </a:tr>
              <a:tr h="2606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b="1" dirty="0">
                          <a:latin typeface="+mn-lt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b="1" dirty="0">
                          <a:latin typeface="+mn-lt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b="1" dirty="0">
                          <a:latin typeface="+mn-lt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b="1" dirty="0">
                          <a:latin typeface="+mn-lt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b="1" dirty="0">
                          <a:latin typeface="+mn-lt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b="1" dirty="0">
                          <a:latin typeface="+mn-lt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868432"/>
                  </a:ext>
                </a:extLst>
              </a:tr>
              <a:tr h="26066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b="1" dirty="0">
                          <a:latin typeface="+mn-lt"/>
                        </a:rPr>
                        <a:t>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b="1" dirty="0">
                          <a:latin typeface="+mn-lt"/>
                        </a:rPr>
                        <a:t>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b="1" dirty="0">
                          <a:latin typeface="+mn-lt"/>
                        </a:rPr>
                        <a:t>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b="1" dirty="0">
                          <a:latin typeface="+mn-lt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b="1" dirty="0">
                          <a:latin typeface="+mn-lt"/>
                        </a:rPr>
                        <a:t>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b="1" dirty="0">
                          <a:latin typeface="+mn-lt"/>
                        </a:rPr>
                        <a:t>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b="1" dirty="0">
                          <a:latin typeface="+mn-lt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b="1" dirty="0">
                          <a:latin typeface="+mn-lt"/>
                        </a:rPr>
                        <a:t>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6604720"/>
                  </a:ext>
                </a:extLst>
              </a:tr>
              <a:tr h="26066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b="1" dirty="0">
                          <a:latin typeface="+mn-lt"/>
                        </a:rPr>
                        <a:t>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b="1" dirty="0">
                          <a:latin typeface="+mn-lt"/>
                        </a:rPr>
                        <a:t>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b="1" dirty="0">
                          <a:latin typeface="+mn-lt"/>
                        </a:rPr>
                        <a:t>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b="1" dirty="0">
                          <a:latin typeface="+mn-lt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b="1" dirty="0">
                          <a:latin typeface="+mn-lt"/>
                        </a:rPr>
                        <a:t>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b="1" dirty="0">
                          <a:latin typeface="+mn-lt"/>
                        </a:rPr>
                        <a:t>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b="1" dirty="0">
                          <a:latin typeface="+mn-lt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b="1" dirty="0">
                          <a:latin typeface="+mn-lt"/>
                        </a:rPr>
                        <a:t>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99843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648334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ext Box 5">
            <a:extLst>
              <a:ext uri="{FF2B5EF4-FFF2-40B4-BE49-F238E27FC236}">
                <a16:creationId xmlns:a16="http://schemas.microsoft.com/office/drawing/2014/main" id="{7E07B903-01A6-468D-B19B-DDD1FCE5D5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536" y="997565"/>
            <a:ext cx="7848872" cy="54784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FontTx/>
              <a:buNone/>
            </a:pPr>
            <a:r>
              <a:rPr lang="cs-CZ" altLang="cs-CZ" sz="2000" b="1" dirty="0"/>
              <a:t>Třída 0</a:t>
            </a:r>
            <a:r>
              <a:rPr lang="cs-CZ" altLang="cs-CZ" sz="2000" dirty="0"/>
              <a:t>:  Dobře chráněné elektrické prostředí, často uvnitř zvláštní místnosti, napětí rázového impulzu ≤ 25 V.</a:t>
            </a:r>
          </a:p>
          <a:p>
            <a:pPr eaLnBrk="1" hangingPunct="1">
              <a:spcBef>
                <a:spcPts val="600"/>
              </a:spcBef>
              <a:buNone/>
            </a:pPr>
            <a:r>
              <a:rPr lang="cs-CZ" altLang="cs-CZ" sz="2000" b="1" dirty="0"/>
              <a:t>Třída 1</a:t>
            </a:r>
            <a:r>
              <a:rPr lang="cs-CZ" altLang="cs-CZ" sz="2000" dirty="0"/>
              <a:t>:  Částečně chráněné elektrické prostředí, napětí rázového impulzu ≤ 500 V.</a:t>
            </a:r>
          </a:p>
          <a:p>
            <a:pPr eaLnBrk="1" hangingPunct="1">
              <a:spcBef>
                <a:spcPts val="600"/>
              </a:spcBef>
              <a:buFontTx/>
              <a:buNone/>
            </a:pPr>
            <a:r>
              <a:rPr lang="cs-CZ" altLang="cs-CZ" sz="2000" b="1" dirty="0"/>
              <a:t>Třída 2</a:t>
            </a:r>
            <a:r>
              <a:rPr lang="cs-CZ" altLang="cs-CZ" sz="2000" dirty="0"/>
              <a:t>:  Elektrické prostředí, ve kterém jsou kabely dobře odděleny i při krátkých soubězích, napětí rázového impulzu ≤ 1 </a:t>
            </a:r>
            <a:r>
              <a:rPr lang="cs-CZ" altLang="cs-CZ" sz="2000" dirty="0" err="1"/>
              <a:t>kV</a:t>
            </a:r>
            <a:r>
              <a:rPr lang="cs-CZ" altLang="cs-CZ" sz="2000" dirty="0"/>
              <a:t>.</a:t>
            </a:r>
          </a:p>
          <a:p>
            <a:pPr eaLnBrk="1" hangingPunct="1">
              <a:spcBef>
                <a:spcPts val="600"/>
              </a:spcBef>
              <a:buNone/>
            </a:pPr>
            <a:r>
              <a:rPr lang="cs-CZ" altLang="cs-CZ" sz="2000" b="1" dirty="0"/>
              <a:t>Třída 3</a:t>
            </a:r>
            <a:r>
              <a:rPr lang="cs-CZ" altLang="cs-CZ" sz="2000" dirty="0"/>
              <a:t>:  Elektrické prostředí, ve kterém kabely probíhají paralelně, napětí rázového impulzu ≤ 2 </a:t>
            </a:r>
            <a:r>
              <a:rPr lang="cs-CZ" altLang="cs-CZ" sz="2000" dirty="0" err="1"/>
              <a:t>kV</a:t>
            </a:r>
            <a:r>
              <a:rPr lang="cs-CZ" altLang="cs-CZ" sz="2000" dirty="0"/>
              <a:t>.</a:t>
            </a:r>
          </a:p>
          <a:p>
            <a:pPr eaLnBrk="1" hangingPunct="1">
              <a:spcBef>
                <a:spcPts val="600"/>
              </a:spcBef>
              <a:buFontTx/>
              <a:buNone/>
            </a:pPr>
            <a:r>
              <a:rPr lang="cs-CZ" altLang="cs-CZ" sz="2000" b="1" dirty="0"/>
              <a:t>Třída 4</a:t>
            </a:r>
            <a:r>
              <a:rPr lang="cs-CZ" altLang="cs-CZ" sz="2000" dirty="0"/>
              <a:t>:  Elektrické prostředí, ve kterém propojení probíhají jako venkovní kabely podél silových kabelů a kabely jsou používány zároveň pro elektronické i elektrické obvody, napětí rázového impulzu ≤ 4 </a:t>
            </a:r>
            <a:r>
              <a:rPr lang="cs-CZ" altLang="cs-CZ" sz="2000" dirty="0" err="1"/>
              <a:t>kV</a:t>
            </a:r>
            <a:r>
              <a:rPr lang="cs-CZ" altLang="cs-CZ" sz="2000" dirty="0"/>
              <a:t>.</a:t>
            </a:r>
          </a:p>
          <a:p>
            <a:pPr eaLnBrk="1" hangingPunct="1">
              <a:spcBef>
                <a:spcPts val="600"/>
              </a:spcBef>
              <a:buFontTx/>
              <a:buNone/>
            </a:pPr>
            <a:r>
              <a:rPr lang="cs-CZ" altLang="cs-CZ" sz="2000" b="1" dirty="0"/>
              <a:t>Třída 5</a:t>
            </a:r>
            <a:r>
              <a:rPr lang="cs-CZ" altLang="cs-CZ" sz="2000" dirty="0"/>
              <a:t>:  Elektrické prostředí pro elektronická zařízení připojená</a:t>
            </a:r>
            <a:br>
              <a:rPr lang="cs-CZ" altLang="cs-CZ" sz="2000" dirty="0"/>
            </a:br>
            <a:r>
              <a:rPr lang="cs-CZ" altLang="cs-CZ" sz="2000" dirty="0"/>
              <a:t>na komunikační kabely a venkovní napájecí vedení v řídce obydlené oblasti. Rušivá napětí mohou být mimořádně velká.</a:t>
            </a:r>
          </a:p>
          <a:p>
            <a:pPr eaLnBrk="1" hangingPunct="1">
              <a:spcBef>
                <a:spcPts val="600"/>
              </a:spcBef>
              <a:buFontTx/>
              <a:buNone/>
            </a:pPr>
            <a:r>
              <a:rPr lang="cs-CZ" altLang="cs-CZ" sz="2000" b="1" dirty="0"/>
              <a:t>Třída x</a:t>
            </a:r>
            <a:r>
              <a:rPr lang="cs-CZ" altLang="cs-CZ" sz="2000" dirty="0"/>
              <a:t>:  Zvláštní podmínky stanovené ve specifikaci výrobku.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12233004-D99B-4B5C-A46E-5EFA49756016}"/>
              </a:ext>
            </a:extLst>
          </p:cNvPr>
          <p:cNvSpPr txBox="1"/>
          <p:nvPr/>
        </p:nvSpPr>
        <p:spPr>
          <a:xfrm>
            <a:off x="611560" y="323939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altLang="cs-CZ" sz="2800" b="1" dirty="0">
                <a:solidFill>
                  <a:schemeClr val="accent2"/>
                </a:solidFill>
              </a:rPr>
              <a:t>Třídy instalace:</a:t>
            </a:r>
            <a:endParaRPr lang="cs-CZ" sz="2800"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ext Box 5">
            <a:extLst>
              <a:ext uri="{FF2B5EF4-FFF2-40B4-BE49-F238E27FC236}">
                <a16:creationId xmlns:a16="http://schemas.microsoft.com/office/drawing/2014/main" id="{7E07B903-01A6-468D-B19B-DDD1FCE5D5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560" y="901750"/>
            <a:ext cx="7560840" cy="5016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None/>
            </a:pPr>
            <a:r>
              <a:rPr lang="cs-CZ" altLang="cs-CZ" sz="2000" dirty="0"/>
              <a:t>ČSN EN 62305-1 ed.2 Ochrana před bleskem - Část 1: Obecné principy</a:t>
            </a:r>
          </a:p>
          <a:p>
            <a:pPr eaLnBrk="1" hangingPunct="1">
              <a:spcBef>
                <a:spcPts val="600"/>
              </a:spcBef>
              <a:buNone/>
            </a:pPr>
            <a:endParaRPr lang="cs-CZ" altLang="cs-CZ" sz="1000" dirty="0"/>
          </a:p>
          <a:p>
            <a:pPr eaLnBrk="1" hangingPunct="1">
              <a:spcBef>
                <a:spcPts val="600"/>
              </a:spcBef>
              <a:buNone/>
            </a:pPr>
            <a:r>
              <a:rPr lang="cs-CZ" altLang="cs-CZ" sz="2000" dirty="0"/>
              <a:t>ČSN EN 62305-4 ed.2 Ochrana před bleskem - Část 4: Elektrické a elektronické systémy ve stavbách</a:t>
            </a:r>
          </a:p>
          <a:p>
            <a:pPr eaLnBrk="1" hangingPunct="1">
              <a:spcBef>
                <a:spcPts val="600"/>
              </a:spcBef>
              <a:buFontTx/>
              <a:buNone/>
            </a:pPr>
            <a:endParaRPr lang="cs-CZ" altLang="cs-CZ" sz="1000" dirty="0"/>
          </a:p>
          <a:p>
            <a:pPr eaLnBrk="1" hangingPunct="1">
              <a:spcBef>
                <a:spcPts val="600"/>
              </a:spcBef>
              <a:buFontTx/>
              <a:buNone/>
            </a:pPr>
            <a:r>
              <a:rPr lang="cs-CZ" altLang="cs-CZ" sz="2000" dirty="0"/>
              <a:t>ČSN EN IEC 60664-1 ed.3 Koordinace izolace zařízení nízkého napětí - Část 1: Zásady, požadavky a zkoušky</a:t>
            </a:r>
          </a:p>
          <a:p>
            <a:pPr eaLnBrk="1" hangingPunct="1">
              <a:spcBef>
                <a:spcPts val="600"/>
              </a:spcBef>
              <a:buFontTx/>
              <a:buNone/>
            </a:pPr>
            <a:endParaRPr lang="cs-CZ" altLang="cs-CZ" sz="1000" dirty="0"/>
          </a:p>
          <a:p>
            <a:pPr eaLnBrk="1" hangingPunct="1">
              <a:spcBef>
                <a:spcPts val="600"/>
              </a:spcBef>
              <a:buFontTx/>
              <a:buNone/>
            </a:pPr>
            <a:r>
              <a:rPr lang="cs-CZ" altLang="cs-CZ" sz="2000" dirty="0"/>
              <a:t>ČSN EN 61643-11 ed.2 Ochrany před přepětím nízkého napětí - Část 11: Ochrany před přepětím zapojené v sítích nízkého napětí - Požadavky a zkušební metody</a:t>
            </a:r>
          </a:p>
          <a:p>
            <a:pPr eaLnBrk="1" hangingPunct="1">
              <a:spcBef>
                <a:spcPts val="600"/>
              </a:spcBef>
              <a:buFontTx/>
              <a:buNone/>
            </a:pPr>
            <a:endParaRPr lang="cs-CZ" altLang="cs-CZ" sz="1000" dirty="0"/>
          </a:p>
          <a:p>
            <a:pPr eaLnBrk="1" hangingPunct="1">
              <a:spcBef>
                <a:spcPts val="600"/>
              </a:spcBef>
              <a:buFontTx/>
              <a:buNone/>
            </a:pPr>
            <a:r>
              <a:rPr lang="cs-CZ" altLang="cs-CZ" sz="2000" dirty="0"/>
              <a:t>ČSN EN 61643-21 Ochrany před přepětím nízkého napětí –</a:t>
            </a:r>
            <a:br>
              <a:rPr lang="cs-CZ" altLang="cs-CZ" sz="2000" dirty="0"/>
            </a:br>
            <a:r>
              <a:rPr lang="cs-CZ" altLang="cs-CZ" sz="2000" dirty="0"/>
              <a:t>Část 21: Ochrany před přepětím zapojené v telekomunikačních</a:t>
            </a:r>
            <a:br>
              <a:rPr lang="cs-CZ" altLang="cs-CZ" sz="2000" dirty="0"/>
            </a:br>
            <a:r>
              <a:rPr lang="cs-CZ" altLang="cs-CZ" sz="2000" dirty="0"/>
              <a:t>a signalizačních sítích - Požadavky na funkci a zkušební metody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12233004-D99B-4B5C-A46E-5EFA49756016}"/>
              </a:ext>
            </a:extLst>
          </p:cNvPr>
          <p:cNvSpPr txBox="1"/>
          <p:nvPr/>
        </p:nvSpPr>
        <p:spPr>
          <a:xfrm>
            <a:off x="611560" y="323939"/>
            <a:ext cx="78488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altLang="cs-CZ" sz="2800" b="1" dirty="0">
                <a:solidFill>
                  <a:schemeClr val="accent2"/>
                </a:solidFill>
              </a:rPr>
              <a:t>Související normy, ochrana před bleskem:</a:t>
            </a: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13680602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1">
            <a:extLst>
              <a:ext uri="{FF2B5EF4-FFF2-40B4-BE49-F238E27FC236}">
                <a16:creationId xmlns:a16="http://schemas.microsoft.com/office/drawing/2014/main" id="{945DBE9F-FF61-4A06-9FB4-CB18D93DF6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9106" y="66412"/>
            <a:ext cx="4452036" cy="850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333399"/>
              </a:buClr>
              <a:buFontTx/>
              <a:buNone/>
            </a:pPr>
            <a:r>
              <a:rPr lang="cs-CZ" altLang="cs-CZ" b="1" dirty="0">
                <a:solidFill>
                  <a:srgbClr val="333399"/>
                </a:solidFill>
              </a:rPr>
              <a:t>Atmosférická přepětí</a:t>
            </a:r>
          </a:p>
        </p:txBody>
      </p:sp>
      <p:sp>
        <p:nvSpPr>
          <p:cNvPr id="67587" name="Rectangle 2">
            <a:extLst>
              <a:ext uri="{FF2B5EF4-FFF2-40B4-BE49-F238E27FC236}">
                <a16:creationId xmlns:a16="http://schemas.microsoft.com/office/drawing/2014/main" id="{6081A393-7B74-408D-B661-B265F5095B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789" y="1137389"/>
            <a:ext cx="4279070" cy="50521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50838" indent="-350838">
              <a:spcBef>
                <a:spcPct val="20000"/>
              </a:spcBef>
              <a:buChar char="•"/>
              <a:tabLst>
                <a:tab pos="350838" algn="l"/>
                <a:tab pos="798513" algn="l"/>
                <a:tab pos="1247775" algn="l"/>
                <a:tab pos="1697038" algn="l"/>
                <a:tab pos="2146300" algn="l"/>
                <a:tab pos="2595563" algn="l"/>
                <a:tab pos="3044825" algn="l"/>
                <a:tab pos="3494088" algn="l"/>
                <a:tab pos="3943350" algn="l"/>
                <a:tab pos="4392613" algn="l"/>
                <a:tab pos="4841875" algn="l"/>
                <a:tab pos="5291138" algn="l"/>
                <a:tab pos="5740400" algn="l"/>
                <a:tab pos="6189663" algn="l"/>
                <a:tab pos="6638925" algn="l"/>
                <a:tab pos="7088188" algn="l"/>
                <a:tab pos="7537450" algn="l"/>
                <a:tab pos="7986713" algn="l"/>
                <a:tab pos="8435975" algn="l"/>
                <a:tab pos="8885238" algn="l"/>
                <a:tab pos="933450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350838" algn="l"/>
                <a:tab pos="798513" algn="l"/>
                <a:tab pos="1247775" algn="l"/>
                <a:tab pos="1697038" algn="l"/>
                <a:tab pos="2146300" algn="l"/>
                <a:tab pos="2595563" algn="l"/>
                <a:tab pos="3044825" algn="l"/>
                <a:tab pos="3494088" algn="l"/>
                <a:tab pos="3943350" algn="l"/>
                <a:tab pos="4392613" algn="l"/>
                <a:tab pos="4841875" algn="l"/>
                <a:tab pos="5291138" algn="l"/>
                <a:tab pos="5740400" algn="l"/>
                <a:tab pos="6189663" algn="l"/>
                <a:tab pos="6638925" algn="l"/>
                <a:tab pos="7088188" algn="l"/>
                <a:tab pos="7537450" algn="l"/>
                <a:tab pos="7986713" algn="l"/>
                <a:tab pos="8435975" algn="l"/>
                <a:tab pos="8885238" algn="l"/>
                <a:tab pos="93345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350838" algn="l"/>
                <a:tab pos="798513" algn="l"/>
                <a:tab pos="1247775" algn="l"/>
                <a:tab pos="1697038" algn="l"/>
                <a:tab pos="2146300" algn="l"/>
                <a:tab pos="2595563" algn="l"/>
                <a:tab pos="3044825" algn="l"/>
                <a:tab pos="3494088" algn="l"/>
                <a:tab pos="3943350" algn="l"/>
                <a:tab pos="4392613" algn="l"/>
                <a:tab pos="4841875" algn="l"/>
                <a:tab pos="5291138" algn="l"/>
                <a:tab pos="5740400" algn="l"/>
                <a:tab pos="6189663" algn="l"/>
                <a:tab pos="6638925" algn="l"/>
                <a:tab pos="7088188" algn="l"/>
                <a:tab pos="7537450" algn="l"/>
                <a:tab pos="7986713" algn="l"/>
                <a:tab pos="8435975" algn="l"/>
                <a:tab pos="8885238" algn="l"/>
                <a:tab pos="9334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350838" algn="l"/>
                <a:tab pos="798513" algn="l"/>
                <a:tab pos="1247775" algn="l"/>
                <a:tab pos="1697038" algn="l"/>
                <a:tab pos="2146300" algn="l"/>
                <a:tab pos="2595563" algn="l"/>
                <a:tab pos="3044825" algn="l"/>
                <a:tab pos="3494088" algn="l"/>
                <a:tab pos="3943350" algn="l"/>
                <a:tab pos="4392613" algn="l"/>
                <a:tab pos="4841875" algn="l"/>
                <a:tab pos="5291138" algn="l"/>
                <a:tab pos="5740400" algn="l"/>
                <a:tab pos="6189663" algn="l"/>
                <a:tab pos="6638925" algn="l"/>
                <a:tab pos="7088188" algn="l"/>
                <a:tab pos="7537450" algn="l"/>
                <a:tab pos="7986713" algn="l"/>
                <a:tab pos="8435975" algn="l"/>
                <a:tab pos="8885238" algn="l"/>
                <a:tab pos="9334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350838" algn="l"/>
                <a:tab pos="798513" algn="l"/>
                <a:tab pos="1247775" algn="l"/>
                <a:tab pos="1697038" algn="l"/>
                <a:tab pos="2146300" algn="l"/>
                <a:tab pos="2595563" algn="l"/>
                <a:tab pos="3044825" algn="l"/>
                <a:tab pos="3494088" algn="l"/>
                <a:tab pos="3943350" algn="l"/>
                <a:tab pos="4392613" algn="l"/>
                <a:tab pos="4841875" algn="l"/>
                <a:tab pos="5291138" algn="l"/>
                <a:tab pos="5740400" algn="l"/>
                <a:tab pos="6189663" algn="l"/>
                <a:tab pos="6638925" algn="l"/>
                <a:tab pos="7088188" algn="l"/>
                <a:tab pos="7537450" algn="l"/>
                <a:tab pos="7986713" algn="l"/>
                <a:tab pos="8435975" algn="l"/>
                <a:tab pos="8885238" algn="l"/>
                <a:tab pos="9334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0838" algn="l"/>
                <a:tab pos="798513" algn="l"/>
                <a:tab pos="1247775" algn="l"/>
                <a:tab pos="1697038" algn="l"/>
                <a:tab pos="2146300" algn="l"/>
                <a:tab pos="2595563" algn="l"/>
                <a:tab pos="3044825" algn="l"/>
                <a:tab pos="3494088" algn="l"/>
                <a:tab pos="3943350" algn="l"/>
                <a:tab pos="4392613" algn="l"/>
                <a:tab pos="4841875" algn="l"/>
                <a:tab pos="5291138" algn="l"/>
                <a:tab pos="5740400" algn="l"/>
                <a:tab pos="6189663" algn="l"/>
                <a:tab pos="6638925" algn="l"/>
                <a:tab pos="7088188" algn="l"/>
                <a:tab pos="7537450" algn="l"/>
                <a:tab pos="7986713" algn="l"/>
                <a:tab pos="8435975" algn="l"/>
                <a:tab pos="8885238" algn="l"/>
                <a:tab pos="9334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0838" algn="l"/>
                <a:tab pos="798513" algn="l"/>
                <a:tab pos="1247775" algn="l"/>
                <a:tab pos="1697038" algn="l"/>
                <a:tab pos="2146300" algn="l"/>
                <a:tab pos="2595563" algn="l"/>
                <a:tab pos="3044825" algn="l"/>
                <a:tab pos="3494088" algn="l"/>
                <a:tab pos="3943350" algn="l"/>
                <a:tab pos="4392613" algn="l"/>
                <a:tab pos="4841875" algn="l"/>
                <a:tab pos="5291138" algn="l"/>
                <a:tab pos="5740400" algn="l"/>
                <a:tab pos="6189663" algn="l"/>
                <a:tab pos="6638925" algn="l"/>
                <a:tab pos="7088188" algn="l"/>
                <a:tab pos="7537450" algn="l"/>
                <a:tab pos="7986713" algn="l"/>
                <a:tab pos="8435975" algn="l"/>
                <a:tab pos="8885238" algn="l"/>
                <a:tab pos="9334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0838" algn="l"/>
                <a:tab pos="798513" algn="l"/>
                <a:tab pos="1247775" algn="l"/>
                <a:tab pos="1697038" algn="l"/>
                <a:tab pos="2146300" algn="l"/>
                <a:tab pos="2595563" algn="l"/>
                <a:tab pos="3044825" algn="l"/>
                <a:tab pos="3494088" algn="l"/>
                <a:tab pos="3943350" algn="l"/>
                <a:tab pos="4392613" algn="l"/>
                <a:tab pos="4841875" algn="l"/>
                <a:tab pos="5291138" algn="l"/>
                <a:tab pos="5740400" algn="l"/>
                <a:tab pos="6189663" algn="l"/>
                <a:tab pos="6638925" algn="l"/>
                <a:tab pos="7088188" algn="l"/>
                <a:tab pos="7537450" algn="l"/>
                <a:tab pos="7986713" algn="l"/>
                <a:tab pos="8435975" algn="l"/>
                <a:tab pos="8885238" algn="l"/>
                <a:tab pos="9334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0838" algn="l"/>
                <a:tab pos="798513" algn="l"/>
                <a:tab pos="1247775" algn="l"/>
                <a:tab pos="1697038" algn="l"/>
                <a:tab pos="2146300" algn="l"/>
                <a:tab pos="2595563" algn="l"/>
                <a:tab pos="3044825" algn="l"/>
                <a:tab pos="3494088" algn="l"/>
                <a:tab pos="3943350" algn="l"/>
                <a:tab pos="4392613" algn="l"/>
                <a:tab pos="4841875" algn="l"/>
                <a:tab pos="5291138" algn="l"/>
                <a:tab pos="5740400" algn="l"/>
                <a:tab pos="6189663" algn="l"/>
                <a:tab pos="6638925" algn="l"/>
                <a:tab pos="7088188" algn="l"/>
                <a:tab pos="7537450" algn="l"/>
                <a:tab pos="7986713" algn="l"/>
                <a:tab pos="8435975" algn="l"/>
                <a:tab pos="8885238" algn="l"/>
                <a:tab pos="9334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450"/>
              </a:spcBef>
              <a:buFont typeface="Wingdings" panose="05000000000000000000" pitchFamily="2" charset="2"/>
              <a:buChar char="§"/>
            </a:pPr>
            <a:r>
              <a:rPr lang="cs-CZ" altLang="cs-CZ" sz="1600" b="1" dirty="0">
                <a:solidFill>
                  <a:srgbClr val="000000"/>
                </a:solidFill>
              </a:rPr>
              <a:t>přímý úder blesku</a:t>
            </a:r>
            <a:r>
              <a:rPr lang="cs-CZ" altLang="cs-CZ" sz="1600" dirty="0">
                <a:solidFill>
                  <a:srgbClr val="000000"/>
                </a:solidFill>
              </a:rPr>
              <a:t> – přenos z uzemnění objektu a induktivní vazbou do smyček vedení, amplituda MV</a:t>
            </a:r>
          </a:p>
          <a:p>
            <a:pPr eaLnBrk="1" hangingPunct="1">
              <a:spcBef>
                <a:spcPts val="450"/>
              </a:spcBef>
              <a:buFont typeface="Wingdings" panose="05000000000000000000" pitchFamily="2" charset="2"/>
              <a:buChar char="§"/>
            </a:pPr>
            <a:r>
              <a:rPr lang="cs-CZ" altLang="cs-CZ" sz="1600" b="1" dirty="0">
                <a:solidFill>
                  <a:srgbClr val="000000"/>
                </a:solidFill>
              </a:rPr>
              <a:t>přímý úder do vedení </a:t>
            </a:r>
            <a:r>
              <a:rPr lang="cs-CZ" altLang="cs-CZ" sz="1600" b="1" dirty="0" err="1">
                <a:solidFill>
                  <a:srgbClr val="000000"/>
                </a:solidFill>
              </a:rPr>
              <a:t>vn</a:t>
            </a:r>
            <a:r>
              <a:rPr lang="cs-CZ" altLang="cs-CZ" sz="1600" dirty="0">
                <a:solidFill>
                  <a:srgbClr val="000000"/>
                </a:solidFill>
              </a:rPr>
              <a:t> </a:t>
            </a:r>
            <a:r>
              <a:rPr lang="cs-CZ" altLang="cs-CZ" sz="1600" b="1" dirty="0">
                <a:solidFill>
                  <a:srgbClr val="000000"/>
                </a:solidFill>
              </a:rPr>
              <a:t>a </a:t>
            </a:r>
            <a:r>
              <a:rPr lang="cs-CZ" altLang="cs-CZ" sz="1600" b="1" dirty="0" err="1">
                <a:solidFill>
                  <a:srgbClr val="000000"/>
                </a:solidFill>
              </a:rPr>
              <a:t>vvn</a:t>
            </a:r>
            <a:r>
              <a:rPr lang="cs-CZ" altLang="cs-CZ" sz="1600" b="1" dirty="0">
                <a:solidFill>
                  <a:srgbClr val="000000"/>
                </a:solidFill>
              </a:rPr>
              <a:t> </a:t>
            </a:r>
            <a:r>
              <a:rPr lang="cs-CZ" altLang="cs-CZ" sz="1600" dirty="0">
                <a:solidFill>
                  <a:srgbClr val="000000"/>
                </a:solidFill>
              </a:rPr>
              <a:t>- přenos induktivní vazbou mezi vývody transformátoru, kapacity mezi vinutími, přímou transformací (tlumeně), galvanická vazba přes společné uzemnění</a:t>
            </a:r>
          </a:p>
          <a:p>
            <a:pPr eaLnBrk="1" hangingPunct="1">
              <a:spcBef>
                <a:spcPts val="450"/>
              </a:spcBef>
              <a:buFont typeface="Wingdings" panose="05000000000000000000" pitchFamily="2" charset="2"/>
              <a:buChar char="§"/>
            </a:pPr>
            <a:r>
              <a:rPr lang="cs-CZ" altLang="cs-CZ" sz="1600" b="1" dirty="0">
                <a:solidFill>
                  <a:srgbClr val="000000"/>
                </a:solidFill>
              </a:rPr>
              <a:t>přímý úder blesku do vedení </a:t>
            </a:r>
            <a:r>
              <a:rPr lang="cs-CZ" altLang="cs-CZ" sz="1600" b="1" dirty="0" err="1">
                <a:solidFill>
                  <a:srgbClr val="000000"/>
                </a:solidFill>
              </a:rPr>
              <a:t>nn</a:t>
            </a:r>
            <a:r>
              <a:rPr lang="cs-CZ" altLang="cs-CZ" sz="1600" b="1" dirty="0">
                <a:solidFill>
                  <a:srgbClr val="000000"/>
                </a:solidFill>
              </a:rPr>
              <a:t> nebo telekomunikačního vedení</a:t>
            </a:r>
          </a:p>
          <a:p>
            <a:pPr eaLnBrk="1" hangingPunct="1">
              <a:spcBef>
                <a:spcPts val="450"/>
              </a:spcBef>
              <a:buFont typeface="Wingdings" panose="05000000000000000000" pitchFamily="2" charset="2"/>
              <a:buChar char="§"/>
            </a:pPr>
            <a:r>
              <a:rPr lang="cs-CZ" altLang="cs-CZ" sz="1600" b="1" dirty="0">
                <a:solidFill>
                  <a:srgbClr val="000000"/>
                </a:solidFill>
              </a:rPr>
              <a:t>nepřímý úder blesku</a:t>
            </a:r>
            <a:r>
              <a:rPr lang="cs-CZ" altLang="cs-CZ" sz="1600" dirty="0">
                <a:solidFill>
                  <a:srgbClr val="000000"/>
                </a:solidFill>
              </a:rPr>
              <a:t> - přenos přes induktivní a kapacitní vazby mezi vedením a dráhou bleskového proudu až na vzdálenost 2 km, řádově </a:t>
            </a:r>
            <a:r>
              <a:rPr lang="cs-CZ" altLang="cs-CZ" sz="1600" dirty="0" err="1">
                <a:solidFill>
                  <a:srgbClr val="000000"/>
                </a:solidFill>
              </a:rPr>
              <a:t>kV</a:t>
            </a:r>
            <a:endParaRPr lang="cs-CZ" altLang="cs-CZ" sz="1600" dirty="0">
              <a:solidFill>
                <a:srgbClr val="000000"/>
              </a:solidFill>
            </a:endParaRPr>
          </a:p>
          <a:p>
            <a:pPr eaLnBrk="1" hangingPunct="1">
              <a:spcBef>
                <a:spcPts val="450"/>
              </a:spcBef>
              <a:buFont typeface="Wingdings" panose="05000000000000000000" pitchFamily="2" charset="2"/>
              <a:buChar char="§"/>
            </a:pPr>
            <a:r>
              <a:rPr lang="cs-CZ" altLang="cs-CZ" sz="1600" b="1" dirty="0">
                <a:solidFill>
                  <a:srgbClr val="000000"/>
                </a:solidFill>
              </a:rPr>
              <a:t>výboj mrak-mrak</a:t>
            </a:r>
            <a:r>
              <a:rPr lang="cs-CZ" altLang="cs-CZ" sz="1600" dirty="0">
                <a:solidFill>
                  <a:srgbClr val="000000"/>
                </a:solidFill>
              </a:rPr>
              <a:t> – zrcadlový náboj na povrchu země indukuje napětí na vedení</a:t>
            </a:r>
          </a:p>
        </p:txBody>
      </p:sp>
      <p:sp>
        <p:nvSpPr>
          <p:cNvPr id="67589" name="Text Box 4">
            <a:extLst>
              <a:ext uri="{FF2B5EF4-FFF2-40B4-BE49-F238E27FC236}">
                <a16:creationId xmlns:a16="http://schemas.microsoft.com/office/drawing/2014/main" id="{892040DF-A7FF-4CF5-B2A3-6FBCD92DEE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9338" y="3860800"/>
            <a:ext cx="19431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1000"/>
              </a:spcBef>
              <a:buClr>
                <a:srgbClr val="FFFFFF"/>
              </a:buClr>
              <a:buFontTx/>
              <a:buNone/>
            </a:pPr>
            <a:r>
              <a:rPr lang="en-GB" altLang="cs-CZ" sz="1600" b="1">
                <a:solidFill>
                  <a:srgbClr val="FFFFFF"/>
                </a:solidFill>
              </a:rPr>
              <a:t>Kumulonimbus</a:t>
            </a:r>
          </a:p>
        </p:txBody>
      </p:sp>
      <p:pic>
        <p:nvPicPr>
          <p:cNvPr id="3074" name="Picture 2" descr="Cumulonimbus | Clouds photography, Clouds, Sky and clouds">
            <a:extLst>
              <a:ext uri="{FF2B5EF4-FFF2-40B4-BE49-F238E27FC236}">
                <a16:creationId xmlns:a16="http://schemas.microsoft.com/office/drawing/2014/main" id="{BF206035-C4C2-4EF2-A49A-B7F01E079A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1142" y="829868"/>
            <a:ext cx="4462202" cy="5632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6A360078-88D7-4F4C-BC14-D0879BC772E3}"/>
              </a:ext>
            </a:extLst>
          </p:cNvPr>
          <p:cNvSpPr txBox="1"/>
          <p:nvPr/>
        </p:nvSpPr>
        <p:spPr>
          <a:xfrm>
            <a:off x="7181345" y="5996806"/>
            <a:ext cx="17235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Cumulonimbus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Skupina 14">
            <a:extLst>
              <a:ext uri="{FF2B5EF4-FFF2-40B4-BE49-F238E27FC236}">
                <a16:creationId xmlns:a16="http://schemas.microsoft.com/office/drawing/2014/main" id="{45FBB794-AE19-4928-96B3-7C5203225780}"/>
              </a:ext>
            </a:extLst>
          </p:cNvPr>
          <p:cNvGrpSpPr/>
          <p:nvPr/>
        </p:nvGrpSpPr>
        <p:grpSpPr>
          <a:xfrm>
            <a:off x="72000" y="99000"/>
            <a:ext cx="9000000" cy="6660000"/>
            <a:chOff x="8321" y="58316"/>
            <a:chExt cx="9127357" cy="6741368"/>
          </a:xfrm>
        </p:grpSpPr>
        <p:pic>
          <p:nvPicPr>
            <p:cNvPr id="8" name="Obrázek 7">
              <a:extLst>
                <a:ext uri="{FF2B5EF4-FFF2-40B4-BE49-F238E27FC236}">
                  <a16:creationId xmlns:a16="http://schemas.microsoft.com/office/drawing/2014/main" id="{C38F203D-9A2B-4691-9AAE-916F414BA0D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321" y="58316"/>
              <a:ext cx="9127357" cy="6741368"/>
            </a:xfrm>
            <a:prstGeom prst="rect">
              <a:avLst/>
            </a:prstGeom>
          </p:spPr>
        </p:pic>
        <p:sp>
          <p:nvSpPr>
            <p:cNvPr id="9" name="Obdélník 8">
              <a:extLst>
                <a:ext uri="{FF2B5EF4-FFF2-40B4-BE49-F238E27FC236}">
                  <a16:creationId xmlns:a16="http://schemas.microsoft.com/office/drawing/2014/main" id="{3DCDEF3D-C3FF-4576-824B-F076DBFCB3DB}"/>
                </a:ext>
              </a:extLst>
            </p:cNvPr>
            <p:cNvSpPr/>
            <p:nvPr/>
          </p:nvSpPr>
          <p:spPr>
            <a:xfrm>
              <a:off x="7918391" y="569529"/>
              <a:ext cx="1008112" cy="323166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cs-CZ" dirty="0">
                  <a:ln w="12700">
                    <a:solidFill>
                      <a:schemeClr val="tx1"/>
                    </a:solidFill>
                  </a:ln>
                  <a:solidFill>
                    <a:schemeClr val="tx1"/>
                  </a:solidFill>
                </a:rPr>
                <a:t>LPZ 0</a:t>
              </a:r>
              <a:r>
                <a:rPr lang="cs-CZ" baseline="-25000" dirty="0">
                  <a:ln w="12700">
                    <a:solidFill>
                      <a:schemeClr val="tx1"/>
                    </a:solidFill>
                  </a:ln>
                  <a:solidFill>
                    <a:schemeClr val="tx1"/>
                  </a:solidFill>
                </a:rPr>
                <a:t>A</a:t>
              </a:r>
            </a:p>
          </p:txBody>
        </p:sp>
        <p:sp>
          <p:nvSpPr>
            <p:cNvPr id="10" name="Obdélník 9">
              <a:extLst>
                <a:ext uri="{FF2B5EF4-FFF2-40B4-BE49-F238E27FC236}">
                  <a16:creationId xmlns:a16="http://schemas.microsoft.com/office/drawing/2014/main" id="{D26AFE30-6FFB-40A7-B52C-310A10B76E48}"/>
                </a:ext>
              </a:extLst>
            </p:cNvPr>
            <p:cNvSpPr/>
            <p:nvPr/>
          </p:nvSpPr>
          <p:spPr>
            <a:xfrm>
              <a:off x="8028384" y="2478511"/>
              <a:ext cx="1008112" cy="323166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cs-CZ" dirty="0">
                  <a:ln w="12700">
                    <a:solidFill>
                      <a:schemeClr val="tx1"/>
                    </a:solidFill>
                  </a:ln>
                  <a:solidFill>
                    <a:schemeClr val="tx1"/>
                  </a:solidFill>
                </a:rPr>
                <a:t>LPZ 0</a:t>
              </a:r>
              <a:r>
                <a:rPr lang="cs-CZ" baseline="-25000" dirty="0">
                  <a:ln w="12700">
                    <a:solidFill>
                      <a:schemeClr val="tx1"/>
                    </a:solidFill>
                  </a:ln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11" name="Obdélník 10">
              <a:extLst>
                <a:ext uri="{FF2B5EF4-FFF2-40B4-BE49-F238E27FC236}">
                  <a16:creationId xmlns:a16="http://schemas.microsoft.com/office/drawing/2014/main" id="{C7DA08DD-26D1-4C10-9D4F-887DA1BA6DC0}"/>
                </a:ext>
              </a:extLst>
            </p:cNvPr>
            <p:cNvSpPr/>
            <p:nvPr/>
          </p:nvSpPr>
          <p:spPr>
            <a:xfrm>
              <a:off x="7668344" y="3523023"/>
              <a:ext cx="828000" cy="323166"/>
            </a:xfrm>
            <a:prstGeom prst="rect">
              <a:avLst/>
            </a:prstGeom>
            <a:solidFill>
              <a:srgbClr val="FF99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cs-CZ" dirty="0">
                  <a:ln w="12700">
                    <a:solidFill>
                      <a:schemeClr val="tx1"/>
                    </a:solidFill>
                  </a:ln>
                  <a:solidFill>
                    <a:schemeClr val="tx1"/>
                  </a:solidFill>
                </a:rPr>
                <a:t>LPZ 1</a:t>
              </a:r>
              <a:endParaRPr lang="cs-CZ" baseline="-25000" dirty="0">
                <a:ln w="12700">
                  <a:solidFill>
                    <a:schemeClr val="tx1"/>
                  </a:solidFill>
                </a:ln>
                <a:solidFill>
                  <a:schemeClr val="tx1"/>
                </a:solidFill>
              </a:endParaRPr>
            </a:p>
          </p:txBody>
        </p:sp>
        <p:sp>
          <p:nvSpPr>
            <p:cNvPr id="13" name="Obdélník 12">
              <a:extLst>
                <a:ext uri="{FF2B5EF4-FFF2-40B4-BE49-F238E27FC236}">
                  <a16:creationId xmlns:a16="http://schemas.microsoft.com/office/drawing/2014/main" id="{4D8DE696-5170-463A-8F1F-C484DBDE4BAE}"/>
                </a:ext>
              </a:extLst>
            </p:cNvPr>
            <p:cNvSpPr/>
            <p:nvPr/>
          </p:nvSpPr>
          <p:spPr>
            <a:xfrm>
              <a:off x="5796136" y="4389036"/>
              <a:ext cx="828000" cy="323166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cs-CZ" dirty="0">
                  <a:ln w="12700">
                    <a:solidFill>
                      <a:schemeClr val="tx1"/>
                    </a:solidFill>
                  </a:ln>
                  <a:solidFill>
                    <a:schemeClr val="tx1"/>
                  </a:solidFill>
                </a:rPr>
                <a:t>LPZ 2</a:t>
              </a:r>
              <a:endParaRPr lang="cs-CZ" baseline="-25000" dirty="0">
                <a:ln w="12700">
                  <a:solidFill>
                    <a:schemeClr val="tx1"/>
                  </a:solidFill>
                </a:ln>
                <a:solidFill>
                  <a:schemeClr val="tx1"/>
                </a:solidFill>
              </a:endParaRPr>
            </a:p>
          </p:txBody>
        </p:sp>
        <p:sp>
          <p:nvSpPr>
            <p:cNvPr id="14" name="Obdélník 13">
              <a:extLst>
                <a:ext uri="{FF2B5EF4-FFF2-40B4-BE49-F238E27FC236}">
                  <a16:creationId xmlns:a16="http://schemas.microsoft.com/office/drawing/2014/main" id="{5665550B-445F-4F25-8F87-7AD13598131F}"/>
                </a:ext>
              </a:extLst>
            </p:cNvPr>
            <p:cNvSpPr/>
            <p:nvPr/>
          </p:nvSpPr>
          <p:spPr>
            <a:xfrm>
              <a:off x="5220072" y="4869160"/>
              <a:ext cx="828000" cy="323166"/>
            </a:xfrm>
            <a:prstGeom prst="rect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cs-CZ" dirty="0">
                  <a:ln w="12700">
                    <a:solidFill>
                      <a:schemeClr val="tx1"/>
                    </a:solidFill>
                  </a:ln>
                  <a:solidFill>
                    <a:schemeClr val="tx1"/>
                  </a:solidFill>
                </a:rPr>
                <a:t>LPZ 3</a:t>
              </a:r>
              <a:endParaRPr lang="cs-CZ" baseline="-25000" dirty="0">
                <a:ln w="12700">
                  <a:solidFill>
                    <a:schemeClr val="tx1"/>
                  </a:solidFill>
                </a:ln>
                <a:solidFill>
                  <a:schemeClr val="tx1"/>
                </a:solidFill>
              </a:endParaRPr>
            </a:p>
          </p:txBody>
        </p:sp>
      </p:grpSp>
      <p:sp>
        <p:nvSpPr>
          <p:cNvPr id="7" name="TextovéPole 6">
            <a:extLst>
              <a:ext uri="{FF2B5EF4-FFF2-40B4-BE49-F238E27FC236}">
                <a16:creationId xmlns:a16="http://schemas.microsoft.com/office/drawing/2014/main" id="{FC044E45-8994-4091-A4FD-48B8F7E07696}"/>
              </a:ext>
            </a:extLst>
          </p:cNvPr>
          <p:cNvSpPr txBox="1"/>
          <p:nvPr/>
        </p:nvSpPr>
        <p:spPr>
          <a:xfrm>
            <a:off x="72000" y="180193"/>
            <a:ext cx="728382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spcBef>
                <a:spcPts val="600"/>
              </a:spcBef>
              <a:buNone/>
            </a:pPr>
            <a:r>
              <a:rPr lang="cs-CZ" altLang="cs-CZ" sz="2000" b="1" dirty="0">
                <a:solidFill>
                  <a:srgbClr val="FFFF00"/>
                </a:solidFill>
              </a:rPr>
              <a:t>ČSN EN 62305-4 definuje zóny ochrany před bleskem LPZ – </a:t>
            </a:r>
            <a:r>
              <a:rPr lang="en-US" altLang="cs-CZ" sz="2000" b="1" dirty="0">
                <a:solidFill>
                  <a:srgbClr val="FFFF00"/>
                </a:solidFill>
              </a:rPr>
              <a:t>lightning protection zone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46733B89-1677-47F8-B6BE-57EFF4307A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00" y="969271"/>
            <a:ext cx="4260260" cy="4297713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4EC1B27D-870D-435B-8C34-184500FA0D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36" y="2182325"/>
            <a:ext cx="9115164" cy="4671414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6C157C99-5C90-4FF8-B179-E7E18C3293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8144" y="0"/>
            <a:ext cx="3275855" cy="2357018"/>
          </a:xfrm>
          <a:prstGeom prst="rect">
            <a:avLst/>
          </a:prstGeom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DA248AA9-0AA2-4EE7-ADEB-37A9B235DCB4}"/>
              </a:ext>
            </a:extLst>
          </p:cNvPr>
          <p:cNvSpPr txBox="1"/>
          <p:nvPr/>
        </p:nvSpPr>
        <p:spPr>
          <a:xfrm>
            <a:off x="323528" y="6472049"/>
            <a:ext cx="561208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400" dirty="0"/>
              <a:t>https://www.dehn.cz/cs/blitzplaner-pruvodce-ochranou-pred-bleskem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59729152-8572-4703-91C6-24C7E16298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36" y="8182"/>
            <a:ext cx="3716947" cy="2316052"/>
          </a:xfrm>
          <a:prstGeom prst="rect">
            <a:avLst/>
          </a:prstGeom>
        </p:spPr>
      </p:pic>
      <p:sp>
        <p:nvSpPr>
          <p:cNvPr id="10" name="Rectangle 1">
            <a:extLst>
              <a:ext uri="{FF2B5EF4-FFF2-40B4-BE49-F238E27FC236}">
                <a16:creationId xmlns:a16="http://schemas.microsoft.com/office/drawing/2014/main" id="{087E55B7-D442-4E33-823C-444681722C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9570" y="78174"/>
            <a:ext cx="2730367" cy="1420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>
                <a:srgbClr val="333399"/>
              </a:buClr>
              <a:buFontTx/>
              <a:buNone/>
            </a:pPr>
            <a:r>
              <a:rPr lang="cs-CZ" altLang="cs-CZ" sz="2800" b="1" dirty="0">
                <a:solidFill>
                  <a:srgbClr val="333399"/>
                </a:solidFill>
              </a:rPr>
              <a:t>Vnější ochrana před bleskem LPZ 0</a:t>
            </a:r>
            <a:r>
              <a:rPr lang="cs-CZ" altLang="cs-CZ" sz="2800" b="1" baseline="-25000" dirty="0">
                <a:solidFill>
                  <a:srgbClr val="333399"/>
                </a:solidFill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294532742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ovéPole 7">
            <a:extLst>
              <a:ext uri="{FF2B5EF4-FFF2-40B4-BE49-F238E27FC236}">
                <a16:creationId xmlns:a16="http://schemas.microsoft.com/office/drawing/2014/main" id="{92B8F3EB-F50E-4200-B455-C3EAF5458111}"/>
              </a:ext>
            </a:extLst>
          </p:cNvPr>
          <p:cNvSpPr txBox="1"/>
          <p:nvPr/>
        </p:nvSpPr>
        <p:spPr>
          <a:xfrm>
            <a:off x="3697025" y="2402262"/>
            <a:ext cx="5132789" cy="11541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eaLnBrk="1" hangingPunct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cs-CZ" altLang="cs-CZ" sz="1600" dirty="0">
                <a:solidFill>
                  <a:srgbClr val="000000"/>
                </a:solidFill>
              </a:rPr>
              <a:t>zavlečení přepětí napájecí sítí, telekomunikačním vedením, uzemněním</a:t>
            </a:r>
          </a:p>
          <a:p>
            <a:pPr marL="342900" indent="-342900" eaLnBrk="1" hangingPunct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cs-CZ" altLang="cs-CZ" sz="1600" dirty="0">
                <a:solidFill>
                  <a:srgbClr val="000000"/>
                </a:solidFill>
              </a:rPr>
              <a:t>indukování přepětí při blízkém úderu nebo úderu do hromosvodu</a:t>
            </a:r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id="{AE87A560-0448-482F-9A98-C44F89FC50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607" y="3499854"/>
            <a:ext cx="7230484" cy="3172268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C43E4A6E-20A0-4D45-9096-0525350DA0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73" y="332656"/>
            <a:ext cx="3667160" cy="3489913"/>
          </a:xfrm>
          <a:prstGeom prst="rect">
            <a:avLst/>
          </a:prstGeom>
        </p:spPr>
      </p:pic>
      <p:sp>
        <p:nvSpPr>
          <p:cNvPr id="69634" name="Rectangle 1">
            <a:extLst>
              <a:ext uri="{FF2B5EF4-FFF2-40B4-BE49-F238E27FC236}">
                <a16:creationId xmlns:a16="http://schemas.microsoft.com/office/drawing/2014/main" id="{B07074AE-BE57-49E8-A8B9-8107273A49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7607" y="136026"/>
            <a:ext cx="3965688" cy="548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333399"/>
              </a:buClr>
              <a:buFontTx/>
              <a:buNone/>
            </a:pPr>
            <a:r>
              <a:rPr lang="cs-CZ" altLang="cs-CZ" b="1" dirty="0">
                <a:solidFill>
                  <a:srgbClr val="333399"/>
                </a:solidFill>
              </a:rPr>
              <a:t>Přepětí v budovách</a:t>
            </a:r>
          </a:p>
        </p:txBody>
      </p:sp>
      <p:pic>
        <p:nvPicPr>
          <p:cNvPr id="14" name="Obrázek 13">
            <a:extLst>
              <a:ext uri="{FF2B5EF4-FFF2-40B4-BE49-F238E27FC236}">
                <a16:creationId xmlns:a16="http://schemas.microsoft.com/office/drawing/2014/main" id="{F2CE87FC-0D67-4CA4-BF37-AB6059BDB6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8064" y="13174"/>
            <a:ext cx="3198606" cy="2484938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>
            <a:extLst>
              <a:ext uri="{FF2B5EF4-FFF2-40B4-BE49-F238E27FC236}">
                <a16:creationId xmlns:a16="http://schemas.microsoft.com/office/drawing/2014/main" id="{34B1E5D7-FB0F-4200-94D2-3349AF9BC2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95" y="1380361"/>
            <a:ext cx="9059539" cy="5477639"/>
          </a:xfrm>
          <a:prstGeom prst="rect">
            <a:avLst/>
          </a:prstGeom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41B832C4-C091-4ECB-807B-5747D95BF5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096" y="188640"/>
            <a:ext cx="8854338" cy="739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333399"/>
              </a:buClr>
              <a:buFontTx/>
              <a:buNone/>
            </a:pPr>
            <a:r>
              <a:rPr lang="cs-CZ" altLang="cs-CZ" sz="2400" b="1" dirty="0">
                <a:solidFill>
                  <a:srgbClr val="333399"/>
                </a:solidFill>
              </a:rPr>
              <a:t>Odhad rozdělení proudu blesku v budově s kabelovým přívodem</a:t>
            </a:r>
          </a:p>
        </p:txBody>
      </p:sp>
      <p:graphicFrame>
        <p:nvGraphicFramePr>
          <p:cNvPr id="2" name="Tabulka 4">
            <a:extLst>
              <a:ext uri="{FF2B5EF4-FFF2-40B4-BE49-F238E27FC236}">
                <a16:creationId xmlns:a16="http://schemas.microsoft.com/office/drawing/2014/main" id="{77818C24-00DB-4AC4-9437-A1ED1C6CE5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5851146"/>
              </p:ext>
            </p:extLst>
          </p:nvPr>
        </p:nvGraphicFramePr>
        <p:xfrm>
          <a:off x="107504" y="928623"/>
          <a:ext cx="3267343" cy="2727048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442109">
                  <a:extLst>
                    <a:ext uri="{9D8B030D-6E8A-4147-A177-3AD203B41FA5}">
                      <a16:colId xmlns:a16="http://schemas.microsoft.com/office/drawing/2014/main" val="4006976373"/>
                    </a:ext>
                  </a:extLst>
                </a:gridCol>
                <a:gridCol w="961138">
                  <a:extLst>
                    <a:ext uri="{9D8B030D-6E8A-4147-A177-3AD203B41FA5}">
                      <a16:colId xmlns:a16="http://schemas.microsoft.com/office/drawing/2014/main" val="4066474484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353495521"/>
                    </a:ext>
                  </a:extLst>
                </a:gridCol>
              </a:tblGrid>
              <a:tr h="964444">
                <a:tc rowSpan="2">
                  <a:txBody>
                    <a:bodyPr/>
                    <a:lstStyle/>
                    <a:p>
                      <a:pPr algn="l"/>
                      <a:r>
                        <a:rPr lang="cs-CZ" sz="1400" b="0" dirty="0">
                          <a:solidFill>
                            <a:schemeClr val="tx1"/>
                          </a:solidFill>
                        </a:rPr>
                        <a:t>hladina ochrany před bleskem (LPL – </a:t>
                      </a:r>
                      <a:r>
                        <a:rPr lang="cs-CZ" sz="1400" b="0" dirty="0" err="1">
                          <a:solidFill>
                            <a:schemeClr val="tx1"/>
                          </a:solidFill>
                        </a:rPr>
                        <a:t>lightning</a:t>
                      </a:r>
                      <a:r>
                        <a:rPr lang="cs-CZ" sz="14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cs-CZ" sz="1400" b="0" dirty="0" err="1">
                          <a:solidFill>
                            <a:schemeClr val="tx1"/>
                          </a:solidFill>
                        </a:rPr>
                        <a:t>protection</a:t>
                      </a:r>
                      <a:r>
                        <a:rPr lang="cs-CZ" sz="1400" b="0" dirty="0">
                          <a:solidFill>
                            <a:schemeClr val="tx1"/>
                          </a:solidFill>
                        </a:rPr>
                        <a:t> level)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cs-CZ" sz="1400" b="0" dirty="0">
                          <a:solidFill>
                            <a:schemeClr val="tx1"/>
                          </a:solidFill>
                        </a:rPr>
                        <a:t>maximální parametry blesku podle LPL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l"/>
                      <a:endParaRPr lang="cs-CZ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7245248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l"/>
                      <a:endParaRPr lang="cs-CZ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b="0" dirty="0">
                          <a:solidFill>
                            <a:schemeClr val="tx1"/>
                          </a:solidFill>
                        </a:rPr>
                        <a:t>proud (</a:t>
                      </a:r>
                      <a:r>
                        <a:rPr lang="cs-CZ" sz="1400" b="0" dirty="0" err="1">
                          <a:solidFill>
                            <a:schemeClr val="tx1"/>
                          </a:solidFill>
                        </a:rPr>
                        <a:t>kA</a:t>
                      </a:r>
                      <a:r>
                        <a:rPr lang="cs-CZ" sz="1400" b="0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b="0" dirty="0">
                          <a:solidFill>
                            <a:schemeClr val="tx1"/>
                          </a:solidFill>
                        </a:rPr>
                        <a:t>náboj (C)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05472785"/>
                  </a:ext>
                </a:extLst>
              </a:tr>
              <a:tr h="311111">
                <a:tc>
                  <a:txBody>
                    <a:bodyPr/>
                    <a:lstStyle/>
                    <a:p>
                      <a:pPr algn="l"/>
                      <a:r>
                        <a:rPr lang="cs-CZ" sz="1400" b="0" dirty="0">
                          <a:solidFill>
                            <a:schemeClr val="tx1"/>
                          </a:solidFill>
                        </a:rPr>
                        <a:t>LPL 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b="0" dirty="0">
                          <a:solidFill>
                            <a:schemeClr val="tx1"/>
                          </a:solidFill>
                        </a:rPr>
                        <a:t>200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b="0" dirty="0">
                          <a:solidFill>
                            <a:schemeClr val="tx1"/>
                          </a:solidFill>
                        </a:rPr>
                        <a:t>300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6556528"/>
                  </a:ext>
                </a:extLst>
              </a:tr>
              <a:tr h="311111">
                <a:tc>
                  <a:txBody>
                    <a:bodyPr/>
                    <a:lstStyle/>
                    <a:p>
                      <a:pPr algn="l"/>
                      <a:r>
                        <a:rPr lang="cs-CZ" sz="1400" b="0" dirty="0">
                          <a:solidFill>
                            <a:schemeClr val="tx1"/>
                          </a:solidFill>
                        </a:rPr>
                        <a:t>LPL II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b="0" dirty="0">
                          <a:solidFill>
                            <a:schemeClr val="tx1"/>
                          </a:solidFill>
                        </a:rPr>
                        <a:t>150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b="0" dirty="0">
                          <a:solidFill>
                            <a:schemeClr val="tx1"/>
                          </a:solidFill>
                        </a:rPr>
                        <a:t>225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33918042"/>
                  </a:ext>
                </a:extLst>
              </a:tr>
              <a:tr h="311111">
                <a:tc>
                  <a:txBody>
                    <a:bodyPr/>
                    <a:lstStyle/>
                    <a:p>
                      <a:pPr algn="l"/>
                      <a:r>
                        <a:rPr lang="cs-CZ" sz="1400" b="0" dirty="0">
                          <a:solidFill>
                            <a:schemeClr val="tx1"/>
                          </a:solidFill>
                        </a:rPr>
                        <a:t>LPL III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b="0" dirty="0">
                          <a:solidFill>
                            <a:schemeClr val="tx1"/>
                          </a:solidFill>
                        </a:rPr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b="0" dirty="0">
                          <a:solidFill>
                            <a:schemeClr val="tx1"/>
                          </a:solidFill>
                        </a:rPr>
                        <a:t>150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49815725"/>
                  </a:ext>
                </a:extLst>
              </a:tr>
              <a:tr h="311111">
                <a:tc>
                  <a:txBody>
                    <a:bodyPr/>
                    <a:lstStyle/>
                    <a:p>
                      <a:pPr algn="l"/>
                      <a:r>
                        <a:rPr lang="cs-CZ" sz="1400" b="0" dirty="0">
                          <a:solidFill>
                            <a:schemeClr val="tx1"/>
                          </a:solidFill>
                        </a:rPr>
                        <a:t>LPL IV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b="0" dirty="0">
                          <a:solidFill>
                            <a:schemeClr val="tx1"/>
                          </a:solidFill>
                        </a:rPr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b="0" dirty="0">
                          <a:solidFill>
                            <a:schemeClr val="tx1"/>
                          </a:solidFill>
                        </a:rPr>
                        <a:t>150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308009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87433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>
            <a:extLst>
              <a:ext uri="{FF2B5EF4-FFF2-40B4-BE49-F238E27FC236}">
                <a16:creationId xmlns:a16="http://schemas.microsoft.com/office/drawing/2014/main" id="{9CC057B2-21DE-44FD-9300-2D85520AA6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576" y="151381"/>
            <a:ext cx="8180818" cy="600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333399"/>
              </a:buClr>
              <a:buFontTx/>
              <a:buNone/>
            </a:pPr>
            <a:r>
              <a:rPr lang="cs-CZ" altLang="cs-CZ" b="1" dirty="0">
                <a:solidFill>
                  <a:srgbClr val="333399"/>
                </a:solidFill>
              </a:rPr>
              <a:t>Kategorie odolnosti proti přepětí</a:t>
            </a:r>
          </a:p>
        </p:txBody>
      </p:sp>
      <p:grpSp>
        <p:nvGrpSpPr>
          <p:cNvPr id="2" name="Skupina 1">
            <a:extLst>
              <a:ext uri="{FF2B5EF4-FFF2-40B4-BE49-F238E27FC236}">
                <a16:creationId xmlns:a16="http://schemas.microsoft.com/office/drawing/2014/main" id="{1FACC253-AE77-4F6E-A87C-213A67BF1F36}"/>
              </a:ext>
            </a:extLst>
          </p:cNvPr>
          <p:cNvGrpSpPr/>
          <p:nvPr/>
        </p:nvGrpSpPr>
        <p:grpSpPr>
          <a:xfrm>
            <a:off x="174755" y="936805"/>
            <a:ext cx="8794490" cy="5759591"/>
            <a:chOff x="300086" y="950261"/>
            <a:chExt cx="8794490" cy="5759591"/>
          </a:xfrm>
        </p:grpSpPr>
        <p:grpSp>
          <p:nvGrpSpPr>
            <p:cNvPr id="8" name="Skupina 7">
              <a:extLst>
                <a:ext uri="{FF2B5EF4-FFF2-40B4-BE49-F238E27FC236}">
                  <a16:creationId xmlns:a16="http://schemas.microsoft.com/office/drawing/2014/main" id="{840DC87D-B8AD-44B1-8086-8179AFD218E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00086" y="950261"/>
              <a:ext cx="8794490" cy="5759591"/>
              <a:chOff x="1055065" y="1103193"/>
              <a:chExt cx="7033870" cy="4606545"/>
            </a:xfrm>
          </p:grpSpPr>
          <p:pic>
            <p:nvPicPr>
              <p:cNvPr id="4" name="Obrázek 3">
                <a:extLst>
                  <a:ext uri="{FF2B5EF4-FFF2-40B4-BE49-F238E27FC236}">
                    <a16:creationId xmlns:a16="http://schemas.microsoft.com/office/drawing/2014/main" id="{1771FC6E-CD12-4B39-8140-6AE17C374E7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055065" y="1106859"/>
                <a:ext cx="7033870" cy="4602879"/>
              </a:xfrm>
              <a:prstGeom prst="rect">
                <a:avLst/>
              </a:prstGeom>
            </p:spPr>
          </p:pic>
          <p:sp>
            <p:nvSpPr>
              <p:cNvPr id="5" name="Obdélník 4">
                <a:extLst>
                  <a:ext uri="{FF2B5EF4-FFF2-40B4-BE49-F238E27FC236}">
                    <a16:creationId xmlns:a16="http://schemas.microsoft.com/office/drawing/2014/main" id="{784B3F21-249F-4633-A8C4-C6B623F700AD}"/>
                  </a:ext>
                </a:extLst>
              </p:cNvPr>
              <p:cNvSpPr/>
              <p:nvPr/>
            </p:nvSpPr>
            <p:spPr>
              <a:xfrm>
                <a:off x="2472935" y="1103193"/>
                <a:ext cx="5616000" cy="576000"/>
              </a:xfrm>
              <a:prstGeom prst="rect">
                <a:avLst/>
              </a:prstGeom>
              <a:solidFill>
                <a:srgbClr val="395EC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6" name="Kosoúhelník 5">
                <a:extLst>
                  <a:ext uri="{FF2B5EF4-FFF2-40B4-BE49-F238E27FC236}">
                    <a16:creationId xmlns:a16="http://schemas.microsoft.com/office/drawing/2014/main" id="{578DE7E8-D53B-4204-8E13-3D30A9D66D46}"/>
                  </a:ext>
                </a:extLst>
              </p:cNvPr>
              <p:cNvSpPr/>
              <p:nvPr/>
            </p:nvSpPr>
            <p:spPr>
              <a:xfrm>
                <a:off x="3275856" y="1490464"/>
                <a:ext cx="4751904" cy="213096"/>
              </a:xfrm>
              <a:prstGeom prst="parallelogram">
                <a:avLst>
                  <a:gd name="adj" fmla="val 155460"/>
                </a:avLst>
              </a:prstGeom>
              <a:solidFill>
                <a:schemeClr val="bg1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cs-CZ" b="1" dirty="0">
                    <a:solidFill>
                      <a:srgbClr val="FF0000"/>
                    </a:solidFill>
                  </a:rPr>
                  <a:t>SPD – SURGE PROTECTIVE DEVICE</a:t>
                </a:r>
              </a:p>
            </p:txBody>
          </p:sp>
          <p:sp>
            <p:nvSpPr>
              <p:cNvPr id="7" name="Obdélník 6">
                <a:extLst>
                  <a:ext uri="{FF2B5EF4-FFF2-40B4-BE49-F238E27FC236}">
                    <a16:creationId xmlns:a16="http://schemas.microsoft.com/office/drawing/2014/main" id="{63204999-8F48-4E05-8253-939FA9864AA9}"/>
                  </a:ext>
                </a:extLst>
              </p:cNvPr>
              <p:cNvSpPr/>
              <p:nvPr/>
            </p:nvSpPr>
            <p:spPr>
              <a:xfrm>
                <a:off x="1937699" y="1214199"/>
                <a:ext cx="781895" cy="316722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cs-CZ" sz="2000" b="1" dirty="0">
                    <a:solidFill>
                      <a:srgbClr val="FF0000"/>
                    </a:solidFill>
                  </a:rPr>
                  <a:t>SPD 1</a:t>
                </a:r>
              </a:p>
            </p:txBody>
          </p:sp>
        </p:grpSp>
        <p:sp>
          <p:nvSpPr>
            <p:cNvPr id="9" name="Obdélník 8">
              <a:extLst>
                <a:ext uri="{FF2B5EF4-FFF2-40B4-BE49-F238E27FC236}">
                  <a16:creationId xmlns:a16="http://schemas.microsoft.com/office/drawing/2014/main" id="{2D1A42F9-DA61-4DE2-B90B-B2A0FE16AB25}"/>
                </a:ext>
              </a:extLst>
            </p:cNvPr>
            <p:cNvSpPr/>
            <p:nvPr/>
          </p:nvSpPr>
          <p:spPr>
            <a:xfrm>
              <a:off x="4606108" y="1987821"/>
              <a:ext cx="977608" cy="3960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cs-CZ" sz="2000" b="1" dirty="0">
                  <a:solidFill>
                    <a:srgbClr val="FF0000"/>
                  </a:solidFill>
                </a:rPr>
                <a:t>SPD 3</a:t>
              </a:r>
            </a:p>
          </p:txBody>
        </p:sp>
        <p:sp>
          <p:nvSpPr>
            <p:cNvPr id="10" name="Obdélník 9">
              <a:extLst>
                <a:ext uri="{FF2B5EF4-FFF2-40B4-BE49-F238E27FC236}">
                  <a16:creationId xmlns:a16="http://schemas.microsoft.com/office/drawing/2014/main" id="{56219278-1EAD-423C-A7F0-D92A1545C4B4}"/>
                </a:ext>
              </a:extLst>
            </p:cNvPr>
            <p:cNvSpPr/>
            <p:nvPr/>
          </p:nvSpPr>
          <p:spPr>
            <a:xfrm>
              <a:off x="3121735" y="1978132"/>
              <a:ext cx="977608" cy="3960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cs-CZ" sz="2000" b="1" dirty="0">
                  <a:solidFill>
                    <a:srgbClr val="FF0000"/>
                  </a:solidFill>
                </a:rPr>
                <a:t>SPD 2</a:t>
              </a:r>
            </a:p>
          </p:txBody>
        </p:sp>
      </p:grp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Skupina 6">
            <a:extLst>
              <a:ext uri="{FF2B5EF4-FFF2-40B4-BE49-F238E27FC236}">
                <a16:creationId xmlns:a16="http://schemas.microsoft.com/office/drawing/2014/main" id="{6F1EC22E-221F-45BB-B848-657D885CA252}"/>
              </a:ext>
            </a:extLst>
          </p:cNvPr>
          <p:cNvGrpSpPr>
            <a:grpSpLocks noChangeAspect="1"/>
          </p:cNvGrpSpPr>
          <p:nvPr/>
        </p:nvGrpSpPr>
        <p:grpSpPr>
          <a:xfrm>
            <a:off x="87816" y="620688"/>
            <a:ext cx="8968368" cy="5787959"/>
            <a:chOff x="-3879" y="620688"/>
            <a:chExt cx="9144000" cy="5829300"/>
          </a:xfrm>
        </p:grpSpPr>
        <p:pic>
          <p:nvPicPr>
            <p:cNvPr id="5" name="Obrázek 4">
              <a:extLst>
                <a:ext uri="{FF2B5EF4-FFF2-40B4-BE49-F238E27FC236}">
                  <a16:creationId xmlns:a16="http://schemas.microsoft.com/office/drawing/2014/main" id="{DD8B8720-5980-489A-AD31-EA8F1C83A28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3879" y="620688"/>
              <a:ext cx="9144000" cy="5829300"/>
            </a:xfrm>
            <a:prstGeom prst="rect">
              <a:avLst/>
            </a:prstGeom>
          </p:spPr>
        </p:pic>
        <p:sp>
          <p:nvSpPr>
            <p:cNvPr id="6" name="Obdélník 5">
              <a:extLst>
                <a:ext uri="{FF2B5EF4-FFF2-40B4-BE49-F238E27FC236}">
                  <a16:creationId xmlns:a16="http://schemas.microsoft.com/office/drawing/2014/main" id="{B63A405C-0DC5-485C-A72E-25DC2DF95E9C}"/>
                </a:ext>
              </a:extLst>
            </p:cNvPr>
            <p:cNvSpPr/>
            <p:nvPr/>
          </p:nvSpPr>
          <p:spPr>
            <a:xfrm>
              <a:off x="4748121" y="3438684"/>
              <a:ext cx="4356000" cy="324000"/>
            </a:xfrm>
            <a:prstGeom prst="rect">
              <a:avLst/>
            </a:prstGeom>
            <a:solidFill>
              <a:srgbClr val="F7F6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  <p:sp>
        <p:nvSpPr>
          <p:cNvPr id="8" name="TextovéPole 7">
            <a:extLst>
              <a:ext uri="{FF2B5EF4-FFF2-40B4-BE49-F238E27FC236}">
                <a16:creationId xmlns:a16="http://schemas.microsoft.com/office/drawing/2014/main" id="{40CACB76-4FC5-4285-9C49-B25664FD23FD}"/>
              </a:ext>
            </a:extLst>
          </p:cNvPr>
          <p:cNvSpPr txBox="1"/>
          <p:nvPr/>
        </p:nvSpPr>
        <p:spPr>
          <a:xfrm>
            <a:off x="4879032" y="2276872"/>
            <a:ext cx="2005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/>
              <a:t>symetrická vazba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DE0337F8-652B-4960-9C7E-E486AD00361D}"/>
              </a:ext>
            </a:extLst>
          </p:cNvPr>
          <p:cNvSpPr txBox="1"/>
          <p:nvPr/>
        </p:nvSpPr>
        <p:spPr>
          <a:xfrm>
            <a:off x="4745609" y="5805264"/>
            <a:ext cx="2223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/>
              <a:t>nesymetrická vazba</a:t>
            </a:r>
          </a:p>
        </p:txBody>
      </p:sp>
    </p:spTree>
    <p:extLst>
      <p:ext uri="{BB962C8B-B14F-4D97-AF65-F5344CB8AC3E}">
        <p14:creationId xmlns:p14="http://schemas.microsoft.com/office/powerpoint/2010/main" val="283350634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1">
            <a:extLst>
              <a:ext uri="{FF2B5EF4-FFF2-40B4-BE49-F238E27FC236}">
                <a16:creationId xmlns:a16="http://schemas.microsoft.com/office/drawing/2014/main" id="{B74BD692-7394-4CD8-8CB4-44379654A7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3674" y="231775"/>
            <a:ext cx="8639603" cy="850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333399"/>
              </a:buClr>
              <a:buFontTx/>
              <a:buNone/>
            </a:pPr>
            <a:r>
              <a:rPr lang="cs-CZ" altLang="cs-CZ" sz="2800" b="1" dirty="0">
                <a:solidFill>
                  <a:srgbClr val="333399"/>
                </a:solidFill>
              </a:rPr>
              <a:t>Ochrany proti přepětí – SPD 1, jiskřiště zkoušené bleskovým proudem 10/350 </a:t>
            </a:r>
            <a:r>
              <a:rPr lang="el-GR" altLang="cs-CZ" sz="2800" b="1" dirty="0">
                <a:solidFill>
                  <a:srgbClr val="333399"/>
                </a:solidFill>
              </a:rPr>
              <a:t>μ</a:t>
            </a:r>
            <a:r>
              <a:rPr lang="cs-CZ" altLang="cs-CZ" sz="2800" b="1" dirty="0">
                <a:solidFill>
                  <a:srgbClr val="333399"/>
                </a:solidFill>
              </a:rPr>
              <a:t>s</a:t>
            </a:r>
          </a:p>
        </p:txBody>
      </p:sp>
      <p:sp>
        <p:nvSpPr>
          <p:cNvPr id="74756" name="Rectangle 3">
            <a:extLst>
              <a:ext uri="{FF2B5EF4-FFF2-40B4-BE49-F238E27FC236}">
                <a16:creationId xmlns:a16="http://schemas.microsoft.com/office/drawing/2014/main" id="{250D14F7-42E9-4C4F-8B80-BF300C2573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8868" y="1094973"/>
            <a:ext cx="8529595" cy="12025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 marL="265113" indent="-265113">
              <a:spcBef>
                <a:spcPct val="20000"/>
              </a:spcBef>
              <a:buChar char="•"/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cs-CZ" altLang="cs-CZ" sz="1800" dirty="0">
                <a:solidFill>
                  <a:srgbClr val="000000"/>
                </a:solidFill>
              </a:rPr>
              <a:t>svodiče bleskového proudu (ochrana typu jiskřiště), napěťově závislý nelineární prvek pracující na principu výboje v plynném prostředí (vzduch nebo inertní plyn) vybavený účinným zhášením následných proudů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cs-CZ" altLang="cs-CZ" sz="1800" dirty="0">
                <a:solidFill>
                  <a:srgbClr val="000000"/>
                </a:solidFill>
              </a:rPr>
              <a:t>zvládá proudovou vlnu 10/350 </a:t>
            </a:r>
            <a:r>
              <a:rPr lang="cs-CZ" altLang="cs-CZ" sz="1800" dirty="0" err="1">
                <a:solidFill>
                  <a:srgbClr val="000000"/>
                </a:solidFill>
              </a:rPr>
              <a:t>μs</a:t>
            </a:r>
            <a:r>
              <a:rPr lang="cs-CZ" altLang="cs-CZ" sz="1800" dirty="0">
                <a:solidFill>
                  <a:srgbClr val="000000"/>
                </a:solidFill>
              </a:rPr>
              <a:t> (cca 20x větší energie vlny než 8/20 </a:t>
            </a:r>
            <a:r>
              <a:rPr lang="cs-CZ" altLang="cs-CZ" sz="1800" dirty="0" err="1">
                <a:solidFill>
                  <a:srgbClr val="000000"/>
                </a:solidFill>
              </a:rPr>
              <a:t>μs</a:t>
            </a:r>
            <a:r>
              <a:rPr lang="cs-CZ" altLang="cs-CZ" sz="1800" dirty="0">
                <a:solidFill>
                  <a:srgbClr val="000000"/>
                </a:solidFill>
              </a:rPr>
              <a:t>)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51A14EE6-E650-4B13-BDA6-F3B4634167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429000"/>
            <a:ext cx="6196030" cy="3413434"/>
          </a:xfrm>
          <a:prstGeom prst="rect">
            <a:avLst/>
          </a:prstGeom>
        </p:spPr>
      </p:pic>
      <p:grpSp>
        <p:nvGrpSpPr>
          <p:cNvPr id="6" name="Skupina 5">
            <a:extLst>
              <a:ext uri="{FF2B5EF4-FFF2-40B4-BE49-F238E27FC236}">
                <a16:creationId xmlns:a16="http://schemas.microsoft.com/office/drawing/2014/main" id="{04A41368-E864-4FD0-80E3-5AF15EEA9CC3}"/>
              </a:ext>
            </a:extLst>
          </p:cNvPr>
          <p:cNvGrpSpPr/>
          <p:nvPr/>
        </p:nvGrpSpPr>
        <p:grpSpPr>
          <a:xfrm>
            <a:off x="5221085" y="2299346"/>
            <a:ext cx="3612193" cy="2560542"/>
            <a:chOff x="5136270" y="3159631"/>
            <a:chExt cx="3612193" cy="2560542"/>
          </a:xfrm>
        </p:grpSpPr>
        <p:pic>
          <p:nvPicPr>
            <p:cNvPr id="3" name="Obrázek 2">
              <a:extLst>
                <a:ext uri="{FF2B5EF4-FFF2-40B4-BE49-F238E27FC236}">
                  <a16:creationId xmlns:a16="http://schemas.microsoft.com/office/drawing/2014/main" id="{9573EE68-339C-465C-9636-B585E54F2AC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36270" y="3159631"/>
              <a:ext cx="3612193" cy="2560542"/>
            </a:xfrm>
            <a:prstGeom prst="rect">
              <a:avLst/>
            </a:prstGeom>
          </p:spPr>
        </p:pic>
        <p:sp>
          <p:nvSpPr>
            <p:cNvPr id="5" name="TextovéPole 4">
              <a:extLst>
                <a:ext uri="{FF2B5EF4-FFF2-40B4-BE49-F238E27FC236}">
                  <a16:creationId xmlns:a16="http://schemas.microsoft.com/office/drawing/2014/main" id="{D5A061D5-CE9C-42B7-9B6B-1B169077D358}"/>
                </a:ext>
              </a:extLst>
            </p:cNvPr>
            <p:cNvSpPr txBox="1"/>
            <p:nvPr/>
          </p:nvSpPr>
          <p:spPr>
            <a:xfrm>
              <a:off x="7309364" y="3781710"/>
              <a:ext cx="140615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sz="1400" b="1" dirty="0">
                  <a:solidFill>
                    <a:srgbClr val="002060"/>
                  </a:solidFill>
                </a:rPr>
                <a:t>proud svodiče</a:t>
              </a:r>
            </a:p>
          </p:txBody>
        </p:sp>
        <p:sp>
          <p:nvSpPr>
            <p:cNvPr id="8" name="TextovéPole 7">
              <a:extLst>
                <a:ext uri="{FF2B5EF4-FFF2-40B4-BE49-F238E27FC236}">
                  <a16:creationId xmlns:a16="http://schemas.microsoft.com/office/drawing/2014/main" id="{858186A8-183C-4546-B3CD-C2EDA051639B}"/>
                </a:ext>
              </a:extLst>
            </p:cNvPr>
            <p:cNvSpPr txBox="1"/>
            <p:nvPr/>
          </p:nvSpPr>
          <p:spPr>
            <a:xfrm>
              <a:off x="5466131" y="3520100"/>
              <a:ext cx="172819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1400" b="1" dirty="0">
                  <a:solidFill>
                    <a:srgbClr val="C00000"/>
                  </a:solidFill>
                </a:rPr>
                <a:t>napětí svodiče (useknutý impulz)</a:t>
              </a:r>
            </a:p>
          </p:txBody>
        </p:sp>
      </p:grp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A68A07D5-37FD-462F-9002-9748585BDD36}"/>
              </a:ext>
            </a:extLst>
          </p:cNvPr>
          <p:cNvSpPr txBox="1"/>
          <p:nvPr/>
        </p:nvSpPr>
        <p:spPr>
          <a:xfrm>
            <a:off x="197247" y="2212329"/>
            <a:ext cx="502383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eaLnBrk="1" hangingPunct="1"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cs-CZ" altLang="cs-CZ" sz="1800" dirty="0">
                <a:solidFill>
                  <a:srgbClr val="000000"/>
                </a:solidFill>
              </a:rPr>
              <a:t>proudy až 50 </a:t>
            </a:r>
            <a:r>
              <a:rPr lang="cs-CZ" altLang="cs-CZ" sz="1800" dirty="0" err="1">
                <a:solidFill>
                  <a:srgbClr val="000000"/>
                </a:solidFill>
              </a:rPr>
              <a:t>kA</a:t>
            </a:r>
            <a:r>
              <a:rPr lang="cs-CZ" altLang="cs-CZ" sz="1800" dirty="0">
                <a:solidFill>
                  <a:srgbClr val="000000"/>
                </a:solidFill>
              </a:rPr>
              <a:t> na jeden pól (max 100 </a:t>
            </a:r>
            <a:r>
              <a:rPr lang="cs-CZ" altLang="cs-CZ" sz="1800" dirty="0" err="1">
                <a:solidFill>
                  <a:srgbClr val="000000"/>
                </a:solidFill>
              </a:rPr>
              <a:t>kA</a:t>
            </a:r>
            <a:r>
              <a:rPr lang="cs-CZ" altLang="cs-CZ" sz="1800" dirty="0">
                <a:solidFill>
                  <a:srgbClr val="000000"/>
                </a:solidFill>
              </a:rPr>
              <a:t> celkem)</a:t>
            </a:r>
          </a:p>
          <a:p>
            <a:pPr marL="285750" indent="-285750" eaLnBrk="1" hangingPunct="1"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cs-CZ" altLang="cs-CZ" sz="1800" dirty="0">
                <a:solidFill>
                  <a:srgbClr val="000000"/>
                </a:solidFill>
              </a:rPr>
              <a:t>zajistí zbytkové přepětí na jednu fázi do 4 </a:t>
            </a:r>
            <a:r>
              <a:rPr lang="cs-CZ" altLang="cs-CZ" sz="1800" dirty="0" err="1">
                <a:solidFill>
                  <a:srgbClr val="000000"/>
                </a:solidFill>
              </a:rPr>
              <a:t>kV</a:t>
            </a:r>
            <a:endParaRPr lang="cs-CZ" altLang="cs-CZ" sz="1800" dirty="0">
              <a:solidFill>
                <a:srgbClr val="000000"/>
              </a:solidFill>
            </a:endParaRPr>
          </a:p>
          <a:p>
            <a:pPr marL="285750" indent="-285750" eaLnBrk="1" hangingPunct="1"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cs-CZ" altLang="cs-CZ" sz="1800" dirty="0">
                <a:solidFill>
                  <a:srgbClr val="000000"/>
                </a:solidFill>
              </a:rPr>
              <a:t>zapalovací napětí závislé na strmosti čela vlny, čas reakce typicky 100 </a:t>
            </a:r>
            <a:r>
              <a:rPr lang="cs-CZ" altLang="cs-CZ" sz="1800" dirty="0" err="1">
                <a:solidFill>
                  <a:srgbClr val="000000"/>
                </a:solidFill>
              </a:rPr>
              <a:t>ns</a:t>
            </a:r>
            <a:endParaRPr lang="cs-CZ" altLang="cs-CZ" sz="1800" dirty="0">
              <a:solidFill>
                <a:srgbClr val="000000"/>
              </a:solidFill>
            </a:endParaRP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511991E5-D9AE-429F-83C8-34355D4069E0}"/>
              </a:ext>
            </a:extLst>
          </p:cNvPr>
          <p:cNvSpPr txBox="1"/>
          <p:nvPr/>
        </p:nvSpPr>
        <p:spPr>
          <a:xfrm>
            <a:off x="6045661" y="5007107"/>
            <a:ext cx="1708398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cs-CZ" altLang="cs-CZ" sz="1400" dirty="0">
                <a:solidFill>
                  <a:srgbClr val="000000"/>
                </a:solidFill>
              </a:rPr>
              <a:t>Poznámka: </a:t>
            </a:r>
            <a:br>
              <a:rPr lang="cs-CZ" altLang="cs-CZ" sz="1400" dirty="0">
                <a:solidFill>
                  <a:srgbClr val="000000"/>
                </a:solidFill>
              </a:rPr>
            </a:br>
            <a:r>
              <a:rPr lang="cs-CZ" altLang="cs-CZ" sz="1400" dirty="0">
                <a:solidFill>
                  <a:srgbClr val="000000"/>
                </a:solidFill>
              </a:rPr>
              <a:t>do slaboproudých přepěťových ochran se montují zapouzdřená jiskřiště plněná plynem.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60E8C37-C0BF-45F4-9B53-506DFAA8F2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7278" y="4898661"/>
            <a:ext cx="1552575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Obrázek 18">
            <a:extLst>
              <a:ext uri="{FF2B5EF4-FFF2-40B4-BE49-F238E27FC236}">
                <a16:creationId xmlns:a16="http://schemas.microsoft.com/office/drawing/2014/main" id="{5A191962-AE44-4229-8E67-F43ECECBA7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6003" y="0"/>
            <a:ext cx="4178052" cy="3237494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5453FDF5-D76F-4F7A-ACF7-8EBC87802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61" y="0"/>
            <a:ext cx="4009121" cy="634082"/>
          </a:xfrm>
        </p:spPr>
        <p:txBody>
          <a:bodyPr/>
          <a:lstStyle/>
          <a:p>
            <a:pPr algn="l"/>
            <a:r>
              <a:rPr lang="cs-CZ" altLang="cs-CZ" sz="3200" b="1" dirty="0">
                <a:solidFill>
                  <a:srgbClr val="333399"/>
                </a:solidFill>
              </a:rPr>
              <a:t>Dimenzování SPD 1</a:t>
            </a:r>
            <a:endParaRPr lang="cs-CZ" sz="3200" dirty="0"/>
          </a:p>
        </p:txBody>
      </p:sp>
      <p:graphicFrame>
        <p:nvGraphicFramePr>
          <p:cNvPr id="18" name="Tabulka 3">
            <a:extLst>
              <a:ext uri="{FF2B5EF4-FFF2-40B4-BE49-F238E27FC236}">
                <a16:creationId xmlns:a16="http://schemas.microsoft.com/office/drawing/2014/main" id="{0E90DB2A-B0C1-41E9-93BB-51AF218B8E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7983385"/>
              </p:ext>
            </p:extLst>
          </p:nvPr>
        </p:nvGraphicFramePr>
        <p:xfrm>
          <a:off x="274758" y="718423"/>
          <a:ext cx="4729070" cy="20624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279279">
                  <a:extLst>
                    <a:ext uri="{9D8B030D-6E8A-4147-A177-3AD203B41FA5}">
                      <a16:colId xmlns:a16="http://schemas.microsoft.com/office/drawing/2014/main" val="4848106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1619847361"/>
                    </a:ext>
                  </a:extLst>
                </a:gridCol>
                <a:gridCol w="2153647">
                  <a:extLst>
                    <a:ext uri="{9D8B030D-6E8A-4147-A177-3AD203B41FA5}">
                      <a16:colId xmlns:a16="http://schemas.microsoft.com/office/drawing/2014/main" val="8881223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sz="1600" b="0" dirty="0">
                          <a:solidFill>
                            <a:schemeClr val="bg1"/>
                          </a:solidFill>
                        </a:rPr>
                        <a:t>třída rizika budovy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b="0" dirty="0">
                          <a:solidFill>
                            <a:schemeClr val="bg1"/>
                          </a:solidFill>
                        </a:rPr>
                        <a:t>blesk (</a:t>
                      </a:r>
                      <a:r>
                        <a:rPr lang="cs-CZ" sz="1600" b="0" dirty="0" err="1">
                          <a:solidFill>
                            <a:schemeClr val="bg1"/>
                          </a:solidFill>
                        </a:rPr>
                        <a:t>kA</a:t>
                      </a:r>
                      <a:r>
                        <a:rPr lang="cs-CZ" sz="1600" b="0" dirty="0">
                          <a:solidFill>
                            <a:schemeClr val="bg1"/>
                          </a:solidFill>
                        </a:rPr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b="0" dirty="0">
                          <a:solidFill>
                            <a:schemeClr val="bg1"/>
                          </a:solidFill>
                        </a:rPr>
                        <a:t>svodič celkem (</a:t>
                      </a:r>
                      <a:r>
                        <a:rPr lang="cs-CZ" sz="1600" b="0" dirty="0" err="1">
                          <a:solidFill>
                            <a:schemeClr val="bg1"/>
                          </a:solidFill>
                        </a:rPr>
                        <a:t>kA</a:t>
                      </a:r>
                      <a:r>
                        <a:rPr lang="cs-CZ" sz="1600" b="0" dirty="0">
                          <a:solidFill>
                            <a:schemeClr val="bg1"/>
                          </a:solidFill>
                        </a:rPr>
                        <a:t>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4071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sz="1600" b="0" dirty="0">
                          <a:solidFill>
                            <a:schemeClr val="tx1"/>
                          </a:solidFill>
                        </a:rPr>
                        <a:t>I.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b="0" dirty="0">
                          <a:solidFill>
                            <a:schemeClr val="tx1"/>
                          </a:solidFill>
                        </a:rPr>
                        <a:t>200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b="0" dirty="0">
                          <a:solidFill>
                            <a:schemeClr val="tx1"/>
                          </a:solidFill>
                        </a:rPr>
                        <a:t>100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56145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sz="1600" b="0" dirty="0">
                          <a:solidFill>
                            <a:schemeClr val="tx1"/>
                          </a:solidFill>
                        </a:rPr>
                        <a:t>II.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b="0" dirty="0">
                          <a:solidFill>
                            <a:schemeClr val="tx1"/>
                          </a:solidFill>
                        </a:rPr>
                        <a:t>150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b="0" dirty="0">
                          <a:solidFill>
                            <a:schemeClr val="tx1"/>
                          </a:solidFill>
                        </a:rPr>
                        <a:t>75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92716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sz="1600" b="0" dirty="0">
                          <a:solidFill>
                            <a:schemeClr val="tx1"/>
                          </a:solidFill>
                        </a:rPr>
                        <a:t>III.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b="0" dirty="0">
                          <a:solidFill>
                            <a:schemeClr val="tx1"/>
                          </a:solidFill>
                        </a:rPr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b="0" dirty="0">
                          <a:solidFill>
                            <a:schemeClr val="tx1"/>
                          </a:solidFill>
                        </a:rPr>
                        <a:t>50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69710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sz="1600" b="0" dirty="0">
                          <a:solidFill>
                            <a:schemeClr val="tx1"/>
                          </a:solidFill>
                        </a:rPr>
                        <a:t>IV.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b="0" dirty="0">
                          <a:solidFill>
                            <a:schemeClr val="tx1"/>
                          </a:solidFill>
                        </a:rPr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b="0" dirty="0">
                          <a:solidFill>
                            <a:schemeClr val="tx1"/>
                          </a:solidFill>
                        </a:rPr>
                        <a:t>50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9764142"/>
                  </a:ext>
                </a:extLst>
              </a:tr>
            </a:tbl>
          </a:graphicData>
        </a:graphic>
      </p:graphicFrame>
      <p:pic>
        <p:nvPicPr>
          <p:cNvPr id="1026" name="Picture 2">
            <a:extLst>
              <a:ext uri="{FF2B5EF4-FFF2-40B4-BE49-F238E27FC236}">
                <a16:creationId xmlns:a16="http://schemas.microsoft.com/office/drawing/2014/main" id="{20FF3E0F-8088-42F2-BBC9-B024FCC111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1165" y="3035974"/>
            <a:ext cx="2642890" cy="3822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Skupina 22">
            <a:extLst>
              <a:ext uri="{FF2B5EF4-FFF2-40B4-BE49-F238E27FC236}">
                <a16:creationId xmlns:a16="http://schemas.microsoft.com/office/drawing/2014/main" id="{B03B8926-E2F1-4190-AFED-26961A77918C}"/>
              </a:ext>
            </a:extLst>
          </p:cNvPr>
          <p:cNvGrpSpPr/>
          <p:nvPr/>
        </p:nvGrpSpPr>
        <p:grpSpPr>
          <a:xfrm>
            <a:off x="-5077" y="2780903"/>
            <a:ext cx="6752995" cy="4077097"/>
            <a:chOff x="-5077" y="2780903"/>
            <a:chExt cx="6752995" cy="4077097"/>
          </a:xfrm>
        </p:grpSpPr>
        <p:pic>
          <p:nvPicPr>
            <p:cNvPr id="22" name="Obrázek 21">
              <a:extLst>
                <a:ext uri="{FF2B5EF4-FFF2-40B4-BE49-F238E27FC236}">
                  <a16:creationId xmlns:a16="http://schemas.microsoft.com/office/drawing/2014/main" id="{51639968-F7DF-4616-B9D8-F687DC93463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5077" y="2780903"/>
              <a:ext cx="6752995" cy="4077097"/>
            </a:xfrm>
            <a:prstGeom prst="rect">
              <a:avLst/>
            </a:prstGeom>
          </p:spPr>
        </p:pic>
        <p:sp>
          <p:nvSpPr>
            <p:cNvPr id="20" name="TextovéPole 19">
              <a:extLst>
                <a:ext uri="{FF2B5EF4-FFF2-40B4-BE49-F238E27FC236}">
                  <a16:creationId xmlns:a16="http://schemas.microsoft.com/office/drawing/2014/main" id="{74821657-EAFD-4672-8881-8892B324A43D}"/>
                </a:ext>
              </a:extLst>
            </p:cNvPr>
            <p:cNvSpPr txBox="1"/>
            <p:nvPr/>
          </p:nvSpPr>
          <p:spPr>
            <a:xfrm>
              <a:off x="3253" y="2780903"/>
              <a:ext cx="17281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b="1" dirty="0">
                  <a:solidFill>
                    <a:schemeClr val="bg1"/>
                  </a:solidFill>
                </a:rPr>
                <a:t>SPD 1 DEHN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6200265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0B2AE47D-4AA7-461D-964D-C3BAAB606E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46016"/>
            <a:ext cx="6221606" cy="4011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656A5D09-8821-4659-883A-6C6B95CCDF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577" y="450752"/>
            <a:ext cx="3456384" cy="23358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333399"/>
              </a:buClr>
              <a:buFontTx/>
              <a:buNone/>
            </a:pPr>
            <a:r>
              <a:rPr lang="cs-CZ" altLang="cs-CZ" sz="2000" dirty="0"/>
              <a:t>Svodič bleskových proudů SPD T1 typu jiskřiště vlnu usekává, významně tak snižuje velikost plochy</a:t>
            </a:r>
            <a:br>
              <a:rPr lang="cs-CZ" altLang="cs-CZ" sz="2000" dirty="0"/>
            </a:br>
            <a:r>
              <a:rPr lang="cs-CZ" altLang="cs-CZ" sz="2000" dirty="0"/>
              <a:t>pod křivkou přepěťového impulzu, která odpovídá energii přepětí. 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DF9431D4-FF84-42E5-A967-84B43A9B3A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9197" y="0"/>
            <a:ext cx="5244803" cy="3748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1">
            <a:extLst>
              <a:ext uri="{FF2B5EF4-FFF2-40B4-BE49-F238E27FC236}">
                <a16:creationId xmlns:a16="http://schemas.microsoft.com/office/drawing/2014/main" id="{18E1DCF6-C578-414D-91AC-590EB1D06B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89114" y="3954677"/>
            <a:ext cx="3456384" cy="26165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>
                <a:srgbClr val="333399"/>
              </a:buClr>
              <a:buFontTx/>
              <a:buNone/>
            </a:pPr>
            <a:r>
              <a:rPr lang="cs-CZ" altLang="cs-CZ" sz="1800" dirty="0"/>
              <a:t>Svodič SPD T2 – varistor neusekává, omezí vlnu na určité hladině napětí. Plocha pod V-t charakteristikou ukazuje, jaká část namáhání projde za svodič na chráněné zařízení. Použití varistoru jako SPD T1 více namáhá izolaci chráněných zařízení.</a:t>
            </a:r>
          </a:p>
        </p:txBody>
      </p:sp>
      <p:sp>
        <p:nvSpPr>
          <p:cNvPr id="2" name="Šipka: dolů 1">
            <a:extLst>
              <a:ext uri="{FF2B5EF4-FFF2-40B4-BE49-F238E27FC236}">
                <a16:creationId xmlns:a16="http://schemas.microsoft.com/office/drawing/2014/main" id="{1892AA60-47B4-42B1-A0F8-EFCDDFAE5397}"/>
              </a:ext>
            </a:extLst>
          </p:cNvPr>
          <p:cNvSpPr/>
          <p:nvPr/>
        </p:nvSpPr>
        <p:spPr>
          <a:xfrm>
            <a:off x="1698575" y="2786610"/>
            <a:ext cx="281431" cy="3234678"/>
          </a:xfrm>
          <a:prstGeom prst="downArrow">
            <a:avLst/>
          </a:prstGeom>
          <a:noFill/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Šipka: nahoru 6">
            <a:extLst>
              <a:ext uri="{FF2B5EF4-FFF2-40B4-BE49-F238E27FC236}">
                <a16:creationId xmlns:a16="http://schemas.microsoft.com/office/drawing/2014/main" id="{AEAD289A-FBE0-48D0-8336-FE7837FC2C11}"/>
              </a:ext>
            </a:extLst>
          </p:cNvPr>
          <p:cNvSpPr/>
          <p:nvPr/>
        </p:nvSpPr>
        <p:spPr>
          <a:xfrm>
            <a:off x="6829274" y="2071561"/>
            <a:ext cx="288032" cy="1944216"/>
          </a:xfrm>
          <a:prstGeom prst="upArrow">
            <a:avLst/>
          </a:prstGeom>
          <a:noFill/>
          <a:ln w="190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9685609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5E07B25D-6B8D-4981-9635-A46BCC2BBC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9879" y="251869"/>
            <a:ext cx="4355063" cy="3956561"/>
          </a:xfrm>
          <a:prstGeom prst="rect">
            <a:avLst/>
          </a:prstGeom>
        </p:spPr>
      </p:pic>
      <p:sp>
        <p:nvSpPr>
          <p:cNvPr id="76802" name="Rectangle 5">
            <a:extLst>
              <a:ext uri="{FF2B5EF4-FFF2-40B4-BE49-F238E27FC236}">
                <a16:creationId xmlns:a16="http://schemas.microsoft.com/office/drawing/2014/main" id="{BD17A9D6-C270-45ED-B6DF-B7A4D5E411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9464" y="142264"/>
            <a:ext cx="8229600" cy="850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333399"/>
              </a:buClr>
              <a:buFontTx/>
              <a:buNone/>
            </a:pPr>
            <a:r>
              <a:rPr lang="cs-CZ" altLang="cs-CZ" sz="2800" b="1" dirty="0">
                <a:solidFill>
                  <a:srgbClr val="333399"/>
                </a:solidFill>
              </a:rPr>
              <a:t>Svodiče přepětí SPD 2 - varistor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3AC857CE-FE33-4E59-A2C5-ADF72168C0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5836" y="4159912"/>
            <a:ext cx="3644036" cy="2547024"/>
          </a:xfrm>
          <a:prstGeom prst="rect">
            <a:avLst/>
          </a:prstGeom>
        </p:spPr>
      </p:pic>
      <p:pic>
        <p:nvPicPr>
          <p:cNvPr id="1026" name="Picture 2" descr="10D470V Metal Oxide Varistor For Circuit Surge Protection, MOV Varistor -  Suzhou Axoe Co., Ltd. - ecplaza.net">
            <a:extLst>
              <a:ext uri="{FF2B5EF4-FFF2-40B4-BE49-F238E27FC236}">
                <a16:creationId xmlns:a16="http://schemas.microsoft.com/office/drawing/2014/main" id="{9F856EE8-1FE9-47ED-968E-92405EF678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84" y="771123"/>
            <a:ext cx="1434543" cy="1434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6804" name="Rectangle 7">
            <a:extLst>
              <a:ext uri="{FF2B5EF4-FFF2-40B4-BE49-F238E27FC236}">
                <a16:creationId xmlns:a16="http://schemas.microsoft.com/office/drawing/2014/main" id="{FC139C0F-3298-4B5D-83F6-FBA36BB611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1214" y="901138"/>
            <a:ext cx="3897440" cy="28645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 marL="265113" indent="-265113">
              <a:spcBef>
                <a:spcPct val="20000"/>
              </a:spcBef>
              <a:buChar char="•"/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cs-CZ" altLang="cs-CZ" sz="1800" dirty="0">
                <a:solidFill>
                  <a:srgbClr val="000000"/>
                </a:solidFill>
              </a:rPr>
              <a:t>MOV – metal oxid (</a:t>
            </a:r>
            <a:r>
              <a:rPr lang="cs-CZ" altLang="cs-CZ" sz="1800" dirty="0" err="1">
                <a:solidFill>
                  <a:srgbClr val="000000"/>
                </a:solidFill>
              </a:rPr>
              <a:t>ZnO</a:t>
            </a:r>
            <a:r>
              <a:rPr lang="cs-CZ" altLang="cs-CZ" sz="1800" dirty="0">
                <a:solidFill>
                  <a:srgbClr val="000000"/>
                </a:solidFill>
              </a:rPr>
              <a:t>) varistor (</a:t>
            </a:r>
            <a:r>
              <a:rPr lang="cs-CZ" altLang="cs-CZ" sz="1800" dirty="0" err="1">
                <a:solidFill>
                  <a:srgbClr val="000000"/>
                </a:solidFill>
              </a:rPr>
              <a:t>variable</a:t>
            </a:r>
            <a:r>
              <a:rPr lang="cs-CZ" altLang="cs-CZ" sz="1800" dirty="0">
                <a:solidFill>
                  <a:srgbClr val="000000"/>
                </a:solidFill>
              </a:rPr>
              <a:t> </a:t>
            </a:r>
            <a:r>
              <a:rPr lang="cs-CZ" altLang="cs-CZ" sz="1800" dirty="0" err="1">
                <a:solidFill>
                  <a:srgbClr val="000000"/>
                </a:solidFill>
              </a:rPr>
              <a:t>resistor</a:t>
            </a:r>
            <a:r>
              <a:rPr lang="cs-CZ" altLang="cs-CZ" sz="1800" dirty="0">
                <a:solidFill>
                  <a:srgbClr val="000000"/>
                </a:solidFill>
              </a:rPr>
              <a:t>) </a:t>
            </a:r>
            <a:endParaRPr lang="en-GB" altLang="cs-CZ" sz="1800" dirty="0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cs-CZ" altLang="cs-CZ" sz="1800" dirty="0">
                <a:solidFill>
                  <a:srgbClr val="000000"/>
                </a:solidFill>
              </a:rPr>
              <a:t>napěťově závislý nelineární odpor</a:t>
            </a:r>
            <a:endParaRPr lang="en-GB" altLang="cs-CZ" sz="1800" dirty="0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n-GB" altLang="cs-CZ" sz="1800" dirty="0" err="1">
                <a:solidFill>
                  <a:srgbClr val="000000"/>
                </a:solidFill>
              </a:rPr>
              <a:t>odezva</a:t>
            </a:r>
            <a:r>
              <a:rPr lang="en-GB" altLang="cs-CZ" sz="1800" dirty="0">
                <a:solidFill>
                  <a:srgbClr val="000000"/>
                </a:solidFill>
              </a:rPr>
              <a:t> </a:t>
            </a:r>
            <a:r>
              <a:rPr lang="cs-CZ" altLang="cs-CZ" sz="1800" dirty="0">
                <a:solidFill>
                  <a:srgbClr val="000000"/>
                </a:solidFill>
              </a:rPr>
              <a:t>typicky cca</a:t>
            </a:r>
            <a:r>
              <a:rPr lang="en-GB" altLang="cs-CZ" sz="1800" dirty="0">
                <a:solidFill>
                  <a:srgbClr val="000000"/>
                </a:solidFill>
              </a:rPr>
              <a:t> 25 ns</a:t>
            </a:r>
            <a:r>
              <a:rPr lang="cs-CZ" altLang="cs-CZ" sz="1800" dirty="0">
                <a:solidFill>
                  <a:srgbClr val="000000"/>
                </a:solidFill>
              </a:rPr>
              <a:t>, 15 </a:t>
            </a:r>
            <a:r>
              <a:rPr lang="cs-CZ" altLang="cs-CZ" sz="1800" dirty="0" err="1">
                <a:solidFill>
                  <a:srgbClr val="000000"/>
                </a:solidFill>
              </a:rPr>
              <a:t>kA</a:t>
            </a:r>
            <a:r>
              <a:rPr lang="cs-CZ" altLang="cs-CZ" sz="1800" dirty="0">
                <a:solidFill>
                  <a:srgbClr val="000000"/>
                </a:solidFill>
              </a:rPr>
              <a:t> opakovaně, 45 </a:t>
            </a:r>
            <a:r>
              <a:rPr lang="cs-CZ" altLang="cs-CZ" sz="1800" dirty="0" err="1">
                <a:solidFill>
                  <a:srgbClr val="000000"/>
                </a:solidFill>
              </a:rPr>
              <a:t>kA</a:t>
            </a:r>
            <a:r>
              <a:rPr lang="cs-CZ" altLang="cs-CZ" sz="1800" dirty="0">
                <a:solidFill>
                  <a:srgbClr val="000000"/>
                </a:solidFill>
              </a:rPr>
              <a:t> jednorázově, vlna proudu 8/20 </a:t>
            </a:r>
            <a:r>
              <a:rPr lang="el-GR" altLang="cs-CZ" sz="1800" dirty="0">
                <a:solidFill>
                  <a:srgbClr val="000000"/>
                </a:solidFill>
              </a:rPr>
              <a:t>μ</a:t>
            </a:r>
            <a:r>
              <a:rPr lang="cs-CZ" altLang="cs-CZ" sz="1800" dirty="0">
                <a:solidFill>
                  <a:srgbClr val="000000"/>
                </a:solidFill>
              </a:rPr>
              <a:t>s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cs-CZ" altLang="cs-CZ" sz="1800" dirty="0">
                <a:solidFill>
                  <a:srgbClr val="000000"/>
                </a:solidFill>
              </a:rPr>
              <a:t>parazitní kapacity varistoru mohou působit problémy, pokud má chráněný signál velkou šířku kmitočtového pásma </a:t>
            </a:r>
            <a:endParaRPr lang="en-GB" altLang="cs-CZ" sz="1800" dirty="0">
              <a:solidFill>
                <a:srgbClr val="000000"/>
              </a:solidFill>
            </a:endParaRPr>
          </a:p>
        </p:txBody>
      </p:sp>
      <p:grpSp>
        <p:nvGrpSpPr>
          <p:cNvPr id="9" name="Skupina 8">
            <a:extLst>
              <a:ext uri="{FF2B5EF4-FFF2-40B4-BE49-F238E27FC236}">
                <a16:creationId xmlns:a16="http://schemas.microsoft.com/office/drawing/2014/main" id="{F54723A3-4BC0-43DC-837B-422CBB60AC3E}"/>
              </a:ext>
            </a:extLst>
          </p:cNvPr>
          <p:cNvGrpSpPr>
            <a:grpSpLocks noChangeAspect="1"/>
          </p:cNvGrpSpPr>
          <p:nvPr/>
        </p:nvGrpSpPr>
        <p:grpSpPr>
          <a:xfrm>
            <a:off x="442205" y="3789040"/>
            <a:ext cx="4262304" cy="3006968"/>
            <a:chOff x="395536" y="4276430"/>
            <a:chExt cx="3337849" cy="2354784"/>
          </a:xfrm>
        </p:grpSpPr>
        <p:pic>
          <p:nvPicPr>
            <p:cNvPr id="7" name="Obrázek 6">
              <a:extLst>
                <a:ext uri="{FF2B5EF4-FFF2-40B4-BE49-F238E27FC236}">
                  <a16:creationId xmlns:a16="http://schemas.microsoft.com/office/drawing/2014/main" id="{53C7EB00-D1F7-4601-AE43-DD062BE935E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95536" y="4276430"/>
              <a:ext cx="3337849" cy="2354784"/>
            </a:xfrm>
            <a:prstGeom prst="rect">
              <a:avLst/>
            </a:prstGeom>
          </p:spPr>
        </p:pic>
        <p:sp>
          <p:nvSpPr>
            <p:cNvPr id="8" name="TextovéPole 7">
              <a:extLst>
                <a:ext uri="{FF2B5EF4-FFF2-40B4-BE49-F238E27FC236}">
                  <a16:creationId xmlns:a16="http://schemas.microsoft.com/office/drawing/2014/main" id="{542087FC-73A1-44FA-8587-929EA7DBF34F}"/>
                </a:ext>
              </a:extLst>
            </p:cNvPr>
            <p:cNvSpPr txBox="1"/>
            <p:nvPr/>
          </p:nvSpPr>
          <p:spPr>
            <a:xfrm>
              <a:off x="733877" y="5025773"/>
              <a:ext cx="1240445" cy="22553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cs-CZ" sz="1400" b="1" dirty="0">
                  <a:solidFill>
                    <a:srgbClr val="002060"/>
                  </a:solidFill>
                </a:rPr>
                <a:t>proud varistorem</a:t>
              </a:r>
            </a:p>
          </p:txBody>
        </p:sp>
        <p:sp>
          <p:nvSpPr>
            <p:cNvPr id="16" name="TextovéPole 15">
              <a:extLst>
                <a:ext uri="{FF2B5EF4-FFF2-40B4-BE49-F238E27FC236}">
                  <a16:creationId xmlns:a16="http://schemas.microsoft.com/office/drawing/2014/main" id="{63F26ADF-03E2-477C-B228-5D60F339973C}"/>
                </a:ext>
              </a:extLst>
            </p:cNvPr>
            <p:cNvSpPr txBox="1"/>
            <p:nvPr/>
          </p:nvSpPr>
          <p:spPr>
            <a:xfrm>
              <a:off x="2110556" y="5378475"/>
              <a:ext cx="1494172" cy="39468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cs-CZ" sz="1400" b="1" dirty="0">
                  <a:solidFill>
                    <a:srgbClr val="C00000"/>
                  </a:solidFill>
                </a:rPr>
                <a:t>varistorem omezený atmosférický impulz</a:t>
              </a:r>
            </a:p>
          </p:txBody>
        </p:sp>
      </p:grp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1">
            <a:extLst>
              <a:ext uri="{FF2B5EF4-FFF2-40B4-BE49-F238E27FC236}">
                <a16:creationId xmlns:a16="http://schemas.microsoft.com/office/drawing/2014/main" id="{1D01A692-25AF-47CF-BB03-5273877638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162719"/>
            <a:ext cx="8515350" cy="5471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333399"/>
              </a:buClr>
              <a:buFontTx/>
              <a:buNone/>
            </a:pPr>
            <a:r>
              <a:rPr lang="en-GB" altLang="cs-CZ" sz="2400" b="1" dirty="0" err="1">
                <a:solidFill>
                  <a:srgbClr val="333399"/>
                </a:solidFill>
              </a:rPr>
              <a:t>Ochrany</a:t>
            </a:r>
            <a:r>
              <a:rPr lang="en-GB" altLang="cs-CZ" sz="2400" b="1" dirty="0">
                <a:solidFill>
                  <a:srgbClr val="333399"/>
                </a:solidFill>
              </a:rPr>
              <a:t> </a:t>
            </a:r>
            <a:r>
              <a:rPr lang="en-GB" altLang="cs-CZ" sz="2400" b="1" dirty="0" err="1">
                <a:solidFill>
                  <a:srgbClr val="333399"/>
                </a:solidFill>
              </a:rPr>
              <a:t>proti</a:t>
            </a:r>
            <a:r>
              <a:rPr lang="en-GB" altLang="cs-CZ" sz="2400" b="1" dirty="0">
                <a:solidFill>
                  <a:srgbClr val="333399"/>
                </a:solidFill>
              </a:rPr>
              <a:t> </a:t>
            </a:r>
            <a:r>
              <a:rPr lang="en-GB" altLang="cs-CZ" sz="2400" b="1" dirty="0" err="1">
                <a:solidFill>
                  <a:srgbClr val="333399"/>
                </a:solidFill>
              </a:rPr>
              <a:t>přepětí</a:t>
            </a:r>
            <a:r>
              <a:rPr lang="cs-CZ" altLang="cs-CZ" sz="2400" b="1" dirty="0">
                <a:solidFill>
                  <a:srgbClr val="333399"/>
                </a:solidFill>
              </a:rPr>
              <a:t> SPD 3 – varistor, </a:t>
            </a:r>
            <a:r>
              <a:rPr lang="cs-CZ" altLang="cs-CZ" sz="2400" b="1" dirty="0" err="1">
                <a:solidFill>
                  <a:srgbClr val="333399"/>
                </a:solidFill>
              </a:rPr>
              <a:t>transil</a:t>
            </a:r>
            <a:r>
              <a:rPr lang="cs-CZ" altLang="cs-CZ" sz="2400" b="1" dirty="0">
                <a:solidFill>
                  <a:srgbClr val="333399"/>
                </a:solidFill>
              </a:rPr>
              <a:t>, </a:t>
            </a:r>
            <a:r>
              <a:rPr lang="cs-CZ" altLang="cs-CZ" sz="2400" b="1" dirty="0" err="1">
                <a:solidFill>
                  <a:srgbClr val="333399"/>
                </a:solidFill>
              </a:rPr>
              <a:t>trisil</a:t>
            </a:r>
            <a:endParaRPr lang="en-GB" altLang="cs-CZ" sz="2400" b="1" dirty="0">
              <a:solidFill>
                <a:srgbClr val="333399"/>
              </a:solidFill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9DC89525-30B4-448C-A387-BC6A92B760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5736" y="4069376"/>
            <a:ext cx="6906733" cy="2800366"/>
          </a:xfrm>
          <a:prstGeom prst="rect">
            <a:avLst/>
          </a:prstGeom>
        </p:spPr>
      </p:pic>
      <p:sp>
        <p:nvSpPr>
          <p:cNvPr id="77828" name="Rectangle 3">
            <a:extLst>
              <a:ext uri="{FF2B5EF4-FFF2-40B4-BE49-F238E27FC236}">
                <a16:creationId xmlns:a16="http://schemas.microsoft.com/office/drawing/2014/main" id="{CA291962-7E84-4AF8-B8DA-2F664AC221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664" y="4004908"/>
            <a:ext cx="2088232" cy="2064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 marL="265113" indent="-265113">
              <a:spcBef>
                <a:spcPct val="20000"/>
              </a:spcBef>
              <a:buChar char="•"/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65113" algn="l"/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ct val="0"/>
              </a:spcBef>
              <a:buNone/>
            </a:pPr>
            <a:r>
              <a:rPr lang="cs-CZ" sz="1600" dirty="0">
                <a:solidFill>
                  <a:srgbClr val="071F2E"/>
                </a:solidFill>
                <a:latin typeface="+mn-lt"/>
              </a:rPr>
              <a:t>S</a:t>
            </a:r>
            <a:r>
              <a:rPr lang="cs-CZ" sz="1600" b="0" i="0" dirty="0">
                <a:solidFill>
                  <a:srgbClr val="071F2E"/>
                </a:solidFill>
                <a:effectLst/>
                <a:latin typeface="+mn-lt"/>
              </a:rPr>
              <a:t>peciální </a:t>
            </a:r>
            <a:r>
              <a:rPr lang="cs-CZ" sz="1600" b="0" i="0" dirty="0" err="1">
                <a:solidFill>
                  <a:srgbClr val="071F2E"/>
                </a:solidFill>
                <a:effectLst/>
                <a:latin typeface="+mn-lt"/>
              </a:rPr>
              <a:t>zenerova</a:t>
            </a:r>
            <a:r>
              <a:rPr lang="cs-CZ" sz="1600" b="0" i="0" dirty="0">
                <a:solidFill>
                  <a:srgbClr val="071F2E"/>
                </a:solidFill>
                <a:effectLst/>
                <a:latin typeface="+mn-lt"/>
              </a:rPr>
              <a:t> dioda (unipolární </a:t>
            </a:r>
            <a:r>
              <a:rPr lang="cs-CZ" sz="1600" b="0" i="0" dirty="0" err="1">
                <a:solidFill>
                  <a:srgbClr val="071F2E"/>
                </a:solidFill>
                <a:effectLst/>
                <a:latin typeface="+mn-lt"/>
              </a:rPr>
              <a:t>transil</a:t>
            </a:r>
            <a:r>
              <a:rPr lang="cs-CZ" sz="1600" b="0" i="0" dirty="0">
                <a:solidFill>
                  <a:srgbClr val="071F2E"/>
                </a:solidFill>
                <a:effectLst/>
                <a:latin typeface="+mn-lt"/>
              </a:rPr>
              <a:t>) nebo sériové spojení dvou </a:t>
            </a:r>
            <a:r>
              <a:rPr lang="cs-CZ" sz="1600" b="0" i="0" dirty="0" err="1">
                <a:solidFill>
                  <a:srgbClr val="071F2E"/>
                </a:solidFill>
                <a:effectLst/>
                <a:latin typeface="+mn-lt"/>
              </a:rPr>
              <a:t>zenerových</a:t>
            </a:r>
            <a:r>
              <a:rPr lang="cs-CZ" sz="1600" b="0" i="0" dirty="0">
                <a:solidFill>
                  <a:srgbClr val="071F2E"/>
                </a:solidFill>
                <a:effectLst/>
                <a:latin typeface="+mn-lt"/>
              </a:rPr>
              <a:t> diod proti sobě (bipolární </a:t>
            </a:r>
            <a:r>
              <a:rPr lang="cs-CZ" sz="1600" b="0" i="0" dirty="0" err="1">
                <a:solidFill>
                  <a:srgbClr val="071F2E"/>
                </a:solidFill>
                <a:effectLst/>
                <a:latin typeface="+mn-lt"/>
              </a:rPr>
              <a:t>transil</a:t>
            </a:r>
            <a:r>
              <a:rPr lang="cs-CZ" sz="1600" b="0" i="0" dirty="0">
                <a:solidFill>
                  <a:srgbClr val="071F2E"/>
                </a:solidFill>
                <a:effectLst/>
                <a:latin typeface="+mn-lt"/>
              </a:rPr>
              <a:t>), </a:t>
            </a:r>
            <a:r>
              <a:rPr lang="cs-CZ" altLang="cs-CZ" sz="1600" dirty="0">
                <a:solidFill>
                  <a:srgbClr val="071F2E"/>
                </a:solidFill>
                <a:latin typeface="+mn-lt"/>
              </a:rPr>
              <a:t>v</a:t>
            </a:r>
            <a:r>
              <a:rPr lang="en-GB" altLang="cs-CZ" sz="1600" dirty="0" err="1">
                <a:solidFill>
                  <a:srgbClr val="000000"/>
                </a:solidFill>
                <a:latin typeface="+mn-lt"/>
              </a:rPr>
              <a:t>elmi</a:t>
            </a:r>
            <a:r>
              <a:rPr lang="en-GB" altLang="cs-CZ" sz="1600" dirty="0">
                <a:solidFill>
                  <a:srgbClr val="000000"/>
                </a:solidFill>
                <a:latin typeface="+mn-lt"/>
              </a:rPr>
              <a:t> </a:t>
            </a:r>
            <a:r>
              <a:rPr lang="en-GB" altLang="cs-CZ" sz="1600" dirty="0" err="1">
                <a:solidFill>
                  <a:srgbClr val="000000"/>
                </a:solidFill>
                <a:latin typeface="+mn-lt"/>
              </a:rPr>
              <a:t>rychlá</a:t>
            </a:r>
            <a:r>
              <a:rPr lang="en-GB" altLang="cs-CZ" sz="1600" dirty="0">
                <a:solidFill>
                  <a:srgbClr val="000000"/>
                </a:solidFill>
                <a:latin typeface="+mn-lt"/>
              </a:rPr>
              <a:t> </a:t>
            </a:r>
            <a:r>
              <a:rPr lang="en-GB" altLang="cs-CZ" sz="1600" dirty="0" err="1">
                <a:solidFill>
                  <a:srgbClr val="000000"/>
                </a:solidFill>
                <a:latin typeface="+mn-lt"/>
              </a:rPr>
              <a:t>odezva</a:t>
            </a:r>
            <a:r>
              <a:rPr lang="en-GB" altLang="cs-CZ" sz="1600" dirty="0">
                <a:solidFill>
                  <a:srgbClr val="000000"/>
                </a:solidFill>
                <a:latin typeface="+mn-lt"/>
              </a:rPr>
              <a:t> </a:t>
            </a:r>
            <a:r>
              <a:rPr lang="cs-CZ" altLang="cs-CZ" sz="1600" dirty="0">
                <a:solidFill>
                  <a:srgbClr val="000000"/>
                </a:solidFill>
                <a:latin typeface="+mn-lt"/>
              </a:rPr>
              <a:t>do </a:t>
            </a:r>
            <a:r>
              <a:rPr lang="en-GB" altLang="cs-CZ" sz="1600" dirty="0">
                <a:solidFill>
                  <a:srgbClr val="000000"/>
                </a:solidFill>
                <a:latin typeface="+mn-lt"/>
              </a:rPr>
              <a:t>10 ns</a:t>
            </a:r>
            <a:r>
              <a:rPr lang="cs-CZ" altLang="cs-CZ" sz="1600" dirty="0">
                <a:solidFill>
                  <a:srgbClr val="000000"/>
                </a:solidFill>
                <a:latin typeface="+mn-lt"/>
              </a:rPr>
              <a:t>.</a:t>
            </a:r>
            <a:endParaRPr lang="en-GB" altLang="cs-CZ" sz="1600" dirty="0">
              <a:solidFill>
                <a:srgbClr val="000000"/>
              </a:solidFill>
              <a:latin typeface="+mn-lt"/>
            </a:endParaRP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1C120CCA-E08A-425B-A75C-1717B9AF79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83" y="709848"/>
            <a:ext cx="9063203" cy="3295060"/>
          </a:xfrm>
          <a:prstGeom prst="rect">
            <a:avLst/>
          </a:prstGeom>
        </p:spPr>
      </p:pic>
      <p:sp>
        <p:nvSpPr>
          <p:cNvPr id="77827" name="Rectangle 2">
            <a:extLst>
              <a:ext uri="{FF2B5EF4-FFF2-40B4-BE49-F238E27FC236}">
                <a16:creationId xmlns:a16="http://schemas.microsoft.com/office/drawing/2014/main" id="{98C29631-E696-40D7-8F72-CAC4B063AF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038" y="662628"/>
            <a:ext cx="1536053" cy="403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50838" indent="-350838">
              <a:spcBef>
                <a:spcPct val="20000"/>
              </a:spcBef>
              <a:buChar char="•"/>
              <a:tabLst>
                <a:tab pos="350838" algn="l"/>
                <a:tab pos="798513" algn="l"/>
                <a:tab pos="1247775" algn="l"/>
                <a:tab pos="1697038" algn="l"/>
                <a:tab pos="2146300" algn="l"/>
                <a:tab pos="2595563" algn="l"/>
                <a:tab pos="3044825" algn="l"/>
                <a:tab pos="3494088" algn="l"/>
                <a:tab pos="3943350" algn="l"/>
                <a:tab pos="4392613" algn="l"/>
                <a:tab pos="4841875" algn="l"/>
                <a:tab pos="5291138" algn="l"/>
                <a:tab pos="5740400" algn="l"/>
                <a:tab pos="6189663" algn="l"/>
                <a:tab pos="6638925" algn="l"/>
                <a:tab pos="7088188" algn="l"/>
                <a:tab pos="7537450" algn="l"/>
                <a:tab pos="7986713" algn="l"/>
                <a:tab pos="8435975" algn="l"/>
                <a:tab pos="8885238" algn="l"/>
                <a:tab pos="933450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350838" algn="l"/>
                <a:tab pos="798513" algn="l"/>
                <a:tab pos="1247775" algn="l"/>
                <a:tab pos="1697038" algn="l"/>
                <a:tab pos="2146300" algn="l"/>
                <a:tab pos="2595563" algn="l"/>
                <a:tab pos="3044825" algn="l"/>
                <a:tab pos="3494088" algn="l"/>
                <a:tab pos="3943350" algn="l"/>
                <a:tab pos="4392613" algn="l"/>
                <a:tab pos="4841875" algn="l"/>
                <a:tab pos="5291138" algn="l"/>
                <a:tab pos="5740400" algn="l"/>
                <a:tab pos="6189663" algn="l"/>
                <a:tab pos="6638925" algn="l"/>
                <a:tab pos="7088188" algn="l"/>
                <a:tab pos="7537450" algn="l"/>
                <a:tab pos="7986713" algn="l"/>
                <a:tab pos="8435975" algn="l"/>
                <a:tab pos="8885238" algn="l"/>
                <a:tab pos="93345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350838" algn="l"/>
                <a:tab pos="798513" algn="l"/>
                <a:tab pos="1247775" algn="l"/>
                <a:tab pos="1697038" algn="l"/>
                <a:tab pos="2146300" algn="l"/>
                <a:tab pos="2595563" algn="l"/>
                <a:tab pos="3044825" algn="l"/>
                <a:tab pos="3494088" algn="l"/>
                <a:tab pos="3943350" algn="l"/>
                <a:tab pos="4392613" algn="l"/>
                <a:tab pos="4841875" algn="l"/>
                <a:tab pos="5291138" algn="l"/>
                <a:tab pos="5740400" algn="l"/>
                <a:tab pos="6189663" algn="l"/>
                <a:tab pos="6638925" algn="l"/>
                <a:tab pos="7088188" algn="l"/>
                <a:tab pos="7537450" algn="l"/>
                <a:tab pos="7986713" algn="l"/>
                <a:tab pos="8435975" algn="l"/>
                <a:tab pos="8885238" algn="l"/>
                <a:tab pos="9334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350838" algn="l"/>
                <a:tab pos="798513" algn="l"/>
                <a:tab pos="1247775" algn="l"/>
                <a:tab pos="1697038" algn="l"/>
                <a:tab pos="2146300" algn="l"/>
                <a:tab pos="2595563" algn="l"/>
                <a:tab pos="3044825" algn="l"/>
                <a:tab pos="3494088" algn="l"/>
                <a:tab pos="3943350" algn="l"/>
                <a:tab pos="4392613" algn="l"/>
                <a:tab pos="4841875" algn="l"/>
                <a:tab pos="5291138" algn="l"/>
                <a:tab pos="5740400" algn="l"/>
                <a:tab pos="6189663" algn="l"/>
                <a:tab pos="6638925" algn="l"/>
                <a:tab pos="7088188" algn="l"/>
                <a:tab pos="7537450" algn="l"/>
                <a:tab pos="7986713" algn="l"/>
                <a:tab pos="8435975" algn="l"/>
                <a:tab pos="8885238" algn="l"/>
                <a:tab pos="9334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350838" algn="l"/>
                <a:tab pos="798513" algn="l"/>
                <a:tab pos="1247775" algn="l"/>
                <a:tab pos="1697038" algn="l"/>
                <a:tab pos="2146300" algn="l"/>
                <a:tab pos="2595563" algn="l"/>
                <a:tab pos="3044825" algn="l"/>
                <a:tab pos="3494088" algn="l"/>
                <a:tab pos="3943350" algn="l"/>
                <a:tab pos="4392613" algn="l"/>
                <a:tab pos="4841875" algn="l"/>
                <a:tab pos="5291138" algn="l"/>
                <a:tab pos="5740400" algn="l"/>
                <a:tab pos="6189663" algn="l"/>
                <a:tab pos="6638925" algn="l"/>
                <a:tab pos="7088188" algn="l"/>
                <a:tab pos="7537450" algn="l"/>
                <a:tab pos="7986713" algn="l"/>
                <a:tab pos="8435975" algn="l"/>
                <a:tab pos="8885238" algn="l"/>
                <a:tab pos="9334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0838" algn="l"/>
                <a:tab pos="798513" algn="l"/>
                <a:tab pos="1247775" algn="l"/>
                <a:tab pos="1697038" algn="l"/>
                <a:tab pos="2146300" algn="l"/>
                <a:tab pos="2595563" algn="l"/>
                <a:tab pos="3044825" algn="l"/>
                <a:tab pos="3494088" algn="l"/>
                <a:tab pos="3943350" algn="l"/>
                <a:tab pos="4392613" algn="l"/>
                <a:tab pos="4841875" algn="l"/>
                <a:tab pos="5291138" algn="l"/>
                <a:tab pos="5740400" algn="l"/>
                <a:tab pos="6189663" algn="l"/>
                <a:tab pos="6638925" algn="l"/>
                <a:tab pos="7088188" algn="l"/>
                <a:tab pos="7537450" algn="l"/>
                <a:tab pos="7986713" algn="l"/>
                <a:tab pos="8435975" algn="l"/>
                <a:tab pos="8885238" algn="l"/>
                <a:tab pos="9334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0838" algn="l"/>
                <a:tab pos="798513" algn="l"/>
                <a:tab pos="1247775" algn="l"/>
                <a:tab pos="1697038" algn="l"/>
                <a:tab pos="2146300" algn="l"/>
                <a:tab pos="2595563" algn="l"/>
                <a:tab pos="3044825" algn="l"/>
                <a:tab pos="3494088" algn="l"/>
                <a:tab pos="3943350" algn="l"/>
                <a:tab pos="4392613" algn="l"/>
                <a:tab pos="4841875" algn="l"/>
                <a:tab pos="5291138" algn="l"/>
                <a:tab pos="5740400" algn="l"/>
                <a:tab pos="6189663" algn="l"/>
                <a:tab pos="6638925" algn="l"/>
                <a:tab pos="7088188" algn="l"/>
                <a:tab pos="7537450" algn="l"/>
                <a:tab pos="7986713" algn="l"/>
                <a:tab pos="8435975" algn="l"/>
                <a:tab pos="8885238" algn="l"/>
                <a:tab pos="9334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0838" algn="l"/>
                <a:tab pos="798513" algn="l"/>
                <a:tab pos="1247775" algn="l"/>
                <a:tab pos="1697038" algn="l"/>
                <a:tab pos="2146300" algn="l"/>
                <a:tab pos="2595563" algn="l"/>
                <a:tab pos="3044825" algn="l"/>
                <a:tab pos="3494088" algn="l"/>
                <a:tab pos="3943350" algn="l"/>
                <a:tab pos="4392613" algn="l"/>
                <a:tab pos="4841875" algn="l"/>
                <a:tab pos="5291138" algn="l"/>
                <a:tab pos="5740400" algn="l"/>
                <a:tab pos="6189663" algn="l"/>
                <a:tab pos="6638925" algn="l"/>
                <a:tab pos="7088188" algn="l"/>
                <a:tab pos="7537450" algn="l"/>
                <a:tab pos="7986713" algn="l"/>
                <a:tab pos="8435975" algn="l"/>
                <a:tab pos="8885238" algn="l"/>
                <a:tab pos="9334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0838" algn="l"/>
                <a:tab pos="798513" algn="l"/>
                <a:tab pos="1247775" algn="l"/>
                <a:tab pos="1697038" algn="l"/>
                <a:tab pos="2146300" algn="l"/>
                <a:tab pos="2595563" algn="l"/>
                <a:tab pos="3044825" algn="l"/>
                <a:tab pos="3494088" algn="l"/>
                <a:tab pos="3943350" algn="l"/>
                <a:tab pos="4392613" algn="l"/>
                <a:tab pos="4841875" algn="l"/>
                <a:tab pos="5291138" algn="l"/>
                <a:tab pos="5740400" algn="l"/>
                <a:tab pos="6189663" algn="l"/>
                <a:tab pos="6638925" algn="l"/>
                <a:tab pos="7088188" algn="l"/>
                <a:tab pos="7537450" algn="l"/>
                <a:tab pos="7986713" algn="l"/>
                <a:tab pos="8435975" algn="l"/>
                <a:tab pos="8885238" algn="l"/>
                <a:tab pos="9334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GB" altLang="cs-CZ" sz="2400" b="1" dirty="0" err="1">
                <a:solidFill>
                  <a:srgbClr val="000000"/>
                </a:solidFill>
              </a:rPr>
              <a:t>transil</a:t>
            </a:r>
            <a:endParaRPr lang="en-GB" altLang="cs-CZ" sz="2400" b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>
            <a:extLst>
              <a:ext uri="{FF2B5EF4-FFF2-40B4-BE49-F238E27FC236}">
                <a16:creationId xmlns:a16="http://schemas.microsoft.com/office/drawing/2014/main" id="{2187CF8C-C83D-46C8-80B8-7FA7C86B58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3888" y="184942"/>
            <a:ext cx="4680521" cy="6505924"/>
          </a:xfrm>
          <a:prstGeom prst="rect">
            <a:avLst/>
          </a:prstGeom>
        </p:spPr>
      </p:pic>
      <p:sp>
        <p:nvSpPr>
          <p:cNvPr id="77826" name="Rectangle 1">
            <a:extLst>
              <a:ext uri="{FF2B5EF4-FFF2-40B4-BE49-F238E27FC236}">
                <a16:creationId xmlns:a16="http://schemas.microsoft.com/office/drawing/2014/main" id="{1D01A692-25AF-47CF-BB03-5273877638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162718"/>
            <a:ext cx="3745111" cy="11780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333399"/>
              </a:buClr>
              <a:buFontTx/>
              <a:buNone/>
            </a:pPr>
            <a:r>
              <a:rPr lang="en-GB" altLang="cs-CZ" sz="2400" b="1" dirty="0" err="1">
                <a:solidFill>
                  <a:srgbClr val="333399"/>
                </a:solidFill>
              </a:rPr>
              <a:t>Ochrany</a:t>
            </a:r>
            <a:r>
              <a:rPr lang="en-GB" altLang="cs-CZ" sz="2400" b="1" dirty="0">
                <a:solidFill>
                  <a:srgbClr val="333399"/>
                </a:solidFill>
              </a:rPr>
              <a:t> </a:t>
            </a:r>
            <a:r>
              <a:rPr lang="en-GB" altLang="cs-CZ" sz="2400" b="1" dirty="0" err="1">
                <a:solidFill>
                  <a:srgbClr val="333399"/>
                </a:solidFill>
              </a:rPr>
              <a:t>proti</a:t>
            </a:r>
            <a:r>
              <a:rPr lang="en-GB" altLang="cs-CZ" sz="2400" b="1" dirty="0">
                <a:solidFill>
                  <a:srgbClr val="333399"/>
                </a:solidFill>
              </a:rPr>
              <a:t> </a:t>
            </a:r>
            <a:r>
              <a:rPr lang="en-GB" altLang="cs-CZ" sz="2400" b="1" dirty="0" err="1">
                <a:solidFill>
                  <a:srgbClr val="333399"/>
                </a:solidFill>
              </a:rPr>
              <a:t>přepětí</a:t>
            </a:r>
            <a:r>
              <a:rPr lang="cs-CZ" altLang="cs-CZ" sz="2400" b="1" dirty="0">
                <a:solidFill>
                  <a:srgbClr val="333399"/>
                </a:solidFill>
              </a:rPr>
              <a:t> SPD 3 – varistor, </a:t>
            </a:r>
            <a:r>
              <a:rPr lang="cs-CZ" altLang="cs-CZ" sz="2400" b="1" dirty="0" err="1">
                <a:solidFill>
                  <a:srgbClr val="333399"/>
                </a:solidFill>
              </a:rPr>
              <a:t>transil</a:t>
            </a:r>
            <a:r>
              <a:rPr lang="cs-CZ" altLang="cs-CZ" sz="2400" b="1" dirty="0">
                <a:solidFill>
                  <a:srgbClr val="333399"/>
                </a:solidFill>
              </a:rPr>
              <a:t>, </a:t>
            </a:r>
            <a:r>
              <a:rPr lang="cs-CZ" altLang="cs-CZ" sz="2400" b="1" dirty="0" err="1">
                <a:solidFill>
                  <a:srgbClr val="333399"/>
                </a:solidFill>
              </a:rPr>
              <a:t>trisil</a:t>
            </a:r>
            <a:endParaRPr lang="en-GB" altLang="cs-CZ" sz="2400" b="1" dirty="0">
              <a:solidFill>
                <a:srgbClr val="333399"/>
              </a:solidFill>
            </a:endParaRPr>
          </a:p>
        </p:txBody>
      </p:sp>
      <p:sp>
        <p:nvSpPr>
          <p:cNvPr id="77827" name="Rectangle 2">
            <a:extLst>
              <a:ext uri="{FF2B5EF4-FFF2-40B4-BE49-F238E27FC236}">
                <a16:creationId xmlns:a16="http://schemas.microsoft.com/office/drawing/2014/main" id="{98C29631-E696-40D7-8F72-CAC4B063AF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512" y="1594653"/>
            <a:ext cx="4149824" cy="428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50838" indent="-350838">
              <a:spcBef>
                <a:spcPct val="20000"/>
              </a:spcBef>
              <a:buChar char="•"/>
              <a:tabLst>
                <a:tab pos="350838" algn="l"/>
                <a:tab pos="798513" algn="l"/>
                <a:tab pos="1247775" algn="l"/>
                <a:tab pos="1697038" algn="l"/>
                <a:tab pos="2146300" algn="l"/>
                <a:tab pos="2595563" algn="l"/>
                <a:tab pos="3044825" algn="l"/>
                <a:tab pos="3494088" algn="l"/>
                <a:tab pos="3943350" algn="l"/>
                <a:tab pos="4392613" algn="l"/>
                <a:tab pos="4841875" algn="l"/>
                <a:tab pos="5291138" algn="l"/>
                <a:tab pos="5740400" algn="l"/>
                <a:tab pos="6189663" algn="l"/>
                <a:tab pos="6638925" algn="l"/>
                <a:tab pos="7088188" algn="l"/>
                <a:tab pos="7537450" algn="l"/>
                <a:tab pos="7986713" algn="l"/>
                <a:tab pos="8435975" algn="l"/>
                <a:tab pos="8885238" algn="l"/>
                <a:tab pos="933450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350838" algn="l"/>
                <a:tab pos="798513" algn="l"/>
                <a:tab pos="1247775" algn="l"/>
                <a:tab pos="1697038" algn="l"/>
                <a:tab pos="2146300" algn="l"/>
                <a:tab pos="2595563" algn="l"/>
                <a:tab pos="3044825" algn="l"/>
                <a:tab pos="3494088" algn="l"/>
                <a:tab pos="3943350" algn="l"/>
                <a:tab pos="4392613" algn="l"/>
                <a:tab pos="4841875" algn="l"/>
                <a:tab pos="5291138" algn="l"/>
                <a:tab pos="5740400" algn="l"/>
                <a:tab pos="6189663" algn="l"/>
                <a:tab pos="6638925" algn="l"/>
                <a:tab pos="7088188" algn="l"/>
                <a:tab pos="7537450" algn="l"/>
                <a:tab pos="7986713" algn="l"/>
                <a:tab pos="8435975" algn="l"/>
                <a:tab pos="8885238" algn="l"/>
                <a:tab pos="93345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350838" algn="l"/>
                <a:tab pos="798513" algn="l"/>
                <a:tab pos="1247775" algn="l"/>
                <a:tab pos="1697038" algn="l"/>
                <a:tab pos="2146300" algn="l"/>
                <a:tab pos="2595563" algn="l"/>
                <a:tab pos="3044825" algn="l"/>
                <a:tab pos="3494088" algn="l"/>
                <a:tab pos="3943350" algn="l"/>
                <a:tab pos="4392613" algn="l"/>
                <a:tab pos="4841875" algn="l"/>
                <a:tab pos="5291138" algn="l"/>
                <a:tab pos="5740400" algn="l"/>
                <a:tab pos="6189663" algn="l"/>
                <a:tab pos="6638925" algn="l"/>
                <a:tab pos="7088188" algn="l"/>
                <a:tab pos="7537450" algn="l"/>
                <a:tab pos="7986713" algn="l"/>
                <a:tab pos="8435975" algn="l"/>
                <a:tab pos="8885238" algn="l"/>
                <a:tab pos="9334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350838" algn="l"/>
                <a:tab pos="798513" algn="l"/>
                <a:tab pos="1247775" algn="l"/>
                <a:tab pos="1697038" algn="l"/>
                <a:tab pos="2146300" algn="l"/>
                <a:tab pos="2595563" algn="l"/>
                <a:tab pos="3044825" algn="l"/>
                <a:tab pos="3494088" algn="l"/>
                <a:tab pos="3943350" algn="l"/>
                <a:tab pos="4392613" algn="l"/>
                <a:tab pos="4841875" algn="l"/>
                <a:tab pos="5291138" algn="l"/>
                <a:tab pos="5740400" algn="l"/>
                <a:tab pos="6189663" algn="l"/>
                <a:tab pos="6638925" algn="l"/>
                <a:tab pos="7088188" algn="l"/>
                <a:tab pos="7537450" algn="l"/>
                <a:tab pos="7986713" algn="l"/>
                <a:tab pos="8435975" algn="l"/>
                <a:tab pos="8885238" algn="l"/>
                <a:tab pos="9334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350838" algn="l"/>
                <a:tab pos="798513" algn="l"/>
                <a:tab pos="1247775" algn="l"/>
                <a:tab pos="1697038" algn="l"/>
                <a:tab pos="2146300" algn="l"/>
                <a:tab pos="2595563" algn="l"/>
                <a:tab pos="3044825" algn="l"/>
                <a:tab pos="3494088" algn="l"/>
                <a:tab pos="3943350" algn="l"/>
                <a:tab pos="4392613" algn="l"/>
                <a:tab pos="4841875" algn="l"/>
                <a:tab pos="5291138" algn="l"/>
                <a:tab pos="5740400" algn="l"/>
                <a:tab pos="6189663" algn="l"/>
                <a:tab pos="6638925" algn="l"/>
                <a:tab pos="7088188" algn="l"/>
                <a:tab pos="7537450" algn="l"/>
                <a:tab pos="7986713" algn="l"/>
                <a:tab pos="8435975" algn="l"/>
                <a:tab pos="8885238" algn="l"/>
                <a:tab pos="9334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0838" algn="l"/>
                <a:tab pos="798513" algn="l"/>
                <a:tab pos="1247775" algn="l"/>
                <a:tab pos="1697038" algn="l"/>
                <a:tab pos="2146300" algn="l"/>
                <a:tab pos="2595563" algn="l"/>
                <a:tab pos="3044825" algn="l"/>
                <a:tab pos="3494088" algn="l"/>
                <a:tab pos="3943350" algn="l"/>
                <a:tab pos="4392613" algn="l"/>
                <a:tab pos="4841875" algn="l"/>
                <a:tab pos="5291138" algn="l"/>
                <a:tab pos="5740400" algn="l"/>
                <a:tab pos="6189663" algn="l"/>
                <a:tab pos="6638925" algn="l"/>
                <a:tab pos="7088188" algn="l"/>
                <a:tab pos="7537450" algn="l"/>
                <a:tab pos="7986713" algn="l"/>
                <a:tab pos="8435975" algn="l"/>
                <a:tab pos="8885238" algn="l"/>
                <a:tab pos="9334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0838" algn="l"/>
                <a:tab pos="798513" algn="l"/>
                <a:tab pos="1247775" algn="l"/>
                <a:tab pos="1697038" algn="l"/>
                <a:tab pos="2146300" algn="l"/>
                <a:tab pos="2595563" algn="l"/>
                <a:tab pos="3044825" algn="l"/>
                <a:tab pos="3494088" algn="l"/>
                <a:tab pos="3943350" algn="l"/>
                <a:tab pos="4392613" algn="l"/>
                <a:tab pos="4841875" algn="l"/>
                <a:tab pos="5291138" algn="l"/>
                <a:tab pos="5740400" algn="l"/>
                <a:tab pos="6189663" algn="l"/>
                <a:tab pos="6638925" algn="l"/>
                <a:tab pos="7088188" algn="l"/>
                <a:tab pos="7537450" algn="l"/>
                <a:tab pos="7986713" algn="l"/>
                <a:tab pos="8435975" algn="l"/>
                <a:tab pos="8885238" algn="l"/>
                <a:tab pos="9334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0838" algn="l"/>
                <a:tab pos="798513" algn="l"/>
                <a:tab pos="1247775" algn="l"/>
                <a:tab pos="1697038" algn="l"/>
                <a:tab pos="2146300" algn="l"/>
                <a:tab pos="2595563" algn="l"/>
                <a:tab pos="3044825" algn="l"/>
                <a:tab pos="3494088" algn="l"/>
                <a:tab pos="3943350" algn="l"/>
                <a:tab pos="4392613" algn="l"/>
                <a:tab pos="4841875" algn="l"/>
                <a:tab pos="5291138" algn="l"/>
                <a:tab pos="5740400" algn="l"/>
                <a:tab pos="6189663" algn="l"/>
                <a:tab pos="6638925" algn="l"/>
                <a:tab pos="7088188" algn="l"/>
                <a:tab pos="7537450" algn="l"/>
                <a:tab pos="7986713" algn="l"/>
                <a:tab pos="8435975" algn="l"/>
                <a:tab pos="8885238" algn="l"/>
                <a:tab pos="9334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0838" algn="l"/>
                <a:tab pos="798513" algn="l"/>
                <a:tab pos="1247775" algn="l"/>
                <a:tab pos="1697038" algn="l"/>
                <a:tab pos="2146300" algn="l"/>
                <a:tab pos="2595563" algn="l"/>
                <a:tab pos="3044825" algn="l"/>
                <a:tab pos="3494088" algn="l"/>
                <a:tab pos="3943350" algn="l"/>
                <a:tab pos="4392613" algn="l"/>
                <a:tab pos="4841875" algn="l"/>
                <a:tab pos="5291138" algn="l"/>
                <a:tab pos="5740400" algn="l"/>
                <a:tab pos="6189663" algn="l"/>
                <a:tab pos="6638925" algn="l"/>
                <a:tab pos="7088188" algn="l"/>
                <a:tab pos="7537450" algn="l"/>
                <a:tab pos="7986713" algn="l"/>
                <a:tab pos="8435975" algn="l"/>
                <a:tab pos="8885238" algn="l"/>
                <a:tab pos="9334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cs-CZ" altLang="cs-CZ" sz="2400" b="1" dirty="0" err="1">
                <a:solidFill>
                  <a:srgbClr val="000000"/>
                </a:solidFill>
              </a:rPr>
              <a:t>trisil</a:t>
            </a:r>
            <a:endParaRPr lang="en-GB" altLang="cs-CZ" sz="2400" b="1" dirty="0">
              <a:solidFill>
                <a:srgbClr val="000000"/>
              </a:solidFill>
            </a:endParaRP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65DE1E4D-26A3-4C0F-B8DB-73FC73849D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504" y="2276872"/>
            <a:ext cx="3341266" cy="3666227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CF115F1E-92FC-4CF9-B1F8-C8A6831B1C14}"/>
              </a:ext>
            </a:extLst>
          </p:cNvPr>
          <p:cNvSpPr txBox="1"/>
          <p:nvPr/>
        </p:nvSpPr>
        <p:spPr>
          <a:xfrm>
            <a:off x="7236296" y="764704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err="1"/>
              <a:t>surge</a:t>
            </a:r>
            <a:endParaRPr lang="cs-CZ" dirty="0"/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E8F1A5DE-CFF1-4016-BC4A-D8ED35D5605D}"/>
              </a:ext>
            </a:extLst>
          </p:cNvPr>
          <p:cNvSpPr txBox="1"/>
          <p:nvPr/>
        </p:nvSpPr>
        <p:spPr>
          <a:xfrm>
            <a:off x="6239869" y="4407236"/>
            <a:ext cx="1749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/>
              <a:t>napětí na </a:t>
            </a:r>
            <a:r>
              <a:rPr lang="cs-CZ" dirty="0" err="1"/>
              <a:t>trisilu</a:t>
            </a:r>
            <a:endParaRPr lang="cs-CZ" dirty="0"/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6EC00A5A-1A26-4066-8426-721A32900969}"/>
              </a:ext>
            </a:extLst>
          </p:cNvPr>
          <p:cNvSpPr txBox="1"/>
          <p:nvPr/>
        </p:nvSpPr>
        <p:spPr>
          <a:xfrm>
            <a:off x="6403956" y="2123607"/>
            <a:ext cx="1992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/>
              <a:t>napětí na </a:t>
            </a:r>
            <a:r>
              <a:rPr lang="cs-CZ" dirty="0" err="1"/>
              <a:t>transilu</a:t>
            </a:r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AE31D529-C6D9-4FCD-A79C-9FC678BDECF0}"/>
              </a:ext>
            </a:extLst>
          </p:cNvPr>
          <p:cNvSpPr txBox="1"/>
          <p:nvPr/>
        </p:nvSpPr>
        <p:spPr>
          <a:xfrm>
            <a:off x="6327756" y="3265421"/>
            <a:ext cx="1774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/>
              <a:t>proud </a:t>
            </a:r>
            <a:r>
              <a:rPr lang="cs-CZ" dirty="0" err="1"/>
              <a:t>transilem</a:t>
            </a:r>
            <a:endParaRPr lang="cs-CZ" dirty="0"/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1874D05C-4835-4E34-AEEA-6F647A54CFB9}"/>
              </a:ext>
            </a:extLst>
          </p:cNvPr>
          <p:cNvSpPr txBox="1"/>
          <p:nvPr/>
        </p:nvSpPr>
        <p:spPr>
          <a:xfrm>
            <a:off x="7101643" y="5614657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/>
              <a:t>proud </a:t>
            </a:r>
            <a:r>
              <a:rPr lang="cs-CZ" dirty="0" err="1"/>
              <a:t>trisilem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221410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1">
            <a:extLst>
              <a:ext uri="{FF2B5EF4-FFF2-40B4-BE49-F238E27FC236}">
                <a16:creationId xmlns:a16="http://schemas.microsoft.com/office/drawing/2014/main" id="{019B038E-AA77-4C9D-A146-A1F409706F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274638"/>
            <a:ext cx="8229600" cy="612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333399"/>
              </a:buClr>
              <a:buFontTx/>
              <a:buNone/>
            </a:pPr>
            <a:r>
              <a:rPr lang="cs-CZ" altLang="cs-CZ" sz="2800" b="1" dirty="0">
                <a:solidFill>
                  <a:srgbClr val="333399"/>
                </a:solidFill>
              </a:rPr>
              <a:t>Koordinace přepěťových ochran</a:t>
            </a:r>
          </a:p>
        </p:txBody>
      </p:sp>
      <p:sp>
        <p:nvSpPr>
          <p:cNvPr id="81923" name="Rectangle 2">
            <a:extLst>
              <a:ext uri="{FF2B5EF4-FFF2-40B4-BE49-F238E27FC236}">
                <a16:creationId xmlns:a16="http://schemas.microsoft.com/office/drawing/2014/main" id="{F2FEA494-F0C6-449D-B171-A8F199062B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1179" y="783914"/>
            <a:ext cx="8713788" cy="8509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50838" indent="-350838">
              <a:spcBef>
                <a:spcPct val="20000"/>
              </a:spcBef>
              <a:buChar char="•"/>
              <a:tabLst>
                <a:tab pos="350838" algn="l"/>
                <a:tab pos="798513" algn="l"/>
                <a:tab pos="1247775" algn="l"/>
                <a:tab pos="1697038" algn="l"/>
                <a:tab pos="2146300" algn="l"/>
                <a:tab pos="2595563" algn="l"/>
                <a:tab pos="3044825" algn="l"/>
                <a:tab pos="3494088" algn="l"/>
                <a:tab pos="3943350" algn="l"/>
                <a:tab pos="4392613" algn="l"/>
                <a:tab pos="4841875" algn="l"/>
                <a:tab pos="5291138" algn="l"/>
                <a:tab pos="5740400" algn="l"/>
                <a:tab pos="6189663" algn="l"/>
                <a:tab pos="6638925" algn="l"/>
                <a:tab pos="7088188" algn="l"/>
                <a:tab pos="7537450" algn="l"/>
                <a:tab pos="7986713" algn="l"/>
                <a:tab pos="8435975" algn="l"/>
                <a:tab pos="8885238" algn="l"/>
                <a:tab pos="933450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350838" algn="l"/>
                <a:tab pos="798513" algn="l"/>
                <a:tab pos="1247775" algn="l"/>
                <a:tab pos="1697038" algn="l"/>
                <a:tab pos="2146300" algn="l"/>
                <a:tab pos="2595563" algn="l"/>
                <a:tab pos="3044825" algn="l"/>
                <a:tab pos="3494088" algn="l"/>
                <a:tab pos="3943350" algn="l"/>
                <a:tab pos="4392613" algn="l"/>
                <a:tab pos="4841875" algn="l"/>
                <a:tab pos="5291138" algn="l"/>
                <a:tab pos="5740400" algn="l"/>
                <a:tab pos="6189663" algn="l"/>
                <a:tab pos="6638925" algn="l"/>
                <a:tab pos="7088188" algn="l"/>
                <a:tab pos="7537450" algn="l"/>
                <a:tab pos="7986713" algn="l"/>
                <a:tab pos="8435975" algn="l"/>
                <a:tab pos="8885238" algn="l"/>
                <a:tab pos="93345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350838" algn="l"/>
                <a:tab pos="798513" algn="l"/>
                <a:tab pos="1247775" algn="l"/>
                <a:tab pos="1697038" algn="l"/>
                <a:tab pos="2146300" algn="l"/>
                <a:tab pos="2595563" algn="l"/>
                <a:tab pos="3044825" algn="l"/>
                <a:tab pos="3494088" algn="l"/>
                <a:tab pos="3943350" algn="l"/>
                <a:tab pos="4392613" algn="l"/>
                <a:tab pos="4841875" algn="l"/>
                <a:tab pos="5291138" algn="l"/>
                <a:tab pos="5740400" algn="l"/>
                <a:tab pos="6189663" algn="l"/>
                <a:tab pos="6638925" algn="l"/>
                <a:tab pos="7088188" algn="l"/>
                <a:tab pos="7537450" algn="l"/>
                <a:tab pos="7986713" algn="l"/>
                <a:tab pos="8435975" algn="l"/>
                <a:tab pos="8885238" algn="l"/>
                <a:tab pos="9334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350838" algn="l"/>
                <a:tab pos="798513" algn="l"/>
                <a:tab pos="1247775" algn="l"/>
                <a:tab pos="1697038" algn="l"/>
                <a:tab pos="2146300" algn="l"/>
                <a:tab pos="2595563" algn="l"/>
                <a:tab pos="3044825" algn="l"/>
                <a:tab pos="3494088" algn="l"/>
                <a:tab pos="3943350" algn="l"/>
                <a:tab pos="4392613" algn="l"/>
                <a:tab pos="4841875" algn="l"/>
                <a:tab pos="5291138" algn="l"/>
                <a:tab pos="5740400" algn="l"/>
                <a:tab pos="6189663" algn="l"/>
                <a:tab pos="6638925" algn="l"/>
                <a:tab pos="7088188" algn="l"/>
                <a:tab pos="7537450" algn="l"/>
                <a:tab pos="7986713" algn="l"/>
                <a:tab pos="8435975" algn="l"/>
                <a:tab pos="8885238" algn="l"/>
                <a:tab pos="9334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350838" algn="l"/>
                <a:tab pos="798513" algn="l"/>
                <a:tab pos="1247775" algn="l"/>
                <a:tab pos="1697038" algn="l"/>
                <a:tab pos="2146300" algn="l"/>
                <a:tab pos="2595563" algn="l"/>
                <a:tab pos="3044825" algn="l"/>
                <a:tab pos="3494088" algn="l"/>
                <a:tab pos="3943350" algn="l"/>
                <a:tab pos="4392613" algn="l"/>
                <a:tab pos="4841875" algn="l"/>
                <a:tab pos="5291138" algn="l"/>
                <a:tab pos="5740400" algn="l"/>
                <a:tab pos="6189663" algn="l"/>
                <a:tab pos="6638925" algn="l"/>
                <a:tab pos="7088188" algn="l"/>
                <a:tab pos="7537450" algn="l"/>
                <a:tab pos="7986713" algn="l"/>
                <a:tab pos="8435975" algn="l"/>
                <a:tab pos="8885238" algn="l"/>
                <a:tab pos="9334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0838" algn="l"/>
                <a:tab pos="798513" algn="l"/>
                <a:tab pos="1247775" algn="l"/>
                <a:tab pos="1697038" algn="l"/>
                <a:tab pos="2146300" algn="l"/>
                <a:tab pos="2595563" algn="l"/>
                <a:tab pos="3044825" algn="l"/>
                <a:tab pos="3494088" algn="l"/>
                <a:tab pos="3943350" algn="l"/>
                <a:tab pos="4392613" algn="l"/>
                <a:tab pos="4841875" algn="l"/>
                <a:tab pos="5291138" algn="l"/>
                <a:tab pos="5740400" algn="l"/>
                <a:tab pos="6189663" algn="l"/>
                <a:tab pos="6638925" algn="l"/>
                <a:tab pos="7088188" algn="l"/>
                <a:tab pos="7537450" algn="l"/>
                <a:tab pos="7986713" algn="l"/>
                <a:tab pos="8435975" algn="l"/>
                <a:tab pos="8885238" algn="l"/>
                <a:tab pos="9334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0838" algn="l"/>
                <a:tab pos="798513" algn="l"/>
                <a:tab pos="1247775" algn="l"/>
                <a:tab pos="1697038" algn="l"/>
                <a:tab pos="2146300" algn="l"/>
                <a:tab pos="2595563" algn="l"/>
                <a:tab pos="3044825" algn="l"/>
                <a:tab pos="3494088" algn="l"/>
                <a:tab pos="3943350" algn="l"/>
                <a:tab pos="4392613" algn="l"/>
                <a:tab pos="4841875" algn="l"/>
                <a:tab pos="5291138" algn="l"/>
                <a:tab pos="5740400" algn="l"/>
                <a:tab pos="6189663" algn="l"/>
                <a:tab pos="6638925" algn="l"/>
                <a:tab pos="7088188" algn="l"/>
                <a:tab pos="7537450" algn="l"/>
                <a:tab pos="7986713" algn="l"/>
                <a:tab pos="8435975" algn="l"/>
                <a:tab pos="8885238" algn="l"/>
                <a:tab pos="9334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0838" algn="l"/>
                <a:tab pos="798513" algn="l"/>
                <a:tab pos="1247775" algn="l"/>
                <a:tab pos="1697038" algn="l"/>
                <a:tab pos="2146300" algn="l"/>
                <a:tab pos="2595563" algn="l"/>
                <a:tab pos="3044825" algn="l"/>
                <a:tab pos="3494088" algn="l"/>
                <a:tab pos="3943350" algn="l"/>
                <a:tab pos="4392613" algn="l"/>
                <a:tab pos="4841875" algn="l"/>
                <a:tab pos="5291138" algn="l"/>
                <a:tab pos="5740400" algn="l"/>
                <a:tab pos="6189663" algn="l"/>
                <a:tab pos="6638925" algn="l"/>
                <a:tab pos="7088188" algn="l"/>
                <a:tab pos="7537450" algn="l"/>
                <a:tab pos="7986713" algn="l"/>
                <a:tab pos="8435975" algn="l"/>
                <a:tab pos="8885238" algn="l"/>
                <a:tab pos="9334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50838" algn="l"/>
                <a:tab pos="798513" algn="l"/>
                <a:tab pos="1247775" algn="l"/>
                <a:tab pos="1697038" algn="l"/>
                <a:tab pos="2146300" algn="l"/>
                <a:tab pos="2595563" algn="l"/>
                <a:tab pos="3044825" algn="l"/>
                <a:tab pos="3494088" algn="l"/>
                <a:tab pos="3943350" algn="l"/>
                <a:tab pos="4392613" algn="l"/>
                <a:tab pos="4841875" algn="l"/>
                <a:tab pos="5291138" algn="l"/>
                <a:tab pos="5740400" algn="l"/>
                <a:tab pos="6189663" algn="l"/>
                <a:tab pos="6638925" algn="l"/>
                <a:tab pos="7088188" algn="l"/>
                <a:tab pos="7537450" algn="l"/>
                <a:tab pos="7986713" algn="l"/>
                <a:tab pos="8435975" algn="l"/>
                <a:tab pos="8885238" algn="l"/>
                <a:tab pos="9334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cs-CZ" altLang="cs-CZ" sz="2000" b="1" dirty="0">
                <a:solidFill>
                  <a:srgbClr val="000000"/>
                </a:solidFill>
              </a:rPr>
              <a:t>energii přepětí je nutné snižovat postupně</a:t>
            </a:r>
          </a:p>
          <a:p>
            <a:pPr eaLnBrk="1" hangingPunct="1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cs-CZ" altLang="cs-CZ" sz="2000" b="1" dirty="0">
                <a:solidFill>
                  <a:srgbClr val="000000"/>
                </a:solidFill>
              </a:rPr>
              <a:t>komplexní ochranu proti přepětí tvoří tři stupně ochran</a:t>
            </a:r>
          </a:p>
        </p:txBody>
      </p:sp>
      <p:sp>
        <p:nvSpPr>
          <p:cNvPr id="81924" name="Rectangle 3">
            <a:extLst>
              <a:ext uri="{FF2B5EF4-FFF2-40B4-BE49-F238E27FC236}">
                <a16:creationId xmlns:a16="http://schemas.microsoft.com/office/drawing/2014/main" id="{CBDB60B0-4CE4-49B7-ADEA-9AB7AE487C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425" y="3562955"/>
            <a:ext cx="5300687" cy="3141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 marL="444500" indent="-444500">
              <a:spcBef>
                <a:spcPct val="20000"/>
              </a:spcBef>
              <a:buChar char="•"/>
              <a:tabLst>
                <a:tab pos="444500" algn="l"/>
                <a:tab pos="908050" algn="l"/>
                <a:tab pos="1822450" algn="l"/>
                <a:tab pos="2736850" algn="l"/>
                <a:tab pos="3651250" algn="l"/>
                <a:tab pos="4565650" algn="l"/>
                <a:tab pos="5480050" algn="l"/>
                <a:tab pos="6394450" algn="l"/>
                <a:tab pos="7308850" algn="l"/>
                <a:tab pos="8223250" algn="l"/>
                <a:tab pos="9137650" algn="l"/>
                <a:tab pos="10052050" algn="l"/>
                <a:tab pos="10329863" algn="l"/>
                <a:tab pos="10779125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444500" algn="l"/>
                <a:tab pos="908050" algn="l"/>
                <a:tab pos="1822450" algn="l"/>
                <a:tab pos="2736850" algn="l"/>
                <a:tab pos="3651250" algn="l"/>
                <a:tab pos="4565650" algn="l"/>
                <a:tab pos="5480050" algn="l"/>
                <a:tab pos="6394450" algn="l"/>
                <a:tab pos="7308850" algn="l"/>
                <a:tab pos="8223250" algn="l"/>
                <a:tab pos="9137650" algn="l"/>
                <a:tab pos="10052050" algn="l"/>
                <a:tab pos="10329863" algn="l"/>
                <a:tab pos="10779125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444500" algn="l"/>
                <a:tab pos="908050" algn="l"/>
                <a:tab pos="1822450" algn="l"/>
                <a:tab pos="2736850" algn="l"/>
                <a:tab pos="3651250" algn="l"/>
                <a:tab pos="4565650" algn="l"/>
                <a:tab pos="5480050" algn="l"/>
                <a:tab pos="6394450" algn="l"/>
                <a:tab pos="7308850" algn="l"/>
                <a:tab pos="8223250" algn="l"/>
                <a:tab pos="9137650" algn="l"/>
                <a:tab pos="10052050" algn="l"/>
                <a:tab pos="10329863" algn="l"/>
                <a:tab pos="1077912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444500" algn="l"/>
                <a:tab pos="908050" algn="l"/>
                <a:tab pos="1822450" algn="l"/>
                <a:tab pos="2736850" algn="l"/>
                <a:tab pos="3651250" algn="l"/>
                <a:tab pos="4565650" algn="l"/>
                <a:tab pos="5480050" algn="l"/>
                <a:tab pos="6394450" algn="l"/>
                <a:tab pos="7308850" algn="l"/>
                <a:tab pos="8223250" algn="l"/>
                <a:tab pos="9137650" algn="l"/>
                <a:tab pos="10052050" algn="l"/>
                <a:tab pos="10329863" algn="l"/>
                <a:tab pos="1077912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444500" algn="l"/>
                <a:tab pos="908050" algn="l"/>
                <a:tab pos="1822450" algn="l"/>
                <a:tab pos="2736850" algn="l"/>
                <a:tab pos="3651250" algn="l"/>
                <a:tab pos="4565650" algn="l"/>
                <a:tab pos="5480050" algn="l"/>
                <a:tab pos="6394450" algn="l"/>
                <a:tab pos="7308850" algn="l"/>
                <a:tab pos="8223250" algn="l"/>
                <a:tab pos="9137650" algn="l"/>
                <a:tab pos="10052050" algn="l"/>
                <a:tab pos="10329863" algn="l"/>
                <a:tab pos="1077912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44500" algn="l"/>
                <a:tab pos="908050" algn="l"/>
                <a:tab pos="1822450" algn="l"/>
                <a:tab pos="2736850" algn="l"/>
                <a:tab pos="3651250" algn="l"/>
                <a:tab pos="4565650" algn="l"/>
                <a:tab pos="5480050" algn="l"/>
                <a:tab pos="6394450" algn="l"/>
                <a:tab pos="7308850" algn="l"/>
                <a:tab pos="8223250" algn="l"/>
                <a:tab pos="9137650" algn="l"/>
                <a:tab pos="10052050" algn="l"/>
                <a:tab pos="10329863" algn="l"/>
                <a:tab pos="1077912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44500" algn="l"/>
                <a:tab pos="908050" algn="l"/>
                <a:tab pos="1822450" algn="l"/>
                <a:tab pos="2736850" algn="l"/>
                <a:tab pos="3651250" algn="l"/>
                <a:tab pos="4565650" algn="l"/>
                <a:tab pos="5480050" algn="l"/>
                <a:tab pos="6394450" algn="l"/>
                <a:tab pos="7308850" algn="l"/>
                <a:tab pos="8223250" algn="l"/>
                <a:tab pos="9137650" algn="l"/>
                <a:tab pos="10052050" algn="l"/>
                <a:tab pos="10329863" algn="l"/>
                <a:tab pos="1077912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44500" algn="l"/>
                <a:tab pos="908050" algn="l"/>
                <a:tab pos="1822450" algn="l"/>
                <a:tab pos="2736850" algn="l"/>
                <a:tab pos="3651250" algn="l"/>
                <a:tab pos="4565650" algn="l"/>
                <a:tab pos="5480050" algn="l"/>
                <a:tab pos="6394450" algn="l"/>
                <a:tab pos="7308850" algn="l"/>
                <a:tab pos="8223250" algn="l"/>
                <a:tab pos="9137650" algn="l"/>
                <a:tab pos="10052050" algn="l"/>
                <a:tab pos="10329863" algn="l"/>
                <a:tab pos="1077912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44500" algn="l"/>
                <a:tab pos="908050" algn="l"/>
                <a:tab pos="1822450" algn="l"/>
                <a:tab pos="2736850" algn="l"/>
                <a:tab pos="3651250" algn="l"/>
                <a:tab pos="4565650" algn="l"/>
                <a:tab pos="5480050" algn="l"/>
                <a:tab pos="6394450" algn="l"/>
                <a:tab pos="7308850" algn="l"/>
                <a:tab pos="8223250" algn="l"/>
                <a:tab pos="9137650" algn="l"/>
                <a:tab pos="10052050" algn="l"/>
                <a:tab pos="10329863" algn="l"/>
                <a:tab pos="1077912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sz="1800" b="1" dirty="0"/>
              <a:t>Třída B</a:t>
            </a:r>
            <a:r>
              <a:rPr lang="cs-CZ" sz="1100" dirty="0"/>
              <a:t> </a:t>
            </a:r>
            <a:r>
              <a:rPr lang="cs-CZ" sz="1200" dirty="0"/>
              <a:t>Svodič bleskových proudů - snižuje napětí a omezuje energii přepěťové vlny způsobené přímým, nebo nepřímým úderem blesku, hlavní ochranný prvek tvoří jiskřiště (bleskojistka). Instaluje se co nejblíže rozhraní chráněného a nechráněného prostředí, to znamená u vstupu přívodního kabelu do objektu.</a:t>
            </a:r>
            <a:endParaRPr lang="en-GB" altLang="cs-CZ" sz="1200" dirty="0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sz="1800" b="1" dirty="0"/>
              <a:t>Třída C</a:t>
            </a:r>
            <a:r>
              <a:rPr lang="cs-CZ" sz="1200" b="1" dirty="0">
                <a:solidFill>
                  <a:srgbClr val="000000"/>
                </a:solidFill>
              </a:rPr>
              <a:t> </a:t>
            </a:r>
            <a:r>
              <a:rPr lang="cs-CZ" sz="1200" dirty="0"/>
              <a:t>Svodič přepětí - omezuje přepětí způsobené nepřímým úderem blesku a spínacími pochody v sítích. Používá se jako druhý stupeň</a:t>
            </a:r>
            <a:br>
              <a:rPr lang="cs-CZ" sz="1200" dirty="0"/>
            </a:br>
            <a:r>
              <a:rPr lang="cs-CZ" sz="1200" dirty="0"/>
              <a:t>v třístupňové ochraně. Ochranu zajišťuje varistorem či </a:t>
            </a:r>
            <a:r>
              <a:rPr lang="cs-CZ" sz="1200" dirty="0" err="1"/>
              <a:t>transilem</a:t>
            </a:r>
            <a:r>
              <a:rPr lang="cs-CZ" sz="1200" dirty="0"/>
              <a:t>.</a:t>
            </a:r>
            <a:br>
              <a:rPr lang="cs-CZ" sz="1200" dirty="0"/>
            </a:br>
            <a:r>
              <a:rPr lang="cs-CZ" sz="1200" dirty="0"/>
              <a:t>Instaluje se v podružných bytových rozvodnicích ve vzdálenosti minimálně 10 m (délka kabelu) od svodiče třídy B. </a:t>
            </a:r>
            <a:endParaRPr lang="en-GB" altLang="cs-CZ" sz="1200" dirty="0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b="1" dirty="0">
                <a:solidFill>
                  <a:srgbClr val="000000"/>
                </a:solidFill>
              </a:rPr>
              <a:t>Třída </a:t>
            </a:r>
            <a:r>
              <a:rPr lang="en-GB" altLang="cs-CZ" sz="1800" b="1" dirty="0">
                <a:solidFill>
                  <a:srgbClr val="000000"/>
                </a:solidFill>
              </a:rPr>
              <a:t>D</a:t>
            </a:r>
            <a:r>
              <a:rPr lang="en-GB" altLang="cs-CZ" sz="1200" dirty="0">
                <a:solidFill>
                  <a:srgbClr val="000000"/>
                </a:solidFill>
              </a:rPr>
              <a:t> </a:t>
            </a:r>
            <a:r>
              <a:rPr lang="cs-CZ" sz="1200" dirty="0"/>
              <a:t>Svodiče přepětí určené pro ochranu zařízení velmi citlivých</a:t>
            </a:r>
            <a:br>
              <a:rPr lang="cs-CZ" sz="1200" dirty="0"/>
            </a:br>
            <a:r>
              <a:rPr lang="cs-CZ" sz="1200" dirty="0"/>
              <a:t>na přepětí. Použití v bytech i komerčních provozech jako třetí stupeň v 3stupňové ochraně před přepětím. Varistor, nebo </a:t>
            </a:r>
            <a:r>
              <a:rPr lang="cs-CZ" sz="1200" dirty="0" err="1"/>
              <a:t>transil</a:t>
            </a:r>
            <a:r>
              <a:rPr lang="cs-CZ" sz="1200" dirty="0"/>
              <a:t>, </a:t>
            </a:r>
            <a:r>
              <a:rPr lang="cs-CZ" sz="1200" dirty="0" err="1"/>
              <a:t>trisil</a:t>
            </a:r>
            <a:r>
              <a:rPr lang="cs-CZ" sz="1200" dirty="0"/>
              <a:t>. Instalace musí být provedena co nejblíže chráněnému zařízení,</a:t>
            </a:r>
            <a:br>
              <a:rPr lang="cs-CZ" sz="1200" dirty="0"/>
            </a:br>
            <a:r>
              <a:rPr lang="cs-CZ" sz="1200" dirty="0"/>
              <a:t>často ve formě zásuvek.</a:t>
            </a:r>
            <a:endParaRPr lang="en-GB" altLang="cs-CZ" sz="1200" dirty="0">
              <a:solidFill>
                <a:srgbClr val="000000"/>
              </a:solidFill>
            </a:endParaRPr>
          </a:p>
        </p:txBody>
      </p:sp>
      <p:pic>
        <p:nvPicPr>
          <p:cNvPr id="81925" name="Picture 4">
            <a:extLst>
              <a:ext uri="{FF2B5EF4-FFF2-40B4-BE49-F238E27FC236}">
                <a16:creationId xmlns:a16="http://schemas.microsoft.com/office/drawing/2014/main" id="{32440F8D-117B-4610-9F37-E4BAD8FC8E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600458"/>
            <a:ext cx="5621241" cy="19648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1926" name="Rectangle 5">
            <a:extLst>
              <a:ext uri="{FF2B5EF4-FFF2-40B4-BE49-F238E27FC236}">
                <a16:creationId xmlns:a16="http://schemas.microsoft.com/office/drawing/2014/main" id="{D09D70C3-8C7A-4004-85B7-075388BCEC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3981" y="1551354"/>
            <a:ext cx="3240360" cy="2095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 marL="712788" indent="-712788">
              <a:spcBef>
                <a:spcPct val="20000"/>
              </a:spcBef>
              <a:buChar char="•"/>
              <a:tabLst>
                <a:tab pos="712788" algn="l"/>
                <a:tab pos="908050" algn="l"/>
                <a:tab pos="1822450" algn="l"/>
                <a:tab pos="2736850" algn="l"/>
                <a:tab pos="3651250" algn="l"/>
                <a:tab pos="4565650" algn="l"/>
                <a:tab pos="5480050" algn="l"/>
                <a:tab pos="6394450" algn="l"/>
                <a:tab pos="7308850" algn="l"/>
                <a:tab pos="8223250" algn="l"/>
                <a:tab pos="9137650" algn="l"/>
                <a:tab pos="10052050" algn="l"/>
                <a:tab pos="10329863" algn="l"/>
                <a:tab pos="10779125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712788" algn="l"/>
                <a:tab pos="908050" algn="l"/>
                <a:tab pos="1822450" algn="l"/>
                <a:tab pos="2736850" algn="l"/>
                <a:tab pos="3651250" algn="l"/>
                <a:tab pos="4565650" algn="l"/>
                <a:tab pos="5480050" algn="l"/>
                <a:tab pos="6394450" algn="l"/>
                <a:tab pos="7308850" algn="l"/>
                <a:tab pos="8223250" algn="l"/>
                <a:tab pos="9137650" algn="l"/>
                <a:tab pos="10052050" algn="l"/>
                <a:tab pos="10329863" algn="l"/>
                <a:tab pos="10779125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712788" algn="l"/>
                <a:tab pos="908050" algn="l"/>
                <a:tab pos="1822450" algn="l"/>
                <a:tab pos="2736850" algn="l"/>
                <a:tab pos="3651250" algn="l"/>
                <a:tab pos="4565650" algn="l"/>
                <a:tab pos="5480050" algn="l"/>
                <a:tab pos="6394450" algn="l"/>
                <a:tab pos="7308850" algn="l"/>
                <a:tab pos="8223250" algn="l"/>
                <a:tab pos="9137650" algn="l"/>
                <a:tab pos="10052050" algn="l"/>
                <a:tab pos="10329863" algn="l"/>
                <a:tab pos="1077912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712788" algn="l"/>
                <a:tab pos="908050" algn="l"/>
                <a:tab pos="1822450" algn="l"/>
                <a:tab pos="2736850" algn="l"/>
                <a:tab pos="3651250" algn="l"/>
                <a:tab pos="4565650" algn="l"/>
                <a:tab pos="5480050" algn="l"/>
                <a:tab pos="6394450" algn="l"/>
                <a:tab pos="7308850" algn="l"/>
                <a:tab pos="8223250" algn="l"/>
                <a:tab pos="9137650" algn="l"/>
                <a:tab pos="10052050" algn="l"/>
                <a:tab pos="10329863" algn="l"/>
                <a:tab pos="1077912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712788" algn="l"/>
                <a:tab pos="908050" algn="l"/>
                <a:tab pos="1822450" algn="l"/>
                <a:tab pos="2736850" algn="l"/>
                <a:tab pos="3651250" algn="l"/>
                <a:tab pos="4565650" algn="l"/>
                <a:tab pos="5480050" algn="l"/>
                <a:tab pos="6394450" algn="l"/>
                <a:tab pos="7308850" algn="l"/>
                <a:tab pos="8223250" algn="l"/>
                <a:tab pos="9137650" algn="l"/>
                <a:tab pos="10052050" algn="l"/>
                <a:tab pos="10329863" algn="l"/>
                <a:tab pos="1077912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2788" algn="l"/>
                <a:tab pos="908050" algn="l"/>
                <a:tab pos="1822450" algn="l"/>
                <a:tab pos="2736850" algn="l"/>
                <a:tab pos="3651250" algn="l"/>
                <a:tab pos="4565650" algn="l"/>
                <a:tab pos="5480050" algn="l"/>
                <a:tab pos="6394450" algn="l"/>
                <a:tab pos="7308850" algn="l"/>
                <a:tab pos="8223250" algn="l"/>
                <a:tab pos="9137650" algn="l"/>
                <a:tab pos="10052050" algn="l"/>
                <a:tab pos="10329863" algn="l"/>
                <a:tab pos="1077912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2788" algn="l"/>
                <a:tab pos="908050" algn="l"/>
                <a:tab pos="1822450" algn="l"/>
                <a:tab pos="2736850" algn="l"/>
                <a:tab pos="3651250" algn="l"/>
                <a:tab pos="4565650" algn="l"/>
                <a:tab pos="5480050" algn="l"/>
                <a:tab pos="6394450" algn="l"/>
                <a:tab pos="7308850" algn="l"/>
                <a:tab pos="8223250" algn="l"/>
                <a:tab pos="9137650" algn="l"/>
                <a:tab pos="10052050" algn="l"/>
                <a:tab pos="10329863" algn="l"/>
                <a:tab pos="1077912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2788" algn="l"/>
                <a:tab pos="908050" algn="l"/>
                <a:tab pos="1822450" algn="l"/>
                <a:tab pos="2736850" algn="l"/>
                <a:tab pos="3651250" algn="l"/>
                <a:tab pos="4565650" algn="l"/>
                <a:tab pos="5480050" algn="l"/>
                <a:tab pos="6394450" algn="l"/>
                <a:tab pos="7308850" algn="l"/>
                <a:tab pos="8223250" algn="l"/>
                <a:tab pos="9137650" algn="l"/>
                <a:tab pos="10052050" algn="l"/>
                <a:tab pos="10329863" algn="l"/>
                <a:tab pos="1077912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2788" algn="l"/>
                <a:tab pos="908050" algn="l"/>
                <a:tab pos="1822450" algn="l"/>
                <a:tab pos="2736850" algn="l"/>
                <a:tab pos="3651250" algn="l"/>
                <a:tab pos="4565650" algn="l"/>
                <a:tab pos="5480050" algn="l"/>
                <a:tab pos="6394450" algn="l"/>
                <a:tab pos="7308850" algn="l"/>
                <a:tab pos="8223250" algn="l"/>
                <a:tab pos="9137650" algn="l"/>
                <a:tab pos="10052050" algn="l"/>
                <a:tab pos="10329863" algn="l"/>
                <a:tab pos="1077912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cs-CZ" sz="1800" b="1" dirty="0">
                <a:solidFill>
                  <a:srgbClr val="000000"/>
                </a:solidFill>
              </a:rPr>
              <a:t>RTO	</a:t>
            </a:r>
            <a:r>
              <a:rPr lang="en-GB" altLang="cs-CZ" sz="1400" b="1" dirty="0" err="1">
                <a:solidFill>
                  <a:srgbClr val="000000"/>
                </a:solidFill>
              </a:rPr>
              <a:t>rázová</a:t>
            </a:r>
            <a:r>
              <a:rPr lang="en-GB" altLang="cs-CZ" sz="1400" b="1" dirty="0">
                <a:solidFill>
                  <a:srgbClr val="000000"/>
                </a:solidFill>
              </a:rPr>
              <a:t> </a:t>
            </a:r>
            <a:r>
              <a:rPr lang="en-GB" altLang="cs-CZ" sz="1400" b="1" dirty="0" err="1">
                <a:solidFill>
                  <a:srgbClr val="000000"/>
                </a:solidFill>
              </a:rPr>
              <a:t>oddělovací</a:t>
            </a:r>
            <a:r>
              <a:rPr lang="en-GB" altLang="cs-CZ" sz="1400" b="1" dirty="0">
                <a:solidFill>
                  <a:srgbClr val="000000"/>
                </a:solidFill>
              </a:rPr>
              <a:t> </a:t>
            </a:r>
            <a:r>
              <a:rPr lang="en-GB" altLang="cs-CZ" sz="1400" b="1" dirty="0" err="1">
                <a:solidFill>
                  <a:srgbClr val="000000"/>
                </a:solidFill>
              </a:rPr>
              <a:t>tlumivka</a:t>
            </a:r>
            <a:br>
              <a:rPr lang="en-GB" altLang="cs-CZ" sz="1400" b="1" dirty="0">
                <a:solidFill>
                  <a:srgbClr val="000000"/>
                </a:solidFill>
              </a:rPr>
            </a:br>
            <a:r>
              <a:rPr lang="en-GB" altLang="cs-CZ" sz="1400" dirty="0" err="1">
                <a:solidFill>
                  <a:srgbClr val="000000"/>
                </a:solidFill>
              </a:rPr>
              <a:t>zpožďuje</a:t>
            </a:r>
            <a:r>
              <a:rPr lang="en-GB" altLang="cs-CZ" sz="1400" dirty="0">
                <a:solidFill>
                  <a:srgbClr val="000000"/>
                </a:solidFill>
              </a:rPr>
              <a:t> </a:t>
            </a:r>
            <a:r>
              <a:rPr lang="en-GB" altLang="cs-CZ" sz="1400" dirty="0" err="1">
                <a:solidFill>
                  <a:srgbClr val="000000"/>
                </a:solidFill>
              </a:rPr>
              <a:t>nárůst</a:t>
            </a:r>
            <a:r>
              <a:rPr lang="en-GB" altLang="cs-CZ" sz="1400" dirty="0">
                <a:solidFill>
                  <a:srgbClr val="000000"/>
                </a:solidFill>
              </a:rPr>
              <a:t> </a:t>
            </a:r>
            <a:r>
              <a:rPr lang="en-GB" altLang="cs-CZ" sz="1400" dirty="0" err="1">
                <a:solidFill>
                  <a:srgbClr val="000000"/>
                </a:solidFill>
              </a:rPr>
              <a:t>napětí</a:t>
            </a:r>
            <a:r>
              <a:rPr lang="en-GB" altLang="cs-CZ" sz="1400" dirty="0">
                <a:solidFill>
                  <a:srgbClr val="000000"/>
                </a:solidFill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cs-CZ" sz="1400" dirty="0">
                <a:solidFill>
                  <a:srgbClr val="000000"/>
                </a:solidFill>
              </a:rPr>
              <a:t>	</a:t>
            </a:r>
            <a:r>
              <a:rPr lang="en-GB" altLang="cs-CZ" sz="1400" dirty="0" err="1">
                <a:solidFill>
                  <a:srgbClr val="000000"/>
                </a:solidFill>
              </a:rPr>
              <a:t>na</a:t>
            </a:r>
            <a:r>
              <a:rPr lang="en-GB" altLang="cs-CZ" sz="1400" dirty="0">
                <a:solidFill>
                  <a:srgbClr val="000000"/>
                </a:solidFill>
              </a:rPr>
              <a:t> </a:t>
            </a:r>
            <a:r>
              <a:rPr lang="en-GB" altLang="cs-CZ" sz="1400" dirty="0" err="1">
                <a:solidFill>
                  <a:srgbClr val="000000"/>
                </a:solidFill>
              </a:rPr>
              <a:t>následujícím</a:t>
            </a:r>
            <a:r>
              <a:rPr lang="en-GB" altLang="cs-CZ" sz="1400" dirty="0">
                <a:solidFill>
                  <a:srgbClr val="000000"/>
                </a:solidFill>
              </a:rPr>
              <a:t> </a:t>
            </a:r>
            <a:r>
              <a:rPr lang="en-GB" altLang="cs-CZ" sz="1400" dirty="0" err="1">
                <a:solidFill>
                  <a:srgbClr val="000000"/>
                </a:solidFill>
              </a:rPr>
              <a:t>prvku</a:t>
            </a:r>
            <a:r>
              <a:rPr lang="en-GB" altLang="cs-CZ" sz="1400" dirty="0">
                <a:solidFill>
                  <a:srgbClr val="000000"/>
                </a:solidFill>
              </a:rPr>
              <a:t> a </a:t>
            </a:r>
            <a:r>
              <a:rPr lang="en-GB" altLang="cs-CZ" sz="1400" dirty="0" err="1">
                <a:solidFill>
                  <a:srgbClr val="000000"/>
                </a:solidFill>
              </a:rPr>
              <a:t>zamezí</a:t>
            </a:r>
            <a:r>
              <a:rPr lang="en-GB" altLang="cs-CZ" sz="1400" dirty="0">
                <a:solidFill>
                  <a:srgbClr val="000000"/>
                </a:solidFill>
              </a:rPr>
              <a:t> </a:t>
            </a:r>
            <a:r>
              <a:rPr lang="en-GB" altLang="cs-CZ" sz="1400" dirty="0" err="1">
                <a:solidFill>
                  <a:srgbClr val="000000"/>
                </a:solidFill>
              </a:rPr>
              <a:t>tak</a:t>
            </a:r>
            <a:r>
              <a:rPr lang="en-GB" altLang="cs-CZ" sz="1400" dirty="0">
                <a:solidFill>
                  <a:srgbClr val="000000"/>
                </a:solidFill>
              </a:rPr>
              <a:t> </a:t>
            </a:r>
            <a:r>
              <a:rPr lang="en-GB" altLang="cs-CZ" sz="1400" dirty="0" err="1">
                <a:solidFill>
                  <a:srgbClr val="000000"/>
                </a:solidFill>
              </a:rPr>
              <a:t>spuštění</a:t>
            </a:r>
            <a:r>
              <a:rPr lang="en-GB" altLang="cs-CZ" sz="1400" dirty="0">
                <a:solidFill>
                  <a:srgbClr val="000000"/>
                </a:solidFill>
              </a:rPr>
              <a:t> </a:t>
            </a:r>
            <a:r>
              <a:rPr lang="en-GB" altLang="cs-CZ" sz="1400" dirty="0" err="1">
                <a:solidFill>
                  <a:srgbClr val="000000"/>
                </a:solidFill>
              </a:rPr>
              <a:t>rychlejší</a:t>
            </a:r>
            <a:r>
              <a:rPr lang="en-GB" altLang="cs-CZ" sz="1400" dirty="0">
                <a:solidFill>
                  <a:srgbClr val="000000"/>
                </a:solidFill>
              </a:rPr>
              <a:t> </a:t>
            </a:r>
            <a:r>
              <a:rPr lang="en-GB" altLang="cs-CZ" sz="1400" dirty="0" err="1">
                <a:solidFill>
                  <a:srgbClr val="000000"/>
                </a:solidFill>
              </a:rPr>
              <a:t>ochrany</a:t>
            </a:r>
            <a:r>
              <a:rPr lang="cs-CZ" altLang="cs-CZ" sz="1400" dirty="0">
                <a:solidFill>
                  <a:srgbClr val="000000"/>
                </a:solidFill>
              </a:rPr>
              <a:t> (varistor)</a:t>
            </a:r>
            <a:r>
              <a:rPr lang="en-GB" altLang="cs-CZ" sz="1400" dirty="0">
                <a:solidFill>
                  <a:srgbClr val="000000"/>
                </a:solidFill>
              </a:rPr>
              <a:t> </a:t>
            </a:r>
            <a:r>
              <a:rPr lang="en-GB" altLang="cs-CZ" sz="1400" dirty="0" err="1">
                <a:solidFill>
                  <a:srgbClr val="000000"/>
                </a:solidFill>
              </a:rPr>
              <a:t>před</a:t>
            </a:r>
            <a:r>
              <a:rPr lang="en-GB" altLang="cs-CZ" sz="1400" dirty="0">
                <a:solidFill>
                  <a:srgbClr val="000000"/>
                </a:solidFill>
              </a:rPr>
              <a:t> </a:t>
            </a:r>
            <a:r>
              <a:rPr lang="en-GB" altLang="cs-CZ" sz="1400" dirty="0" err="1">
                <a:solidFill>
                  <a:srgbClr val="000000"/>
                </a:solidFill>
              </a:rPr>
              <a:t>pomalejší</a:t>
            </a:r>
            <a:r>
              <a:rPr lang="cs-CZ" altLang="cs-CZ" sz="1400" dirty="0">
                <a:solidFill>
                  <a:srgbClr val="000000"/>
                </a:solidFill>
              </a:rPr>
              <a:t> (bleskojistka)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400" dirty="0">
                <a:solidFill>
                  <a:srgbClr val="000000"/>
                </a:solidFill>
              </a:rPr>
              <a:t>	nebo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400" dirty="0">
                <a:solidFill>
                  <a:srgbClr val="000000"/>
                </a:solidFill>
              </a:rPr>
              <a:t>	svodič třídy B s elektronicky řízenou zapalovací spouští</a:t>
            </a:r>
            <a:endParaRPr lang="en-GB" altLang="cs-CZ" sz="1400" dirty="0">
              <a:solidFill>
                <a:srgbClr val="000000"/>
              </a:solidFill>
            </a:endParaRP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80042879-3595-46FD-85DE-62D02527E5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7384" y="4005064"/>
            <a:ext cx="3541645" cy="2654541"/>
          </a:xfrm>
          <a:prstGeom prst="rect">
            <a:avLst/>
          </a:prstGeom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C9E33CB3-81F4-4102-BF06-4D0605ED45BF}"/>
              </a:ext>
            </a:extLst>
          </p:cNvPr>
          <p:cNvSpPr txBox="1"/>
          <p:nvPr/>
        </p:nvSpPr>
        <p:spPr>
          <a:xfrm>
            <a:off x="6660232" y="5306646"/>
            <a:ext cx="860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b="1" dirty="0">
                <a:solidFill>
                  <a:srgbClr val="00B050"/>
                </a:solidFill>
              </a:rPr>
              <a:t>s RTO</a:t>
            </a: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9ED0AB78-2051-4419-B4F7-539DE44D8BCB}"/>
              </a:ext>
            </a:extLst>
          </p:cNvPr>
          <p:cNvSpPr txBox="1"/>
          <p:nvPr/>
        </p:nvSpPr>
        <p:spPr>
          <a:xfrm>
            <a:off x="5868144" y="4768076"/>
            <a:ext cx="1116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b="1" dirty="0">
                <a:solidFill>
                  <a:srgbClr val="FF0000"/>
                </a:solidFill>
              </a:rPr>
              <a:t>bez RTO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ovéPole 6">
            <a:extLst>
              <a:ext uri="{FF2B5EF4-FFF2-40B4-BE49-F238E27FC236}">
                <a16:creationId xmlns:a16="http://schemas.microsoft.com/office/drawing/2014/main" id="{074EC9DE-1303-4AA8-99E3-32BC2F31FEB1}"/>
              </a:ext>
            </a:extLst>
          </p:cNvPr>
          <p:cNvSpPr txBox="1"/>
          <p:nvPr/>
        </p:nvSpPr>
        <p:spPr>
          <a:xfrm>
            <a:off x="342245" y="836712"/>
            <a:ext cx="8156819" cy="56169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400" dirty="0">
                <a:hlinkClick r:id="rId2"/>
              </a:rPr>
              <a:t>http://www.odbornecasopisy.cz/elektro/casopis/tema/prepetove-ochrany-pro-antenni-svody--13470</a:t>
            </a:r>
            <a:endParaRPr lang="cs-CZ" sz="1400" dirty="0"/>
          </a:p>
          <a:p>
            <a:endParaRPr lang="cs-CZ" sz="14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sz="1600" dirty="0"/>
              <a:t>přepěťová ochrana s bleskojistkou plněnou plynem (řada HX, FX),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sz="1600" dirty="0"/>
              <a:t>ochrana se </a:t>
            </a:r>
            <a:r>
              <a:rPr lang="cs-CZ" sz="1600" dirty="0" err="1"/>
              <a:t>čtvrtvlnným</a:t>
            </a:r>
            <a:r>
              <a:rPr lang="cs-CZ" sz="1600" dirty="0"/>
              <a:t> zkratem – l/4 (řada ZX),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sz="1600" dirty="0"/>
              <a:t>jemné ochrany se supresorovými diodami (supresor – hradicí mřížka elektronky)</a:t>
            </a:r>
            <a:br>
              <a:rPr lang="cs-CZ" sz="1600" dirty="0"/>
            </a:br>
            <a:r>
              <a:rPr lang="cs-CZ" sz="1600" dirty="0"/>
              <a:t>a dalšími prvky se používají pro zlepšení ochrany citlivých zařízení (řada SX).</a:t>
            </a:r>
          </a:p>
          <a:p>
            <a:pPr>
              <a:spcBef>
                <a:spcPts val="600"/>
              </a:spcBef>
            </a:pPr>
            <a:r>
              <a:rPr lang="cs-CZ" sz="1400" dirty="0"/>
              <a:t>Plynové svodiče přepětí mohou být použity jen v přijímačích a u vysílačů nižších výkonů. Při použití bleskojistek s vyšším zapalovacím napětím, které umožňují přenášet vyšší výkony, se zvyšuje zbytkové přepětí a snižuje se ochrana vysílačů. Plynem plněná bleskojistka je schopna svést určitý omezený počet proudových impulsů, proto se doporučuje ji po určité době provozu (zpravidla po pěti letech) vyměnit za novou.</a:t>
            </a:r>
          </a:p>
          <a:p>
            <a:pPr>
              <a:spcBef>
                <a:spcPts val="600"/>
              </a:spcBef>
            </a:pPr>
            <a:r>
              <a:rPr lang="cs-CZ" sz="1400" dirty="0" err="1"/>
              <a:t>Čtvrtvlnný</a:t>
            </a:r>
            <a:r>
              <a:rPr lang="cs-CZ" sz="1400" dirty="0"/>
              <a:t> zkrat se zapojuje paralelně k chráněnému zařízení, je naladěn na přenos určité frekvence a pro ostatní přenášené frekvence tvoří zkrat. To znemožňuje i přenos napájení koaxiálním kabelem. Pro přenos na základní frekvenci znamená </a:t>
            </a:r>
            <a:r>
              <a:rPr lang="cs-CZ" sz="1400" dirty="0" err="1"/>
              <a:t>čtvrtvlnné</a:t>
            </a:r>
            <a:r>
              <a:rPr lang="cs-CZ" sz="1400" dirty="0"/>
              <a:t> zkratovací vedení minimální útlum; je zde zajištěn i velmi dobrý poměr stojatých vln na odrazu (VSWR). Typická šířka pásma při VSWR do 1,1 je 10 %. Je-li povolen VSWR do hodnoty 1,2, může být relativní šířka pásma až 20 %. Při zvětšování šířky pásma je ale nutné počítat se zvýšením zbytkového přepětí za ochranou. Při proudovém impulsu 30 </a:t>
            </a:r>
            <a:r>
              <a:rPr lang="cs-CZ" sz="1400" dirty="0" err="1"/>
              <a:t>kA</a:t>
            </a:r>
            <a:r>
              <a:rPr lang="cs-CZ" sz="1400" dirty="0"/>
              <a:t> (8/20) je zbytkové přepětí mezi 10 a 60 V </a:t>
            </a:r>
            <a:r>
              <a:rPr lang="cs-CZ" sz="1400" dirty="0" err="1"/>
              <a:t>v</a:t>
            </a:r>
            <a:r>
              <a:rPr lang="cs-CZ" sz="1400" dirty="0"/>
              <a:t> závislosti na poměru impedance zkratu a vedení. Je proto nezbytné udělat kompromis mezi šířkou pásma a přípustným zbytkovým přepětím.</a:t>
            </a:r>
          </a:p>
          <a:p>
            <a:pPr>
              <a:spcBef>
                <a:spcPts val="600"/>
              </a:spcBef>
            </a:pPr>
            <a:r>
              <a:rPr lang="cs-CZ" sz="1400" dirty="0"/>
              <a:t>Jemné ochrany konstruované s použitím supresorových diod se vyrábějí pro frekvenci do 2,15 GHz. Jsou výhradně určeny pro vstupy citlivých přijímačů a zesilovačů. V praxi se kombinují s koaxiálními plynovými bleskojistkami jako ochranné kaskády. Koaxiální plynová bleskojistka se instaluje jako první stupeň na vstupu kabelu do objektu a jemná ochrana se montuje přímo na vstup chráněného zařízení. 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44B76BA1-BE30-49DF-96D1-B2FBB55636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9464" y="142264"/>
            <a:ext cx="8229600" cy="850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333399"/>
              </a:buClr>
              <a:buFontTx/>
              <a:buNone/>
            </a:pPr>
            <a:r>
              <a:rPr lang="cs-CZ" altLang="cs-CZ" sz="2800" b="1" dirty="0">
                <a:solidFill>
                  <a:srgbClr val="333399"/>
                </a:solidFill>
              </a:rPr>
              <a:t>Koaxiální přepěťové ochrany</a:t>
            </a:r>
          </a:p>
        </p:txBody>
      </p:sp>
    </p:spTree>
    <p:extLst>
      <p:ext uri="{BB962C8B-B14F-4D97-AF65-F5344CB8AC3E}">
        <p14:creationId xmlns:p14="http://schemas.microsoft.com/office/powerpoint/2010/main" val="295916528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ovéPole 6">
            <a:extLst>
              <a:ext uri="{FF2B5EF4-FFF2-40B4-BE49-F238E27FC236}">
                <a16:creationId xmlns:a16="http://schemas.microsoft.com/office/drawing/2014/main" id="{074EC9DE-1303-4AA8-99E3-32BC2F31FEB1}"/>
              </a:ext>
            </a:extLst>
          </p:cNvPr>
          <p:cNvSpPr txBox="1"/>
          <p:nvPr/>
        </p:nvSpPr>
        <p:spPr>
          <a:xfrm>
            <a:off x="176262" y="764704"/>
            <a:ext cx="5043810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400" dirty="0"/>
              <a:t>SX – jemné přepěťové ochrany zajišťující nízké zbytkové přepětí při svedení proudu do amplitudy až 5 </a:t>
            </a:r>
            <a:r>
              <a:rPr lang="cs-CZ" sz="1400" dirty="0" err="1"/>
              <a:t>kA</a:t>
            </a:r>
            <a:r>
              <a:rPr lang="cs-CZ" sz="1400" dirty="0"/>
              <a:t> (8/20), rozsah podle použitých konektorů až do 2,15 GHz, konektory IEC (pro TV pásmo), F, BNC;</a:t>
            </a:r>
          </a:p>
          <a:p>
            <a:endParaRPr lang="cs-CZ" sz="1400" dirty="0"/>
          </a:p>
          <a:p>
            <a:r>
              <a:rPr lang="cs-CZ" sz="1400" dirty="0"/>
              <a:t>FX – koaxiální bleskojistky s nevýměnnou plynovou bleskojistkou, hrubá ochrana, rozsah do 2,15 GHz, konektory IEC, BNC, F;</a:t>
            </a:r>
          </a:p>
          <a:p>
            <a:endParaRPr lang="cs-CZ" sz="1400" dirty="0"/>
          </a:p>
          <a:p>
            <a:r>
              <a:rPr lang="cs-CZ" sz="1400" dirty="0"/>
              <a:t>HX – koaxiální bleskojistky s výměnnou plynovou patronou s vynikajícími vysokofrekvenčními charakteristikami, umožňující použití v rozsahu do 2,5 GHz, konektory N, BNC, TNC. Doporučené použití především do frekvence 1 GHz, pro vyšší frekvence do 2,5 GHz, zejména tam, kde je požadována velká šířka pásma a/nebo přenos napájení koaxiálním kabelem;</a:t>
            </a:r>
          </a:p>
          <a:p>
            <a:endParaRPr lang="cs-CZ" sz="1400" dirty="0"/>
          </a:p>
          <a:p>
            <a:r>
              <a:rPr lang="cs-CZ" sz="1400" dirty="0"/>
              <a:t>ZX – </a:t>
            </a:r>
            <a:r>
              <a:rPr lang="cs-CZ" sz="1400" dirty="0" err="1"/>
              <a:t>čtvrtvlnné</a:t>
            </a:r>
            <a:r>
              <a:rPr lang="cs-CZ" sz="1400" dirty="0"/>
              <a:t> zkraty, určené především pro vyšší frekvence 0,8 až 6 GHz, jsou vyráběny od frekvence 400 MHz (typicky pro 0,9 GHz, 1,8 GHz, 2,4 GHz, 3,8 GHz a 5,8 GHz), konektory N, 7/16 a kombinace </a:t>
            </a:r>
            <a:r>
              <a:rPr lang="cs-CZ" sz="1400" dirty="0" err="1"/>
              <a:t>čtvrtvlnného</a:t>
            </a:r>
            <a:r>
              <a:rPr lang="cs-CZ" sz="1400" dirty="0"/>
              <a:t> zkratu s redukcí z N na SMA, RSMB, popř. </a:t>
            </a:r>
            <a:r>
              <a:rPr lang="cs-CZ" sz="1400" dirty="0" err="1"/>
              <a:t>pigtail</a:t>
            </a:r>
            <a:r>
              <a:rPr lang="cs-CZ" sz="1400" dirty="0"/>
              <a:t> (subminiaturní konektor). </a:t>
            </a:r>
            <a:r>
              <a:rPr lang="cs-CZ" sz="1400" dirty="0" err="1"/>
              <a:t>Čtvrtvlnné</a:t>
            </a:r>
            <a:r>
              <a:rPr lang="cs-CZ" sz="1400" dirty="0"/>
              <a:t> zkratové ochrany SALTEK řady ZX pro pásmo 2,4 GHz (bezdrátový internet) spojené s redukcí z konektoru N na SMA (pro </a:t>
            </a:r>
            <a:r>
              <a:rPr lang="cs-CZ" sz="1400" dirty="0" err="1"/>
              <a:t>Breeznet</a:t>
            </a:r>
            <a:r>
              <a:rPr lang="cs-CZ" sz="1400" dirty="0"/>
              <a:t>), RSMB (Z-COM) a </a:t>
            </a:r>
            <a:r>
              <a:rPr lang="cs-CZ" sz="1400" dirty="0" err="1"/>
              <a:t>pigtail</a:t>
            </a:r>
            <a:r>
              <a:rPr lang="cs-CZ" sz="1400" dirty="0"/>
              <a:t> (</a:t>
            </a:r>
            <a:r>
              <a:rPr lang="cs-CZ" sz="1400" dirty="0" err="1"/>
              <a:t>Orinoco</a:t>
            </a:r>
            <a:r>
              <a:rPr lang="cs-CZ" sz="1400" dirty="0"/>
              <a:t>) jsou uzpůsobeny speciálně pro mikrovlnná internetová pojítka.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76390B71-60CD-4A77-84D3-48325EC6E2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0"/>
            <a:ext cx="3096344" cy="3268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B98118A4-F62C-4B81-B19F-BF1A0374A2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9181" y="2780928"/>
            <a:ext cx="3839639" cy="2733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5">
            <a:extLst>
              <a:ext uri="{FF2B5EF4-FFF2-40B4-BE49-F238E27FC236}">
                <a16:creationId xmlns:a16="http://schemas.microsoft.com/office/drawing/2014/main" id="{44B76BA1-BE30-49DF-96D1-B2FBB55636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263" y="69721"/>
            <a:ext cx="6390768" cy="850900"/>
          </a:xfrm>
          <a:prstGeom prst="rect">
            <a:avLst/>
          </a:prstGeom>
          <a:noFill/>
          <a:ln>
            <a:noFill/>
          </a:ln>
          <a:effectLst/>
        </p:spPr>
        <p:txBody>
          <a:bodyPr lIns="90000" tIns="46800" rIns="90000" bIns="46800" anchor="ctr"/>
          <a:lstStyle>
            <a:lvl1pPr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333399"/>
              </a:buClr>
              <a:buFontTx/>
              <a:buNone/>
            </a:pPr>
            <a:r>
              <a:rPr lang="cs-CZ" altLang="cs-CZ" sz="2800" b="1" dirty="0">
                <a:solidFill>
                  <a:srgbClr val="333399"/>
                </a:solidFill>
              </a:rPr>
              <a:t>Koaxiální přepěťové ochrany </a:t>
            </a:r>
            <a:r>
              <a:rPr lang="cs-CZ" altLang="cs-CZ" sz="2800" b="1" dirty="0" err="1">
                <a:solidFill>
                  <a:srgbClr val="333399"/>
                </a:solidFill>
              </a:rPr>
              <a:t>Saltek</a:t>
            </a:r>
            <a:endParaRPr lang="cs-CZ" altLang="cs-CZ" sz="2800" b="1" dirty="0">
              <a:solidFill>
                <a:srgbClr val="333399"/>
              </a:solidFill>
            </a:endParaRPr>
          </a:p>
        </p:txBody>
      </p:sp>
      <p:pic>
        <p:nvPicPr>
          <p:cNvPr id="2054" name="Picture 6">
            <a:extLst>
              <a:ext uri="{FF2B5EF4-FFF2-40B4-BE49-F238E27FC236}">
                <a16:creationId xmlns:a16="http://schemas.microsoft.com/office/drawing/2014/main" id="{AC26E3F7-35D5-4791-91A9-1C8FBF8B9B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0961" y="2571084"/>
            <a:ext cx="2196777" cy="4102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200896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A4E3C4F3-0215-44CF-B813-12AF4541E4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552" y="476672"/>
            <a:ext cx="8229600" cy="1143000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cs-CZ" altLang="cs-CZ" sz="40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Magnetické pole síťového kmitočtu – zkouška odolnosti</a:t>
            </a:r>
          </a:p>
        </p:txBody>
      </p:sp>
      <p:pic>
        <p:nvPicPr>
          <p:cNvPr id="3074" name="Picture 2" descr="Plotting Spatial Derivatives of the Magnetic Field | COMSOL Blog">
            <a:extLst>
              <a:ext uri="{FF2B5EF4-FFF2-40B4-BE49-F238E27FC236}">
                <a16:creationId xmlns:a16="http://schemas.microsoft.com/office/drawing/2014/main" id="{9A94CDB5-A880-4F59-A278-7894088032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57400"/>
            <a:ext cx="9144000" cy="48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395" name="Rectangle 3">
            <a:extLst>
              <a:ext uri="{FF2B5EF4-FFF2-40B4-BE49-F238E27FC236}">
                <a16:creationId xmlns:a16="http://schemas.microsoft.com/office/drawing/2014/main" id="{7FF3E6CE-0C24-4101-AB0E-AA7A8E2938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6" y="2057400"/>
            <a:ext cx="3808512" cy="648072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defRPr/>
            </a:pPr>
            <a:r>
              <a:rPr lang="cs-CZ" altLang="cs-CZ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ČSN EN 61000-4-8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>
            <a:extLst>
              <a:ext uri="{FF2B5EF4-FFF2-40B4-BE49-F238E27FC236}">
                <a16:creationId xmlns:a16="http://schemas.microsoft.com/office/drawing/2014/main" id="{F1EA9756-233C-4F1F-91FD-B6841E4BF0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11046" y="232048"/>
            <a:ext cx="7488832" cy="984371"/>
          </a:xfrm>
        </p:spPr>
        <p:txBody>
          <a:bodyPr/>
          <a:lstStyle/>
          <a:p>
            <a:pPr algn="l" eaLnBrk="1" hangingPunct="1"/>
            <a:r>
              <a:rPr lang="cs-CZ" altLang="cs-CZ" sz="2800" b="1" dirty="0">
                <a:solidFill>
                  <a:schemeClr val="accent2"/>
                </a:solidFill>
              </a:rPr>
              <a:t>Magnetické pole síťového kmitočtu</a:t>
            </a:r>
            <a:br>
              <a:rPr lang="cs-CZ" altLang="cs-CZ" sz="2800" b="1" dirty="0">
                <a:solidFill>
                  <a:schemeClr val="accent2"/>
                </a:solidFill>
              </a:rPr>
            </a:br>
            <a:r>
              <a:rPr lang="cs-CZ" altLang="cs-CZ" sz="2800" b="1" dirty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ČSN EN 61000-4-8</a:t>
            </a:r>
            <a:endParaRPr lang="cs-CZ" altLang="cs-CZ" sz="2800" b="1" dirty="0">
              <a:solidFill>
                <a:schemeClr val="accent2"/>
              </a:solidFill>
            </a:endParaRPr>
          </a:p>
        </p:txBody>
      </p:sp>
      <p:sp>
        <p:nvSpPr>
          <p:cNvPr id="84995" name="Rectangle 3">
            <a:extLst>
              <a:ext uri="{FF2B5EF4-FFF2-40B4-BE49-F238E27FC236}">
                <a16:creationId xmlns:a16="http://schemas.microsoft.com/office/drawing/2014/main" id="{411ADE06-366F-426F-B6DF-38D5AAA56F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67544" y="1412776"/>
            <a:ext cx="8435280" cy="5213176"/>
          </a:xfrm>
        </p:spPr>
        <p:txBody>
          <a:bodyPr/>
          <a:lstStyle/>
          <a:p>
            <a:pPr eaLnBrk="1" hangingPunct="1">
              <a:lnSpc>
                <a:spcPct val="80000"/>
              </a:lnSpc>
              <a:spcBef>
                <a:spcPct val="50000"/>
              </a:spcBef>
              <a:buFont typeface="Wingdings" panose="05000000000000000000" pitchFamily="2" charset="2"/>
              <a:buChar char="§"/>
            </a:pPr>
            <a:r>
              <a:rPr lang="cs-CZ" altLang="cs-CZ" sz="1800" dirty="0"/>
              <a:t>stanovuje požadavky na odolnost zařízení průmyslových instalací, elektráren, rozvoden </a:t>
            </a:r>
            <a:r>
              <a:rPr lang="cs-CZ" altLang="cs-CZ" sz="1800" dirty="0" err="1"/>
              <a:t>vn</a:t>
            </a:r>
            <a:r>
              <a:rPr lang="cs-CZ" altLang="cs-CZ" sz="1800" dirty="0"/>
              <a:t> a </a:t>
            </a:r>
            <a:r>
              <a:rPr lang="cs-CZ" altLang="cs-CZ" sz="1800" dirty="0" err="1"/>
              <a:t>vvn</a:t>
            </a:r>
            <a:endParaRPr lang="cs-CZ" altLang="cs-CZ" sz="1800" dirty="0"/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buFont typeface="Wingdings" panose="05000000000000000000" pitchFamily="2" charset="2"/>
              <a:buChar char="§"/>
            </a:pPr>
            <a:r>
              <a:rPr lang="cs-CZ" altLang="cs-CZ" sz="1800" dirty="0"/>
              <a:t>rušení je způsobeno proudem síťového kmitočtu ve vodičích nebo od jiných přístrojů (transformátory)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buFont typeface="Wingdings" panose="05000000000000000000" pitchFamily="2" charset="2"/>
              <a:buChar char="§"/>
            </a:pPr>
            <a:r>
              <a:rPr lang="cs-CZ" altLang="cs-CZ" sz="1800" dirty="0"/>
              <a:t>proud za normálních provozních podmínek – ustálené magnetické pole relativně nízké intenzity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buFont typeface="Wingdings" panose="05000000000000000000" pitchFamily="2" charset="2"/>
              <a:buChar char="§"/>
            </a:pPr>
            <a:r>
              <a:rPr lang="cs-CZ" altLang="cs-CZ" sz="1800" dirty="0"/>
              <a:t>poruchový proud – intenzivní magnetická pole krátkého trvání (reakce ochran)</a:t>
            </a:r>
          </a:p>
          <a:p>
            <a:pPr marL="0" indent="0" eaLnBrk="1" hangingPunct="1">
              <a:lnSpc>
                <a:spcPct val="80000"/>
              </a:lnSpc>
              <a:spcBef>
                <a:spcPct val="50000"/>
              </a:spcBef>
              <a:buNone/>
            </a:pPr>
            <a:r>
              <a:rPr lang="cs-CZ" altLang="cs-CZ" sz="1800" u="sng" dirty="0"/>
              <a:t>Typické intenzity magnetického pole</a:t>
            </a:r>
            <a:r>
              <a:rPr lang="cs-CZ" altLang="cs-CZ" sz="1800" dirty="0"/>
              <a:t>:</a:t>
            </a:r>
          </a:p>
          <a:p>
            <a:pPr marL="571500" indent="-571500" eaLnBrk="1" hangingPunct="1">
              <a:lnSpc>
                <a:spcPct val="80000"/>
              </a:lnSpc>
              <a:spcBef>
                <a:spcPct val="50000"/>
              </a:spcBef>
              <a:buFont typeface="+mj-lt"/>
              <a:buAutoNum type="alphaLcParenR"/>
            </a:pPr>
            <a:r>
              <a:rPr lang="cs-CZ" altLang="cs-CZ" sz="1800" dirty="0"/>
              <a:t>domácí spotřebiče 0,03 – 10 A/m ve vzdálenosti 30 cm od přístroje</a:t>
            </a:r>
          </a:p>
          <a:p>
            <a:pPr marL="571500" indent="-571500" eaLnBrk="1" hangingPunct="1">
              <a:lnSpc>
                <a:spcPct val="80000"/>
              </a:lnSpc>
              <a:spcBef>
                <a:spcPct val="50000"/>
              </a:spcBef>
              <a:buFont typeface="+mj-lt"/>
              <a:buAutoNum type="alphaLcParenR"/>
            </a:pPr>
            <a:r>
              <a:rPr lang="cs-CZ" altLang="cs-CZ" sz="1800" dirty="0"/>
              <a:t>vedení </a:t>
            </a:r>
            <a:r>
              <a:rPr lang="cs-CZ" altLang="cs-CZ" sz="1800" dirty="0" err="1"/>
              <a:t>vvn</a:t>
            </a:r>
            <a:r>
              <a:rPr lang="cs-CZ" altLang="cs-CZ" sz="1800" dirty="0"/>
              <a:t> 10 A/m/</a:t>
            </a:r>
            <a:r>
              <a:rPr lang="cs-CZ" altLang="cs-CZ" sz="1800" dirty="0" err="1"/>
              <a:t>kA</a:t>
            </a:r>
            <a:r>
              <a:rPr lang="cs-CZ" altLang="cs-CZ" sz="1800" dirty="0"/>
              <a:t> pod stožárem; 16 A/m/</a:t>
            </a:r>
            <a:r>
              <a:rPr lang="cs-CZ" altLang="cs-CZ" sz="1800" dirty="0" err="1"/>
              <a:t>kA</a:t>
            </a:r>
            <a:r>
              <a:rPr lang="cs-CZ" altLang="cs-CZ" sz="1800" dirty="0"/>
              <a:t> pod středem rozpětí;</a:t>
            </a:r>
            <a:br>
              <a:rPr lang="cs-CZ" altLang="cs-CZ" sz="1800" dirty="0"/>
            </a:br>
            <a:r>
              <a:rPr lang="cs-CZ" altLang="cs-CZ" sz="1800" dirty="0"/>
              <a:t>cca 1/3 uvedených hodnot 30 m od vedení (závisí na konfiguraci vedení)</a:t>
            </a:r>
          </a:p>
          <a:p>
            <a:pPr marL="571500" indent="-571500" eaLnBrk="1" hangingPunct="1">
              <a:lnSpc>
                <a:spcPct val="80000"/>
              </a:lnSpc>
              <a:spcBef>
                <a:spcPct val="50000"/>
              </a:spcBef>
              <a:buFont typeface="+mj-lt"/>
              <a:buAutoNum type="alphaLcParenR"/>
            </a:pPr>
            <a:r>
              <a:rPr lang="cs-CZ" altLang="cs-CZ" sz="1800" dirty="0"/>
              <a:t>rozvodny </a:t>
            </a:r>
            <a:r>
              <a:rPr lang="cs-CZ" altLang="cs-CZ" sz="1800" dirty="0" err="1"/>
              <a:t>vvn</a:t>
            </a:r>
            <a:r>
              <a:rPr lang="cs-CZ" altLang="cs-CZ" sz="1800" dirty="0"/>
              <a:t> pod sběrnicemi 14 A/m (220kV; 0,5 </a:t>
            </a:r>
            <a:r>
              <a:rPr lang="cs-CZ" altLang="cs-CZ" sz="1800" dirty="0" err="1"/>
              <a:t>kA</a:t>
            </a:r>
            <a:r>
              <a:rPr lang="cs-CZ" altLang="cs-CZ" sz="1800" dirty="0"/>
              <a:t>); 9 A/m (400kV),</a:t>
            </a:r>
            <a:br>
              <a:rPr lang="cs-CZ" altLang="cs-CZ" sz="1800" dirty="0"/>
            </a:br>
            <a:r>
              <a:rPr lang="cs-CZ" altLang="cs-CZ" sz="1800" dirty="0"/>
              <a:t>v místnosti ochran 1,1 – 7 A/m v závislosti na vzdálenosti zařízení</a:t>
            </a:r>
          </a:p>
          <a:p>
            <a:pPr marL="571500" indent="-571500" eaLnBrk="1" hangingPunct="1">
              <a:lnSpc>
                <a:spcPct val="80000"/>
              </a:lnSpc>
              <a:spcBef>
                <a:spcPct val="50000"/>
              </a:spcBef>
              <a:buFont typeface="+mj-lt"/>
              <a:buAutoNum type="alphaLcParenR"/>
            </a:pPr>
            <a:r>
              <a:rPr lang="cs-CZ" altLang="cs-CZ" sz="1800" dirty="0"/>
              <a:t>elektrárny 14 - 85 A/m ve vzdálenosti 30 cm od sběrnic </a:t>
            </a:r>
            <a:r>
              <a:rPr lang="cs-CZ" altLang="cs-CZ" sz="1800" dirty="0" err="1"/>
              <a:t>vn</a:t>
            </a:r>
            <a:r>
              <a:rPr lang="cs-CZ" altLang="cs-CZ" sz="1800" dirty="0"/>
              <a:t> (2,2 </a:t>
            </a:r>
            <a:r>
              <a:rPr lang="cs-CZ" altLang="cs-CZ" sz="1800" dirty="0" err="1"/>
              <a:t>kA</a:t>
            </a:r>
            <a:r>
              <a:rPr lang="cs-CZ" altLang="cs-CZ" sz="1800" dirty="0"/>
              <a:t>) a 8,5 – 35 A/m ve vzdálenosti 1 m; 8 – 13 A/m ve vzdálenosti 30 cm od kobek 6 </a:t>
            </a:r>
            <a:r>
              <a:rPr lang="cs-CZ" altLang="cs-CZ" sz="1800" dirty="0" err="1"/>
              <a:t>kV</a:t>
            </a:r>
            <a:r>
              <a:rPr lang="cs-CZ" altLang="cs-CZ" sz="1800" dirty="0"/>
              <a:t> a 3,5 – 4 A/m ve vzdálenosti 1 m;  26 A/m ve vzdálenosti 30 cm od čerpadel 6 MVA; 14 A/m ve vzdálenosti 30 cm od transformátoru 600 MVA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3">
            <a:extLst>
              <a:ext uri="{FF2B5EF4-FFF2-40B4-BE49-F238E27FC236}">
                <a16:creationId xmlns:a16="http://schemas.microsoft.com/office/drawing/2014/main" id="{8D4D92CE-A465-4AD0-B3C8-20BE21458A5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18293" y="689363"/>
            <a:ext cx="8502180" cy="5979997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cs-CZ" altLang="cs-CZ" sz="2000" b="1" dirty="0">
                <a:solidFill>
                  <a:schemeClr val="accent2"/>
                </a:solidFill>
                <a:latin typeface="Arial" panose="020B0604020202020204" pitchFamily="34" charset="0"/>
              </a:rPr>
              <a:t>Výběr zkušebních úrovní: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cs-CZ" altLang="cs-CZ" sz="1600" b="1" dirty="0">
                <a:solidFill>
                  <a:schemeClr val="accent2"/>
                </a:solidFill>
                <a:latin typeface="Arial" panose="020B0604020202020204" pitchFamily="34" charset="0"/>
              </a:rPr>
              <a:t>Třída 1:</a:t>
            </a:r>
            <a:r>
              <a:rPr lang="cs-CZ" altLang="cs-CZ" sz="1600" b="1" i="1" dirty="0"/>
              <a:t> </a:t>
            </a:r>
            <a:r>
              <a:rPr lang="cs-CZ" altLang="cs-CZ" sz="1600" dirty="0"/>
              <a:t>může být použit citlivý přístroj používající elektronový svazek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cs-CZ" altLang="cs-CZ" sz="1600" b="1" dirty="0">
                <a:solidFill>
                  <a:schemeClr val="accent2"/>
                </a:solidFill>
                <a:latin typeface="Arial" panose="020B0604020202020204" pitchFamily="34" charset="0"/>
              </a:rPr>
              <a:t>Třída 2:</a:t>
            </a:r>
            <a:r>
              <a:rPr lang="cs-CZ" altLang="cs-CZ" sz="1600" b="1" i="1" dirty="0"/>
              <a:t> 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cs-CZ" altLang="cs-CZ" sz="1600" dirty="0"/>
              <a:t>dobře chráněné prostředí (domácnost, obchod, chráněné prostory nemocnic vzdálené od vodičů ochranné země, prostory průmyslových instalací a </a:t>
            </a:r>
            <a:r>
              <a:rPr lang="cs-CZ" altLang="cs-CZ" sz="1600" dirty="0" err="1"/>
              <a:t>vvn</a:t>
            </a:r>
            <a:r>
              <a:rPr lang="cs-CZ" altLang="cs-CZ" sz="1600" dirty="0"/>
              <a:t> rozvoden), 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cs-CZ" altLang="cs-CZ" sz="1600" dirty="0"/>
              <a:t>bez vlivu zařízení, které vytváří rozptylové toky (výkonový transformátor), bez vlivu sběrnic </a:t>
            </a:r>
            <a:r>
              <a:rPr lang="cs-CZ" altLang="cs-CZ" sz="1600" dirty="0" err="1"/>
              <a:t>vvn</a:t>
            </a:r>
            <a:r>
              <a:rPr lang="cs-CZ" altLang="cs-CZ" sz="1600" dirty="0"/>
              <a:t>.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cs-CZ" altLang="cs-CZ" sz="1600" b="1" dirty="0">
                <a:solidFill>
                  <a:schemeClr val="accent2"/>
                </a:solidFill>
                <a:latin typeface="Arial" panose="020B0604020202020204" pitchFamily="34" charset="0"/>
              </a:rPr>
              <a:t>Třída 3:</a:t>
            </a:r>
            <a:r>
              <a:rPr lang="cs-CZ" altLang="cs-CZ" sz="1600" b="1" i="1" dirty="0"/>
              <a:t> 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cs-CZ" altLang="cs-CZ" sz="1600" dirty="0"/>
              <a:t>chráněné prostředí (prostory obchodních organizací, správní budovy, lehký průmysl, počítačový sál rozvodny </a:t>
            </a:r>
            <a:r>
              <a:rPr lang="cs-CZ" altLang="cs-CZ" sz="1600" dirty="0" err="1"/>
              <a:t>vvn</a:t>
            </a:r>
            <a:r>
              <a:rPr lang="cs-CZ" altLang="cs-CZ" sz="1600" dirty="0"/>
              <a:t>),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cs-CZ" altLang="cs-CZ" sz="1600" dirty="0"/>
              <a:t>el. zařízení a kabely generující rozptylové toky nebo mg. Pole, blízkost zemních vodičů ochranného systému, obvody a sběrnice </a:t>
            </a:r>
            <a:r>
              <a:rPr lang="cs-CZ" altLang="cs-CZ" sz="1600" dirty="0" err="1"/>
              <a:t>vn</a:t>
            </a:r>
            <a:r>
              <a:rPr lang="cs-CZ" altLang="cs-CZ" sz="1600" dirty="0"/>
              <a:t> a </a:t>
            </a:r>
            <a:r>
              <a:rPr lang="cs-CZ" altLang="cs-CZ" sz="1600" dirty="0" err="1"/>
              <a:t>vvn</a:t>
            </a:r>
            <a:r>
              <a:rPr lang="cs-CZ" altLang="cs-CZ" sz="1600" dirty="0"/>
              <a:t> jsou vzdáleny několik stovek metrů.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cs-CZ" altLang="cs-CZ" sz="1600" b="1" dirty="0">
                <a:solidFill>
                  <a:schemeClr val="accent2"/>
                </a:solidFill>
                <a:latin typeface="Arial" panose="020B0604020202020204" pitchFamily="34" charset="0"/>
              </a:rPr>
              <a:t>Třída 4:</a:t>
            </a:r>
            <a:r>
              <a:rPr lang="cs-CZ" altLang="cs-CZ" sz="1600" b="1" i="1" dirty="0"/>
              <a:t> 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cs-CZ" altLang="cs-CZ" sz="1600" dirty="0"/>
              <a:t>typické průmyslové prostředí (těžký průmysl, elektrárny, dozorny </a:t>
            </a:r>
            <a:r>
              <a:rPr lang="cs-CZ" altLang="cs-CZ" sz="1600" dirty="0" err="1"/>
              <a:t>vvn</a:t>
            </a:r>
            <a:r>
              <a:rPr lang="cs-CZ" altLang="cs-CZ" sz="1600" dirty="0"/>
              <a:t> rozvoden),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cs-CZ" altLang="cs-CZ" sz="1600" dirty="0"/>
              <a:t>krátké větve rozvodných vedení, výkonová el. zařízení generující rozptylové toky, zemní vodiče ochranného systému, obvody a sběrnice </a:t>
            </a:r>
            <a:r>
              <a:rPr lang="cs-CZ" altLang="cs-CZ" sz="1600" dirty="0" err="1"/>
              <a:t>vn</a:t>
            </a:r>
            <a:r>
              <a:rPr lang="cs-CZ" altLang="cs-CZ" sz="1600" dirty="0"/>
              <a:t> a </a:t>
            </a:r>
            <a:r>
              <a:rPr lang="cs-CZ" altLang="cs-CZ" sz="1600" dirty="0" err="1"/>
              <a:t>vvn</a:t>
            </a:r>
            <a:r>
              <a:rPr lang="cs-CZ" altLang="cs-CZ" sz="1600" dirty="0"/>
              <a:t> jsou vzdáleny několik desítek metrů.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cs-CZ" altLang="cs-CZ" sz="1600" b="1" dirty="0">
                <a:solidFill>
                  <a:schemeClr val="accent2"/>
                </a:solidFill>
                <a:latin typeface="Arial" panose="020B0604020202020204" pitchFamily="34" charset="0"/>
              </a:rPr>
              <a:t>Třída 5:  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cs-CZ" altLang="cs-CZ" sz="1600" dirty="0"/>
              <a:t>těžké průmyslové prostředí (rozvodny </a:t>
            </a:r>
            <a:r>
              <a:rPr lang="cs-CZ" altLang="cs-CZ" sz="1600" dirty="0" err="1"/>
              <a:t>vn</a:t>
            </a:r>
            <a:r>
              <a:rPr lang="cs-CZ" altLang="cs-CZ" sz="1600" dirty="0"/>
              <a:t> a </a:t>
            </a:r>
            <a:r>
              <a:rPr lang="cs-CZ" altLang="cs-CZ" sz="1600" dirty="0" err="1"/>
              <a:t>vvn</a:t>
            </a:r>
            <a:r>
              <a:rPr lang="cs-CZ" altLang="cs-CZ" sz="1600" dirty="0"/>
              <a:t> těžkého průmyslu a elektráren), 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cs-CZ" altLang="cs-CZ" sz="1600" dirty="0"/>
              <a:t>vodiče, sběrnice nebo vedení </a:t>
            </a:r>
            <a:r>
              <a:rPr lang="cs-CZ" altLang="cs-CZ" sz="1600" dirty="0" err="1"/>
              <a:t>vn</a:t>
            </a:r>
            <a:r>
              <a:rPr lang="cs-CZ" altLang="cs-CZ" sz="1600" dirty="0"/>
              <a:t> a </a:t>
            </a:r>
            <a:r>
              <a:rPr lang="cs-CZ" altLang="cs-CZ" sz="1600" dirty="0" err="1"/>
              <a:t>vvn</a:t>
            </a:r>
            <a:r>
              <a:rPr lang="cs-CZ" altLang="cs-CZ" sz="1600" dirty="0"/>
              <a:t> přenášející desítky </a:t>
            </a:r>
            <a:r>
              <a:rPr lang="cs-CZ" altLang="cs-CZ" sz="1600" dirty="0" err="1"/>
              <a:t>kA</a:t>
            </a:r>
            <a:r>
              <a:rPr lang="cs-CZ" altLang="cs-CZ" sz="1600" dirty="0"/>
              <a:t>, blízkost výkonových el. zařízení, zemní vodiče ochranného systému, blízkost sběrnic </a:t>
            </a:r>
            <a:r>
              <a:rPr lang="cs-CZ" altLang="cs-CZ" sz="1600" dirty="0" err="1"/>
              <a:t>vn</a:t>
            </a:r>
            <a:r>
              <a:rPr lang="cs-CZ" altLang="cs-CZ" sz="1600" dirty="0"/>
              <a:t> a </a:t>
            </a:r>
            <a:r>
              <a:rPr lang="cs-CZ" altLang="cs-CZ" sz="1600" dirty="0" err="1"/>
              <a:t>vvn</a:t>
            </a:r>
            <a:endParaRPr lang="cs-CZ" altLang="cs-CZ" sz="1600" dirty="0"/>
          </a:p>
          <a:p>
            <a:pPr eaLnBrk="1" hangingPunct="1">
              <a:buFont typeface="Arial" panose="020B0604020202020204" pitchFamily="34" charset="0"/>
              <a:buChar char="•"/>
            </a:pPr>
            <a:endParaRPr lang="cs-CZ" altLang="cs-CZ" sz="1400" dirty="0"/>
          </a:p>
          <a:p>
            <a:pPr eaLnBrk="1" hangingPunct="1">
              <a:buFont typeface="Wingdings" panose="05000000000000000000" pitchFamily="2" charset="2"/>
              <a:buNone/>
            </a:pPr>
            <a:endParaRPr lang="cs-CZ" altLang="cs-CZ" sz="1400" dirty="0"/>
          </a:p>
        </p:txBody>
      </p:sp>
      <p:sp>
        <p:nvSpPr>
          <p:cNvPr id="87043" name="Rectangle 2">
            <a:extLst>
              <a:ext uri="{FF2B5EF4-FFF2-40B4-BE49-F238E27FC236}">
                <a16:creationId xmlns:a16="http://schemas.microsoft.com/office/drawing/2014/main" id="{2D5FA9B2-B1A8-4485-9AC6-C5F4029BBE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1712" y="36901"/>
            <a:ext cx="7140575" cy="652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800" b="1" dirty="0">
                <a:solidFill>
                  <a:schemeClr val="accent2"/>
                </a:solidFill>
              </a:rPr>
              <a:t>Magnetické pole síťového kmitočtu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3">
            <a:extLst>
              <a:ext uri="{FF2B5EF4-FFF2-40B4-BE49-F238E27FC236}">
                <a16:creationId xmlns:a16="http://schemas.microsoft.com/office/drawing/2014/main" id="{EE88AB51-8A18-4311-B8B2-D075C7170937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6407" y="1340768"/>
            <a:ext cx="8507413" cy="4411662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cs-CZ" altLang="cs-CZ" b="1" dirty="0">
                <a:solidFill>
                  <a:schemeClr val="accent2"/>
                </a:solidFill>
                <a:latin typeface="Arial" panose="020B0604020202020204" pitchFamily="34" charset="0"/>
              </a:rPr>
              <a:t>Zkušební úrovně: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cs-CZ" altLang="cs-CZ" sz="1600" dirty="0"/>
              <a:t>Tabulka 1 – spojité pole                                      Tabulka 2 – krátké trvání od 1 s do 3 s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cs-CZ" altLang="cs-CZ" sz="1400" dirty="0"/>
          </a:p>
        </p:txBody>
      </p:sp>
      <p:graphicFrame>
        <p:nvGraphicFramePr>
          <p:cNvPr id="37015" name="Group 151">
            <a:extLst>
              <a:ext uri="{FF2B5EF4-FFF2-40B4-BE49-F238E27FC236}">
                <a16:creationId xmlns:a16="http://schemas.microsoft.com/office/drawing/2014/main" id="{118FCD1E-EB30-45F9-8E71-750BEED68D86}"/>
              </a:ext>
            </a:extLst>
          </p:cNvPr>
          <p:cNvGraphicFramePr>
            <a:graphicFrameLocks noGrp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3664414167"/>
              </p:ext>
            </p:extLst>
          </p:nvPr>
        </p:nvGraphicFramePr>
        <p:xfrm>
          <a:off x="4716463" y="2349500"/>
          <a:ext cx="4038600" cy="3163950"/>
        </p:xfrm>
        <a:graphic>
          <a:graphicData uri="http://schemas.openxmlformats.org/drawingml/2006/table">
            <a:tbl>
              <a:tblPr/>
              <a:tblGrid>
                <a:gridCol w="9356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029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609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Úroveň</a:t>
                      </a:r>
                    </a:p>
                  </a:txBody>
                  <a:tcPr marT="45729" marB="45729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Intenzita magnetického pole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A/m</a:t>
                      </a:r>
                    </a:p>
                  </a:txBody>
                  <a:tcPr marT="45729" marB="45729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85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T="45729" marB="45729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nepoužívá se</a:t>
                      </a:r>
                    </a:p>
                  </a:txBody>
                  <a:tcPr marT="45729" marB="45729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85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T="45729" marB="45729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nepoužívá se</a:t>
                      </a:r>
                    </a:p>
                  </a:txBody>
                  <a:tcPr marT="45729" marB="45729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85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marT="45729" marB="45729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nepoužívá se</a:t>
                      </a:r>
                    </a:p>
                  </a:txBody>
                  <a:tcPr marT="45729" marB="45729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85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marT="45729" marB="45729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300</a:t>
                      </a:r>
                    </a:p>
                  </a:txBody>
                  <a:tcPr marT="45729" marB="45729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485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marT="45729" marB="45729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1000</a:t>
                      </a:r>
                    </a:p>
                  </a:txBody>
                  <a:tcPr marT="45729" marB="45729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82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marT="45729" marB="45729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Otevřená úroveň, může být dána ve specifikaci výrobku.</a:t>
                      </a:r>
                    </a:p>
                  </a:txBody>
                  <a:tcPr marT="45729" marB="45729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37011" name="Group 147">
            <a:extLst>
              <a:ext uri="{FF2B5EF4-FFF2-40B4-BE49-F238E27FC236}">
                <a16:creationId xmlns:a16="http://schemas.microsoft.com/office/drawing/2014/main" id="{EC052646-0A66-4FEE-A8FE-DCF7CA4B615D}"/>
              </a:ext>
            </a:extLst>
          </p:cNvPr>
          <p:cNvGraphicFramePr>
            <a:graphicFrameLocks noGrp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37062995"/>
              </p:ext>
            </p:extLst>
          </p:nvPr>
        </p:nvGraphicFramePr>
        <p:xfrm>
          <a:off x="395288" y="2349500"/>
          <a:ext cx="4038600" cy="3163950"/>
        </p:xfrm>
        <a:graphic>
          <a:graphicData uri="http://schemas.openxmlformats.org/drawingml/2006/table">
            <a:tbl>
              <a:tblPr/>
              <a:tblGrid>
                <a:gridCol w="9363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022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609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Úroveň</a:t>
                      </a:r>
                    </a:p>
                  </a:txBody>
                  <a:tcPr marT="45729" marB="45729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Intenzita magnetického pole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A/m</a:t>
                      </a:r>
                    </a:p>
                  </a:txBody>
                  <a:tcPr marT="45729" marB="45729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85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T="45729" marB="45729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T="45729" marB="45729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85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T="45729" marB="45729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marT="45729" marB="45729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85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marT="45729" marB="45729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</a:t>
                      </a:r>
                    </a:p>
                  </a:txBody>
                  <a:tcPr marT="45729" marB="45729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85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marT="45729" marB="45729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30</a:t>
                      </a:r>
                    </a:p>
                  </a:txBody>
                  <a:tcPr marT="45729" marB="45729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485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marT="45729" marB="45729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100</a:t>
                      </a:r>
                    </a:p>
                  </a:txBody>
                  <a:tcPr marT="45729" marB="45729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82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marT="45729" marB="45729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Otevřená úroveň, může být dána ve specifikaci výrobku.</a:t>
                      </a:r>
                    </a:p>
                  </a:txBody>
                  <a:tcPr marT="45729" marB="45729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86071" name="Rectangle 2">
            <a:extLst>
              <a:ext uri="{FF2B5EF4-FFF2-40B4-BE49-F238E27FC236}">
                <a16:creationId xmlns:a16="http://schemas.microsoft.com/office/drawing/2014/main" id="{EAAC2FFE-2478-471C-85C0-479E1EF5AF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576" y="400843"/>
            <a:ext cx="7140575" cy="652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b="1" dirty="0">
                <a:solidFill>
                  <a:schemeClr val="accent2"/>
                </a:solidFill>
              </a:rPr>
              <a:t>Magnetické pole síťového kmitočtu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Obrázek 16">
            <a:extLst>
              <a:ext uri="{FF2B5EF4-FFF2-40B4-BE49-F238E27FC236}">
                <a16:creationId xmlns:a16="http://schemas.microsoft.com/office/drawing/2014/main" id="{4A601E24-831B-44CF-8780-AF3A1501C8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5312" y="1189276"/>
            <a:ext cx="2528688" cy="2245391"/>
          </a:xfrm>
          <a:prstGeom prst="rect">
            <a:avLst/>
          </a:prstGeom>
        </p:spPr>
      </p:pic>
      <p:sp>
        <p:nvSpPr>
          <p:cNvPr id="88066" name="Rectangle 3">
            <a:extLst>
              <a:ext uri="{FF2B5EF4-FFF2-40B4-BE49-F238E27FC236}">
                <a16:creationId xmlns:a16="http://schemas.microsoft.com/office/drawing/2014/main" id="{51921DE8-EB55-4494-965D-75C9AD390D94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38583" y="581930"/>
            <a:ext cx="8567738" cy="1190886"/>
          </a:xfrm>
        </p:spPr>
        <p:txBody>
          <a:bodyPr/>
          <a:lstStyle/>
          <a:p>
            <a:pPr marL="0" indent="0" eaLnBrk="1" hangingPunct="1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cs-CZ" altLang="cs-CZ" sz="1600" b="1" dirty="0"/>
              <a:t>Indukční cívka </a:t>
            </a:r>
            <a:r>
              <a:rPr lang="cs-CZ" altLang="cs-CZ" sz="1600" dirty="0"/>
              <a:t>- magnetické pole se vytváří průtokem proudu indukční cívkou, aplikuje se na EUT ponornou metodou. Indukční cívka musí generovat intenzitu pole odpovídající vybrané zkušební úrovni a s definovanou homogenitou pole </a:t>
            </a:r>
            <a:r>
              <a:rPr lang="en-US" altLang="cs-CZ" sz="1600" dirty="0">
                <a:cs typeface="Arial" panose="020B0604020202020204" pitchFamily="34" charset="0"/>
              </a:rPr>
              <a:t>± </a:t>
            </a:r>
            <a:r>
              <a:rPr lang="cs-CZ" altLang="cs-CZ" sz="1600" dirty="0"/>
              <a:t>3dB. Zhotovena obvykle z </a:t>
            </a:r>
            <a:r>
              <a:rPr lang="cs-CZ" altLang="cs-CZ" sz="1600" dirty="0" err="1"/>
              <a:t>Cu</a:t>
            </a:r>
            <a:r>
              <a:rPr lang="cs-CZ" altLang="cs-CZ" sz="1600" dirty="0"/>
              <a:t> nebo Al (vodivý, nemagnetický materiál).</a:t>
            </a:r>
          </a:p>
        </p:txBody>
      </p:sp>
      <p:sp>
        <p:nvSpPr>
          <p:cNvPr id="88070" name="Rectangle 2">
            <a:extLst>
              <a:ext uri="{FF2B5EF4-FFF2-40B4-BE49-F238E27FC236}">
                <a16:creationId xmlns:a16="http://schemas.microsoft.com/office/drawing/2014/main" id="{51BDD738-AEE2-44B8-9011-5B3AED911D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37679" y="0"/>
            <a:ext cx="6622368" cy="652463"/>
          </a:xfrm>
        </p:spPr>
        <p:txBody>
          <a:bodyPr/>
          <a:lstStyle/>
          <a:p>
            <a:pPr eaLnBrk="1" hangingPunct="1"/>
            <a:r>
              <a:rPr lang="cs-CZ" altLang="cs-CZ" sz="3200" dirty="0">
                <a:solidFill>
                  <a:schemeClr val="accent2"/>
                </a:solidFill>
              </a:rPr>
              <a:t>Magnetické pole síťového kmitočtu</a:t>
            </a:r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13C6F466-189D-422D-8849-0B51AA089F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6431" y="3372508"/>
            <a:ext cx="4379540" cy="3485492"/>
          </a:xfrm>
          <a:prstGeom prst="rect">
            <a:avLst/>
          </a:prstGeom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id="{67C47260-FE1B-450C-A27A-A728D85A10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679" y="3116750"/>
            <a:ext cx="5650776" cy="1569660"/>
          </a:xfrm>
          <a:prstGeom prst="rect">
            <a:avLst/>
          </a:prstGeom>
        </p:spPr>
      </p:pic>
      <p:sp>
        <p:nvSpPr>
          <p:cNvPr id="10" name="TextovéPole 9">
            <a:extLst>
              <a:ext uri="{FF2B5EF4-FFF2-40B4-BE49-F238E27FC236}">
                <a16:creationId xmlns:a16="http://schemas.microsoft.com/office/drawing/2014/main" id="{C2237635-4572-4F3D-AEE5-B62D0676A1E3}"/>
              </a:ext>
            </a:extLst>
          </p:cNvPr>
          <p:cNvSpPr txBox="1"/>
          <p:nvPr/>
        </p:nvSpPr>
        <p:spPr>
          <a:xfrm>
            <a:off x="238583" y="1683638"/>
            <a:ext cx="627763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eaLnBrk="1" hangingPunct="1">
              <a:buSzPct val="125000"/>
              <a:buFont typeface="Wingdings" panose="05000000000000000000" pitchFamily="2" charset="2"/>
              <a:buChar char="§"/>
            </a:pPr>
            <a:r>
              <a:rPr lang="cs-CZ" altLang="cs-CZ" sz="1600" b="1" dirty="0"/>
              <a:t>malá zařízení na stole:</a:t>
            </a:r>
            <a:r>
              <a:rPr lang="cs-CZ" altLang="cs-CZ" sz="1600" dirty="0"/>
              <a:t> 1závitová čtvercová cívka o straně 1 m. Zkušební prostor normalizované čtvercové cívky s homogenitou pole 3 dB je 0,6 m x 0,6 m x 0,5 m (výška) nebo </a:t>
            </a:r>
            <a:r>
              <a:rPr lang="cs-CZ" altLang="cs-CZ" sz="1600" dirty="0" err="1"/>
              <a:t>Helmholtzova</a:t>
            </a:r>
            <a:r>
              <a:rPr lang="cs-CZ" altLang="cs-CZ" sz="1600" dirty="0"/>
              <a:t> cívka (dva nebo více závitů vzdálených obvykle 0,6 m (0,8 m). Dvojitá cívka zlepšuje homogenitu pole nebo zvětšuje zkušební prostor na 0,6 m x 0,6 m x 1 m (1,2 m).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FF7718B6-C4F3-4F16-ADE4-6785EEE32C8B}"/>
              </a:ext>
            </a:extLst>
          </p:cNvPr>
          <p:cNvSpPr txBox="1"/>
          <p:nvPr/>
        </p:nvSpPr>
        <p:spPr>
          <a:xfrm>
            <a:off x="238583" y="4577898"/>
            <a:ext cx="4572000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eaLnBrk="1" hangingPunct="1">
              <a:buSzPct val="125000"/>
              <a:buFont typeface="Wingdings" panose="05000000000000000000" pitchFamily="2" charset="2"/>
              <a:buChar char="§"/>
            </a:pPr>
            <a:r>
              <a:rPr lang="cs-CZ" altLang="cs-CZ" sz="1600" b="1" dirty="0"/>
              <a:t>zařízení stojící na podlaze: </a:t>
            </a:r>
            <a:r>
              <a:rPr lang="cs-CZ" altLang="cs-CZ" sz="1600" dirty="0"/>
              <a:t>nejmenší vzdálenost mezi vodiči cívky a stěnami EUT je rovna 1/3 rozměru vyšetřovaného EUT. Zkušební objem uvnitř cívky je dán prostorem 60 % x 60 % každé strany cívky x hloubka odpovídající 50 % kratší strany cívky nebo obvykle používaná cívka 1 m x 2,6 m se zkušebním prostorem 0,6 x 0,6 x 2 m.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9B7E35A7-837E-4461-9906-93499C1519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1034" y="78849"/>
            <a:ext cx="6812191" cy="3717672"/>
          </a:xfrm>
          <a:prstGeom prst="rect">
            <a:avLst/>
          </a:prstGeom>
        </p:spPr>
      </p:pic>
      <p:sp>
        <p:nvSpPr>
          <p:cNvPr id="89093" name="Rectangle 2">
            <a:extLst>
              <a:ext uri="{FF2B5EF4-FFF2-40B4-BE49-F238E27FC236}">
                <a16:creationId xmlns:a16="http://schemas.microsoft.com/office/drawing/2014/main" id="{63371865-9064-4629-AC7C-544C1B6E37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6257" y="155044"/>
            <a:ext cx="4929799" cy="1545763"/>
          </a:xfrm>
        </p:spPr>
        <p:txBody>
          <a:bodyPr/>
          <a:lstStyle/>
          <a:p>
            <a:pPr algn="l" eaLnBrk="1" hangingPunct="1"/>
            <a:r>
              <a:rPr lang="cs-CZ" altLang="cs-CZ" sz="2800" b="1" dirty="0">
                <a:solidFill>
                  <a:schemeClr val="accent2"/>
                </a:solidFill>
              </a:rPr>
              <a:t>Magnetické pole síťového kmitočtu - c</a:t>
            </a:r>
            <a:r>
              <a:rPr lang="cs-CZ" altLang="cs-CZ" sz="2800" b="1" dirty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harakteristiky indukční cívky:</a:t>
            </a:r>
            <a:endParaRPr lang="cs-CZ" altLang="cs-CZ" sz="2800" b="1" dirty="0">
              <a:solidFill>
                <a:schemeClr val="accent2"/>
              </a:solidFill>
            </a:endParaRP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D614720E-24B0-4B28-B602-08BF22BCE84F}"/>
              </a:ext>
            </a:extLst>
          </p:cNvPr>
          <p:cNvSpPr txBox="1"/>
          <p:nvPr/>
        </p:nvSpPr>
        <p:spPr>
          <a:xfrm>
            <a:off x="4067944" y="4167269"/>
            <a:ext cx="3857625" cy="135421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cs-CZ" sz="1600" dirty="0">
                <a:latin typeface="+mn-lt"/>
              </a:rPr>
              <a:t>Normalizovaná čtvercová cívka o straně 1 m x 1 m, indukčnost 2,5 </a:t>
            </a:r>
            <a:r>
              <a:rPr lang="el-GR" sz="1600" dirty="0">
                <a:latin typeface="+mn-lt"/>
                <a:cs typeface="Times New Roman"/>
              </a:rPr>
              <a:t>μ</a:t>
            </a:r>
            <a:r>
              <a:rPr lang="cs-CZ" sz="1600" dirty="0">
                <a:latin typeface="+mn-lt"/>
                <a:cs typeface="Times New Roman"/>
              </a:rPr>
              <a:t>H.</a:t>
            </a:r>
          </a:p>
          <a:p>
            <a:pPr eaLnBrk="1" hangingPunct="1">
              <a:defRPr/>
            </a:pPr>
            <a:r>
              <a:rPr lang="cs-CZ" sz="1600" dirty="0">
                <a:latin typeface="+mn-lt"/>
                <a:cs typeface="Times New Roman"/>
              </a:rPr>
              <a:t>Obdélníková indukční cívka 1 m x 2,6 m, indukčnost 6 </a:t>
            </a:r>
            <a:r>
              <a:rPr lang="el-GR" sz="1600" dirty="0">
                <a:latin typeface="Arial" charset="0"/>
                <a:cs typeface="Times New Roman"/>
              </a:rPr>
              <a:t>μ</a:t>
            </a:r>
            <a:r>
              <a:rPr lang="cs-CZ" sz="1600" dirty="0">
                <a:latin typeface="Arial" charset="0"/>
                <a:cs typeface="Times New Roman"/>
              </a:rPr>
              <a:t>H.</a:t>
            </a:r>
            <a:endParaRPr lang="cs-CZ" sz="1600" dirty="0">
              <a:latin typeface="+mn-lt"/>
              <a:cs typeface="Times New Roman"/>
            </a:endParaRPr>
          </a:p>
          <a:p>
            <a:pPr eaLnBrk="1" hangingPunct="1">
              <a:defRPr/>
            </a:pPr>
            <a:endParaRPr lang="cs-CZ" dirty="0">
              <a:latin typeface="Arial" charset="0"/>
            </a:endParaRPr>
          </a:p>
        </p:txBody>
      </p:sp>
      <p:pic>
        <p:nvPicPr>
          <p:cNvPr id="2050" name="Picture 2" descr="Teseq: INA 701/702/703">
            <a:extLst>
              <a:ext uri="{FF2B5EF4-FFF2-40B4-BE49-F238E27FC236}">
                <a16:creationId xmlns:a16="http://schemas.microsoft.com/office/drawing/2014/main" id="{1415A47B-9A56-456C-BE22-33723DA659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28952"/>
            <a:ext cx="3461368" cy="378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FC947FF0-DAA2-4CF6-B75E-54372238F7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1800" y="638630"/>
            <a:ext cx="6105681" cy="5959020"/>
          </a:xfrm>
          <a:prstGeom prst="rect">
            <a:avLst/>
          </a:prstGeom>
        </p:spPr>
      </p:pic>
      <p:sp>
        <p:nvSpPr>
          <p:cNvPr id="89090" name="Rectangle 3">
            <a:extLst>
              <a:ext uri="{FF2B5EF4-FFF2-40B4-BE49-F238E27FC236}">
                <a16:creationId xmlns:a16="http://schemas.microsoft.com/office/drawing/2014/main" id="{B33B6799-C935-403C-B522-62036B2CFC83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95536" y="926223"/>
            <a:ext cx="4038600" cy="341585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cs-CZ" altLang="cs-CZ" sz="2000" b="1" dirty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Charakteristiky indukční cívky:</a:t>
            </a:r>
          </a:p>
        </p:txBody>
      </p:sp>
      <p:sp>
        <p:nvSpPr>
          <p:cNvPr id="89093" name="Rectangle 2">
            <a:extLst>
              <a:ext uri="{FF2B5EF4-FFF2-40B4-BE49-F238E27FC236}">
                <a16:creationId xmlns:a16="http://schemas.microsoft.com/office/drawing/2014/main" id="{63371865-9064-4629-AC7C-544C1B6E37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01713" y="260350"/>
            <a:ext cx="7140575" cy="652463"/>
          </a:xfrm>
        </p:spPr>
        <p:txBody>
          <a:bodyPr/>
          <a:lstStyle/>
          <a:p>
            <a:pPr eaLnBrk="1" hangingPunct="1"/>
            <a:r>
              <a:rPr lang="cs-CZ" altLang="cs-CZ" sz="3200" b="1" dirty="0">
                <a:solidFill>
                  <a:schemeClr val="accent2"/>
                </a:solidFill>
              </a:rPr>
              <a:t>Magnetické pole síťového kmitočtu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A8F5FF99-094E-481F-8FB8-8CE76513C1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134" y="1338069"/>
            <a:ext cx="2579666" cy="5519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694802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3">
            <a:extLst>
              <a:ext uri="{FF2B5EF4-FFF2-40B4-BE49-F238E27FC236}">
                <a16:creationId xmlns:a16="http://schemas.microsoft.com/office/drawing/2014/main" id="{8B58AC62-E637-42E5-A483-E19C00C9795E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72764" y="671697"/>
            <a:ext cx="8250213" cy="1374483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cs-CZ" altLang="cs-CZ" sz="2000" b="1" dirty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Zkušební sestava: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cs-CZ" altLang="cs-CZ" sz="1800" dirty="0"/>
              <a:t>Sestava pro generování magnetického pole se skládá z regulátoru napětí (</a:t>
            </a:r>
            <a:r>
              <a:rPr lang="cs-CZ" altLang="cs-CZ" sz="1800" dirty="0" err="1"/>
              <a:t>variac</a:t>
            </a:r>
            <a:r>
              <a:rPr lang="cs-CZ" altLang="cs-CZ" sz="1800" dirty="0"/>
              <a:t>), proudového transformátoru, obvodu pro řízení režimu zkoušky a antény (indukční cívky).</a:t>
            </a:r>
          </a:p>
        </p:txBody>
      </p:sp>
      <p:graphicFrame>
        <p:nvGraphicFramePr>
          <p:cNvPr id="50419" name="Group 243">
            <a:extLst>
              <a:ext uri="{FF2B5EF4-FFF2-40B4-BE49-F238E27FC236}">
                <a16:creationId xmlns:a16="http://schemas.microsoft.com/office/drawing/2014/main" id="{A430C560-BEFF-400C-AB2A-A3871179A409}"/>
              </a:ext>
            </a:extLst>
          </p:cNvPr>
          <p:cNvGraphicFramePr>
            <a:graphicFrameLocks noGrp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2612281665"/>
              </p:ext>
            </p:extLst>
          </p:nvPr>
        </p:nvGraphicFramePr>
        <p:xfrm>
          <a:off x="4283968" y="1741044"/>
          <a:ext cx="4677009" cy="2192012"/>
        </p:xfrm>
        <a:graphic>
          <a:graphicData uri="http://schemas.openxmlformats.org/drawingml/2006/table">
            <a:tbl>
              <a:tblPr/>
              <a:tblGrid>
                <a:gridCol w="8513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95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01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13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45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63820"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Příklad hodnot pro zkušební sestavu do 30 A/m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cs-CZ" sz="1400" b="0" i="0" u="none" strike="noStrike" cap="none" normalizeH="0" baseline="-25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cs-CZ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cs-CZ" sz="1400" b="0" i="0" u="none" strike="noStrike" cap="none" normalizeH="0" baseline="-25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cs-CZ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8796592"/>
                  </a:ext>
                </a:extLst>
              </a:tr>
              <a:tr h="6227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Napětí </a:t>
                      </a:r>
                      <a:r>
                        <a:rPr kumimoji="0" lang="cs-CZ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primáru</a:t>
                      </a:r>
                      <a:endParaRPr kumimoji="0" lang="cs-CZ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</a:t>
                      </a:r>
                      <a:r>
                        <a:rPr kumimoji="0" lang="cs-CZ" sz="1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trafo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Proud cívkou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</a:t>
                      </a:r>
                      <a:r>
                        <a:rPr kumimoji="0" lang="cs-CZ" sz="14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ant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Úroveň mg. pole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0545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27,5 V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82,5 V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30,5 V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91,6 V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0,04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0,04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0,36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0,36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1,1 A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3,3 A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10,99 A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32,97 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0,91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0,91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0,91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0,91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 A/m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 A/m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 A/m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30 A/m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1161" name="Rectangle 2">
            <a:extLst>
              <a:ext uri="{FF2B5EF4-FFF2-40B4-BE49-F238E27FC236}">
                <a16:creationId xmlns:a16="http://schemas.microsoft.com/office/drawing/2014/main" id="{FC3D01C9-D38B-473A-90A6-DA9AA3BDE2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27584" y="62234"/>
            <a:ext cx="7140575" cy="652463"/>
          </a:xfrm>
        </p:spPr>
        <p:txBody>
          <a:bodyPr/>
          <a:lstStyle/>
          <a:p>
            <a:pPr eaLnBrk="1" hangingPunct="1"/>
            <a:r>
              <a:rPr lang="cs-CZ" altLang="cs-CZ" sz="2800" b="1" dirty="0">
                <a:solidFill>
                  <a:schemeClr val="accent2"/>
                </a:solidFill>
              </a:rPr>
              <a:t>Magnetické pole síťového kmitočtu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3753F568-B51B-497C-8525-DDB2F8862D64}"/>
              </a:ext>
            </a:extLst>
          </p:cNvPr>
          <p:cNvSpPr txBox="1"/>
          <p:nvPr/>
        </p:nvSpPr>
        <p:spPr>
          <a:xfrm>
            <a:off x="273108" y="1988173"/>
            <a:ext cx="4145757" cy="19087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eaLnBrk="1" hangingPunct="1">
              <a:buFont typeface="Wingdings" panose="05000000000000000000" pitchFamily="2" charset="2"/>
              <a:buChar char="§"/>
            </a:pPr>
            <a:r>
              <a:rPr lang="cs-CZ" altLang="cs-CZ" sz="1600" u="sng" dirty="0"/>
              <a:t>Faktor antény</a:t>
            </a:r>
            <a:r>
              <a:rPr lang="cs-CZ" altLang="cs-CZ" sz="1600" dirty="0"/>
              <a:t> </a:t>
            </a:r>
            <a:r>
              <a:rPr lang="cs-CZ" altLang="cs-CZ" sz="1600" i="1" dirty="0"/>
              <a:t>F</a:t>
            </a:r>
            <a:r>
              <a:rPr lang="cs-CZ" altLang="cs-CZ" sz="1600" baseline="-25000" dirty="0"/>
              <a:t>ant</a:t>
            </a:r>
            <a:r>
              <a:rPr lang="cs-CZ" altLang="cs-CZ" sz="1600" dirty="0"/>
              <a:t> = </a:t>
            </a:r>
            <a:r>
              <a:rPr lang="cs-CZ" altLang="cs-CZ" sz="1600" i="1" dirty="0"/>
              <a:t>H</a:t>
            </a:r>
            <a:r>
              <a:rPr lang="cs-CZ" altLang="cs-CZ" sz="1600" dirty="0"/>
              <a:t> (A/m) /</a:t>
            </a:r>
            <a:r>
              <a:rPr lang="cs-CZ" altLang="cs-CZ" sz="1600" i="1" dirty="0"/>
              <a:t> </a:t>
            </a:r>
            <a:r>
              <a:rPr lang="cs-CZ" altLang="cs-CZ" sz="1600" i="1" dirty="0" err="1"/>
              <a:t>I</a:t>
            </a:r>
            <a:r>
              <a:rPr lang="cs-CZ" altLang="cs-CZ" sz="1600" baseline="-25000" dirty="0" err="1"/>
              <a:t>ant</a:t>
            </a:r>
            <a:r>
              <a:rPr lang="cs-CZ" altLang="cs-CZ" sz="1600" baseline="-25000" dirty="0"/>
              <a:t> </a:t>
            </a:r>
            <a:r>
              <a:rPr lang="cs-CZ" altLang="cs-CZ" sz="1600" dirty="0"/>
              <a:t>(A)</a:t>
            </a:r>
            <a:br>
              <a:rPr lang="cs-CZ" altLang="cs-CZ" sz="1600" dirty="0"/>
            </a:br>
            <a:r>
              <a:rPr lang="cs-CZ" altLang="cs-CZ" sz="1600" dirty="0"/>
              <a:t>= například 0,91; tedy proud 100 A tekoucí anténou (cívkou) generuje</a:t>
            </a:r>
            <a:br>
              <a:rPr lang="cs-CZ" altLang="cs-CZ" sz="1600" dirty="0"/>
            </a:br>
            <a:r>
              <a:rPr lang="cs-CZ" altLang="cs-CZ" sz="1600" dirty="0"/>
              <a:t>ve středu antény magnetické pole</a:t>
            </a:r>
            <a:br>
              <a:rPr lang="cs-CZ" altLang="cs-CZ" sz="1600" dirty="0"/>
            </a:br>
            <a:r>
              <a:rPr lang="cs-CZ" altLang="cs-CZ" sz="1600" dirty="0"/>
              <a:t>91 A/m nebo 109,9 A generuje 100 A/m.</a:t>
            </a:r>
          </a:p>
          <a:p>
            <a:pPr marL="285750" indent="-285750" eaLnBrk="1" hangingPunct="1">
              <a:lnSpc>
                <a:spcPct val="125000"/>
              </a:lnSpc>
              <a:buFont typeface="Wingdings" panose="05000000000000000000" pitchFamily="2" charset="2"/>
              <a:buChar char="§"/>
            </a:pPr>
            <a:r>
              <a:rPr lang="cs-CZ" altLang="cs-CZ" sz="1600" u="sng" dirty="0"/>
              <a:t>Faktor transformátoru </a:t>
            </a:r>
          </a:p>
          <a:p>
            <a:pPr eaLnBrk="1" hangingPunct="1">
              <a:lnSpc>
                <a:spcPct val="125000"/>
              </a:lnSpc>
            </a:pPr>
            <a:r>
              <a:rPr lang="cs-CZ" altLang="cs-CZ" sz="1600" i="1" dirty="0"/>
              <a:t>	</a:t>
            </a:r>
            <a:r>
              <a:rPr lang="cs-CZ" altLang="cs-CZ" sz="1600" i="1" dirty="0" err="1"/>
              <a:t>F</a:t>
            </a:r>
            <a:r>
              <a:rPr lang="cs-CZ" altLang="cs-CZ" sz="1600" baseline="-25000" dirty="0" err="1"/>
              <a:t>trafo</a:t>
            </a:r>
            <a:r>
              <a:rPr lang="cs-CZ" altLang="cs-CZ" sz="1600" baseline="-25000" dirty="0"/>
              <a:t> </a:t>
            </a:r>
            <a:r>
              <a:rPr lang="cs-CZ" altLang="cs-CZ" sz="1600" dirty="0"/>
              <a:t>=</a:t>
            </a:r>
            <a:r>
              <a:rPr lang="cs-CZ" altLang="cs-CZ" sz="1600" i="1" dirty="0"/>
              <a:t> </a:t>
            </a:r>
            <a:r>
              <a:rPr lang="cs-CZ" altLang="cs-CZ" sz="1600" i="1" dirty="0" err="1"/>
              <a:t>I</a:t>
            </a:r>
            <a:r>
              <a:rPr lang="cs-CZ" altLang="cs-CZ" sz="1600" baseline="-25000" dirty="0" err="1"/>
              <a:t>ant</a:t>
            </a:r>
            <a:r>
              <a:rPr lang="cs-CZ" altLang="cs-CZ" sz="1600" baseline="-25000" dirty="0"/>
              <a:t> </a:t>
            </a:r>
            <a:r>
              <a:rPr lang="cs-CZ" altLang="cs-CZ" sz="1600" dirty="0"/>
              <a:t>(A) / </a:t>
            </a:r>
            <a:r>
              <a:rPr lang="cs-CZ" altLang="cs-CZ" sz="1600" i="1" dirty="0" err="1"/>
              <a:t>U</a:t>
            </a:r>
            <a:r>
              <a:rPr lang="cs-CZ" altLang="cs-CZ" sz="1600" baseline="-25000" dirty="0" err="1"/>
              <a:t>primáru</a:t>
            </a:r>
            <a:r>
              <a:rPr lang="cs-CZ" altLang="cs-CZ" sz="1600" baseline="-25000" dirty="0"/>
              <a:t> trafa </a:t>
            </a:r>
            <a:r>
              <a:rPr lang="cs-CZ" altLang="cs-CZ" sz="1600" dirty="0"/>
              <a:t>(V)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6F80246C-D254-4667-A951-1E2AAE5584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476" y="3977896"/>
            <a:ext cx="7071683" cy="2880104"/>
          </a:xfrm>
          <a:prstGeom prst="rect">
            <a:avLst/>
          </a:prstGeom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3">
            <a:extLst>
              <a:ext uri="{FF2B5EF4-FFF2-40B4-BE49-F238E27FC236}">
                <a16:creationId xmlns:a16="http://schemas.microsoft.com/office/drawing/2014/main" id="{B33B6799-C935-403C-B522-62036B2CFC83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95536" y="926223"/>
            <a:ext cx="4038600" cy="341585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cs-CZ" altLang="cs-CZ" sz="2000" b="1" dirty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Charakteristiky indukční cívky: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ovéPole 7">
                <a:extLst>
                  <a:ext uri="{FF2B5EF4-FFF2-40B4-BE49-F238E27FC236}">
                    <a16:creationId xmlns:a16="http://schemas.microsoft.com/office/drawing/2014/main" id="{42235D84-6E6D-4385-B0A3-6E58E3498F81}"/>
                  </a:ext>
                </a:extLst>
              </p:cNvPr>
              <p:cNvSpPr txBox="1"/>
              <p:nvPr/>
            </p:nvSpPr>
            <p:spPr>
              <a:xfrm>
                <a:off x="226338" y="1360163"/>
                <a:ext cx="5569798" cy="48547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cs-CZ" altLang="cs-CZ" sz="1800" u="sng" dirty="0"/>
                  <a:t>Faktor antény nebo jinak také činitel indukční cívky</a:t>
                </a:r>
                <a:r>
                  <a:rPr lang="cs-CZ" altLang="cs-CZ" sz="1800" dirty="0"/>
                  <a:t>, který udává vztah mezi proudem protékajícím cívkou a magnetickým polem, které cívka generuje v daném bodě </a:t>
                </a:r>
                <a:r>
                  <a:rPr lang="cs-CZ" altLang="cs-CZ" sz="1800" i="1" dirty="0" err="1"/>
                  <a:t>k</a:t>
                </a:r>
                <a:r>
                  <a:rPr lang="cs-CZ" altLang="cs-CZ" i="1" baseline="-25000" dirty="0" err="1"/>
                  <a:t>CF</a:t>
                </a:r>
                <a:r>
                  <a:rPr lang="cs-CZ" altLang="cs-CZ" sz="1800" dirty="0"/>
                  <a:t> = </a:t>
                </a:r>
                <a:r>
                  <a:rPr lang="cs-CZ" altLang="cs-CZ" sz="1800" i="1" dirty="0"/>
                  <a:t>H</a:t>
                </a:r>
                <a:r>
                  <a:rPr lang="cs-CZ" altLang="cs-CZ" sz="1800" dirty="0"/>
                  <a:t> (A/m) /</a:t>
                </a:r>
                <a:r>
                  <a:rPr lang="cs-CZ" altLang="cs-CZ" sz="1800" i="1" dirty="0"/>
                  <a:t> </a:t>
                </a:r>
                <a:r>
                  <a:rPr lang="cs-CZ" altLang="cs-CZ" sz="1800" i="1" dirty="0" err="1"/>
                  <a:t>I</a:t>
                </a:r>
                <a:r>
                  <a:rPr lang="cs-CZ" altLang="cs-CZ" sz="1800" baseline="-25000" dirty="0" err="1"/>
                  <a:t>ant</a:t>
                </a:r>
                <a:r>
                  <a:rPr lang="cs-CZ" altLang="cs-CZ" sz="1800" baseline="-25000" dirty="0"/>
                  <a:t> </a:t>
                </a:r>
                <a:r>
                  <a:rPr lang="cs-CZ" altLang="cs-CZ" sz="1800" dirty="0"/>
                  <a:t>(A), je možné vypočítat z geometrických rozměrů cívky:</a:t>
                </a:r>
              </a:p>
              <a:p>
                <a:endParaRPr lang="cs-CZ" altLang="cs-CZ" sz="18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cs-CZ" altLang="cs-CZ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altLang="cs-CZ" sz="18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cs-CZ" altLang="cs-CZ" sz="1800" b="0" i="1" smtClean="0">
                              <a:latin typeface="Cambria Math" panose="02040503050406030204" pitchFamily="18" charset="0"/>
                            </a:rPr>
                            <m:t>𝐶𝐹</m:t>
                          </m:r>
                        </m:sub>
                      </m:sSub>
                      <m:d>
                        <m:dPr>
                          <m:ctrlPr>
                            <a:rPr lang="cs-CZ" altLang="cs-CZ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cs-CZ" altLang="cs-CZ" sz="18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</m:d>
                      <m:r>
                        <a:rPr lang="cs-CZ" altLang="cs-CZ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cs-CZ" altLang="cs-CZ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cs-CZ" altLang="cs-CZ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𝐻</m:t>
                          </m:r>
                          <m:d>
                            <m:dPr>
                              <m:ctrlPr>
                                <a:rPr lang="cs-CZ" altLang="cs-CZ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cs-CZ" altLang="cs-CZ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𝑃</m:t>
                              </m:r>
                            </m:e>
                          </m:d>
                        </m:num>
                        <m:den>
                          <m:r>
                            <a:rPr lang="cs-CZ" altLang="cs-CZ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𝐼</m:t>
                          </m:r>
                        </m:den>
                      </m:f>
                      <m:r>
                        <a:rPr lang="cs-CZ" altLang="cs-CZ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cs-CZ" altLang="cs-CZ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cs-CZ" altLang="cs-CZ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cs-CZ" altLang="cs-CZ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  <m:r>
                            <a:rPr lang="cs-CZ" altLang="cs-CZ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cs-CZ" altLang="cs-CZ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cs-CZ" altLang="cs-CZ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f>
                                <m:fPr>
                                  <m:type m:val="lin"/>
                                  <m:ctrlPr>
                                    <a:rPr lang="cs-CZ" altLang="cs-CZ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cs-CZ" altLang="cs-CZ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4</m:t>
                                  </m:r>
                                  <m:r>
                                    <a:rPr lang="cs-CZ" altLang="cs-CZ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𝑎</m:t>
                                  </m:r>
                                </m:num>
                                <m:den>
                                  <m:r>
                                    <a:rPr lang="cs-CZ" altLang="cs-CZ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  <m:r>
                                    <a:rPr lang="cs-CZ" altLang="cs-CZ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  <m:f>
                                    <m:fPr>
                                      <m:type m:val="lin"/>
                                      <m:ctrlPr>
                                        <a:rPr lang="cs-CZ" altLang="cs-CZ" sz="18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cs-CZ" altLang="cs-CZ" sz="18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𝑐</m:t>
                                      </m:r>
                                    </m:num>
                                    <m:den>
                                      <m:r>
                                        <a:rPr lang="cs-CZ" altLang="cs-CZ" sz="18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𝑎</m:t>
                                      </m:r>
                                    </m:den>
                                  </m:f>
                                </m:den>
                              </m:f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cs-CZ" altLang="cs-CZ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sSup>
                                    <m:sSupPr>
                                      <m:ctrlPr>
                                        <a:rPr lang="cs-CZ" altLang="cs-CZ" sz="18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cs-CZ" altLang="cs-CZ" sz="18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lang="cs-CZ" altLang="cs-CZ" sz="18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cs-CZ" altLang="cs-CZ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  <m:sSup>
                                    <m:sSupPr>
                                      <m:ctrlPr>
                                        <a:rPr lang="cs-CZ" altLang="cs-CZ" sz="18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cs-CZ" altLang="cs-CZ" sz="18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f>
                                            <m:fPr>
                                              <m:type m:val="lin"/>
                                              <m:ctrlPr>
                                                <a:rPr lang="cs-CZ" altLang="cs-CZ" sz="1800" b="0" i="1" smtClean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fPr>
                                            <m:num>
                                              <m:r>
                                                <a:rPr lang="cs-CZ" altLang="cs-CZ" sz="1800" b="0" i="1" smtClean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𝑐</m:t>
                                              </m:r>
                                            </m:num>
                                            <m:den>
                                              <m:r>
                                                <a:rPr lang="cs-CZ" altLang="cs-CZ" sz="1800" b="0" i="1" smtClean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</m:den>
                                          </m:f>
                                        </m:e>
                                      </m:d>
                                    </m:e>
                                    <m:sup>
                                      <m:r>
                                        <a:rPr lang="cs-CZ" altLang="cs-CZ" sz="18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</m:den>
                          </m:f>
                          <m:r>
                            <a:rPr lang="cs-CZ" altLang="cs-CZ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cs-CZ" altLang="cs-CZ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f>
                                <m:fPr>
                                  <m:type m:val="lin"/>
                                  <m:ctrlPr>
                                    <a:rPr lang="cs-CZ" altLang="cs-CZ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cs-CZ" altLang="cs-CZ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4</m:t>
                                  </m:r>
                                  <m:r>
                                    <a:rPr lang="cs-CZ" altLang="cs-CZ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num>
                                <m:den>
                                  <m:r>
                                    <a:rPr lang="cs-CZ" altLang="cs-CZ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  <m:r>
                                    <a:rPr lang="cs-CZ" altLang="cs-CZ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  <m:f>
                                    <m:fPr>
                                      <m:type m:val="lin"/>
                                      <m:ctrlPr>
                                        <a:rPr lang="cs-CZ" altLang="cs-CZ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cs-CZ" altLang="cs-CZ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𝑐</m:t>
                                      </m:r>
                                    </m:num>
                                    <m:den>
                                      <m:r>
                                        <a:rPr lang="cs-CZ" altLang="cs-CZ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𝑏</m:t>
                                      </m:r>
                                    </m:den>
                                  </m:f>
                                </m:den>
                              </m:f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cs-CZ" altLang="cs-CZ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sSup>
                                    <m:sSupPr>
                                      <m:ctrlPr>
                                        <a:rPr lang="cs-CZ" altLang="cs-CZ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cs-CZ" altLang="cs-CZ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p>
                                      <m:r>
                                        <a:rPr lang="cs-CZ" altLang="cs-CZ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cs-CZ" altLang="cs-CZ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  <m:sSup>
                                    <m:sSupPr>
                                      <m:ctrlPr>
                                        <a:rPr lang="cs-CZ" altLang="cs-CZ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cs-CZ" altLang="cs-CZ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f>
                                            <m:fPr>
                                              <m:type m:val="lin"/>
                                              <m:ctrlPr>
                                                <a:rPr lang="cs-CZ" altLang="cs-CZ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fPr>
                                            <m:num>
                                              <m:r>
                                                <a:rPr lang="cs-CZ" altLang="cs-CZ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𝑐</m:t>
                                              </m:r>
                                            </m:num>
                                            <m:den>
                                              <m:r>
                                                <a:rPr lang="cs-CZ" altLang="cs-CZ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</m:den>
                                          </m:f>
                                        </m:e>
                                      </m:d>
                                    </m:e>
                                    <m:sup>
                                      <m:r>
                                        <a:rPr lang="cs-CZ" altLang="cs-CZ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</m:den>
                          </m:f>
                        </m:e>
                      </m:d>
                    </m:oMath>
                  </m:oMathPara>
                </a14:m>
                <a:endParaRPr lang="cs-CZ" altLang="cs-CZ" sz="1800" dirty="0"/>
              </a:p>
              <a:p>
                <a:br>
                  <a:rPr lang="cs-CZ" altLang="cs-CZ" sz="1800" dirty="0"/>
                </a:br>
                <a:r>
                  <a:rPr lang="cs-CZ" altLang="cs-CZ" sz="1800" dirty="0"/>
                  <a:t>Typicky pro čtvercovou cívku 1m x 1m s bodem P ve středu cívky (a = b = c/2 = 0,5) je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cs-CZ" altLang="cs-CZ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cs-CZ" altLang="cs-CZ" sz="18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cs-CZ" altLang="cs-CZ" sz="1800" b="0" i="1" smtClean="0">
                            <a:latin typeface="Cambria Math" panose="02040503050406030204" pitchFamily="18" charset="0"/>
                          </a:rPr>
                          <m:t>𝐶𝐹</m:t>
                        </m:r>
                      </m:sub>
                    </m:sSub>
                    <m:d>
                      <m:dPr>
                        <m:ctrlPr>
                          <a:rPr lang="cs-CZ" altLang="cs-CZ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cs-CZ" altLang="cs-CZ" sz="18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d>
                    <m:r>
                      <a:rPr lang="cs-CZ" altLang="cs-CZ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cs-CZ" altLang="cs-CZ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cs-CZ" altLang="cs-CZ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ad>
                          <m:radPr>
                            <m:degHide m:val="on"/>
                            <m:ctrlPr>
                              <a:rPr lang="cs-CZ" altLang="cs-CZ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cs-CZ" altLang="cs-CZ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num>
                      <m:den>
                        <m:r>
                          <a:rPr lang="cs-CZ" altLang="cs-CZ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  <m:r>
                          <a:rPr lang="cs-CZ" altLang="cs-CZ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</m:den>
                    </m:f>
                    <m:r>
                      <a:rPr lang="cs-CZ" altLang="cs-CZ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=0,9</m:t>
                    </m:r>
                  </m:oMath>
                </a14:m>
                <a:r>
                  <a:rPr lang="cs-CZ" dirty="0"/>
                  <a:t>.</a:t>
                </a:r>
              </a:p>
              <a:p>
                <a:endParaRPr lang="cs-CZ" dirty="0"/>
              </a:p>
              <a:p>
                <a:r>
                  <a:rPr lang="cs-CZ" altLang="cs-CZ" sz="1800" dirty="0"/>
                  <a:t>Pro obdélníkovou cívku 1m x 2,6 m s bodem P ve středu cívky (a = b = 1,3; c/2 = 0,5) je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cs-CZ" altLang="cs-CZ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cs-CZ" altLang="cs-CZ" sz="18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cs-CZ" altLang="cs-CZ" sz="1800" b="0" i="1" smtClean="0">
                            <a:latin typeface="Cambria Math" panose="02040503050406030204" pitchFamily="18" charset="0"/>
                          </a:rPr>
                          <m:t>𝐶𝐹</m:t>
                        </m:r>
                      </m:sub>
                    </m:sSub>
                    <m:d>
                      <m:dPr>
                        <m:ctrlPr>
                          <a:rPr lang="cs-CZ" altLang="cs-CZ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cs-CZ" altLang="cs-CZ" sz="18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d>
                    <m:r>
                      <a:rPr lang="cs-CZ" altLang="cs-CZ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=0,</m:t>
                    </m:r>
                  </m:oMath>
                </a14:m>
                <a:r>
                  <a:rPr lang="cs-CZ" dirty="0"/>
                  <a:t>66.</a:t>
                </a:r>
              </a:p>
              <a:p>
                <a:endParaRPr lang="cs-CZ" dirty="0"/>
              </a:p>
              <a:p>
                <a:endParaRPr lang="cs-CZ" dirty="0"/>
              </a:p>
            </p:txBody>
          </p:sp>
        </mc:Choice>
        <mc:Fallback xmlns="">
          <p:sp>
            <p:nvSpPr>
              <p:cNvPr id="8" name="TextovéPole 7">
                <a:extLst>
                  <a:ext uri="{FF2B5EF4-FFF2-40B4-BE49-F238E27FC236}">
                    <a16:creationId xmlns:a16="http://schemas.microsoft.com/office/drawing/2014/main" id="{42235D84-6E6D-4385-B0A3-6E58E3498F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338" y="1360163"/>
                <a:ext cx="5569798" cy="4854791"/>
              </a:xfrm>
              <a:prstGeom prst="rect">
                <a:avLst/>
              </a:prstGeom>
              <a:blipFill>
                <a:blip r:embed="rId2"/>
                <a:stretch>
                  <a:fillRect l="-875" t="-627" r="-1313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Obrázek 4">
            <a:extLst>
              <a:ext uri="{FF2B5EF4-FFF2-40B4-BE49-F238E27FC236}">
                <a16:creationId xmlns:a16="http://schemas.microsoft.com/office/drawing/2014/main" id="{43DF9D30-BA94-4E28-8488-2B1CCD9C65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-60000">
            <a:off x="5760725" y="646690"/>
            <a:ext cx="3019826" cy="4601314"/>
          </a:xfrm>
          <a:prstGeom prst="rect">
            <a:avLst/>
          </a:prstGeom>
        </p:spPr>
      </p:pic>
      <p:sp>
        <p:nvSpPr>
          <p:cNvPr id="89093" name="Rectangle 2">
            <a:extLst>
              <a:ext uri="{FF2B5EF4-FFF2-40B4-BE49-F238E27FC236}">
                <a16:creationId xmlns:a16="http://schemas.microsoft.com/office/drawing/2014/main" id="{63371865-9064-4629-AC7C-544C1B6E37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3528" y="227582"/>
            <a:ext cx="7140575" cy="652463"/>
          </a:xfrm>
        </p:spPr>
        <p:txBody>
          <a:bodyPr/>
          <a:lstStyle/>
          <a:p>
            <a:pPr algn="l" eaLnBrk="1" hangingPunct="1"/>
            <a:r>
              <a:rPr lang="cs-CZ" altLang="cs-CZ" sz="2800" b="1" dirty="0">
                <a:solidFill>
                  <a:schemeClr val="accent2"/>
                </a:solidFill>
              </a:rPr>
              <a:t>Magnetické pole síťového kmitočtu</a:t>
            </a:r>
          </a:p>
        </p:txBody>
      </p:sp>
    </p:spTree>
    <p:extLst>
      <p:ext uri="{BB962C8B-B14F-4D97-AF65-F5344CB8AC3E}">
        <p14:creationId xmlns:p14="http://schemas.microsoft.com/office/powerpoint/2010/main" val="390458196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7" name="Rectangle 2">
            <a:extLst>
              <a:ext uri="{FF2B5EF4-FFF2-40B4-BE49-F238E27FC236}">
                <a16:creationId xmlns:a16="http://schemas.microsoft.com/office/drawing/2014/main" id="{93E21FD7-D69F-4C73-874B-D93798450FB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3528" y="328093"/>
            <a:ext cx="3714303" cy="652463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cs-CZ" altLang="cs-CZ" sz="3200" b="1" dirty="0">
                <a:solidFill>
                  <a:schemeClr val="accent2"/>
                </a:solidFill>
              </a:rPr>
              <a:t>Zkušební sestava:</a:t>
            </a:r>
          </a:p>
        </p:txBody>
      </p:sp>
      <p:grpSp>
        <p:nvGrpSpPr>
          <p:cNvPr id="12" name="Skupina 11">
            <a:extLst>
              <a:ext uri="{FF2B5EF4-FFF2-40B4-BE49-F238E27FC236}">
                <a16:creationId xmlns:a16="http://schemas.microsoft.com/office/drawing/2014/main" id="{E5555838-4612-4768-906A-A27942335084}"/>
              </a:ext>
            </a:extLst>
          </p:cNvPr>
          <p:cNvGrpSpPr/>
          <p:nvPr/>
        </p:nvGrpSpPr>
        <p:grpSpPr>
          <a:xfrm>
            <a:off x="827584" y="135000"/>
            <a:ext cx="8081517" cy="6588000"/>
            <a:chOff x="738955" y="202540"/>
            <a:chExt cx="8081517" cy="6622765"/>
          </a:xfrm>
        </p:grpSpPr>
        <p:grpSp>
          <p:nvGrpSpPr>
            <p:cNvPr id="11" name="Skupina 10">
              <a:extLst>
                <a:ext uri="{FF2B5EF4-FFF2-40B4-BE49-F238E27FC236}">
                  <a16:creationId xmlns:a16="http://schemas.microsoft.com/office/drawing/2014/main" id="{9E5C5B48-9A31-4BBC-A32F-66B6556F1C57}"/>
                </a:ext>
              </a:extLst>
            </p:cNvPr>
            <p:cNvGrpSpPr/>
            <p:nvPr/>
          </p:nvGrpSpPr>
          <p:grpSpPr>
            <a:xfrm>
              <a:off x="738955" y="202540"/>
              <a:ext cx="8081517" cy="6622765"/>
              <a:chOff x="323528" y="99795"/>
              <a:chExt cx="8081517" cy="6622765"/>
            </a:xfrm>
          </p:grpSpPr>
          <p:grpSp>
            <p:nvGrpSpPr>
              <p:cNvPr id="6" name="Skupina 5">
                <a:extLst>
                  <a:ext uri="{FF2B5EF4-FFF2-40B4-BE49-F238E27FC236}">
                    <a16:creationId xmlns:a16="http://schemas.microsoft.com/office/drawing/2014/main" id="{4087094A-E497-4835-B311-E2B61F723D79}"/>
                  </a:ext>
                </a:extLst>
              </p:cNvPr>
              <p:cNvGrpSpPr/>
              <p:nvPr/>
            </p:nvGrpSpPr>
            <p:grpSpPr>
              <a:xfrm>
                <a:off x="323528" y="99795"/>
                <a:ext cx="8081517" cy="6622765"/>
                <a:chOff x="323528" y="99795"/>
                <a:chExt cx="8081517" cy="6622765"/>
              </a:xfrm>
            </p:grpSpPr>
            <p:grpSp>
              <p:nvGrpSpPr>
                <p:cNvPr id="4" name="Skupina 3">
                  <a:extLst>
                    <a:ext uri="{FF2B5EF4-FFF2-40B4-BE49-F238E27FC236}">
                      <a16:creationId xmlns:a16="http://schemas.microsoft.com/office/drawing/2014/main" id="{66C44E39-11BA-4A48-8116-D0ADC1663758}"/>
                    </a:ext>
                  </a:extLst>
                </p:cNvPr>
                <p:cNvGrpSpPr/>
                <p:nvPr/>
              </p:nvGrpSpPr>
              <p:grpSpPr>
                <a:xfrm>
                  <a:off x="323528" y="99795"/>
                  <a:ext cx="8081517" cy="6622765"/>
                  <a:chOff x="184198" y="-3086"/>
                  <a:chExt cx="8081517" cy="6639554"/>
                </a:xfrm>
              </p:grpSpPr>
              <p:grpSp>
                <p:nvGrpSpPr>
                  <p:cNvPr id="31" name="Skupina 30">
                    <a:extLst>
                      <a:ext uri="{FF2B5EF4-FFF2-40B4-BE49-F238E27FC236}">
                        <a16:creationId xmlns:a16="http://schemas.microsoft.com/office/drawing/2014/main" id="{5F01C72F-6724-43E9-BE9B-762F94D62952}"/>
                      </a:ext>
                    </a:extLst>
                  </p:cNvPr>
                  <p:cNvGrpSpPr/>
                  <p:nvPr/>
                </p:nvGrpSpPr>
                <p:grpSpPr>
                  <a:xfrm>
                    <a:off x="415516" y="-3086"/>
                    <a:ext cx="7850199" cy="6639554"/>
                    <a:chOff x="20444" y="200689"/>
                    <a:chExt cx="7850199" cy="6639554"/>
                  </a:xfrm>
                </p:grpSpPr>
                <p:grpSp>
                  <p:nvGrpSpPr>
                    <p:cNvPr id="28" name="Skupina 27">
                      <a:extLst>
                        <a:ext uri="{FF2B5EF4-FFF2-40B4-BE49-F238E27FC236}">
                          <a16:creationId xmlns:a16="http://schemas.microsoft.com/office/drawing/2014/main" id="{2867D379-B04E-4DED-98B0-5387661ABF9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0444" y="200689"/>
                      <a:ext cx="7850199" cy="6639554"/>
                      <a:chOff x="20444" y="200689"/>
                      <a:chExt cx="7850199" cy="6639554"/>
                    </a:xfrm>
                  </p:grpSpPr>
                  <p:pic>
                    <p:nvPicPr>
                      <p:cNvPr id="1026" name="Picture 2" descr="EM-Test UCS500-M4 Modular Built Test Generator - item 5">
                        <a:extLst>
                          <a:ext uri="{FF2B5EF4-FFF2-40B4-BE49-F238E27FC236}">
                            <a16:creationId xmlns:a16="http://schemas.microsoft.com/office/drawing/2014/main" id="{C8B03C53-C329-4C46-9896-68A09FFA2DC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0850" y="3931993"/>
                        <a:ext cx="4196461" cy="279764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  <p:pic>
                    <p:nvPicPr>
                      <p:cNvPr id="1028" name="Picture 4">
                        <a:extLst>
                          <a:ext uri="{FF2B5EF4-FFF2-40B4-BE49-F238E27FC236}">
                            <a16:creationId xmlns:a16="http://schemas.microsoft.com/office/drawing/2014/main" id="{56F84AC4-062B-47AA-837D-023392BEFF4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6870" y="566737"/>
                        <a:ext cx="3570287" cy="35702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  <p:pic>
                    <p:nvPicPr>
                      <p:cNvPr id="5" name="Obrázek 4">
                        <a:extLst>
                          <a:ext uri="{FF2B5EF4-FFF2-40B4-BE49-F238E27FC236}">
                            <a16:creationId xmlns:a16="http://schemas.microsoft.com/office/drawing/2014/main" id="{C7D99876-44F1-41D7-B539-A779E1B3BF99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045071" y="200689"/>
                        <a:ext cx="3825572" cy="4389500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8" name="Obrázek 7">
                        <a:extLst>
                          <a:ext uri="{FF2B5EF4-FFF2-40B4-BE49-F238E27FC236}">
                            <a16:creationId xmlns:a16="http://schemas.microsoft.com/office/drawing/2014/main" id="{508509FF-2C87-4B38-94CE-25FA9FE64BE5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037831" y="4437112"/>
                        <a:ext cx="2856552" cy="2403131"/>
                      </a:xfrm>
                      <a:prstGeom prst="rect">
                        <a:avLst/>
                      </a:prstGeom>
                    </p:spPr>
                  </p:pic>
                  <p:sp>
                    <p:nvSpPr>
                      <p:cNvPr id="16" name="Volný tvar: obrazec 15">
                        <a:extLst>
                          <a:ext uri="{FF2B5EF4-FFF2-40B4-BE49-F238E27FC236}">
                            <a16:creationId xmlns:a16="http://schemas.microsoft.com/office/drawing/2014/main" id="{E42F7423-6B9C-41F0-BFAC-8AB688F977D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553146" y="1857080"/>
                        <a:ext cx="631596" cy="3176833"/>
                      </a:xfrm>
                      <a:custGeom>
                        <a:avLst/>
                        <a:gdLst>
                          <a:gd name="connsiteX0" fmla="*/ 631596 w 631596"/>
                          <a:gd name="connsiteY0" fmla="*/ 0 h 3176833"/>
                          <a:gd name="connsiteX1" fmla="*/ 622169 w 631596"/>
                          <a:gd name="connsiteY1" fmla="*/ 47134 h 3176833"/>
                          <a:gd name="connsiteX2" fmla="*/ 527901 w 631596"/>
                          <a:gd name="connsiteY2" fmla="*/ 160256 h 3176833"/>
                          <a:gd name="connsiteX3" fmla="*/ 490194 w 631596"/>
                          <a:gd name="connsiteY3" fmla="*/ 197963 h 3176833"/>
                          <a:gd name="connsiteX4" fmla="*/ 405353 w 631596"/>
                          <a:gd name="connsiteY4" fmla="*/ 301658 h 3176833"/>
                          <a:gd name="connsiteX5" fmla="*/ 367646 w 631596"/>
                          <a:gd name="connsiteY5" fmla="*/ 339365 h 3176833"/>
                          <a:gd name="connsiteX6" fmla="*/ 339365 w 631596"/>
                          <a:gd name="connsiteY6" fmla="*/ 377073 h 3176833"/>
                          <a:gd name="connsiteX7" fmla="*/ 311085 w 631596"/>
                          <a:gd name="connsiteY7" fmla="*/ 433633 h 3176833"/>
                          <a:gd name="connsiteX8" fmla="*/ 263951 w 631596"/>
                          <a:gd name="connsiteY8" fmla="*/ 509048 h 3176833"/>
                          <a:gd name="connsiteX9" fmla="*/ 235670 w 631596"/>
                          <a:gd name="connsiteY9" fmla="*/ 593889 h 3176833"/>
                          <a:gd name="connsiteX10" fmla="*/ 197963 w 631596"/>
                          <a:gd name="connsiteY10" fmla="*/ 688157 h 3176833"/>
                          <a:gd name="connsiteX11" fmla="*/ 150829 w 631596"/>
                          <a:gd name="connsiteY11" fmla="*/ 763572 h 3176833"/>
                          <a:gd name="connsiteX12" fmla="*/ 122549 w 631596"/>
                          <a:gd name="connsiteY12" fmla="*/ 820132 h 3176833"/>
                          <a:gd name="connsiteX13" fmla="*/ 113122 w 631596"/>
                          <a:gd name="connsiteY13" fmla="*/ 857840 h 3176833"/>
                          <a:gd name="connsiteX14" fmla="*/ 84842 w 631596"/>
                          <a:gd name="connsiteY14" fmla="*/ 914400 h 3176833"/>
                          <a:gd name="connsiteX15" fmla="*/ 56561 w 631596"/>
                          <a:gd name="connsiteY15" fmla="*/ 1008668 h 3176833"/>
                          <a:gd name="connsiteX16" fmla="*/ 18854 w 631596"/>
                          <a:gd name="connsiteY16" fmla="*/ 1140644 h 3176833"/>
                          <a:gd name="connsiteX17" fmla="*/ 0 w 631596"/>
                          <a:gd name="connsiteY17" fmla="*/ 1263192 h 3176833"/>
                          <a:gd name="connsiteX18" fmla="*/ 9427 w 631596"/>
                          <a:gd name="connsiteY18" fmla="*/ 1536569 h 3176833"/>
                          <a:gd name="connsiteX19" fmla="*/ 18854 w 631596"/>
                          <a:gd name="connsiteY19" fmla="*/ 1564850 h 3176833"/>
                          <a:gd name="connsiteX20" fmla="*/ 28281 w 631596"/>
                          <a:gd name="connsiteY20" fmla="*/ 1602557 h 3176833"/>
                          <a:gd name="connsiteX21" fmla="*/ 47134 w 631596"/>
                          <a:gd name="connsiteY21" fmla="*/ 1913642 h 3176833"/>
                          <a:gd name="connsiteX22" fmla="*/ 56561 w 631596"/>
                          <a:gd name="connsiteY22" fmla="*/ 2403835 h 3176833"/>
                          <a:gd name="connsiteX23" fmla="*/ 65988 w 631596"/>
                          <a:gd name="connsiteY23" fmla="*/ 3148553 h 3176833"/>
                          <a:gd name="connsiteX24" fmla="*/ 75415 w 631596"/>
                          <a:gd name="connsiteY24" fmla="*/ 3176833 h 317683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</a:cxnLst>
                        <a:rect l="l" t="t" r="r" b="b"/>
                        <a:pathLst>
                          <a:path w="631596" h="3176833">
                            <a:moveTo>
                              <a:pt x="631596" y="0"/>
                            </a:moveTo>
                            <a:cubicBezTo>
                              <a:pt x="628454" y="15711"/>
                              <a:pt x="628799" y="32548"/>
                              <a:pt x="622169" y="47134"/>
                            </a:cubicBezTo>
                            <a:cubicBezTo>
                              <a:pt x="600295" y="95257"/>
                              <a:pt x="564451" y="123706"/>
                              <a:pt x="527901" y="160256"/>
                            </a:cubicBezTo>
                            <a:lnTo>
                              <a:pt x="490194" y="197963"/>
                            </a:lnTo>
                            <a:cubicBezTo>
                              <a:pt x="339188" y="348969"/>
                              <a:pt x="503349" y="175663"/>
                              <a:pt x="405353" y="301658"/>
                            </a:cubicBezTo>
                            <a:cubicBezTo>
                              <a:pt x="394440" y="315689"/>
                              <a:pt x="379351" y="325988"/>
                              <a:pt x="367646" y="339365"/>
                            </a:cubicBezTo>
                            <a:cubicBezTo>
                              <a:pt x="357300" y="351189"/>
                              <a:pt x="348792" y="364504"/>
                              <a:pt x="339365" y="377073"/>
                            </a:cubicBezTo>
                            <a:cubicBezTo>
                              <a:pt x="322083" y="428923"/>
                              <a:pt x="340324" y="382466"/>
                              <a:pt x="311085" y="433633"/>
                            </a:cubicBezTo>
                            <a:cubicBezTo>
                              <a:pt x="269674" y="506102"/>
                              <a:pt x="318027" y="436946"/>
                              <a:pt x="263951" y="509048"/>
                            </a:cubicBezTo>
                            <a:cubicBezTo>
                              <a:pt x="248059" y="588506"/>
                              <a:pt x="264943" y="525587"/>
                              <a:pt x="235670" y="593889"/>
                            </a:cubicBezTo>
                            <a:cubicBezTo>
                              <a:pt x="222338" y="624996"/>
                              <a:pt x="216735" y="659997"/>
                              <a:pt x="197963" y="688157"/>
                            </a:cubicBezTo>
                            <a:cubicBezTo>
                              <a:pt x="183011" y="710586"/>
                              <a:pt x="162194" y="740842"/>
                              <a:pt x="150829" y="763572"/>
                            </a:cubicBezTo>
                            <a:cubicBezTo>
                              <a:pt x="111797" y="841634"/>
                              <a:pt x="176584" y="739079"/>
                              <a:pt x="122549" y="820132"/>
                            </a:cubicBezTo>
                            <a:cubicBezTo>
                              <a:pt x="119407" y="832701"/>
                              <a:pt x="118226" y="845931"/>
                              <a:pt x="113122" y="857840"/>
                            </a:cubicBezTo>
                            <a:cubicBezTo>
                              <a:pt x="77709" y="940470"/>
                              <a:pt x="107539" y="834956"/>
                              <a:pt x="84842" y="914400"/>
                            </a:cubicBezTo>
                            <a:cubicBezTo>
                              <a:pt x="56357" y="1014103"/>
                              <a:pt x="101352" y="874297"/>
                              <a:pt x="56561" y="1008668"/>
                            </a:cubicBezTo>
                            <a:cubicBezTo>
                              <a:pt x="42549" y="1050702"/>
                              <a:pt x="25049" y="1097281"/>
                              <a:pt x="18854" y="1140644"/>
                            </a:cubicBezTo>
                            <a:cubicBezTo>
                              <a:pt x="6724" y="1225553"/>
                              <a:pt x="13080" y="1184714"/>
                              <a:pt x="0" y="1263192"/>
                            </a:cubicBezTo>
                            <a:cubicBezTo>
                              <a:pt x="3142" y="1354318"/>
                              <a:pt x="3739" y="1445567"/>
                              <a:pt x="9427" y="1536569"/>
                            </a:cubicBezTo>
                            <a:cubicBezTo>
                              <a:pt x="10047" y="1546487"/>
                              <a:pt x="16124" y="1555295"/>
                              <a:pt x="18854" y="1564850"/>
                            </a:cubicBezTo>
                            <a:cubicBezTo>
                              <a:pt x="22413" y="1577307"/>
                              <a:pt x="25139" y="1589988"/>
                              <a:pt x="28281" y="1602557"/>
                            </a:cubicBezTo>
                            <a:cubicBezTo>
                              <a:pt x="45971" y="1744075"/>
                              <a:pt x="41315" y="1689616"/>
                              <a:pt x="47134" y="1913642"/>
                            </a:cubicBezTo>
                            <a:cubicBezTo>
                              <a:pt x="51377" y="2077015"/>
                              <a:pt x="54066" y="2240426"/>
                              <a:pt x="56561" y="2403835"/>
                            </a:cubicBezTo>
                            <a:cubicBezTo>
                              <a:pt x="60351" y="2652065"/>
                              <a:pt x="59935" y="2900368"/>
                              <a:pt x="65988" y="3148553"/>
                            </a:cubicBezTo>
                            <a:cubicBezTo>
                              <a:pt x="66230" y="3158487"/>
                              <a:pt x="75415" y="3176833"/>
                              <a:pt x="75415" y="3176833"/>
                            </a:cubicBezTo>
                          </a:path>
                        </a:pathLst>
                      </a:custGeom>
                      <a:noFill/>
                      <a:ln w="28575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cs-CZ"/>
                      </a:p>
                    </p:txBody>
                  </p:sp>
                  <p:sp>
                    <p:nvSpPr>
                      <p:cNvPr id="25" name="Volný tvar: obrazec 24">
                        <a:extLst>
                          <a:ext uri="{FF2B5EF4-FFF2-40B4-BE49-F238E27FC236}">
                            <a16:creationId xmlns:a16="http://schemas.microsoft.com/office/drawing/2014/main" id="{D80B0913-28A4-43F5-90A6-9B2ECC92339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463592" y="1904692"/>
                        <a:ext cx="721150" cy="3176833"/>
                      </a:xfrm>
                      <a:custGeom>
                        <a:avLst/>
                        <a:gdLst>
                          <a:gd name="connsiteX0" fmla="*/ 631596 w 631596"/>
                          <a:gd name="connsiteY0" fmla="*/ 0 h 3176833"/>
                          <a:gd name="connsiteX1" fmla="*/ 622169 w 631596"/>
                          <a:gd name="connsiteY1" fmla="*/ 47134 h 3176833"/>
                          <a:gd name="connsiteX2" fmla="*/ 527901 w 631596"/>
                          <a:gd name="connsiteY2" fmla="*/ 160256 h 3176833"/>
                          <a:gd name="connsiteX3" fmla="*/ 490194 w 631596"/>
                          <a:gd name="connsiteY3" fmla="*/ 197963 h 3176833"/>
                          <a:gd name="connsiteX4" fmla="*/ 405353 w 631596"/>
                          <a:gd name="connsiteY4" fmla="*/ 301658 h 3176833"/>
                          <a:gd name="connsiteX5" fmla="*/ 367646 w 631596"/>
                          <a:gd name="connsiteY5" fmla="*/ 339365 h 3176833"/>
                          <a:gd name="connsiteX6" fmla="*/ 339365 w 631596"/>
                          <a:gd name="connsiteY6" fmla="*/ 377073 h 3176833"/>
                          <a:gd name="connsiteX7" fmla="*/ 311085 w 631596"/>
                          <a:gd name="connsiteY7" fmla="*/ 433633 h 3176833"/>
                          <a:gd name="connsiteX8" fmla="*/ 263951 w 631596"/>
                          <a:gd name="connsiteY8" fmla="*/ 509048 h 3176833"/>
                          <a:gd name="connsiteX9" fmla="*/ 235670 w 631596"/>
                          <a:gd name="connsiteY9" fmla="*/ 593889 h 3176833"/>
                          <a:gd name="connsiteX10" fmla="*/ 197963 w 631596"/>
                          <a:gd name="connsiteY10" fmla="*/ 688157 h 3176833"/>
                          <a:gd name="connsiteX11" fmla="*/ 150829 w 631596"/>
                          <a:gd name="connsiteY11" fmla="*/ 763572 h 3176833"/>
                          <a:gd name="connsiteX12" fmla="*/ 122549 w 631596"/>
                          <a:gd name="connsiteY12" fmla="*/ 820132 h 3176833"/>
                          <a:gd name="connsiteX13" fmla="*/ 113122 w 631596"/>
                          <a:gd name="connsiteY13" fmla="*/ 857840 h 3176833"/>
                          <a:gd name="connsiteX14" fmla="*/ 84842 w 631596"/>
                          <a:gd name="connsiteY14" fmla="*/ 914400 h 3176833"/>
                          <a:gd name="connsiteX15" fmla="*/ 56561 w 631596"/>
                          <a:gd name="connsiteY15" fmla="*/ 1008668 h 3176833"/>
                          <a:gd name="connsiteX16" fmla="*/ 18854 w 631596"/>
                          <a:gd name="connsiteY16" fmla="*/ 1140644 h 3176833"/>
                          <a:gd name="connsiteX17" fmla="*/ 0 w 631596"/>
                          <a:gd name="connsiteY17" fmla="*/ 1263192 h 3176833"/>
                          <a:gd name="connsiteX18" fmla="*/ 9427 w 631596"/>
                          <a:gd name="connsiteY18" fmla="*/ 1536569 h 3176833"/>
                          <a:gd name="connsiteX19" fmla="*/ 18854 w 631596"/>
                          <a:gd name="connsiteY19" fmla="*/ 1564850 h 3176833"/>
                          <a:gd name="connsiteX20" fmla="*/ 28281 w 631596"/>
                          <a:gd name="connsiteY20" fmla="*/ 1602557 h 3176833"/>
                          <a:gd name="connsiteX21" fmla="*/ 47134 w 631596"/>
                          <a:gd name="connsiteY21" fmla="*/ 1913642 h 3176833"/>
                          <a:gd name="connsiteX22" fmla="*/ 56561 w 631596"/>
                          <a:gd name="connsiteY22" fmla="*/ 2403835 h 3176833"/>
                          <a:gd name="connsiteX23" fmla="*/ 65988 w 631596"/>
                          <a:gd name="connsiteY23" fmla="*/ 3148553 h 3176833"/>
                          <a:gd name="connsiteX24" fmla="*/ 75415 w 631596"/>
                          <a:gd name="connsiteY24" fmla="*/ 3176833 h 317683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</a:cxnLst>
                        <a:rect l="l" t="t" r="r" b="b"/>
                        <a:pathLst>
                          <a:path w="631596" h="3176833">
                            <a:moveTo>
                              <a:pt x="631596" y="0"/>
                            </a:moveTo>
                            <a:cubicBezTo>
                              <a:pt x="628454" y="15711"/>
                              <a:pt x="628799" y="32548"/>
                              <a:pt x="622169" y="47134"/>
                            </a:cubicBezTo>
                            <a:cubicBezTo>
                              <a:pt x="600295" y="95257"/>
                              <a:pt x="564451" y="123706"/>
                              <a:pt x="527901" y="160256"/>
                            </a:cubicBezTo>
                            <a:lnTo>
                              <a:pt x="490194" y="197963"/>
                            </a:lnTo>
                            <a:cubicBezTo>
                              <a:pt x="339188" y="348969"/>
                              <a:pt x="503349" y="175663"/>
                              <a:pt x="405353" y="301658"/>
                            </a:cubicBezTo>
                            <a:cubicBezTo>
                              <a:pt x="394440" y="315689"/>
                              <a:pt x="379351" y="325988"/>
                              <a:pt x="367646" y="339365"/>
                            </a:cubicBezTo>
                            <a:cubicBezTo>
                              <a:pt x="357300" y="351189"/>
                              <a:pt x="348792" y="364504"/>
                              <a:pt x="339365" y="377073"/>
                            </a:cubicBezTo>
                            <a:cubicBezTo>
                              <a:pt x="322083" y="428923"/>
                              <a:pt x="340324" y="382466"/>
                              <a:pt x="311085" y="433633"/>
                            </a:cubicBezTo>
                            <a:cubicBezTo>
                              <a:pt x="269674" y="506102"/>
                              <a:pt x="318027" y="436946"/>
                              <a:pt x="263951" y="509048"/>
                            </a:cubicBezTo>
                            <a:cubicBezTo>
                              <a:pt x="248059" y="588506"/>
                              <a:pt x="264943" y="525587"/>
                              <a:pt x="235670" y="593889"/>
                            </a:cubicBezTo>
                            <a:cubicBezTo>
                              <a:pt x="222338" y="624996"/>
                              <a:pt x="216735" y="659997"/>
                              <a:pt x="197963" y="688157"/>
                            </a:cubicBezTo>
                            <a:cubicBezTo>
                              <a:pt x="183011" y="710586"/>
                              <a:pt x="162194" y="740842"/>
                              <a:pt x="150829" y="763572"/>
                            </a:cubicBezTo>
                            <a:cubicBezTo>
                              <a:pt x="111797" y="841634"/>
                              <a:pt x="176584" y="739079"/>
                              <a:pt x="122549" y="820132"/>
                            </a:cubicBezTo>
                            <a:cubicBezTo>
                              <a:pt x="119407" y="832701"/>
                              <a:pt x="118226" y="845931"/>
                              <a:pt x="113122" y="857840"/>
                            </a:cubicBezTo>
                            <a:cubicBezTo>
                              <a:pt x="77709" y="940470"/>
                              <a:pt x="107539" y="834956"/>
                              <a:pt x="84842" y="914400"/>
                            </a:cubicBezTo>
                            <a:cubicBezTo>
                              <a:pt x="56357" y="1014103"/>
                              <a:pt x="101352" y="874297"/>
                              <a:pt x="56561" y="1008668"/>
                            </a:cubicBezTo>
                            <a:cubicBezTo>
                              <a:pt x="42549" y="1050702"/>
                              <a:pt x="25049" y="1097281"/>
                              <a:pt x="18854" y="1140644"/>
                            </a:cubicBezTo>
                            <a:cubicBezTo>
                              <a:pt x="6724" y="1225553"/>
                              <a:pt x="13080" y="1184714"/>
                              <a:pt x="0" y="1263192"/>
                            </a:cubicBezTo>
                            <a:cubicBezTo>
                              <a:pt x="3142" y="1354318"/>
                              <a:pt x="3739" y="1445567"/>
                              <a:pt x="9427" y="1536569"/>
                            </a:cubicBezTo>
                            <a:cubicBezTo>
                              <a:pt x="10047" y="1546487"/>
                              <a:pt x="16124" y="1555295"/>
                              <a:pt x="18854" y="1564850"/>
                            </a:cubicBezTo>
                            <a:cubicBezTo>
                              <a:pt x="22413" y="1577307"/>
                              <a:pt x="25139" y="1589988"/>
                              <a:pt x="28281" y="1602557"/>
                            </a:cubicBezTo>
                            <a:cubicBezTo>
                              <a:pt x="45971" y="1744075"/>
                              <a:pt x="41315" y="1689616"/>
                              <a:pt x="47134" y="1913642"/>
                            </a:cubicBezTo>
                            <a:cubicBezTo>
                              <a:pt x="51377" y="2077015"/>
                              <a:pt x="54066" y="2240426"/>
                              <a:pt x="56561" y="2403835"/>
                            </a:cubicBezTo>
                            <a:cubicBezTo>
                              <a:pt x="60351" y="2652065"/>
                              <a:pt x="59935" y="2900368"/>
                              <a:pt x="65988" y="3148553"/>
                            </a:cubicBezTo>
                            <a:cubicBezTo>
                              <a:pt x="66230" y="3158487"/>
                              <a:pt x="75415" y="3176833"/>
                              <a:pt x="75415" y="3176833"/>
                            </a:cubicBezTo>
                          </a:path>
                        </a:pathLst>
                      </a:custGeom>
                      <a:noFill/>
                      <a:ln w="28575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cs-CZ"/>
                      </a:p>
                    </p:txBody>
                  </p:sp>
                  <p:sp>
                    <p:nvSpPr>
                      <p:cNvPr id="17" name="Volný tvar: obrazec 16">
                        <a:extLst>
                          <a:ext uri="{FF2B5EF4-FFF2-40B4-BE49-F238E27FC236}">
                            <a16:creationId xmlns:a16="http://schemas.microsoft.com/office/drawing/2014/main" id="{792B2126-10B9-4C24-B37E-CDADB991EBE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081040" y="1828800"/>
                        <a:ext cx="273385" cy="3161245"/>
                      </a:xfrm>
                      <a:custGeom>
                        <a:avLst/>
                        <a:gdLst>
                          <a:gd name="connsiteX0" fmla="*/ 179117 w 273385"/>
                          <a:gd name="connsiteY0" fmla="*/ 0 h 3161245"/>
                          <a:gd name="connsiteX1" fmla="*/ 188544 w 273385"/>
                          <a:gd name="connsiteY1" fmla="*/ 75414 h 3161245"/>
                          <a:gd name="connsiteX2" fmla="*/ 197970 w 273385"/>
                          <a:gd name="connsiteY2" fmla="*/ 103695 h 3161245"/>
                          <a:gd name="connsiteX3" fmla="*/ 226251 w 273385"/>
                          <a:gd name="connsiteY3" fmla="*/ 207390 h 3161245"/>
                          <a:gd name="connsiteX4" fmla="*/ 235678 w 273385"/>
                          <a:gd name="connsiteY4" fmla="*/ 320511 h 3161245"/>
                          <a:gd name="connsiteX5" fmla="*/ 245104 w 273385"/>
                          <a:gd name="connsiteY5" fmla="*/ 405353 h 3161245"/>
                          <a:gd name="connsiteX6" fmla="*/ 263958 w 273385"/>
                          <a:gd name="connsiteY6" fmla="*/ 886120 h 3161245"/>
                          <a:gd name="connsiteX7" fmla="*/ 273385 w 273385"/>
                          <a:gd name="connsiteY7" fmla="*/ 1338606 h 3161245"/>
                          <a:gd name="connsiteX8" fmla="*/ 263958 w 273385"/>
                          <a:gd name="connsiteY8" fmla="*/ 1715678 h 3161245"/>
                          <a:gd name="connsiteX9" fmla="*/ 245104 w 273385"/>
                          <a:gd name="connsiteY9" fmla="*/ 1828800 h 3161245"/>
                          <a:gd name="connsiteX10" fmla="*/ 235678 w 273385"/>
                          <a:gd name="connsiteY10" fmla="*/ 1885361 h 3161245"/>
                          <a:gd name="connsiteX11" fmla="*/ 226251 w 273385"/>
                          <a:gd name="connsiteY11" fmla="*/ 1913641 h 3161245"/>
                          <a:gd name="connsiteX12" fmla="*/ 216824 w 273385"/>
                          <a:gd name="connsiteY12" fmla="*/ 1951348 h 3161245"/>
                          <a:gd name="connsiteX13" fmla="*/ 197970 w 273385"/>
                          <a:gd name="connsiteY13" fmla="*/ 2045616 h 3161245"/>
                          <a:gd name="connsiteX14" fmla="*/ 188544 w 273385"/>
                          <a:gd name="connsiteY14" fmla="*/ 2092751 h 3161245"/>
                          <a:gd name="connsiteX15" fmla="*/ 179117 w 273385"/>
                          <a:gd name="connsiteY15" fmla="*/ 2139885 h 3161245"/>
                          <a:gd name="connsiteX16" fmla="*/ 169690 w 273385"/>
                          <a:gd name="connsiteY16" fmla="*/ 2205872 h 3161245"/>
                          <a:gd name="connsiteX17" fmla="*/ 150836 w 273385"/>
                          <a:gd name="connsiteY17" fmla="*/ 2262433 h 3161245"/>
                          <a:gd name="connsiteX18" fmla="*/ 141409 w 273385"/>
                          <a:gd name="connsiteY18" fmla="*/ 2318994 h 3161245"/>
                          <a:gd name="connsiteX19" fmla="*/ 131983 w 273385"/>
                          <a:gd name="connsiteY19" fmla="*/ 2347274 h 3161245"/>
                          <a:gd name="connsiteX20" fmla="*/ 122556 w 273385"/>
                          <a:gd name="connsiteY20" fmla="*/ 2413262 h 3161245"/>
                          <a:gd name="connsiteX21" fmla="*/ 113129 w 273385"/>
                          <a:gd name="connsiteY21" fmla="*/ 2441542 h 3161245"/>
                          <a:gd name="connsiteX22" fmla="*/ 103702 w 273385"/>
                          <a:gd name="connsiteY22" fmla="*/ 2479249 h 3161245"/>
                          <a:gd name="connsiteX23" fmla="*/ 94275 w 273385"/>
                          <a:gd name="connsiteY23" fmla="*/ 2554664 h 3161245"/>
                          <a:gd name="connsiteX24" fmla="*/ 84849 w 273385"/>
                          <a:gd name="connsiteY24" fmla="*/ 2582944 h 3161245"/>
                          <a:gd name="connsiteX25" fmla="*/ 65995 w 273385"/>
                          <a:gd name="connsiteY25" fmla="*/ 2686639 h 3161245"/>
                          <a:gd name="connsiteX26" fmla="*/ 56568 w 273385"/>
                          <a:gd name="connsiteY26" fmla="*/ 2771480 h 3161245"/>
                          <a:gd name="connsiteX27" fmla="*/ 37715 w 273385"/>
                          <a:gd name="connsiteY27" fmla="*/ 2922309 h 3161245"/>
                          <a:gd name="connsiteX28" fmla="*/ 28288 w 273385"/>
                          <a:gd name="connsiteY28" fmla="*/ 3054285 h 3161245"/>
                          <a:gd name="connsiteX29" fmla="*/ 9434 w 273385"/>
                          <a:gd name="connsiteY29" fmla="*/ 3110845 h 3161245"/>
                          <a:gd name="connsiteX30" fmla="*/ 7 w 273385"/>
                          <a:gd name="connsiteY30" fmla="*/ 3148553 h 31612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</a:cxnLst>
                        <a:rect l="l" t="t" r="r" b="b"/>
                        <a:pathLst>
                          <a:path w="273385" h="3161245">
                            <a:moveTo>
                              <a:pt x="179117" y="0"/>
                            </a:moveTo>
                            <a:cubicBezTo>
                              <a:pt x="182259" y="25138"/>
                              <a:pt x="184012" y="50489"/>
                              <a:pt x="188544" y="75414"/>
                            </a:cubicBezTo>
                            <a:cubicBezTo>
                              <a:pt x="190321" y="85191"/>
                              <a:pt x="195355" y="94108"/>
                              <a:pt x="197970" y="103695"/>
                            </a:cubicBezTo>
                            <a:cubicBezTo>
                              <a:pt x="229860" y="220627"/>
                              <a:pt x="204555" y="142302"/>
                              <a:pt x="226251" y="207390"/>
                            </a:cubicBezTo>
                            <a:cubicBezTo>
                              <a:pt x="229393" y="245097"/>
                              <a:pt x="232091" y="282844"/>
                              <a:pt x="235678" y="320511"/>
                            </a:cubicBezTo>
                            <a:cubicBezTo>
                              <a:pt x="238376" y="348838"/>
                              <a:pt x="243002" y="376976"/>
                              <a:pt x="245104" y="405353"/>
                            </a:cubicBezTo>
                            <a:cubicBezTo>
                              <a:pt x="256066" y="553340"/>
                              <a:pt x="260544" y="747841"/>
                              <a:pt x="263958" y="886120"/>
                            </a:cubicBezTo>
                            <a:cubicBezTo>
                              <a:pt x="267682" y="1036935"/>
                              <a:pt x="270243" y="1187777"/>
                              <a:pt x="273385" y="1338606"/>
                            </a:cubicBezTo>
                            <a:cubicBezTo>
                              <a:pt x="270243" y="1464297"/>
                              <a:pt x="269086" y="1590053"/>
                              <a:pt x="263958" y="1715678"/>
                            </a:cubicBezTo>
                            <a:cubicBezTo>
                              <a:pt x="261021" y="1787635"/>
                              <a:pt x="260880" y="1781474"/>
                              <a:pt x="245104" y="1828800"/>
                            </a:cubicBezTo>
                            <a:cubicBezTo>
                              <a:pt x="241962" y="1847654"/>
                              <a:pt x="239824" y="1866702"/>
                              <a:pt x="235678" y="1885361"/>
                            </a:cubicBezTo>
                            <a:cubicBezTo>
                              <a:pt x="233523" y="1895061"/>
                              <a:pt x="228981" y="1904087"/>
                              <a:pt x="226251" y="1913641"/>
                            </a:cubicBezTo>
                            <a:cubicBezTo>
                              <a:pt x="222692" y="1926098"/>
                              <a:pt x="219539" y="1938680"/>
                              <a:pt x="216824" y="1951348"/>
                            </a:cubicBezTo>
                            <a:cubicBezTo>
                              <a:pt x="210109" y="1982682"/>
                              <a:pt x="204254" y="2014193"/>
                              <a:pt x="197970" y="2045616"/>
                            </a:cubicBezTo>
                            <a:lnTo>
                              <a:pt x="188544" y="2092751"/>
                            </a:lnTo>
                            <a:cubicBezTo>
                              <a:pt x="185402" y="2108462"/>
                              <a:pt x="181383" y="2124024"/>
                              <a:pt x="179117" y="2139885"/>
                            </a:cubicBezTo>
                            <a:cubicBezTo>
                              <a:pt x="175975" y="2161881"/>
                              <a:pt x="174686" y="2184222"/>
                              <a:pt x="169690" y="2205872"/>
                            </a:cubicBezTo>
                            <a:cubicBezTo>
                              <a:pt x="165221" y="2225237"/>
                              <a:pt x="150836" y="2262433"/>
                              <a:pt x="150836" y="2262433"/>
                            </a:cubicBezTo>
                            <a:cubicBezTo>
                              <a:pt x="147694" y="2281287"/>
                              <a:pt x="145555" y="2300335"/>
                              <a:pt x="141409" y="2318994"/>
                            </a:cubicBezTo>
                            <a:cubicBezTo>
                              <a:pt x="139254" y="2328694"/>
                              <a:pt x="133932" y="2337530"/>
                              <a:pt x="131983" y="2347274"/>
                            </a:cubicBezTo>
                            <a:cubicBezTo>
                              <a:pt x="127626" y="2369062"/>
                              <a:pt x="126914" y="2391474"/>
                              <a:pt x="122556" y="2413262"/>
                            </a:cubicBezTo>
                            <a:cubicBezTo>
                              <a:pt x="120607" y="2423006"/>
                              <a:pt x="115859" y="2431988"/>
                              <a:pt x="113129" y="2441542"/>
                            </a:cubicBezTo>
                            <a:cubicBezTo>
                              <a:pt x="109570" y="2453999"/>
                              <a:pt x="106844" y="2466680"/>
                              <a:pt x="103702" y="2479249"/>
                            </a:cubicBezTo>
                            <a:cubicBezTo>
                              <a:pt x="100560" y="2504387"/>
                              <a:pt x="98807" y="2529739"/>
                              <a:pt x="94275" y="2554664"/>
                            </a:cubicBezTo>
                            <a:cubicBezTo>
                              <a:pt x="92498" y="2564440"/>
                              <a:pt x="86626" y="2573168"/>
                              <a:pt x="84849" y="2582944"/>
                            </a:cubicBezTo>
                            <a:cubicBezTo>
                              <a:pt x="63532" y="2700189"/>
                              <a:pt x="87614" y="2621786"/>
                              <a:pt x="65995" y="2686639"/>
                            </a:cubicBezTo>
                            <a:cubicBezTo>
                              <a:pt x="62853" y="2714919"/>
                              <a:pt x="59266" y="2743154"/>
                              <a:pt x="56568" y="2771480"/>
                            </a:cubicBezTo>
                            <a:cubicBezTo>
                              <a:pt x="43641" y="2907210"/>
                              <a:pt x="57147" y="2844573"/>
                              <a:pt x="37715" y="2922309"/>
                            </a:cubicBezTo>
                            <a:cubicBezTo>
                              <a:pt x="34573" y="2966301"/>
                              <a:pt x="34831" y="3010669"/>
                              <a:pt x="28288" y="3054285"/>
                            </a:cubicBezTo>
                            <a:cubicBezTo>
                              <a:pt x="25340" y="3073938"/>
                              <a:pt x="13332" y="3091358"/>
                              <a:pt x="9434" y="3110845"/>
                            </a:cubicBezTo>
                            <a:cubicBezTo>
                              <a:pt x="-609" y="3161060"/>
                              <a:pt x="7" y="3174001"/>
                              <a:pt x="7" y="3148553"/>
                            </a:cubicBezTo>
                          </a:path>
                        </a:pathLst>
                      </a:custGeom>
                      <a:noFill/>
                      <a:ln w="28575">
                        <a:solidFill>
                          <a:srgbClr val="0070C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cs-CZ"/>
                      </a:p>
                    </p:txBody>
                  </p:sp>
                  <p:sp>
                    <p:nvSpPr>
                      <p:cNvPr id="27" name="Volný tvar: obrazec 26">
                        <a:extLst>
                          <a:ext uri="{FF2B5EF4-FFF2-40B4-BE49-F238E27FC236}">
                            <a16:creationId xmlns:a16="http://schemas.microsoft.com/office/drawing/2014/main" id="{2EA04D9B-1FFE-4E21-811E-1C00DB58E3E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000911" y="1818895"/>
                        <a:ext cx="273385" cy="3161245"/>
                      </a:xfrm>
                      <a:custGeom>
                        <a:avLst/>
                        <a:gdLst>
                          <a:gd name="connsiteX0" fmla="*/ 179117 w 273385"/>
                          <a:gd name="connsiteY0" fmla="*/ 0 h 3161245"/>
                          <a:gd name="connsiteX1" fmla="*/ 188544 w 273385"/>
                          <a:gd name="connsiteY1" fmla="*/ 75414 h 3161245"/>
                          <a:gd name="connsiteX2" fmla="*/ 197970 w 273385"/>
                          <a:gd name="connsiteY2" fmla="*/ 103695 h 3161245"/>
                          <a:gd name="connsiteX3" fmla="*/ 226251 w 273385"/>
                          <a:gd name="connsiteY3" fmla="*/ 207390 h 3161245"/>
                          <a:gd name="connsiteX4" fmla="*/ 235678 w 273385"/>
                          <a:gd name="connsiteY4" fmla="*/ 320511 h 3161245"/>
                          <a:gd name="connsiteX5" fmla="*/ 245104 w 273385"/>
                          <a:gd name="connsiteY5" fmla="*/ 405353 h 3161245"/>
                          <a:gd name="connsiteX6" fmla="*/ 263958 w 273385"/>
                          <a:gd name="connsiteY6" fmla="*/ 886120 h 3161245"/>
                          <a:gd name="connsiteX7" fmla="*/ 273385 w 273385"/>
                          <a:gd name="connsiteY7" fmla="*/ 1338606 h 3161245"/>
                          <a:gd name="connsiteX8" fmla="*/ 263958 w 273385"/>
                          <a:gd name="connsiteY8" fmla="*/ 1715678 h 3161245"/>
                          <a:gd name="connsiteX9" fmla="*/ 245104 w 273385"/>
                          <a:gd name="connsiteY9" fmla="*/ 1828800 h 3161245"/>
                          <a:gd name="connsiteX10" fmla="*/ 235678 w 273385"/>
                          <a:gd name="connsiteY10" fmla="*/ 1885361 h 3161245"/>
                          <a:gd name="connsiteX11" fmla="*/ 226251 w 273385"/>
                          <a:gd name="connsiteY11" fmla="*/ 1913641 h 3161245"/>
                          <a:gd name="connsiteX12" fmla="*/ 216824 w 273385"/>
                          <a:gd name="connsiteY12" fmla="*/ 1951348 h 3161245"/>
                          <a:gd name="connsiteX13" fmla="*/ 197970 w 273385"/>
                          <a:gd name="connsiteY13" fmla="*/ 2045616 h 3161245"/>
                          <a:gd name="connsiteX14" fmla="*/ 188544 w 273385"/>
                          <a:gd name="connsiteY14" fmla="*/ 2092751 h 3161245"/>
                          <a:gd name="connsiteX15" fmla="*/ 179117 w 273385"/>
                          <a:gd name="connsiteY15" fmla="*/ 2139885 h 3161245"/>
                          <a:gd name="connsiteX16" fmla="*/ 169690 w 273385"/>
                          <a:gd name="connsiteY16" fmla="*/ 2205872 h 3161245"/>
                          <a:gd name="connsiteX17" fmla="*/ 150836 w 273385"/>
                          <a:gd name="connsiteY17" fmla="*/ 2262433 h 3161245"/>
                          <a:gd name="connsiteX18" fmla="*/ 141409 w 273385"/>
                          <a:gd name="connsiteY18" fmla="*/ 2318994 h 3161245"/>
                          <a:gd name="connsiteX19" fmla="*/ 131983 w 273385"/>
                          <a:gd name="connsiteY19" fmla="*/ 2347274 h 3161245"/>
                          <a:gd name="connsiteX20" fmla="*/ 122556 w 273385"/>
                          <a:gd name="connsiteY20" fmla="*/ 2413262 h 3161245"/>
                          <a:gd name="connsiteX21" fmla="*/ 113129 w 273385"/>
                          <a:gd name="connsiteY21" fmla="*/ 2441542 h 3161245"/>
                          <a:gd name="connsiteX22" fmla="*/ 103702 w 273385"/>
                          <a:gd name="connsiteY22" fmla="*/ 2479249 h 3161245"/>
                          <a:gd name="connsiteX23" fmla="*/ 94275 w 273385"/>
                          <a:gd name="connsiteY23" fmla="*/ 2554664 h 3161245"/>
                          <a:gd name="connsiteX24" fmla="*/ 84849 w 273385"/>
                          <a:gd name="connsiteY24" fmla="*/ 2582944 h 3161245"/>
                          <a:gd name="connsiteX25" fmla="*/ 65995 w 273385"/>
                          <a:gd name="connsiteY25" fmla="*/ 2686639 h 3161245"/>
                          <a:gd name="connsiteX26" fmla="*/ 56568 w 273385"/>
                          <a:gd name="connsiteY26" fmla="*/ 2771480 h 3161245"/>
                          <a:gd name="connsiteX27" fmla="*/ 37715 w 273385"/>
                          <a:gd name="connsiteY27" fmla="*/ 2922309 h 3161245"/>
                          <a:gd name="connsiteX28" fmla="*/ 28288 w 273385"/>
                          <a:gd name="connsiteY28" fmla="*/ 3054285 h 3161245"/>
                          <a:gd name="connsiteX29" fmla="*/ 9434 w 273385"/>
                          <a:gd name="connsiteY29" fmla="*/ 3110845 h 3161245"/>
                          <a:gd name="connsiteX30" fmla="*/ 7 w 273385"/>
                          <a:gd name="connsiteY30" fmla="*/ 3148553 h 31612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</a:cxnLst>
                        <a:rect l="l" t="t" r="r" b="b"/>
                        <a:pathLst>
                          <a:path w="273385" h="3161245">
                            <a:moveTo>
                              <a:pt x="179117" y="0"/>
                            </a:moveTo>
                            <a:cubicBezTo>
                              <a:pt x="182259" y="25138"/>
                              <a:pt x="184012" y="50489"/>
                              <a:pt x="188544" y="75414"/>
                            </a:cubicBezTo>
                            <a:cubicBezTo>
                              <a:pt x="190321" y="85191"/>
                              <a:pt x="195355" y="94108"/>
                              <a:pt x="197970" y="103695"/>
                            </a:cubicBezTo>
                            <a:cubicBezTo>
                              <a:pt x="229860" y="220627"/>
                              <a:pt x="204555" y="142302"/>
                              <a:pt x="226251" y="207390"/>
                            </a:cubicBezTo>
                            <a:cubicBezTo>
                              <a:pt x="229393" y="245097"/>
                              <a:pt x="232091" y="282844"/>
                              <a:pt x="235678" y="320511"/>
                            </a:cubicBezTo>
                            <a:cubicBezTo>
                              <a:pt x="238376" y="348838"/>
                              <a:pt x="243002" y="376976"/>
                              <a:pt x="245104" y="405353"/>
                            </a:cubicBezTo>
                            <a:cubicBezTo>
                              <a:pt x="256066" y="553340"/>
                              <a:pt x="260544" y="747841"/>
                              <a:pt x="263958" y="886120"/>
                            </a:cubicBezTo>
                            <a:cubicBezTo>
                              <a:pt x="267682" y="1036935"/>
                              <a:pt x="270243" y="1187777"/>
                              <a:pt x="273385" y="1338606"/>
                            </a:cubicBezTo>
                            <a:cubicBezTo>
                              <a:pt x="270243" y="1464297"/>
                              <a:pt x="269086" y="1590053"/>
                              <a:pt x="263958" y="1715678"/>
                            </a:cubicBezTo>
                            <a:cubicBezTo>
                              <a:pt x="261021" y="1787635"/>
                              <a:pt x="260880" y="1781474"/>
                              <a:pt x="245104" y="1828800"/>
                            </a:cubicBezTo>
                            <a:cubicBezTo>
                              <a:pt x="241962" y="1847654"/>
                              <a:pt x="239824" y="1866702"/>
                              <a:pt x="235678" y="1885361"/>
                            </a:cubicBezTo>
                            <a:cubicBezTo>
                              <a:pt x="233523" y="1895061"/>
                              <a:pt x="228981" y="1904087"/>
                              <a:pt x="226251" y="1913641"/>
                            </a:cubicBezTo>
                            <a:cubicBezTo>
                              <a:pt x="222692" y="1926098"/>
                              <a:pt x="219539" y="1938680"/>
                              <a:pt x="216824" y="1951348"/>
                            </a:cubicBezTo>
                            <a:cubicBezTo>
                              <a:pt x="210109" y="1982682"/>
                              <a:pt x="204254" y="2014193"/>
                              <a:pt x="197970" y="2045616"/>
                            </a:cubicBezTo>
                            <a:lnTo>
                              <a:pt x="188544" y="2092751"/>
                            </a:lnTo>
                            <a:cubicBezTo>
                              <a:pt x="185402" y="2108462"/>
                              <a:pt x="181383" y="2124024"/>
                              <a:pt x="179117" y="2139885"/>
                            </a:cubicBezTo>
                            <a:cubicBezTo>
                              <a:pt x="175975" y="2161881"/>
                              <a:pt x="174686" y="2184222"/>
                              <a:pt x="169690" y="2205872"/>
                            </a:cubicBezTo>
                            <a:cubicBezTo>
                              <a:pt x="165221" y="2225237"/>
                              <a:pt x="150836" y="2262433"/>
                              <a:pt x="150836" y="2262433"/>
                            </a:cubicBezTo>
                            <a:cubicBezTo>
                              <a:pt x="147694" y="2281287"/>
                              <a:pt x="145555" y="2300335"/>
                              <a:pt x="141409" y="2318994"/>
                            </a:cubicBezTo>
                            <a:cubicBezTo>
                              <a:pt x="139254" y="2328694"/>
                              <a:pt x="133932" y="2337530"/>
                              <a:pt x="131983" y="2347274"/>
                            </a:cubicBezTo>
                            <a:cubicBezTo>
                              <a:pt x="127626" y="2369062"/>
                              <a:pt x="126914" y="2391474"/>
                              <a:pt x="122556" y="2413262"/>
                            </a:cubicBezTo>
                            <a:cubicBezTo>
                              <a:pt x="120607" y="2423006"/>
                              <a:pt x="115859" y="2431988"/>
                              <a:pt x="113129" y="2441542"/>
                            </a:cubicBezTo>
                            <a:cubicBezTo>
                              <a:pt x="109570" y="2453999"/>
                              <a:pt x="106844" y="2466680"/>
                              <a:pt x="103702" y="2479249"/>
                            </a:cubicBezTo>
                            <a:cubicBezTo>
                              <a:pt x="100560" y="2504387"/>
                              <a:pt x="98807" y="2529739"/>
                              <a:pt x="94275" y="2554664"/>
                            </a:cubicBezTo>
                            <a:cubicBezTo>
                              <a:pt x="92498" y="2564440"/>
                              <a:pt x="86626" y="2573168"/>
                              <a:pt x="84849" y="2582944"/>
                            </a:cubicBezTo>
                            <a:cubicBezTo>
                              <a:pt x="63532" y="2700189"/>
                              <a:pt x="87614" y="2621786"/>
                              <a:pt x="65995" y="2686639"/>
                            </a:cubicBezTo>
                            <a:cubicBezTo>
                              <a:pt x="62853" y="2714919"/>
                              <a:pt x="59266" y="2743154"/>
                              <a:pt x="56568" y="2771480"/>
                            </a:cubicBezTo>
                            <a:cubicBezTo>
                              <a:pt x="43641" y="2907210"/>
                              <a:pt x="57147" y="2844573"/>
                              <a:pt x="37715" y="2922309"/>
                            </a:cubicBezTo>
                            <a:cubicBezTo>
                              <a:pt x="34573" y="2966301"/>
                              <a:pt x="34831" y="3010669"/>
                              <a:pt x="28288" y="3054285"/>
                            </a:cubicBezTo>
                            <a:cubicBezTo>
                              <a:pt x="25340" y="3073938"/>
                              <a:pt x="13332" y="3091358"/>
                              <a:pt x="9434" y="3110845"/>
                            </a:cubicBezTo>
                            <a:cubicBezTo>
                              <a:pt x="-609" y="3161060"/>
                              <a:pt x="7" y="3174001"/>
                              <a:pt x="7" y="3148553"/>
                            </a:cubicBezTo>
                          </a:path>
                        </a:pathLst>
                      </a:custGeom>
                      <a:noFill/>
                      <a:ln w="28575">
                        <a:solidFill>
                          <a:srgbClr val="0070C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cs-CZ"/>
                      </a:p>
                    </p:txBody>
                  </p:sp>
                  <p:sp>
                    <p:nvSpPr>
                      <p:cNvPr id="19" name="TextovéPole 18">
                        <a:extLst>
                          <a:ext uri="{FF2B5EF4-FFF2-40B4-BE49-F238E27FC236}">
                            <a16:creationId xmlns:a16="http://schemas.microsoft.com/office/drawing/2014/main" id="{35734746-55B1-4088-804A-0586B5F81AA0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955532" y="4286868"/>
                        <a:ext cx="1787669" cy="36933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lang="cs-CZ" dirty="0"/>
                          <a:t>ovládací obvod</a:t>
                        </a:r>
                      </a:p>
                    </p:txBody>
                  </p:sp>
                  <p:sp>
                    <p:nvSpPr>
                      <p:cNvPr id="32" name="TextovéPole 31">
                        <a:extLst>
                          <a:ext uri="{FF2B5EF4-FFF2-40B4-BE49-F238E27FC236}">
                            <a16:creationId xmlns:a16="http://schemas.microsoft.com/office/drawing/2014/main" id="{10D3BF9E-247C-442A-8E65-7901CE6283BF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0444" y="3122285"/>
                        <a:ext cx="1172283" cy="65138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cs-CZ" dirty="0"/>
                          <a:t>regulace napětí</a:t>
                        </a:r>
                      </a:p>
                    </p:txBody>
                  </p:sp>
                  <p:sp>
                    <p:nvSpPr>
                      <p:cNvPr id="33" name="TextovéPole 32">
                        <a:extLst>
                          <a:ext uri="{FF2B5EF4-FFF2-40B4-BE49-F238E27FC236}">
                            <a16:creationId xmlns:a16="http://schemas.microsoft.com/office/drawing/2014/main" id="{B038B881-F378-4539-AAAC-489AEB82E806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998668" y="3154298"/>
                        <a:ext cx="1118020" cy="646331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cs-CZ" dirty="0"/>
                          <a:t>napájecí napětí</a:t>
                        </a:r>
                      </a:p>
                    </p:txBody>
                  </p:sp>
                  <p:sp>
                    <p:nvSpPr>
                      <p:cNvPr id="24" name="Volný tvar: obrazec 23">
                        <a:extLst>
                          <a:ext uri="{FF2B5EF4-FFF2-40B4-BE49-F238E27FC236}">
                            <a16:creationId xmlns:a16="http://schemas.microsoft.com/office/drawing/2014/main" id="{F5267157-4767-4EC9-B415-FBA10AD0882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2472" y="2337847"/>
                        <a:ext cx="662819" cy="2309567"/>
                      </a:xfrm>
                      <a:custGeom>
                        <a:avLst/>
                        <a:gdLst>
                          <a:gd name="connsiteX0" fmla="*/ 625112 w 662819"/>
                          <a:gd name="connsiteY0" fmla="*/ 2309567 h 2309567"/>
                          <a:gd name="connsiteX1" fmla="*/ 568551 w 662819"/>
                          <a:gd name="connsiteY1" fmla="*/ 2300141 h 2309567"/>
                          <a:gd name="connsiteX2" fmla="*/ 540270 w 662819"/>
                          <a:gd name="connsiteY2" fmla="*/ 2290714 h 2309567"/>
                          <a:gd name="connsiteX3" fmla="*/ 455429 w 662819"/>
                          <a:gd name="connsiteY3" fmla="*/ 2281287 h 2309567"/>
                          <a:gd name="connsiteX4" fmla="*/ 380015 w 662819"/>
                          <a:gd name="connsiteY4" fmla="*/ 2262433 h 2309567"/>
                          <a:gd name="connsiteX5" fmla="*/ 342307 w 662819"/>
                          <a:gd name="connsiteY5" fmla="*/ 2253007 h 2309567"/>
                          <a:gd name="connsiteX6" fmla="*/ 295173 w 662819"/>
                          <a:gd name="connsiteY6" fmla="*/ 2196446 h 2309567"/>
                          <a:gd name="connsiteX7" fmla="*/ 266893 w 662819"/>
                          <a:gd name="connsiteY7" fmla="*/ 2177592 h 2309567"/>
                          <a:gd name="connsiteX8" fmla="*/ 200905 w 662819"/>
                          <a:gd name="connsiteY8" fmla="*/ 2130458 h 2309567"/>
                          <a:gd name="connsiteX9" fmla="*/ 163198 w 662819"/>
                          <a:gd name="connsiteY9" fmla="*/ 2073897 h 2309567"/>
                          <a:gd name="connsiteX10" fmla="*/ 144344 w 662819"/>
                          <a:gd name="connsiteY10" fmla="*/ 2045617 h 2309567"/>
                          <a:gd name="connsiteX11" fmla="*/ 116064 w 662819"/>
                          <a:gd name="connsiteY11" fmla="*/ 1979629 h 2309567"/>
                          <a:gd name="connsiteX12" fmla="*/ 97210 w 662819"/>
                          <a:gd name="connsiteY12" fmla="*/ 1923068 h 2309567"/>
                          <a:gd name="connsiteX13" fmla="*/ 87784 w 662819"/>
                          <a:gd name="connsiteY13" fmla="*/ 1894788 h 2309567"/>
                          <a:gd name="connsiteX14" fmla="*/ 68930 w 662819"/>
                          <a:gd name="connsiteY14" fmla="*/ 1828800 h 2309567"/>
                          <a:gd name="connsiteX15" fmla="*/ 50076 w 662819"/>
                          <a:gd name="connsiteY15" fmla="*/ 1687398 h 2309567"/>
                          <a:gd name="connsiteX16" fmla="*/ 40650 w 662819"/>
                          <a:gd name="connsiteY16" fmla="*/ 1649691 h 2309567"/>
                          <a:gd name="connsiteX17" fmla="*/ 12369 w 662819"/>
                          <a:gd name="connsiteY17" fmla="*/ 1498862 h 2309567"/>
                          <a:gd name="connsiteX18" fmla="*/ 12369 w 662819"/>
                          <a:gd name="connsiteY18" fmla="*/ 933254 h 2309567"/>
                          <a:gd name="connsiteX19" fmla="*/ 31223 w 662819"/>
                          <a:gd name="connsiteY19" fmla="*/ 772998 h 2309567"/>
                          <a:gd name="connsiteX20" fmla="*/ 50076 w 662819"/>
                          <a:gd name="connsiteY20" fmla="*/ 744718 h 2309567"/>
                          <a:gd name="connsiteX21" fmla="*/ 68930 w 662819"/>
                          <a:gd name="connsiteY21" fmla="*/ 678730 h 2309567"/>
                          <a:gd name="connsiteX22" fmla="*/ 87784 w 662819"/>
                          <a:gd name="connsiteY22" fmla="*/ 650450 h 2309567"/>
                          <a:gd name="connsiteX23" fmla="*/ 125491 w 662819"/>
                          <a:gd name="connsiteY23" fmla="*/ 593889 h 2309567"/>
                          <a:gd name="connsiteX24" fmla="*/ 153771 w 662819"/>
                          <a:gd name="connsiteY24" fmla="*/ 527901 h 2309567"/>
                          <a:gd name="connsiteX25" fmla="*/ 191479 w 662819"/>
                          <a:gd name="connsiteY25" fmla="*/ 471341 h 2309567"/>
                          <a:gd name="connsiteX26" fmla="*/ 238613 w 662819"/>
                          <a:gd name="connsiteY26" fmla="*/ 386499 h 2309567"/>
                          <a:gd name="connsiteX27" fmla="*/ 257466 w 662819"/>
                          <a:gd name="connsiteY27" fmla="*/ 358219 h 2309567"/>
                          <a:gd name="connsiteX28" fmla="*/ 266893 w 662819"/>
                          <a:gd name="connsiteY28" fmla="*/ 329939 h 2309567"/>
                          <a:gd name="connsiteX29" fmla="*/ 295173 w 662819"/>
                          <a:gd name="connsiteY29" fmla="*/ 320512 h 2309567"/>
                          <a:gd name="connsiteX30" fmla="*/ 332881 w 662819"/>
                          <a:gd name="connsiteY30" fmla="*/ 273378 h 2309567"/>
                          <a:gd name="connsiteX31" fmla="*/ 380015 w 662819"/>
                          <a:gd name="connsiteY31" fmla="*/ 226244 h 2309567"/>
                          <a:gd name="connsiteX32" fmla="*/ 398868 w 662819"/>
                          <a:gd name="connsiteY32" fmla="*/ 197963 h 2309567"/>
                          <a:gd name="connsiteX33" fmla="*/ 455429 w 662819"/>
                          <a:gd name="connsiteY33" fmla="*/ 150829 h 2309567"/>
                          <a:gd name="connsiteX34" fmla="*/ 483709 w 662819"/>
                          <a:gd name="connsiteY34" fmla="*/ 141402 h 2309567"/>
                          <a:gd name="connsiteX35" fmla="*/ 511990 w 662819"/>
                          <a:gd name="connsiteY35" fmla="*/ 113122 h 2309567"/>
                          <a:gd name="connsiteX36" fmla="*/ 540270 w 662819"/>
                          <a:gd name="connsiteY36" fmla="*/ 94268 h 2309567"/>
                          <a:gd name="connsiteX37" fmla="*/ 559124 w 662819"/>
                          <a:gd name="connsiteY37" fmla="*/ 65988 h 2309567"/>
                          <a:gd name="connsiteX38" fmla="*/ 615685 w 662819"/>
                          <a:gd name="connsiteY38" fmla="*/ 28281 h 2309567"/>
                          <a:gd name="connsiteX39" fmla="*/ 662819 w 662819"/>
                          <a:gd name="connsiteY39" fmla="*/ 0 h 230956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</a:cxnLst>
                        <a:rect l="l" t="t" r="r" b="b"/>
                        <a:pathLst>
                          <a:path w="662819" h="2309567">
                            <a:moveTo>
                              <a:pt x="625112" y="2309567"/>
                            </a:moveTo>
                            <a:cubicBezTo>
                              <a:pt x="606258" y="2306425"/>
                              <a:pt x="587210" y="2304287"/>
                              <a:pt x="568551" y="2300141"/>
                            </a:cubicBezTo>
                            <a:cubicBezTo>
                              <a:pt x="558851" y="2297985"/>
                              <a:pt x="550072" y="2292348"/>
                              <a:pt x="540270" y="2290714"/>
                            </a:cubicBezTo>
                            <a:cubicBezTo>
                              <a:pt x="512203" y="2286036"/>
                              <a:pt x="483597" y="2285311"/>
                              <a:pt x="455429" y="2281287"/>
                            </a:cubicBezTo>
                            <a:cubicBezTo>
                              <a:pt x="397921" y="2273071"/>
                              <a:pt x="423886" y="2274967"/>
                              <a:pt x="380015" y="2262433"/>
                            </a:cubicBezTo>
                            <a:cubicBezTo>
                              <a:pt x="367557" y="2258874"/>
                              <a:pt x="354876" y="2256149"/>
                              <a:pt x="342307" y="2253007"/>
                            </a:cubicBezTo>
                            <a:cubicBezTo>
                              <a:pt x="323767" y="2225196"/>
                              <a:pt x="322395" y="2219131"/>
                              <a:pt x="295173" y="2196446"/>
                            </a:cubicBezTo>
                            <a:cubicBezTo>
                              <a:pt x="286469" y="2189193"/>
                              <a:pt x="275597" y="2184845"/>
                              <a:pt x="266893" y="2177592"/>
                            </a:cubicBezTo>
                            <a:cubicBezTo>
                              <a:pt x="209570" y="2129822"/>
                              <a:pt x="270678" y="2165344"/>
                              <a:pt x="200905" y="2130458"/>
                            </a:cubicBezTo>
                            <a:lnTo>
                              <a:pt x="163198" y="2073897"/>
                            </a:lnTo>
                            <a:lnTo>
                              <a:pt x="144344" y="2045617"/>
                            </a:lnTo>
                            <a:cubicBezTo>
                              <a:pt x="114010" y="1954608"/>
                              <a:pt x="162647" y="2096086"/>
                              <a:pt x="116064" y="1979629"/>
                            </a:cubicBezTo>
                            <a:cubicBezTo>
                              <a:pt x="108683" y="1961177"/>
                              <a:pt x="103494" y="1941922"/>
                              <a:pt x="97210" y="1923068"/>
                            </a:cubicBezTo>
                            <a:lnTo>
                              <a:pt x="87784" y="1894788"/>
                            </a:lnTo>
                            <a:cubicBezTo>
                              <a:pt x="79706" y="1870553"/>
                              <a:pt x="73666" y="1854847"/>
                              <a:pt x="68930" y="1828800"/>
                            </a:cubicBezTo>
                            <a:cubicBezTo>
                              <a:pt x="52216" y="1736876"/>
                              <a:pt x="66482" y="1785839"/>
                              <a:pt x="50076" y="1687398"/>
                            </a:cubicBezTo>
                            <a:cubicBezTo>
                              <a:pt x="47946" y="1674618"/>
                              <a:pt x="43038" y="1662425"/>
                              <a:pt x="40650" y="1649691"/>
                            </a:cubicBezTo>
                            <a:cubicBezTo>
                              <a:pt x="9179" y="1481840"/>
                              <a:pt x="34622" y="1587872"/>
                              <a:pt x="12369" y="1498862"/>
                            </a:cubicBezTo>
                            <a:cubicBezTo>
                              <a:pt x="-6157" y="1239499"/>
                              <a:pt x="-1956" y="1355830"/>
                              <a:pt x="12369" y="933254"/>
                            </a:cubicBezTo>
                            <a:cubicBezTo>
                              <a:pt x="12704" y="923372"/>
                              <a:pt x="15049" y="810739"/>
                              <a:pt x="31223" y="772998"/>
                            </a:cubicBezTo>
                            <a:cubicBezTo>
                              <a:pt x="35686" y="762585"/>
                              <a:pt x="43792" y="754145"/>
                              <a:pt x="50076" y="744718"/>
                            </a:cubicBezTo>
                            <a:cubicBezTo>
                              <a:pt x="53096" y="732638"/>
                              <a:pt x="62168" y="692253"/>
                              <a:pt x="68930" y="678730"/>
                            </a:cubicBezTo>
                            <a:cubicBezTo>
                              <a:pt x="73997" y="668597"/>
                              <a:pt x="81499" y="659877"/>
                              <a:pt x="87784" y="650450"/>
                            </a:cubicBezTo>
                            <a:cubicBezTo>
                              <a:pt x="108004" y="589785"/>
                              <a:pt x="81358" y="655675"/>
                              <a:pt x="125491" y="593889"/>
                            </a:cubicBezTo>
                            <a:cubicBezTo>
                              <a:pt x="172690" y="527812"/>
                              <a:pt x="122999" y="583290"/>
                              <a:pt x="153771" y="527901"/>
                            </a:cubicBezTo>
                            <a:cubicBezTo>
                              <a:pt x="164775" y="508093"/>
                              <a:pt x="191479" y="471341"/>
                              <a:pt x="191479" y="471341"/>
                            </a:cubicBezTo>
                            <a:cubicBezTo>
                              <a:pt x="208070" y="421562"/>
                              <a:pt x="195392" y="451329"/>
                              <a:pt x="238613" y="386499"/>
                            </a:cubicBezTo>
                            <a:cubicBezTo>
                              <a:pt x="244897" y="377072"/>
                              <a:pt x="253883" y="368967"/>
                              <a:pt x="257466" y="358219"/>
                            </a:cubicBezTo>
                            <a:cubicBezTo>
                              <a:pt x="260608" y="348792"/>
                              <a:pt x="259867" y="336965"/>
                              <a:pt x="266893" y="329939"/>
                            </a:cubicBezTo>
                            <a:cubicBezTo>
                              <a:pt x="273919" y="322913"/>
                              <a:pt x="285746" y="323654"/>
                              <a:pt x="295173" y="320512"/>
                            </a:cubicBezTo>
                            <a:cubicBezTo>
                              <a:pt x="318869" y="249424"/>
                              <a:pt x="284148" y="334295"/>
                              <a:pt x="332881" y="273378"/>
                            </a:cubicBezTo>
                            <a:cubicBezTo>
                              <a:pt x="379117" y="215583"/>
                              <a:pt x="287646" y="272426"/>
                              <a:pt x="380015" y="226244"/>
                            </a:cubicBezTo>
                            <a:cubicBezTo>
                              <a:pt x="386299" y="216817"/>
                              <a:pt x="391615" y="206667"/>
                              <a:pt x="398868" y="197963"/>
                            </a:cubicBezTo>
                            <a:cubicBezTo>
                              <a:pt x="413757" y="180096"/>
                              <a:pt x="434246" y="161421"/>
                              <a:pt x="455429" y="150829"/>
                            </a:cubicBezTo>
                            <a:cubicBezTo>
                              <a:pt x="464317" y="146385"/>
                              <a:pt x="474282" y="144544"/>
                              <a:pt x="483709" y="141402"/>
                            </a:cubicBezTo>
                            <a:cubicBezTo>
                              <a:pt x="493136" y="131975"/>
                              <a:pt x="501748" y="121657"/>
                              <a:pt x="511990" y="113122"/>
                            </a:cubicBezTo>
                            <a:cubicBezTo>
                              <a:pt x="520694" y="105869"/>
                              <a:pt x="532259" y="102279"/>
                              <a:pt x="540270" y="94268"/>
                            </a:cubicBezTo>
                            <a:cubicBezTo>
                              <a:pt x="548281" y="86257"/>
                              <a:pt x="550598" y="73448"/>
                              <a:pt x="559124" y="65988"/>
                            </a:cubicBezTo>
                            <a:cubicBezTo>
                              <a:pt x="576177" y="51067"/>
                              <a:pt x="596831" y="40850"/>
                              <a:pt x="615685" y="28281"/>
                            </a:cubicBezTo>
                            <a:cubicBezTo>
                              <a:pt x="649815" y="5527"/>
                              <a:pt x="633829" y="14495"/>
                              <a:pt x="662819" y="0"/>
                            </a:cubicBezTo>
                          </a:path>
                        </a:pathLst>
                      </a:custGeom>
                      <a:noFill/>
                      <a:ln w="38100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cs-CZ"/>
                      </a:p>
                    </p:txBody>
                  </p:sp>
                  <p:sp>
                    <p:nvSpPr>
                      <p:cNvPr id="26" name="Volný tvar: obrazec 25">
                        <a:extLst>
                          <a:ext uri="{FF2B5EF4-FFF2-40B4-BE49-F238E27FC236}">
                            <a16:creationId xmlns:a16="http://schemas.microsoft.com/office/drawing/2014/main" id="{8A1599C4-6255-4F78-9330-67AFABBF8E5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055043" y="2762054"/>
                        <a:ext cx="1272619" cy="1913641"/>
                      </a:xfrm>
                      <a:custGeom>
                        <a:avLst/>
                        <a:gdLst>
                          <a:gd name="connsiteX0" fmla="*/ 0 w 1272619"/>
                          <a:gd name="connsiteY0" fmla="*/ 0 h 1913641"/>
                          <a:gd name="connsiteX1" fmla="*/ 47134 w 1272619"/>
                          <a:gd name="connsiteY1" fmla="*/ 37707 h 1913641"/>
                          <a:gd name="connsiteX2" fmla="*/ 56561 w 1272619"/>
                          <a:gd name="connsiteY2" fmla="*/ 65987 h 1913641"/>
                          <a:gd name="connsiteX3" fmla="*/ 75415 w 1272619"/>
                          <a:gd name="connsiteY3" fmla="*/ 94268 h 1913641"/>
                          <a:gd name="connsiteX4" fmla="*/ 131976 w 1272619"/>
                          <a:gd name="connsiteY4" fmla="*/ 150828 h 1913641"/>
                          <a:gd name="connsiteX5" fmla="*/ 160256 w 1272619"/>
                          <a:gd name="connsiteY5" fmla="*/ 179109 h 1913641"/>
                          <a:gd name="connsiteX6" fmla="*/ 197963 w 1272619"/>
                          <a:gd name="connsiteY6" fmla="*/ 235670 h 1913641"/>
                          <a:gd name="connsiteX7" fmla="*/ 226244 w 1272619"/>
                          <a:gd name="connsiteY7" fmla="*/ 292231 h 1913641"/>
                          <a:gd name="connsiteX8" fmla="*/ 254524 w 1272619"/>
                          <a:gd name="connsiteY8" fmla="*/ 320511 h 1913641"/>
                          <a:gd name="connsiteX9" fmla="*/ 282804 w 1272619"/>
                          <a:gd name="connsiteY9" fmla="*/ 386499 h 1913641"/>
                          <a:gd name="connsiteX10" fmla="*/ 301658 w 1272619"/>
                          <a:gd name="connsiteY10" fmla="*/ 414779 h 1913641"/>
                          <a:gd name="connsiteX11" fmla="*/ 339365 w 1272619"/>
                          <a:gd name="connsiteY11" fmla="*/ 480767 h 1913641"/>
                          <a:gd name="connsiteX12" fmla="*/ 348792 w 1272619"/>
                          <a:gd name="connsiteY12" fmla="*/ 518474 h 1913641"/>
                          <a:gd name="connsiteX13" fmla="*/ 386499 w 1272619"/>
                          <a:gd name="connsiteY13" fmla="*/ 575035 h 1913641"/>
                          <a:gd name="connsiteX14" fmla="*/ 395926 w 1272619"/>
                          <a:gd name="connsiteY14" fmla="*/ 603315 h 1913641"/>
                          <a:gd name="connsiteX15" fmla="*/ 414780 w 1272619"/>
                          <a:gd name="connsiteY15" fmla="*/ 631595 h 1913641"/>
                          <a:gd name="connsiteX16" fmla="*/ 433633 w 1272619"/>
                          <a:gd name="connsiteY16" fmla="*/ 669303 h 1913641"/>
                          <a:gd name="connsiteX17" fmla="*/ 452487 w 1272619"/>
                          <a:gd name="connsiteY17" fmla="*/ 754144 h 1913641"/>
                          <a:gd name="connsiteX18" fmla="*/ 471341 w 1272619"/>
                          <a:gd name="connsiteY18" fmla="*/ 782424 h 1913641"/>
                          <a:gd name="connsiteX19" fmla="*/ 490194 w 1272619"/>
                          <a:gd name="connsiteY19" fmla="*/ 820132 h 1913641"/>
                          <a:gd name="connsiteX20" fmla="*/ 499621 w 1272619"/>
                          <a:gd name="connsiteY20" fmla="*/ 867266 h 1913641"/>
                          <a:gd name="connsiteX21" fmla="*/ 527901 w 1272619"/>
                          <a:gd name="connsiteY21" fmla="*/ 895546 h 1913641"/>
                          <a:gd name="connsiteX22" fmla="*/ 546755 w 1272619"/>
                          <a:gd name="connsiteY22" fmla="*/ 933253 h 1913641"/>
                          <a:gd name="connsiteX23" fmla="*/ 556182 w 1272619"/>
                          <a:gd name="connsiteY23" fmla="*/ 961534 h 1913641"/>
                          <a:gd name="connsiteX24" fmla="*/ 584462 w 1272619"/>
                          <a:gd name="connsiteY24" fmla="*/ 1027521 h 1913641"/>
                          <a:gd name="connsiteX25" fmla="*/ 603316 w 1272619"/>
                          <a:gd name="connsiteY25" fmla="*/ 1093509 h 1913641"/>
                          <a:gd name="connsiteX26" fmla="*/ 631596 w 1272619"/>
                          <a:gd name="connsiteY26" fmla="*/ 1121789 h 1913641"/>
                          <a:gd name="connsiteX27" fmla="*/ 659877 w 1272619"/>
                          <a:gd name="connsiteY27" fmla="*/ 1159497 h 1913641"/>
                          <a:gd name="connsiteX28" fmla="*/ 697584 w 1272619"/>
                          <a:gd name="connsiteY28" fmla="*/ 1216057 h 1913641"/>
                          <a:gd name="connsiteX29" fmla="*/ 725864 w 1272619"/>
                          <a:gd name="connsiteY29" fmla="*/ 1244338 h 1913641"/>
                          <a:gd name="connsiteX30" fmla="*/ 744718 w 1272619"/>
                          <a:gd name="connsiteY30" fmla="*/ 1282045 h 1913641"/>
                          <a:gd name="connsiteX31" fmla="*/ 772998 w 1272619"/>
                          <a:gd name="connsiteY31" fmla="*/ 1300899 h 1913641"/>
                          <a:gd name="connsiteX32" fmla="*/ 829559 w 1272619"/>
                          <a:gd name="connsiteY32" fmla="*/ 1376313 h 1913641"/>
                          <a:gd name="connsiteX33" fmla="*/ 857839 w 1272619"/>
                          <a:gd name="connsiteY33" fmla="*/ 1414020 h 1913641"/>
                          <a:gd name="connsiteX34" fmla="*/ 895547 w 1272619"/>
                          <a:gd name="connsiteY34" fmla="*/ 1470581 h 1913641"/>
                          <a:gd name="connsiteX35" fmla="*/ 923827 w 1272619"/>
                          <a:gd name="connsiteY35" fmla="*/ 1508288 h 1913641"/>
                          <a:gd name="connsiteX36" fmla="*/ 942681 w 1272619"/>
                          <a:gd name="connsiteY36" fmla="*/ 1536569 h 1913641"/>
                          <a:gd name="connsiteX37" fmla="*/ 970961 w 1272619"/>
                          <a:gd name="connsiteY37" fmla="*/ 1564849 h 1913641"/>
                          <a:gd name="connsiteX38" fmla="*/ 1018095 w 1272619"/>
                          <a:gd name="connsiteY38" fmla="*/ 1611983 h 1913641"/>
                          <a:gd name="connsiteX39" fmla="*/ 1055802 w 1272619"/>
                          <a:gd name="connsiteY39" fmla="*/ 1668544 h 1913641"/>
                          <a:gd name="connsiteX40" fmla="*/ 1074656 w 1272619"/>
                          <a:gd name="connsiteY40" fmla="*/ 1696824 h 1913641"/>
                          <a:gd name="connsiteX41" fmla="*/ 1102936 w 1272619"/>
                          <a:gd name="connsiteY41" fmla="*/ 1725105 h 1913641"/>
                          <a:gd name="connsiteX42" fmla="*/ 1121790 w 1272619"/>
                          <a:gd name="connsiteY42" fmla="*/ 1753385 h 1913641"/>
                          <a:gd name="connsiteX43" fmla="*/ 1150070 w 1272619"/>
                          <a:gd name="connsiteY43" fmla="*/ 1772239 h 1913641"/>
                          <a:gd name="connsiteX44" fmla="*/ 1178351 w 1272619"/>
                          <a:gd name="connsiteY44" fmla="*/ 1800519 h 1913641"/>
                          <a:gd name="connsiteX45" fmla="*/ 1234912 w 1272619"/>
                          <a:gd name="connsiteY45" fmla="*/ 1847653 h 1913641"/>
                          <a:gd name="connsiteX46" fmla="*/ 1253765 w 1272619"/>
                          <a:gd name="connsiteY46" fmla="*/ 1875934 h 1913641"/>
                          <a:gd name="connsiteX47" fmla="*/ 1272619 w 1272619"/>
                          <a:gd name="connsiteY47" fmla="*/ 1913641 h 191364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  <a:cxn ang="0">
                            <a:pos x="connsiteX40" y="connsiteY40"/>
                          </a:cxn>
                          <a:cxn ang="0">
                            <a:pos x="connsiteX41" y="connsiteY41"/>
                          </a:cxn>
                          <a:cxn ang="0">
                            <a:pos x="connsiteX42" y="connsiteY42"/>
                          </a:cxn>
                          <a:cxn ang="0">
                            <a:pos x="connsiteX43" y="connsiteY43"/>
                          </a:cxn>
                          <a:cxn ang="0">
                            <a:pos x="connsiteX44" y="connsiteY44"/>
                          </a:cxn>
                          <a:cxn ang="0">
                            <a:pos x="connsiteX45" y="connsiteY45"/>
                          </a:cxn>
                          <a:cxn ang="0">
                            <a:pos x="connsiteX46" y="connsiteY46"/>
                          </a:cxn>
                          <a:cxn ang="0">
                            <a:pos x="connsiteX47" y="connsiteY47"/>
                          </a:cxn>
                        </a:cxnLst>
                        <a:rect l="l" t="t" r="r" b="b"/>
                        <a:pathLst>
                          <a:path w="1272619" h="1913641">
                            <a:moveTo>
                              <a:pt x="0" y="0"/>
                            </a:moveTo>
                            <a:cubicBezTo>
                              <a:pt x="15711" y="12569"/>
                              <a:pt x="34040" y="22431"/>
                              <a:pt x="47134" y="37707"/>
                            </a:cubicBezTo>
                            <a:cubicBezTo>
                              <a:pt x="53601" y="45251"/>
                              <a:pt x="52117" y="57099"/>
                              <a:pt x="56561" y="65987"/>
                            </a:cubicBezTo>
                            <a:cubicBezTo>
                              <a:pt x="61628" y="76121"/>
                              <a:pt x="67888" y="85800"/>
                              <a:pt x="75415" y="94268"/>
                            </a:cubicBezTo>
                            <a:cubicBezTo>
                              <a:pt x="93129" y="114196"/>
                              <a:pt x="113122" y="131974"/>
                              <a:pt x="131976" y="150828"/>
                            </a:cubicBezTo>
                            <a:cubicBezTo>
                              <a:pt x="141403" y="160255"/>
                              <a:pt x="152861" y="168016"/>
                              <a:pt x="160256" y="179109"/>
                            </a:cubicBezTo>
                            <a:cubicBezTo>
                              <a:pt x="172825" y="197963"/>
                              <a:pt x="190797" y="214174"/>
                              <a:pt x="197963" y="235670"/>
                            </a:cubicBezTo>
                            <a:cubicBezTo>
                              <a:pt x="207411" y="264013"/>
                              <a:pt x="205939" y="267865"/>
                              <a:pt x="226244" y="292231"/>
                            </a:cubicBezTo>
                            <a:cubicBezTo>
                              <a:pt x="234778" y="302472"/>
                              <a:pt x="246775" y="309663"/>
                              <a:pt x="254524" y="320511"/>
                            </a:cubicBezTo>
                            <a:cubicBezTo>
                              <a:pt x="287224" y="366291"/>
                              <a:pt x="262286" y="345463"/>
                              <a:pt x="282804" y="386499"/>
                            </a:cubicBezTo>
                            <a:cubicBezTo>
                              <a:pt x="287871" y="396633"/>
                              <a:pt x="296037" y="404942"/>
                              <a:pt x="301658" y="414779"/>
                            </a:cubicBezTo>
                            <a:cubicBezTo>
                              <a:pt x="349512" y="498522"/>
                              <a:pt x="293421" y="411848"/>
                              <a:pt x="339365" y="480767"/>
                            </a:cubicBezTo>
                            <a:cubicBezTo>
                              <a:pt x="342507" y="493336"/>
                              <a:pt x="342998" y="506886"/>
                              <a:pt x="348792" y="518474"/>
                            </a:cubicBezTo>
                            <a:cubicBezTo>
                              <a:pt x="358926" y="538741"/>
                              <a:pt x="379333" y="553539"/>
                              <a:pt x="386499" y="575035"/>
                            </a:cubicBezTo>
                            <a:cubicBezTo>
                              <a:pt x="389641" y="584462"/>
                              <a:pt x="391482" y="594427"/>
                              <a:pt x="395926" y="603315"/>
                            </a:cubicBezTo>
                            <a:cubicBezTo>
                              <a:pt x="400993" y="613448"/>
                              <a:pt x="409159" y="621758"/>
                              <a:pt x="414780" y="631595"/>
                            </a:cubicBezTo>
                            <a:cubicBezTo>
                              <a:pt x="421752" y="643796"/>
                              <a:pt x="427349" y="656734"/>
                              <a:pt x="433633" y="669303"/>
                            </a:cubicBezTo>
                            <a:cubicBezTo>
                              <a:pt x="435311" y="677692"/>
                              <a:pt x="447495" y="742495"/>
                              <a:pt x="452487" y="754144"/>
                            </a:cubicBezTo>
                            <a:cubicBezTo>
                              <a:pt x="456950" y="764557"/>
                              <a:pt x="465720" y="772587"/>
                              <a:pt x="471341" y="782424"/>
                            </a:cubicBezTo>
                            <a:cubicBezTo>
                              <a:pt x="478313" y="794625"/>
                              <a:pt x="483910" y="807563"/>
                              <a:pt x="490194" y="820132"/>
                            </a:cubicBezTo>
                            <a:cubicBezTo>
                              <a:pt x="493336" y="835843"/>
                              <a:pt x="492456" y="852935"/>
                              <a:pt x="499621" y="867266"/>
                            </a:cubicBezTo>
                            <a:cubicBezTo>
                              <a:pt x="505583" y="879190"/>
                              <a:pt x="520152" y="884698"/>
                              <a:pt x="527901" y="895546"/>
                            </a:cubicBezTo>
                            <a:cubicBezTo>
                              <a:pt x="536069" y="906981"/>
                              <a:pt x="541219" y="920337"/>
                              <a:pt x="546755" y="933253"/>
                            </a:cubicBezTo>
                            <a:cubicBezTo>
                              <a:pt x="550669" y="942386"/>
                              <a:pt x="552268" y="952400"/>
                              <a:pt x="556182" y="961534"/>
                            </a:cubicBezTo>
                            <a:cubicBezTo>
                              <a:pt x="577727" y="1011808"/>
                              <a:pt x="571829" y="983308"/>
                              <a:pt x="584462" y="1027521"/>
                            </a:cubicBezTo>
                            <a:cubicBezTo>
                              <a:pt x="586033" y="1033021"/>
                              <a:pt x="597666" y="1085033"/>
                              <a:pt x="603316" y="1093509"/>
                            </a:cubicBezTo>
                            <a:cubicBezTo>
                              <a:pt x="610711" y="1104601"/>
                              <a:pt x="622920" y="1111667"/>
                              <a:pt x="631596" y="1121789"/>
                            </a:cubicBezTo>
                            <a:cubicBezTo>
                              <a:pt x="641821" y="1133718"/>
                              <a:pt x="650867" y="1146626"/>
                              <a:pt x="659877" y="1159497"/>
                            </a:cubicBezTo>
                            <a:cubicBezTo>
                              <a:pt x="672871" y="1178060"/>
                              <a:pt x="681562" y="1200034"/>
                              <a:pt x="697584" y="1216057"/>
                            </a:cubicBezTo>
                            <a:cubicBezTo>
                              <a:pt x="707011" y="1225484"/>
                              <a:pt x="718115" y="1233490"/>
                              <a:pt x="725864" y="1244338"/>
                            </a:cubicBezTo>
                            <a:cubicBezTo>
                              <a:pt x="734032" y="1255773"/>
                              <a:pt x="735722" y="1271249"/>
                              <a:pt x="744718" y="1282045"/>
                            </a:cubicBezTo>
                            <a:cubicBezTo>
                              <a:pt x="751971" y="1290749"/>
                              <a:pt x="765419" y="1292478"/>
                              <a:pt x="772998" y="1300899"/>
                            </a:cubicBezTo>
                            <a:cubicBezTo>
                              <a:pt x="794019" y="1324255"/>
                              <a:pt x="810705" y="1351175"/>
                              <a:pt x="829559" y="1376313"/>
                            </a:cubicBezTo>
                            <a:cubicBezTo>
                              <a:pt x="838986" y="1388882"/>
                              <a:pt x="849124" y="1400948"/>
                              <a:pt x="857839" y="1414020"/>
                            </a:cubicBezTo>
                            <a:cubicBezTo>
                              <a:pt x="870408" y="1432874"/>
                              <a:pt x="881951" y="1452453"/>
                              <a:pt x="895547" y="1470581"/>
                            </a:cubicBezTo>
                            <a:cubicBezTo>
                              <a:pt x="904974" y="1483150"/>
                              <a:pt x="914695" y="1495503"/>
                              <a:pt x="923827" y="1508288"/>
                            </a:cubicBezTo>
                            <a:cubicBezTo>
                              <a:pt x="930412" y="1517507"/>
                              <a:pt x="935428" y="1527865"/>
                              <a:pt x="942681" y="1536569"/>
                            </a:cubicBezTo>
                            <a:cubicBezTo>
                              <a:pt x="951215" y="1546810"/>
                              <a:pt x="962427" y="1554608"/>
                              <a:pt x="970961" y="1564849"/>
                            </a:cubicBezTo>
                            <a:cubicBezTo>
                              <a:pt x="1010239" y="1611983"/>
                              <a:pt x="966249" y="1577419"/>
                              <a:pt x="1018095" y="1611983"/>
                            </a:cubicBezTo>
                            <a:lnTo>
                              <a:pt x="1055802" y="1668544"/>
                            </a:lnTo>
                            <a:cubicBezTo>
                              <a:pt x="1062087" y="1677971"/>
                              <a:pt x="1066645" y="1688813"/>
                              <a:pt x="1074656" y="1696824"/>
                            </a:cubicBezTo>
                            <a:cubicBezTo>
                              <a:pt x="1084083" y="1706251"/>
                              <a:pt x="1094401" y="1714863"/>
                              <a:pt x="1102936" y="1725105"/>
                            </a:cubicBezTo>
                            <a:cubicBezTo>
                              <a:pt x="1110189" y="1733809"/>
                              <a:pt x="1113779" y="1745374"/>
                              <a:pt x="1121790" y="1753385"/>
                            </a:cubicBezTo>
                            <a:cubicBezTo>
                              <a:pt x="1129801" y="1761396"/>
                              <a:pt x="1141366" y="1764986"/>
                              <a:pt x="1150070" y="1772239"/>
                            </a:cubicBezTo>
                            <a:cubicBezTo>
                              <a:pt x="1160312" y="1780774"/>
                              <a:pt x="1168109" y="1791984"/>
                              <a:pt x="1178351" y="1800519"/>
                            </a:cubicBezTo>
                            <a:cubicBezTo>
                              <a:pt x="1218791" y="1834219"/>
                              <a:pt x="1197364" y="1802595"/>
                              <a:pt x="1234912" y="1847653"/>
                            </a:cubicBezTo>
                            <a:cubicBezTo>
                              <a:pt x="1242165" y="1856357"/>
                              <a:pt x="1248698" y="1865800"/>
                              <a:pt x="1253765" y="1875934"/>
                            </a:cubicBezTo>
                            <a:cubicBezTo>
                              <a:pt x="1275428" y="1919260"/>
                              <a:pt x="1251322" y="1892344"/>
                              <a:pt x="1272619" y="1913641"/>
                            </a:cubicBezTo>
                          </a:path>
                        </a:pathLst>
                      </a:custGeom>
                      <a:noFill/>
                      <a:ln w="28575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cs-CZ"/>
                      </a:p>
                    </p:txBody>
                  </p:sp>
                  <p:sp>
                    <p:nvSpPr>
                      <p:cNvPr id="40" name="Volný tvar: obrazec 39">
                        <a:extLst>
                          <a:ext uri="{FF2B5EF4-FFF2-40B4-BE49-F238E27FC236}">
                            <a16:creationId xmlns:a16="http://schemas.microsoft.com/office/drawing/2014/main" id="{F9234CE6-DFA3-4C12-AA8D-63BA58C8F01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212193" y="2755645"/>
                        <a:ext cx="1272619" cy="1913641"/>
                      </a:xfrm>
                      <a:custGeom>
                        <a:avLst/>
                        <a:gdLst>
                          <a:gd name="connsiteX0" fmla="*/ 0 w 1272619"/>
                          <a:gd name="connsiteY0" fmla="*/ 0 h 1913641"/>
                          <a:gd name="connsiteX1" fmla="*/ 47134 w 1272619"/>
                          <a:gd name="connsiteY1" fmla="*/ 37707 h 1913641"/>
                          <a:gd name="connsiteX2" fmla="*/ 56561 w 1272619"/>
                          <a:gd name="connsiteY2" fmla="*/ 65987 h 1913641"/>
                          <a:gd name="connsiteX3" fmla="*/ 75415 w 1272619"/>
                          <a:gd name="connsiteY3" fmla="*/ 94268 h 1913641"/>
                          <a:gd name="connsiteX4" fmla="*/ 131976 w 1272619"/>
                          <a:gd name="connsiteY4" fmla="*/ 150828 h 1913641"/>
                          <a:gd name="connsiteX5" fmla="*/ 160256 w 1272619"/>
                          <a:gd name="connsiteY5" fmla="*/ 179109 h 1913641"/>
                          <a:gd name="connsiteX6" fmla="*/ 197963 w 1272619"/>
                          <a:gd name="connsiteY6" fmla="*/ 235670 h 1913641"/>
                          <a:gd name="connsiteX7" fmla="*/ 226244 w 1272619"/>
                          <a:gd name="connsiteY7" fmla="*/ 292231 h 1913641"/>
                          <a:gd name="connsiteX8" fmla="*/ 254524 w 1272619"/>
                          <a:gd name="connsiteY8" fmla="*/ 320511 h 1913641"/>
                          <a:gd name="connsiteX9" fmla="*/ 282804 w 1272619"/>
                          <a:gd name="connsiteY9" fmla="*/ 386499 h 1913641"/>
                          <a:gd name="connsiteX10" fmla="*/ 301658 w 1272619"/>
                          <a:gd name="connsiteY10" fmla="*/ 414779 h 1913641"/>
                          <a:gd name="connsiteX11" fmla="*/ 339365 w 1272619"/>
                          <a:gd name="connsiteY11" fmla="*/ 480767 h 1913641"/>
                          <a:gd name="connsiteX12" fmla="*/ 348792 w 1272619"/>
                          <a:gd name="connsiteY12" fmla="*/ 518474 h 1913641"/>
                          <a:gd name="connsiteX13" fmla="*/ 386499 w 1272619"/>
                          <a:gd name="connsiteY13" fmla="*/ 575035 h 1913641"/>
                          <a:gd name="connsiteX14" fmla="*/ 395926 w 1272619"/>
                          <a:gd name="connsiteY14" fmla="*/ 603315 h 1913641"/>
                          <a:gd name="connsiteX15" fmla="*/ 414780 w 1272619"/>
                          <a:gd name="connsiteY15" fmla="*/ 631595 h 1913641"/>
                          <a:gd name="connsiteX16" fmla="*/ 433633 w 1272619"/>
                          <a:gd name="connsiteY16" fmla="*/ 669303 h 1913641"/>
                          <a:gd name="connsiteX17" fmla="*/ 452487 w 1272619"/>
                          <a:gd name="connsiteY17" fmla="*/ 754144 h 1913641"/>
                          <a:gd name="connsiteX18" fmla="*/ 471341 w 1272619"/>
                          <a:gd name="connsiteY18" fmla="*/ 782424 h 1913641"/>
                          <a:gd name="connsiteX19" fmla="*/ 490194 w 1272619"/>
                          <a:gd name="connsiteY19" fmla="*/ 820132 h 1913641"/>
                          <a:gd name="connsiteX20" fmla="*/ 499621 w 1272619"/>
                          <a:gd name="connsiteY20" fmla="*/ 867266 h 1913641"/>
                          <a:gd name="connsiteX21" fmla="*/ 527901 w 1272619"/>
                          <a:gd name="connsiteY21" fmla="*/ 895546 h 1913641"/>
                          <a:gd name="connsiteX22" fmla="*/ 546755 w 1272619"/>
                          <a:gd name="connsiteY22" fmla="*/ 933253 h 1913641"/>
                          <a:gd name="connsiteX23" fmla="*/ 556182 w 1272619"/>
                          <a:gd name="connsiteY23" fmla="*/ 961534 h 1913641"/>
                          <a:gd name="connsiteX24" fmla="*/ 584462 w 1272619"/>
                          <a:gd name="connsiteY24" fmla="*/ 1027521 h 1913641"/>
                          <a:gd name="connsiteX25" fmla="*/ 603316 w 1272619"/>
                          <a:gd name="connsiteY25" fmla="*/ 1093509 h 1913641"/>
                          <a:gd name="connsiteX26" fmla="*/ 631596 w 1272619"/>
                          <a:gd name="connsiteY26" fmla="*/ 1121789 h 1913641"/>
                          <a:gd name="connsiteX27" fmla="*/ 659877 w 1272619"/>
                          <a:gd name="connsiteY27" fmla="*/ 1159497 h 1913641"/>
                          <a:gd name="connsiteX28" fmla="*/ 697584 w 1272619"/>
                          <a:gd name="connsiteY28" fmla="*/ 1216057 h 1913641"/>
                          <a:gd name="connsiteX29" fmla="*/ 725864 w 1272619"/>
                          <a:gd name="connsiteY29" fmla="*/ 1244338 h 1913641"/>
                          <a:gd name="connsiteX30" fmla="*/ 744718 w 1272619"/>
                          <a:gd name="connsiteY30" fmla="*/ 1282045 h 1913641"/>
                          <a:gd name="connsiteX31" fmla="*/ 772998 w 1272619"/>
                          <a:gd name="connsiteY31" fmla="*/ 1300899 h 1913641"/>
                          <a:gd name="connsiteX32" fmla="*/ 829559 w 1272619"/>
                          <a:gd name="connsiteY32" fmla="*/ 1376313 h 1913641"/>
                          <a:gd name="connsiteX33" fmla="*/ 857839 w 1272619"/>
                          <a:gd name="connsiteY33" fmla="*/ 1414020 h 1913641"/>
                          <a:gd name="connsiteX34" fmla="*/ 895547 w 1272619"/>
                          <a:gd name="connsiteY34" fmla="*/ 1470581 h 1913641"/>
                          <a:gd name="connsiteX35" fmla="*/ 923827 w 1272619"/>
                          <a:gd name="connsiteY35" fmla="*/ 1508288 h 1913641"/>
                          <a:gd name="connsiteX36" fmla="*/ 942681 w 1272619"/>
                          <a:gd name="connsiteY36" fmla="*/ 1536569 h 1913641"/>
                          <a:gd name="connsiteX37" fmla="*/ 970961 w 1272619"/>
                          <a:gd name="connsiteY37" fmla="*/ 1564849 h 1913641"/>
                          <a:gd name="connsiteX38" fmla="*/ 1018095 w 1272619"/>
                          <a:gd name="connsiteY38" fmla="*/ 1611983 h 1913641"/>
                          <a:gd name="connsiteX39" fmla="*/ 1055802 w 1272619"/>
                          <a:gd name="connsiteY39" fmla="*/ 1668544 h 1913641"/>
                          <a:gd name="connsiteX40" fmla="*/ 1074656 w 1272619"/>
                          <a:gd name="connsiteY40" fmla="*/ 1696824 h 1913641"/>
                          <a:gd name="connsiteX41" fmla="*/ 1102936 w 1272619"/>
                          <a:gd name="connsiteY41" fmla="*/ 1725105 h 1913641"/>
                          <a:gd name="connsiteX42" fmla="*/ 1121790 w 1272619"/>
                          <a:gd name="connsiteY42" fmla="*/ 1753385 h 1913641"/>
                          <a:gd name="connsiteX43" fmla="*/ 1150070 w 1272619"/>
                          <a:gd name="connsiteY43" fmla="*/ 1772239 h 1913641"/>
                          <a:gd name="connsiteX44" fmla="*/ 1178351 w 1272619"/>
                          <a:gd name="connsiteY44" fmla="*/ 1800519 h 1913641"/>
                          <a:gd name="connsiteX45" fmla="*/ 1234912 w 1272619"/>
                          <a:gd name="connsiteY45" fmla="*/ 1847653 h 1913641"/>
                          <a:gd name="connsiteX46" fmla="*/ 1253765 w 1272619"/>
                          <a:gd name="connsiteY46" fmla="*/ 1875934 h 1913641"/>
                          <a:gd name="connsiteX47" fmla="*/ 1272619 w 1272619"/>
                          <a:gd name="connsiteY47" fmla="*/ 1913641 h 191364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  <a:cxn ang="0">
                            <a:pos x="connsiteX40" y="connsiteY40"/>
                          </a:cxn>
                          <a:cxn ang="0">
                            <a:pos x="connsiteX41" y="connsiteY41"/>
                          </a:cxn>
                          <a:cxn ang="0">
                            <a:pos x="connsiteX42" y="connsiteY42"/>
                          </a:cxn>
                          <a:cxn ang="0">
                            <a:pos x="connsiteX43" y="connsiteY43"/>
                          </a:cxn>
                          <a:cxn ang="0">
                            <a:pos x="connsiteX44" y="connsiteY44"/>
                          </a:cxn>
                          <a:cxn ang="0">
                            <a:pos x="connsiteX45" y="connsiteY45"/>
                          </a:cxn>
                          <a:cxn ang="0">
                            <a:pos x="connsiteX46" y="connsiteY46"/>
                          </a:cxn>
                          <a:cxn ang="0">
                            <a:pos x="connsiteX47" y="connsiteY47"/>
                          </a:cxn>
                        </a:cxnLst>
                        <a:rect l="l" t="t" r="r" b="b"/>
                        <a:pathLst>
                          <a:path w="1272619" h="1913641">
                            <a:moveTo>
                              <a:pt x="0" y="0"/>
                            </a:moveTo>
                            <a:cubicBezTo>
                              <a:pt x="15711" y="12569"/>
                              <a:pt x="34040" y="22431"/>
                              <a:pt x="47134" y="37707"/>
                            </a:cubicBezTo>
                            <a:cubicBezTo>
                              <a:pt x="53601" y="45251"/>
                              <a:pt x="52117" y="57099"/>
                              <a:pt x="56561" y="65987"/>
                            </a:cubicBezTo>
                            <a:cubicBezTo>
                              <a:pt x="61628" y="76121"/>
                              <a:pt x="67888" y="85800"/>
                              <a:pt x="75415" y="94268"/>
                            </a:cubicBezTo>
                            <a:cubicBezTo>
                              <a:pt x="93129" y="114196"/>
                              <a:pt x="113122" y="131974"/>
                              <a:pt x="131976" y="150828"/>
                            </a:cubicBezTo>
                            <a:cubicBezTo>
                              <a:pt x="141403" y="160255"/>
                              <a:pt x="152861" y="168016"/>
                              <a:pt x="160256" y="179109"/>
                            </a:cubicBezTo>
                            <a:cubicBezTo>
                              <a:pt x="172825" y="197963"/>
                              <a:pt x="190797" y="214174"/>
                              <a:pt x="197963" y="235670"/>
                            </a:cubicBezTo>
                            <a:cubicBezTo>
                              <a:pt x="207411" y="264013"/>
                              <a:pt x="205939" y="267865"/>
                              <a:pt x="226244" y="292231"/>
                            </a:cubicBezTo>
                            <a:cubicBezTo>
                              <a:pt x="234778" y="302472"/>
                              <a:pt x="246775" y="309663"/>
                              <a:pt x="254524" y="320511"/>
                            </a:cubicBezTo>
                            <a:cubicBezTo>
                              <a:pt x="287224" y="366291"/>
                              <a:pt x="262286" y="345463"/>
                              <a:pt x="282804" y="386499"/>
                            </a:cubicBezTo>
                            <a:cubicBezTo>
                              <a:pt x="287871" y="396633"/>
                              <a:pt x="296037" y="404942"/>
                              <a:pt x="301658" y="414779"/>
                            </a:cubicBezTo>
                            <a:cubicBezTo>
                              <a:pt x="349512" y="498522"/>
                              <a:pt x="293421" y="411848"/>
                              <a:pt x="339365" y="480767"/>
                            </a:cubicBezTo>
                            <a:cubicBezTo>
                              <a:pt x="342507" y="493336"/>
                              <a:pt x="342998" y="506886"/>
                              <a:pt x="348792" y="518474"/>
                            </a:cubicBezTo>
                            <a:cubicBezTo>
                              <a:pt x="358926" y="538741"/>
                              <a:pt x="379333" y="553539"/>
                              <a:pt x="386499" y="575035"/>
                            </a:cubicBezTo>
                            <a:cubicBezTo>
                              <a:pt x="389641" y="584462"/>
                              <a:pt x="391482" y="594427"/>
                              <a:pt x="395926" y="603315"/>
                            </a:cubicBezTo>
                            <a:cubicBezTo>
                              <a:pt x="400993" y="613448"/>
                              <a:pt x="409159" y="621758"/>
                              <a:pt x="414780" y="631595"/>
                            </a:cubicBezTo>
                            <a:cubicBezTo>
                              <a:pt x="421752" y="643796"/>
                              <a:pt x="427349" y="656734"/>
                              <a:pt x="433633" y="669303"/>
                            </a:cubicBezTo>
                            <a:cubicBezTo>
                              <a:pt x="435311" y="677692"/>
                              <a:pt x="447495" y="742495"/>
                              <a:pt x="452487" y="754144"/>
                            </a:cubicBezTo>
                            <a:cubicBezTo>
                              <a:pt x="456950" y="764557"/>
                              <a:pt x="465720" y="772587"/>
                              <a:pt x="471341" y="782424"/>
                            </a:cubicBezTo>
                            <a:cubicBezTo>
                              <a:pt x="478313" y="794625"/>
                              <a:pt x="483910" y="807563"/>
                              <a:pt x="490194" y="820132"/>
                            </a:cubicBezTo>
                            <a:cubicBezTo>
                              <a:pt x="493336" y="835843"/>
                              <a:pt x="492456" y="852935"/>
                              <a:pt x="499621" y="867266"/>
                            </a:cubicBezTo>
                            <a:cubicBezTo>
                              <a:pt x="505583" y="879190"/>
                              <a:pt x="520152" y="884698"/>
                              <a:pt x="527901" y="895546"/>
                            </a:cubicBezTo>
                            <a:cubicBezTo>
                              <a:pt x="536069" y="906981"/>
                              <a:pt x="541219" y="920337"/>
                              <a:pt x="546755" y="933253"/>
                            </a:cubicBezTo>
                            <a:cubicBezTo>
                              <a:pt x="550669" y="942386"/>
                              <a:pt x="552268" y="952400"/>
                              <a:pt x="556182" y="961534"/>
                            </a:cubicBezTo>
                            <a:cubicBezTo>
                              <a:pt x="577727" y="1011808"/>
                              <a:pt x="571829" y="983308"/>
                              <a:pt x="584462" y="1027521"/>
                            </a:cubicBezTo>
                            <a:cubicBezTo>
                              <a:pt x="586033" y="1033021"/>
                              <a:pt x="597666" y="1085033"/>
                              <a:pt x="603316" y="1093509"/>
                            </a:cubicBezTo>
                            <a:cubicBezTo>
                              <a:pt x="610711" y="1104601"/>
                              <a:pt x="622920" y="1111667"/>
                              <a:pt x="631596" y="1121789"/>
                            </a:cubicBezTo>
                            <a:cubicBezTo>
                              <a:pt x="641821" y="1133718"/>
                              <a:pt x="650867" y="1146626"/>
                              <a:pt x="659877" y="1159497"/>
                            </a:cubicBezTo>
                            <a:cubicBezTo>
                              <a:pt x="672871" y="1178060"/>
                              <a:pt x="681562" y="1200034"/>
                              <a:pt x="697584" y="1216057"/>
                            </a:cubicBezTo>
                            <a:cubicBezTo>
                              <a:pt x="707011" y="1225484"/>
                              <a:pt x="718115" y="1233490"/>
                              <a:pt x="725864" y="1244338"/>
                            </a:cubicBezTo>
                            <a:cubicBezTo>
                              <a:pt x="734032" y="1255773"/>
                              <a:pt x="735722" y="1271249"/>
                              <a:pt x="744718" y="1282045"/>
                            </a:cubicBezTo>
                            <a:cubicBezTo>
                              <a:pt x="751971" y="1290749"/>
                              <a:pt x="765419" y="1292478"/>
                              <a:pt x="772998" y="1300899"/>
                            </a:cubicBezTo>
                            <a:cubicBezTo>
                              <a:pt x="794019" y="1324255"/>
                              <a:pt x="810705" y="1351175"/>
                              <a:pt x="829559" y="1376313"/>
                            </a:cubicBezTo>
                            <a:cubicBezTo>
                              <a:pt x="838986" y="1388882"/>
                              <a:pt x="849124" y="1400948"/>
                              <a:pt x="857839" y="1414020"/>
                            </a:cubicBezTo>
                            <a:cubicBezTo>
                              <a:pt x="870408" y="1432874"/>
                              <a:pt x="881951" y="1452453"/>
                              <a:pt x="895547" y="1470581"/>
                            </a:cubicBezTo>
                            <a:cubicBezTo>
                              <a:pt x="904974" y="1483150"/>
                              <a:pt x="914695" y="1495503"/>
                              <a:pt x="923827" y="1508288"/>
                            </a:cubicBezTo>
                            <a:cubicBezTo>
                              <a:pt x="930412" y="1517507"/>
                              <a:pt x="935428" y="1527865"/>
                              <a:pt x="942681" y="1536569"/>
                            </a:cubicBezTo>
                            <a:cubicBezTo>
                              <a:pt x="951215" y="1546810"/>
                              <a:pt x="962427" y="1554608"/>
                              <a:pt x="970961" y="1564849"/>
                            </a:cubicBezTo>
                            <a:cubicBezTo>
                              <a:pt x="1010239" y="1611983"/>
                              <a:pt x="966249" y="1577419"/>
                              <a:pt x="1018095" y="1611983"/>
                            </a:cubicBezTo>
                            <a:lnTo>
                              <a:pt x="1055802" y="1668544"/>
                            </a:lnTo>
                            <a:cubicBezTo>
                              <a:pt x="1062087" y="1677971"/>
                              <a:pt x="1066645" y="1688813"/>
                              <a:pt x="1074656" y="1696824"/>
                            </a:cubicBezTo>
                            <a:cubicBezTo>
                              <a:pt x="1084083" y="1706251"/>
                              <a:pt x="1094401" y="1714863"/>
                              <a:pt x="1102936" y="1725105"/>
                            </a:cubicBezTo>
                            <a:cubicBezTo>
                              <a:pt x="1110189" y="1733809"/>
                              <a:pt x="1113779" y="1745374"/>
                              <a:pt x="1121790" y="1753385"/>
                            </a:cubicBezTo>
                            <a:cubicBezTo>
                              <a:pt x="1129801" y="1761396"/>
                              <a:pt x="1141366" y="1764986"/>
                              <a:pt x="1150070" y="1772239"/>
                            </a:cubicBezTo>
                            <a:cubicBezTo>
                              <a:pt x="1160312" y="1780774"/>
                              <a:pt x="1168109" y="1791984"/>
                              <a:pt x="1178351" y="1800519"/>
                            </a:cubicBezTo>
                            <a:cubicBezTo>
                              <a:pt x="1218791" y="1834219"/>
                              <a:pt x="1197364" y="1802595"/>
                              <a:pt x="1234912" y="1847653"/>
                            </a:cubicBezTo>
                            <a:cubicBezTo>
                              <a:pt x="1242165" y="1856357"/>
                              <a:pt x="1248698" y="1865800"/>
                              <a:pt x="1253765" y="1875934"/>
                            </a:cubicBezTo>
                            <a:cubicBezTo>
                              <a:pt x="1275428" y="1919260"/>
                              <a:pt x="1251322" y="1892344"/>
                              <a:pt x="1272619" y="1913641"/>
                            </a:cubicBezTo>
                          </a:path>
                        </a:pathLst>
                      </a:custGeom>
                      <a:noFill/>
                      <a:ln w="28575">
                        <a:solidFill>
                          <a:srgbClr val="0070C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cs-CZ"/>
                      </a:p>
                    </p:txBody>
                  </p:sp>
                  <p:sp>
                    <p:nvSpPr>
                      <p:cNvPr id="42" name="Volný tvar: obrazec 41">
                        <a:extLst>
                          <a:ext uri="{FF2B5EF4-FFF2-40B4-BE49-F238E27FC236}">
                            <a16:creationId xmlns:a16="http://schemas.microsoft.com/office/drawing/2014/main" id="{8A42A4FA-D921-4F3A-B8AB-41E5EFB775B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446318" y="2819092"/>
                        <a:ext cx="1272619" cy="1913641"/>
                      </a:xfrm>
                      <a:custGeom>
                        <a:avLst/>
                        <a:gdLst>
                          <a:gd name="connsiteX0" fmla="*/ 0 w 1272619"/>
                          <a:gd name="connsiteY0" fmla="*/ 0 h 1913641"/>
                          <a:gd name="connsiteX1" fmla="*/ 47134 w 1272619"/>
                          <a:gd name="connsiteY1" fmla="*/ 37707 h 1913641"/>
                          <a:gd name="connsiteX2" fmla="*/ 56561 w 1272619"/>
                          <a:gd name="connsiteY2" fmla="*/ 65987 h 1913641"/>
                          <a:gd name="connsiteX3" fmla="*/ 75415 w 1272619"/>
                          <a:gd name="connsiteY3" fmla="*/ 94268 h 1913641"/>
                          <a:gd name="connsiteX4" fmla="*/ 131976 w 1272619"/>
                          <a:gd name="connsiteY4" fmla="*/ 150828 h 1913641"/>
                          <a:gd name="connsiteX5" fmla="*/ 160256 w 1272619"/>
                          <a:gd name="connsiteY5" fmla="*/ 179109 h 1913641"/>
                          <a:gd name="connsiteX6" fmla="*/ 197963 w 1272619"/>
                          <a:gd name="connsiteY6" fmla="*/ 235670 h 1913641"/>
                          <a:gd name="connsiteX7" fmla="*/ 226244 w 1272619"/>
                          <a:gd name="connsiteY7" fmla="*/ 292231 h 1913641"/>
                          <a:gd name="connsiteX8" fmla="*/ 254524 w 1272619"/>
                          <a:gd name="connsiteY8" fmla="*/ 320511 h 1913641"/>
                          <a:gd name="connsiteX9" fmla="*/ 282804 w 1272619"/>
                          <a:gd name="connsiteY9" fmla="*/ 386499 h 1913641"/>
                          <a:gd name="connsiteX10" fmla="*/ 301658 w 1272619"/>
                          <a:gd name="connsiteY10" fmla="*/ 414779 h 1913641"/>
                          <a:gd name="connsiteX11" fmla="*/ 339365 w 1272619"/>
                          <a:gd name="connsiteY11" fmla="*/ 480767 h 1913641"/>
                          <a:gd name="connsiteX12" fmla="*/ 348792 w 1272619"/>
                          <a:gd name="connsiteY12" fmla="*/ 518474 h 1913641"/>
                          <a:gd name="connsiteX13" fmla="*/ 386499 w 1272619"/>
                          <a:gd name="connsiteY13" fmla="*/ 575035 h 1913641"/>
                          <a:gd name="connsiteX14" fmla="*/ 395926 w 1272619"/>
                          <a:gd name="connsiteY14" fmla="*/ 603315 h 1913641"/>
                          <a:gd name="connsiteX15" fmla="*/ 414780 w 1272619"/>
                          <a:gd name="connsiteY15" fmla="*/ 631595 h 1913641"/>
                          <a:gd name="connsiteX16" fmla="*/ 433633 w 1272619"/>
                          <a:gd name="connsiteY16" fmla="*/ 669303 h 1913641"/>
                          <a:gd name="connsiteX17" fmla="*/ 452487 w 1272619"/>
                          <a:gd name="connsiteY17" fmla="*/ 754144 h 1913641"/>
                          <a:gd name="connsiteX18" fmla="*/ 471341 w 1272619"/>
                          <a:gd name="connsiteY18" fmla="*/ 782424 h 1913641"/>
                          <a:gd name="connsiteX19" fmla="*/ 490194 w 1272619"/>
                          <a:gd name="connsiteY19" fmla="*/ 820132 h 1913641"/>
                          <a:gd name="connsiteX20" fmla="*/ 499621 w 1272619"/>
                          <a:gd name="connsiteY20" fmla="*/ 867266 h 1913641"/>
                          <a:gd name="connsiteX21" fmla="*/ 527901 w 1272619"/>
                          <a:gd name="connsiteY21" fmla="*/ 895546 h 1913641"/>
                          <a:gd name="connsiteX22" fmla="*/ 546755 w 1272619"/>
                          <a:gd name="connsiteY22" fmla="*/ 933253 h 1913641"/>
                          <a:gd name="connsiteX23" fmla="*/ 556182 w 1272619"/>
                          <a:gd name="connsiteY23" fmla="*/ 961534 h 1913641"/>
                          <a:gd name="connsiteX24" fmla="*/ 584462 w 1272619"/>
                          <a:gd name="connsiteY24" fmla="*/ 1027521 h 1913641"/>
                          <a:gd name="connsiteX25" fmla="*/ 603316 w 1272619"/>
                          <a:gd name="connsiteY25" fmla="*/ 1093509 h 1913641"/>
                          <a:gd name="connsiteX26" fmla="*/ 631596 w 1272619"/>
                          <a:gd name="connsiteY26" fmla="*/ 1121789 h 1913641"/>
                          <a:gd name="connsiteX27" fmla="*/ 659877 w 1272619"/>
                          <a:gd name="connsiteY27" fmla="*/ 1159497 h 1913641"/>
                          <a:gd name="connsiteX28" fmla="*/ 697584 w 1272619"/>
                          <a:gd name="connsiteY28" fmla="*/ 1216057 h 1913641"/>
                          <a:gd name="connsiteX29" fmla="*/ 725864 w 1272619"/>
                          <a:gd name="connsiteY29" fmla="*/ 1244338 h 1913641"/>
                          <a:gd name="connsiteX30" fmla="*/ 744718 w 1272619"/>
                          <a:gd name="connsiteY30" fmla="*/ 1282045 h 1913641"/>
                          <a:gd name="connsiteX31" fmla="*/ 772998 w 1272619"/>
                          <a:gd name="connsiteY31" fmla="*/ 1300899 h 1913641"/>
                          <a:gd name="connsiteX32" fmla="*/ 829559 w 1272619"/>
                          <a:gd name="connsiteY32" fmla="*/ 1376313 h 1913641"/>
                          <a:gd name="connsiteX33" fmla="*/ 857839 w 1272619"/>
                          <a:gd name="connsiteY33" fmla="*/ 1414020 h 1913641"/>
                          <a:gd name="connsiteX34" fmla="*/ 895547 w 1272619"/>
                          <a:gd name="connsiteY34" fmla="*/ 1470581 h 1913641"/>
                          <a:gd name="connsiteX35" fmla="*/ 923827 w 1272619"/>
                          <a:gd name="connsiteY35" fmla="*/ 1508288 h 1913641"/>
                          <a:gd name="connsiteX36" fmla="*/ 942681 w 1272619"/>
                          <a:gd name="connsiteY36" fmla="*/ 1536569 h 1913641"/>
                          <a:gd name="connsiteX37" fmla="*/ 970961 w 1272619"/>
                          <a:gd name="connsiteY37" fmla="*/ 1564849 h 1913641"/>
                          <a:gd name="connsiteX38" fmla="*/ 1018095 w 1272619"/>
                          <a:gd name="connsiteY38" fmla="*/ 1611983 h 1913641"/>
                          <a:gd name="connsiteX39" fmla="*/ 1055802 w 1272619"/>
                          <a:gd name="connsiteY39" fmla="*/ 1668544 h 1913641"/>
                          <a:gd name="connsiteX40" fmla="*/ 1074656 w 1272619"/>
                          <a:gd name="connsiteY40" fmla="*/ 1696824 h 1913641"/>
                          <a:gd name="connsiteX41" fmla="*/ 1102936 w 1272619"/>
                          <a:gd name="connsiteY41" fmla="*/ 1725105 h 1913641"/>
                          <a:gd name="connsiteX42" fmla="*/ 1121790 w 1272619"/>
                          <a:gd name="connsiteY42" fmla="*/ 1753385 h 1913641"/>
                          <a:gd name="connsiteX43" fmla="*/ 1150070 w 1272619"/>
                          <a:gd name="connsiteY43" fmla="*/ 1772239 h 1913641"/>
                          <a:gd name="connsiteX44" fmla="*/ 1178351 w 1272619"/>
                          <a:gd name="connsiteY44" fmla="*/ 1800519 h 1913641"/>
                          <a:gd name="connsiteX45" fmla="*/ 1234912 w 1272619"/>
                          <a:gd name="connsiteY45" fmla="*/ 1847653 h 1913641"/>
                          <a:gd name="connsiteX46" fmla="*/ 1253765 w 1272619"/>
                          <a:gd name="connsiteY46" fmla="*/ 1875934 h 1913641"/>
                          <a:gd name="connsiteX47" fmla="*/ 1272619 w 1272619"/>
                          <a:gd name="connsiteY47" fmla="*/ 1913641 h 191364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  <a:cxn ang="0">
                            <a:pos x="connsiteX40" y="connsiteY40"/>
                          </a:cxn>
                          <a:cxn ang="0">
                            <a:pos x="connsiteX41" y="connsiteY41"/>
                          </a:cxn>
                          <a:cxn ang="0">
                            <a:pos x="connsiteX42" y="connsiteY42"/>
                          </a:cxn>
                          <a:cxn ang="0">
                            <a:pos x="connsiteX43" y="connsiteY43"/>
                          </a:cxn>
                          <a:cxn ang="0">
                            <a:pos x="connsiteX44" y="connsiteY44"/>
                          </a:cxn>
                          <a:cxn ang="0">
                            <a:pos x="connsiteX45" y="connsiteY45"/>
                          </a:cxn>
                          <a:cxn ang="0">
                            <a:pos x="connsiteX46" y="connsiteY46"/>
                          </a:cxn>
                          <a:cxn ang="0">
                            <a:pos x="connsiteX47" y="connsiteY47"/>
                          </a:cxn>
                        </a:cxnLst>
                        <a:rect l="l" t="t" r="r" b="b"/>
                        <a:pathLst>
                          <a:path w="1272619" h="1913641">
                            <a:moveTo>
                              <a:pt x="0" y="0"/>
                            </a:moveTo>
                            <a:cubicBezTo>
                              <a:pt x="15711" y="12569"/>
                              <a:pt x="34040" y="22431"/>
                              <a:pt x="47134" y="37707"/>
                            </a:cubicBezTo>
                            <a:cubicBezTo>
                              <a:pt x="53601" y="45251"/>
                              <a:pt x="52117" y="57099"/>
                              <a:pt x="56561" y="65987"/>
                            </a:cubicBezTo>
                            <a:cubicBezTo>
                              <a:pt x="61628" y="76121"/>
                              <a:pt x="67888" y="85800"/>
                              <a:pt x="75415" y="94268"/>
                            </a:cubicBezTo>
                            <a:cubicBezTo>
                              <a:pt x="93129" y="114196"/>
                              <a:pt x="113122" y="131974"/>
                              <a:pt x="131976" y="150828"/>
                            </a:cubicBezTo>
                            <a:cubicBezTo>
                              <a:pt x="141403" y="160255"/>
                              <a:pt x="152861" y="168016"/>
                              <a:pt x="160256" y="179109"/>
                            </a:cubicBezTo>
                            <a:cubicBezTo>
                              <a:pt x="172825" y="197963"/>
                              <a:pt x="190797" y="214174"/>
                              <a:pt x="197963" y="235670"/>
                            </a:cubicBezTo>
                            <a:cubicBezTo>
                              <a:pt x="207411" y="264013"/>
                              <a:pt x="205939" y="267865"/>
                              <a:pt x="226244" y="292231"/>
                            </a:cubicBezTo>
                            <a:cubicBezTo>
                              <a:pt x="234778" y="302472"/>
                              <a:pt x="246775" y="309663"/>
                              <a:pt x="254524" y="320511"/>
                            </a:cubicBezTo>
                            <a:cubicBezTo>
                              <a:pt x="287224" y="366291"/>
                              <a:pt x="262286" y="345463"/>
                              <a:pt x="282804" y="386499"/>
                            </a:cubicBezTo>
                            <a:cubicBezTo>
                              <a:pt x="287871" y="396633"/>
                              <a:pt x="296037" y="404942"/>
                              <a:pt x="301658" y="414779"/>
                            </a:cubicBezTo>
                            <a:cubicBezTo>
                              <a:pt x="349512" y="498522"/>
                              <a:pt x="293421" y="411848"/>
                              <a:pt x="339365" y="480767"/>
                            </a:cubicBezTo>
                            <a:cubicBezTo>
                              <a:pt x="342507" y="493336"/>
                              <a:pt x="342998" y="506886"/>
                              <a:pt x="348792" y="518474"/>
                            </a:cubicBezTo>
                            <a:cubicBezTo>
                              <a:pt x="358926" y="538741"/>
                              <a:pt x="379333" y="553539"/>
                              <a:pt x="386499" y="575035"/>
                            </a:cubicBezTo>
                            <a:cubicBezTo>
                              <a:pt x="389641" y="584462"/>
                              <a:pt x="391482" y="594427"/>
                              <a:pt x="395926" y="603315"/>
                            </a:cubicBezTo>
                            <a:cubicBezTo>
                              <a:pt x="400993" y="613448"/>
                              <a:pt x="409159" y="621758"/>
                              <a:pt x="414780" y="631595"/>
                            </a:cubicBezTo>
                            <a:cubicBezTo>
                              <a:pt x="421752" y="643796"/>
                              <a:pt x="427349" y="656734"/>
                              <a:pt x="433633" y="669303"/>
                            </a:cubicBezTo>
                            <a:cubicBezTo>
                              <a:pt x="435311" y="677692"/>
                              <a:pt x="447495" y="742495"/>
                              <a:pt x="452487" y="754144"/>
                            </a:cubicBezTo>
                            <a:cubicBezTo>
                              <a:pt x="456950" y="764557"/>
                              <a:pt x="465720" y="772587"/>
                              <a:pt x="471341" y="782424"/>
                            </a:cubicBezTo>
                            <a:cubicBezTo>
                              <a:pt x="478313" y="794625"/>
                              <a:pt x="483910" y="807563"/>
                              <a:pt x="490194" y="820132"/>
                            </a:cubicBezTo>
                            <a:cubicBezTo>
                              <a:pt x="493336" y="835843"/>
                              <a:pt x="492456" y="852935"/>
                              <a:pt x="499621" y="867266"/>
                            </a:cubicBezTo>
                            <a:cubicBezTo>
                              <a:pt x="505583" y="879190"/>
                              <a:pt x="520152" y="884698"/>
                              <a:pt x="527901" y="895546"/>
                            </a:cubicBezTo>
                            <a:cubicBezTo>
                              <a:pt x="536069" y="906981"/>
                              <a:pt x="541219" y="920337"/>
                              <a:pt x="546755" y="933253"/>
                            </a:cubicBezTo>
                            <a:cubicBezTo>
                              <a:pt x="550669" y="942386"/>
                              <a:pt x="552268" y="952400"/>
                              <a:pt x="556182" y="961534"/>
                            </a:cubicBezTo>
                            <a:cubicBezTo>
                              <a:pt x="577727" y="1011808"/>
                              <a:pt x="571829" y="983308"/>
                              <a:pt x="584462" y="1027521"/>
                            </a:cubicBezTo>
                            <a:cubicBezTo>
                              <a:pt x="586033" y="1033021"/>
                              <a:pt x="597666" y="1085033"/>
                              <a:pt x="603316" y="1093509"/>
                            </a:cubicBezTo>
                            <a:cubicBezTo>
                              <a:pt x="610711" y="1104601"/>
                              <a:pt x="622920" y="1111667"/>
                              <a:pt x="631596" y="1121789"/>
                            </a:cubicBezTo>
                            <a:cubicBezTo>
                              <a:pt x="641821" y="1133718"/>
                              <a:pt x="650867" y="1146626"/>
                              <a:pt x="659877" y="1159497"/>
                            </a:cubicBezTo>
                            <a:cubicBezTo>
                              <a:pt x="672871" y="1178060"/>
                              <a:pt x="681562" y="1200034"/>
                              <a:pt x="697584" y="1216057"/>
                            </a:cubicBezTo>
                            <a:cubicBezTo>
                              <a:pt x="707011" y="1225484"/>
                              <a:pt x="718115" y="1233490"/>
                              <a:pt x="725864" y="1244338"/>
                            </a:cubicBezTo>
                            <a:cubicBezTo>
                              <a:pt x="734032" y="1255773"/>
                              <a:pt x="735722" y="1271249"/>
                              <a:pt x="744718" y="1282045"/>
                            </a:cubicBezTo>
                            <a:cubicBezTo>
                              <a:pt x="751971" y="1290749"/>
                              <a:pt x="765419" y="1292478"/>
                              <a:pt x="772998" y="1300899"/>
                            </a:cubicBezTo>
                            <a:cubicBezTo>
                              <a:pt x="794019" y="1324255"/>
                              <a:pt x="810705" y="1351175"/>
                              <a:pt x="829559" y="1376313"/>
                            </a:cubicBezTo>
                            <a:cubicBezTo>
                              <a:pt x="838986" y="1388882"/>
                              <a:pt x="849124" y="1400948"/>
                              <a:pt x="857839" y="1414020"/>
                            </a:cubicBezTo>
                            <a:cubicBezTo>
                              <a:pt x="870408" y="1432874"/>
                              <a:pt x="881951" y="1452453"/>
                              <a:pt x="895547" y="1470581"/>
                            </a:cubicBezTo>
                            <a:cubicBezTo>
                              <a:pt x="904974" y="1483150"/>
                              <a:pt x="914695" y="1495503"/>
                              <a:pt x="923827" y="1508288"/>
                            </a:cubicBezTo>
                            <a:cubicBezTo>
                              <a:pt x="930412" y="1517507"/>
                              <a:pt x="935428" y="1527865"/>
                              <a:pt x="942681" y="1536569"/>
                            </a:cubicBezTo>
                            <a:cubicBezTo>
                              <a:pt x="951215" y="1546810"/>
                              <a:pt x="962427" y="1554608"/>
                              <a:pt x="970961" y="1564849"/>
                            </a:cubicBezTo>
                            <a:cubicBezTo>
                              <a:pt x="1010239" y="1611983"/>
                              <a:pt x="966249" y="1577419"/>
                              <a:pt x="1018095" y="1611983"/>
                            </a:cubicBezTo>
                            <a:lnTo>
                              <a:pt x="1055802" y="1668544"/>
                            </a:lnTo>
                            <a:cubicBezTo>
                              <a:pt x="1062087" y="1677971"/>
                              <a:pt x="1066645" y="1688813"/>
                              <a:pt x="1074656" y="1696824"/>
                            </a:cubicBezTo>
                            <a:cubicBezTo>
                              <a:pt x="1084083" y="1706251"/>
                              <a:pt x="1094401" y="1714863"/>
                              <a:pt x="1102936" y="1725105"/>
                            </a:cubicBezTo>
                            <a:cubicBezTo>
                              <a:pt x="1110189" y="1733809"/>
                              <a:pt x="1113779" y="1745374"/>
                              <a:pt x="1121790" y="1753385"/>
                            </a:cubicBezTo>
                            <a:cubicBezTo>
                              <a:pt x="1129801" y="1761396"/>
                              <a:pt x="1141366" y="1764986"/>
                              <a:pt x="1150070" y="1772239"/>
                            </a:cubicBezTo>
                            <a:cubicBezTo>
                              <a:pt x="1160312" y="1780774"/>
                              <a:pt x="1168109" y="1791984"/>
                              <a:pt x="1178351" y="1800519"/>
                            </a:cubicBezTo>
                            <a:cubicBezTo>
                              <a:pt x="1218791" y="1834219"/>
                              <a:pt x="1197364" y="1802595"/>
                              <a:pt x="1234912" y="1847653"/>
                            </a:cubicBezTo>
                            <a:cubicBezTo>
                              <a:pt x="1242165" y="1856357"/>
                              <a:pt x="1248698" y="1865800"/>
                              <a:pt x="1253765" y="1875934"/>
                            </a:cubicBezTo>
                            <a:cubicBezTo>
                              <a:pt x="1275428" y="1919260"/>
                              <a:pt x="1251322" y="1892344"/>
                              <a:pt x="1272619" y="1913641"/>
                            </a:cubicBezTo>
                          </a:path>
                        </a:pathLst>
                      </a:custGeom>
                      <a:noFill/>
                      <a:ln w="28575">
                        <a:solidFill>
                          <a:srgbClr val="FFFF00"/>
                        </a:solidFill>
                        <a:prstDash val="dash"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cs-CZ"/>
                      </a:p>
                    </p:txBody>
                  </p:sp>
                </p:grpSp>
                <p:sp>
                  <p:nvSpPr>
                    <p:cNvPr id="20" name="Obdélník: se zakulacenými rohy 19">
                      <a:extLst>
                        <a:ext uri="{FF2B5EF4-FFF2-40B4-BE49-F238E27FC236}">
                          <a16:creationId xmlns:a16="http://schemas.microsoft.com/office/drawing/2014/main" id="{099AE955-BE4F-4B8F-AEB8-A47BC7DC817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203848" y="4850532"/>
                      <a:ext cx="432048" cy="882724"/>
                    </a:xfrm>
                    <a:prstGeom prst="roundRect">
                      <a:avLst>
                        <a:gd name="adj" fmla="val 0"/>
                      </a:avLst>
                    </a:prstGeom>
                    <a:solidFill>
                      <a:schemeClr val="bg2">
                        <a:lumMod val="60000"/>
                        <a:lumOff val="40000"/>
                      </a:schemeClr>
                    </a:solidFill>
                    <a:ln>
                      <a:solidFill>
                        <a:schemeClr val="tx1"/>
                      </a:solidFill>
                    </a:ln>
                    <a:scene3d>
                      <a:camera prst="obliqueTopRight"/>
                      <a:lightRig rig="threePt" dir="t"/>
                    </a:scene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cs-CZ"/>
                    </a:p>
                  </p:txBody>
                </p:sp>
                <p:sp>
                  <p:nvSpPr>
                    <p:cNvPr id="41" name="Volný tvar: obrazec 40">
                      <a:extLst>
                        <a:ext uri="{FF2B5EF4-FFF2-40B4-BE49-F238E27FC236}">
                          <a16:creationId xmlns:a16="http://schemas.microsoft.com/office/drawing/2014/main" id="{CAA594C4-52EB-46B3-9693-41DF06675BF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96304" y="2742739"/>
                      <a:ext cx="1272619" cy="1913641"/>
                    </a:xfrm>
                    <a:custGeom>
                      <a:avLst/>
                      <a:gdLst>
                        <a:gd name="connsiteX0" fmla="*/ 0 w 1272619"/>
                        <a:gd name="connsiteY0" fmla="*/ 0 h 1913641"/>
                        <a:gd name="connsiteX1" fmla="*/ 47134 w 1272619"/>
                        <a:gd name="connsiteY1" fmla="*/ 37707 h 1913641"/>
                        <a:gd name="connsiteX2" fmla="*/ 56561 w 1272619"/>
                        <a:gd name="connsiteY2" fmla="*/ 65987 h 1913641"/>
                        <a:gd name="connsiteX3" fmla="*/ 75415 w 1272619"/>
                        <a:gd name="connsiteY3" fmla="*/ 94268 h 1913641"/>
                        <a:gd name="connsiteX4" fmla="*/ 131976 w 1272619"/>
                        <a:gd name="connsiteY4" fmla="*/ 150828 h 1913641"/>
                        <a:gd name="connsiteX5" fmla="*/ 160256 w 1272619"/>
                        <a:gd name="connsiteY5" fmla="*/ 179109 h 1913641"/>
                        <a:gd name="connsiteX6" fmla="*/ 197963 w 1272619"/>
                        <a:gd name="connsiteY6" fmla="*/ 235670 h 1913641"/>
                        <a:gd name="connsiteX7" fmla="*/ 226244 w 1272619"/>
                        <a:gd name="connsiteY7" fmla="*/ 292231 h 1913641"/>
                        <a:gd name="connsiteX8" fmla="*/ 254524 w 1272619"/>
                        <a:gd name="connsiteY8" fmla="*/ 320511 h 1913641"/>
                        <a:gd name="connsiteX9" fmla="*/ 282804 w 1272619"/>
                        <a:gd name="connsiteY9" fmla="*/ 386499 h 1913641"/>
                        <a:gd name="connsiteX10" fmla="*/ 301658 w 1272619"/>
                        <a:gd name="connsiteY10" fmla="*/ 414779 h 1913641"/>
                        <a:gd name="connsiteX11" fmla="*/ 339365 w 1272619"/>
                        <a:gd name="connsiteY11" fmla="*/ 480767 h 1913641"/>
                        <a:gd name="connsiteX12" fmla="*/ 348792 w 1272619"/>
                        <a:gd name="connsiteY12" fmla="*/ 518474 h 1913641"/>
                        <a:gd name="connsiteX13" fmla="*/ 386499 w 1272619"/>
                        <a:gd name="connsiteY13" fmla="*/ 575035 h 1913641"/>
                        <a:gd name="connsiteX14" fmla="*/ 395926 w 1272619"/>
                        <a:gd name="connsiteY14" fmla="*/ 603315 h 1913641"/>
                        <a:gd name="connsiteX15" fmla="*/ 414780 w 1272619"/>
                        <a:gd name="connsiteY15" fmla="*/ 631595 h 1913641"/>
                        <a:gd name="connsiteX16" fmla="*/ 433633 w 1272619"/>
                        <a:gd name="connsiteY16" fmla="*/ 669303 h 1913641"/>
                        <a:gd name="connsiteX17" fmla="*/ 452487 w 1272619"/>
                        <a:gd name="connsiteY17" fmla="*/ 754144 h 1913641"/>
                        <a:gd name="connsiteX18" fmla="*/ 471341 w 1272619"/>
                        <a:gd name="connsiteY18" fmla="*/ 782424 h 1913641"/>
                        <a:gd name="connsiteX19" fmla="*/ 490194 w 1272619"/>
                        <a:gd name="connsiteY19" fmla="*/ 820132 h 1913641"/>
                        <a:gd name="connsiteX20" fmla="*/ 499621 w 1272619"/>
                        <a:gd name="connsiteY20" fmla="*/ 867266 h 1913641"/>
                        <a:gd name="connsiteX21" fmla="*/ 527901 w 1272619"/>
                        <a:gd name="connsiteY21" fmla="*/ 895546 h 1913641"/>
                        <a:gd name="connsiteX22" fmla="*/ 546755 w 1272619"/>
                        <a:gd name="connsiteY22" fmla="*/ 933253 h 1913641"/>
                        <a:gd name="connsiteX23" fmla="*/ 556182 w 1272619"/>
                        <a:gd name="connsiteY23" fmla="*/ 961534 h 1913641"/>
                        <a:gd name="connsiteX24" fmla="*/ 584462 w 1272619"/>
                        <a:gd name="connsiteY24" fmla="*/ 1027521 h 1913641"/>
                        <a:gd name="connsiteX25" fmla="*/ 603316 w 1272619"/>
                        <a:gd name="connsiteY25" fmla="*/ 1093509 h 1913641"/>
                        <a:gd name="connsiteX26" fmla="*/ 631596 w 1272619"/>
                        <a:gd name="connsiteY26" fmla="*/ 1121789 h 1913641"/>
                        <a:gd name="connsiteX27" fmla="*/ 659877 w 1272619"/>
                        <a:gd name="connsiteY27" fmla="*/ 1159497 h 1913641"/>
                        <a:gd name="connsiteX28" fmla="*/ 697584 w 1272619"/>
                        <a:gd name="connsiteY28" fmla="*/ 1216057 h 1913641"/>
                        <a:gd name="connsiteX29" fmla="*/ 725864 w 1272619"/>
                        <a:gd name="connsiteY29" fmla="*/ 1244338 h 1913641"/>
                        <a:gd name="connsiteX30" fmla="*/ 744718 w 1272619"/>
                        <a:gd name="connsiteY30" fmla="*/ 1282045 h 1913641"/>
                        <a:gd name="connsiteX31" fmla="*/ 772998 w 1272619"/>
                        <a:gd name="connsiteY31" fmla="*/ 1300899 h 1913641"/>
                        <a:gd name="connsiteX32" fmla="*/ 829559 w 1272619"/>
                        <a:gd name="connsiteY32" fmla="*/ 1376313 h 1913641"/>
                        <a:gd name="connsiteX33" fmla="*/ 857839 w 1272619"/>
                        <a:gd name="connsiteY33" fmla="*/ 1414020 h 1913641"/>
                        <a:gd name="connsiteX34" fmla="*/ 895547 w 1272619"/>
                        <a:gd name="connsiteY34" fmla="*/ 1470581 h 1913641"/>
                        <a:gd name="connsiteX35" fmla="*/ 923827 w 1272619"/>
                        <a:gd name="connsiteY35" fmla="*/ 1508288 h 1913641"/>
                        <a:gd name="connsiteX36" fmla="*/ 942681 w 1272619"/>
                        <a:gd name="connsiteY36" fmla="*/ 1536569 h 1913641"/>
                        <a:gd name="connsiteX37" fmla="*/ 970961 w 1272619"/>
                        <a:gd name="connsiteY37" fmla="*/ 1564849 h 1913641"/>
                        <a:gd name="connsiteX38" fmla="*/ 1018095 w 1272619"/>
                        <a:gd name="connsiteY38" fmla="*/ 1611983 h 1913641"/>
                        <a:gd name="connsiteX39" fmla="*/ 1055802 w 1272619"/>
                        <a:gd name="connsiteY39" fmla="*/ 1668544 h 1913641"/>
                        <a:gd name="connsiteX40" fmla="*/ 1074656 w 1272619"/>
                        <a:gd name="connsiteY40" fmla="*/ 1696824 h 1913641"/>
                        <a:gd name="connsiteX41" fmla="*/ 1102936 w 1272619"/>
                        <a:gd name="connsiteY41" fmla="*/ 1725105 h 1913641"/>
                        <a:gd name="connsiteX42" fmla="*/ 1121790 w 1272619"/>
                        <a:gd name="connsiteY42" fmla="*/ 1753385 h 1913641"/>
                        <a:gd name="connsiteX43" fmla="*/ 1150070 w 1272619"/>
                        <a:gd name="connsiteY43" fmla="*/ 1772239 h 1913641"/>
                        <a:gd name="connsiteX44" fmla="*/ 1178351 w 1272619"/>
                        <a:gd name="connsiteY44" fmla="*/ 1800519 h 1913641"/>
                        <a:gd name="connsiteX45" fmla="*/ 1234912 w 1272619"/>
                        <a:gd name="connsiteY45" fmla="*/ 1847653 h 1913641"/>
                        <a:gd name="connsiteX46" fmla="*/ 1253765 w 1272619"/>
                        <a:gd name="connsiteY46" fmla="*/ 1875934 h 1913641"/>
                        <a:gd name="connsiteX47" fmla="*/ 1272619 w 1272619"/>
                        <a:gd name="connsiteY47" fmla="*/ 1913641 h 191364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</a:cxnLst>
                      <a:rect l="l" t="t" r="r" b="b"/>
                      <a:pathLst>
                        <a:path w="1272619" h="1913641">
                          <a:moveTo>
                            <a:pt x="0" y="0"/>
                          </a:moveTo>
                          <a:cubicBezTo>
                            <a:pt x="15711" y="12569"/>
                            <a:pt x="34040" y="22431"/>
                            <a:pt x="47134" y="37707"/>
                          </a:cubicBezTo>
                          <a:cubicBezTo>
                            <a:pt x="53601" y="45251"/>
                            <a:pt x="52117" y="57099"/>
                            <a:pt x="56561" y="65987"/>
                          </a:cubicBezTo>
                          <a:cubicBezTo>
                            <a:pt x="61628" y="76121"/>
                            <a:pt x="67888" y="85800"/>
                            <a:pt x="75415" y="94268"/>
                          </a:cubicBezTo>
                          <a:cubicBezTo>
                            <a:pt x="93129" y="114196"/>
                            <a:pt x="113122" y="131974"/>
                            <a:pt x="131976" y="150828"/>
                          </a:cubicBezTo>
                          <a:cubicBezTo>
                            <a:pt x="141403" y="160255"/>
                            <a:pt x="152861" y="168016"/>
                            <a:pt x="160256" y="179109"/>
                          </a:cubicBezTo>
                          <a:cubicBezTo>
                            <a:pt x="172825" y="197963"/>
                            <a:pt x="190797" y="214174"/>
                            <a:pt x="197963" y="235670"/>
                          </a:cubicBezTo>
                          <a:cubicBezTo>
                            <a:pt x="207411" y="264013"/>
                            <a:pt x="205939" y="267865"/>
                            <a:pt x="226244" y="292231"/>
                          </a:cubicBezTo>
                          <a:cubicBezTo>
                            <a:pt x="234778" y="302472"/>
                            <a:pt x="246775" y="309663"/>
                            <a:pt x="254524" y="320511"/>
                          </a:cubicBezTo>
                          <a:cubicBezTo>
                            <a:pt x="287224" y="366291"/>
                            <a:pt x="262286" y="345463"/>
                            <a:pt x="282804" y="386499"/>
                          </a:cubicBezTo>
                          <a:cubicBezTo>
                            <a:pt x="287871" y="396633"/>
                            <a:pt x="296037" y="404942"/>
                            <a:pt x="301658" y="414779"/>
                          </a:cubicBezTo>
                          <a:cubicBezTo>
                            <a:pt x="349512" y="498522"/>
                            <a:pt x="293421" y="411848"/>
                            <a:pt x="339365" y="480767"/>
                          </a:cubicBezTo>
                          <a:cubicBezTo>
                            <a:pt x="342507" y="493336"/>
                            <a:pt x="342998" y="506886"/>
                            <a:pt x="348792" y="518474"/>
                          </a:cubicBezTo>
                          <a:cubicBezTo>
                            <a:pt x="358926" y="538741"/>
                            <a:pt x="379333" y="553539"/>
                            <a:pt x="386499" y="575035"/>
                          </a:cubicBezTo>
                          <a:cubicBezTo>
                            <a:pt x="389641" y="584462"/>
                            <a:pt x="391482" y="594427"/>
                            <a:pt x="395926" y="603315"/>
                          </a:cubicBezTo>
                          <a:cubicBezTo>
                            <a:pt x="400993" y="613448"/>
                            <a:pt x="409159" y="621758"/>
                            <a:pt x="414780" y="631595"/>
                          </a:cubicBezTo>
                          <a:cubicBezTo>
                            <a:pt x="421752" y="643796"/>
                            <a:pt x="427349" y="656734"/>
                            <a:pt x="433633" y="669303"/>
                          </a:cubicBezTo>
                          <a:cubicBezTo>
                            <a:pt x="435311" y="677692"/>
                            <a:pt x="447495" y="742495"/>
                            <a:pt x="452487" y="754144"/>
                          </a:cubicBezTo>
                          <a:cubicBezTo>
                            <a:pt x="456950" y="764557"/>
                            <a:pt x="465720" y="772587"/>
                            <a:pt x="471341" y="782424"/>
                          </a:cubicBezTo>
                          <a:cubicBezTo>
                            <a:pt x="478313" y="794625"/>
                            <a:pt x="483910" y="807563"/>
                            <a:pt x="490194" y="820132"/>
                          </a:cubicBezTo>
                          <a:cubicBezTo>
                            <a:pt x="493336" y="835843"/>
                            <a:pt x="492456" y="852935"/>
                            <a:pt x="499621" y="867266"/>
                          </a:cubicBezTo>
                          <a:cubicBezTo>
                            <a:pt x="505583" y="879190"/>
                            <a:pt x="520152" y="884698"/>
                            <a:pt x="527901" y="895546"/>
                          </a:cubicBezTo>
                          <a:cubicBezTo>
                            <a:pt x="536069" y="906981"/>
                            <a:pt x="541219" y="920337"/>
                            <a:pt x="546755" y="933253"/>
                          </a:cubicBezTo>
                          <a:cubicBezTo>
                            <a:pt x="550669" y="942386"/>
                            <a:pt x="552268" y="952400"/>
                            <a:pt x="556182" y="961534"/>
                          </a:cubicBezTo>
                          <a:cubicBezTo>
                            <a:pt x="577727" y="1011808"/>
                            <a:pt x="571829" y="983308"/>
                            <a:pt x="584462" y="1027521"/>
                          </a:cubicBezTo>
                          <a:cubicBezTo>
                            <a:pt x="586033" y="1033021"/>
                            <a:pt x="597666" y="1085033"/>
                            <a:pt x="603316" y="1093509"/>
                          </a:cubicBezTo>
                          <a:cubicBezTo>
                            <a:pt x="610711" y="1104601"/>
                            <a:pt x="622920" y="1111667"/>
                            <a:pt x="631596" y="1121789"/>
                          </a:cubicBezTo>
                          <a:cubicBezTo>
                            <a:pt x="641821" y="1133718"/>
                            <a:pt x="650867" y="1146626"/>
                            <a:pt x="659877" y="1159497"/>
                          </a:cubicBezTo>
                          <a:cubicBezTo>
                            <a:pt x="672871" y="1178060"/>
                            <a:pt x="681562" y="1200034"/>
                            <a:pt x="697584" y="1216057"/>
                          </a:cubicBezTo>
                          <a:cubicBezTo>
                            <a:pt x="707011" y="1225484"/>
                            <a:pt x="718115" y="1233490"/>
                            <a:pt x="725864" y="1244338"/>
                          </a:cubicBezTo>
                          <a:cubicBezTo>
                            <a:pt x="734032" y="1255773"/>
                            <a:pt x="735722" y="1271249"/>
                            <a:pt x="744718" y="1282045"/>
                          </a:cubicBezTo>
                          <a:cubicBezTo>
                            <a:pt x="751971" y="1290749"/>
                            <a:pt x="765419" y="1292478"/>
                            <a:pt x="772998" y="1300899"/>
                          </a:cubicBezTo>
                          <a:cubicBezTo>
                            <a:pt x="794019" y="1324255"/>
                            <a:pt x="810705" y="1351175"/>
                            <a:pt x="829559" y="1376313"/>
                          </a:cubicBezTo>
                          <a:cubicBezTo>
                            <a:pt x="838986" y="1388882"/>
                            <a:pt x="849124" y="1400948"/>
                            <a:pt x="857839" y="1414020"/>
                          </a:cubicBezTo>
                          <a:cubicBezTo>
                            <a:pt x="870408" y="1432874"/>
                            <a:pt x="881951" y="1452453"/>
                            <a:pt x="895547" y="1470581"/>
                          </a:cubicBezTo>
                          <a:cubicBezTo>
                            <a:pt x="904974" y="1483150"/>
                            <a:pt x="914695" y="1495503"/>
                            <a:pt x="923827" y="1508288"/>
                          </a:cubicBezTo>
                          <a:cubicBezTo>
                            <a:pt x="930412" y="1517507"/>
                            <a:pt x="935428" y="1527865"/>
                            <a:pt x="942681" y="1536569"/>
                          </a:cubicBezTo>
                          <a:cubicBezTo>
                            <a:pt x="951215" y="1546810"/>
                            <a:pt x="962427" y="1554608"/>
                            <a:pt x="970961" y="1564849"/>
                          </a:cubicBezTo>
                          <a:cubicBezTo>
                            <a:pt x="1010239" y="1611983"/>
                            <a:pt x="966249" y="1577419"/>
                            <a:pt x="1018095" y="1611983"/>
                          </a:cubicBezTo>
                          <a:lnTo>
                            <a:pt x="1055802" y="1668544"/>
                          </a:lnTo>
                          <a:cubicBezTo>
                            <a:pt x="1062087" y="1677971"/>
                            <a:pt x="1066645" y="1688813"/>
                            <a:pt x="1074656" y="1696824"/>
                          </a:cubicBezTo>
                          <a:cubicBezTo>
                            <a:pt x="1084083" y="1706251"/>
                            <a:pt x="1094401" y="1714863"/>
                            <a:pt x="1102936" y="1725105"/>
                          </a:cubicBezTo>
                          <a:cubicBezTo>
                            <a:pt x="1110189" y="1733809"/>
                            <a:pt x="1113779" y="1745374"/>
                            <a:pt x="1121790" y="1753385"/>
                          </a:cubicBezTo>
                          <a:cubicBezTo>
                            <a:pt x="1129801" y="1761396"/>
                            <a:pt x="1141366" y="1764986"/>
                            <a:pt x="1150070" y="1772239"/>
                          </a:cubicBezTo>
                          <a:cubicBezTo>
                            <a:pt x="1160312" y="1780774"/>
                            <a:pt x="1168109" y="1791984"/>
                            <a:pt x="1178351" y="1800519"/>
                          </a:cubicBezTo>
                          <a:cubicBezTo>
                            <a:pt x="1218791" y="1834219"/>
                            <a:pt x="1197364" y="1802595"/>
                            <a:pt x="1234912" y="1847653"/>
                          </a:cubicBezTo>
                          <a:cubicBezTo>
                            <a:pt x="1242165" y="1856357"/>
                            <a:pt x="1248698" y="1865800"/>
                            <a:pt x="1253765" y="1875934"/>
                          </a:cubicBezTo>
                          <a:cubicBezTo>
                            <a:pt x="1275428" y="1919260"/>
                            <a:pt x="1251322" y="1892344"/>
                            <a:pt x="1272619" y="1913641"/>
                          </a:cubicBezTo>
                        </a:path>
                      </a:pathLst>
                    </a:custGeom>
                    <a:noFill/>
                    <a:ln w="28575">
                      <a:solidFill>
                        <a:srgbClr val="00B050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cs-CZ"/>
                    </a:p>
                  </p:txBody>
                </p:sp>
              </p:grpSp>
              <p:pic>
                <p:nvPicPr>
                  <p:cNvPr id="2" name="Picture 2">
                    <a:extLst>
                      <a:ext uri="{FF2B5EF4-FFF2-40B4-BE49-F238E27FC236}">
                        <a16:creationId xmlns:a16="http://schemas.microsoft.com/office/drawing/2014/main" id="{5004D64E-336E-4507-87EB-2018FA8F3663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4198" y="925158"/>
                    <a:ext cx="652463" cy="652463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sp>
                <p:nvSpPr>
                  <p:cNvPr id="3" name="Volný tvar: obrazec 2">
                    <a:extLst>
                      <a:ext uri="{FF2B5EF4-FFF2-40B4-BE49-F238E27FC236}">
                        <a16:creationId xmlns:a16="http://schemas.microsoft.com/office/drawing/2014/main" id="{CB822C87-D995-46F9-9E43-50811C3737BD}"/>
                      </a:ext>
                    </a:extLst>
                  </p:cNvPr>
                  <p:cNvSpPr/>
                  <p:nvPr/>
                </p:nvSpPr>
                <p:spPr>
                  <a:xfrm>
                    <a:off x="494501" y="1199499"/>
                    <a:ext cx="618766" cy="740764"/>
                  </a:xfrm>
                  <a:custGeom>
                    <a:avLst/>
                    <a:gdLst>
                      <a:gd name="connsiteX0" fmla="*/ 6024 w 618766"/>
                      <a:gd name="connsiteY0" fmla="*/ 0 h 763596"/>
                      <a:gd name="connsiteX1" fmla="*/ 34304 w 618766"/>
                      <a:gd name="connsiteY1" fmla="*/ 471340 h 763596"/>
                      <a:gd name="connsiteX2" fmla="*/ 43731 w 618766"/>
                      <a:gd name="connsiteY2" fmla="*/ 499620 h 763596"/>
                      <a:gd name="connsiteX3" fmla="*/ 53158 w 618766"/>
                      <a:gd name="connsiteY3" fmla="*/ 527901 h 763596"/>
                      <a:gd name="connsiteX4" fmla="*/ 81438 w 618766"/>
                      <a:gd name="connsiteY4" fmla="*/ 546754 h 763596"/>
                      <a:gd name="connsiteX5" fmla="*/ 119145 w 618766"/>
                      <a:gd name="connsiteY5" fmla="*/ 593888 h 763596"/>
                      <a:gd name="connsiteX6" fmla="*/ 137999 w 618766"/>
                      <a:gd name="connsiteY6" fmla="*/ 622169 h 763596"/>
                      <a:gd name="connsiteX7" fmla="*/ 222840 w 618766"/>
                      <a:gd name="connsiteY7" fmla="*/ 669303 h 763596"/>
                      <a:gd name="connsiteX8" fmla="*/ 288828 w 618766"/>
                      <a:gd name="connsiteY8" fmla="*/ 697583 h 763596"/>
                      <a:gd name="connsiteX9" fmla="*/ 373669 w 618766"/>
                      <a:gd name="connsiteY9" fmla="*/ 707010 h 763596"/>
                      <a:gd name="connsiteX10" fmla="*/ 430230 w 618766"/>
                      <a:gd name="connsiteY10" fmla="*/ 725863 h 763596"/>
                      <a:gd name="connsiteX11" fmla="*/ 543351 w 618766"/>
                      <a:gd name="connsiteY11" fmla="*/ 744717 h 763596"/>
                      <a:gd name="connsiteX12" fmla="*/ 581059 w 618766"/>
                      <a:gd name="connsiteY12" fmla="*/ 754144 h 763596"/>
                      <a:gd name="connsiteX13" fmla="*/ 618766 w 618766"/>
                      <a:gd name="connsiteY13" fmla="*/ 763571 h 7635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618766" h="763596">
                        <a:moveTo>
                          <a:pt x="6024" y="0"/>
                        </a:moveTo>
                        <a:cubicBezTo>
                          <a:pt x="15901" y="434639"/>
                          <a:pt x="-28284" y="283582"/>
                          <a:pt x="34304" y="471340"/>
                        </a:cubicBezTo>
                        <a:lnTo>
                          <a:pt x="43731" y="499620"/>
                        </a:lnTo>
                        <a:cubicBezTo>
                          <a:pt x="46873" y="509047"/>
                          <a:pt x="44890" y="522389"/>
                          <a:pt x="53158" y="527901"/>
                        </a:cubicBezTo>
                        <a:lnTo>
                          <a:pt x="81438" y="546754"/>
                        </a:lnTo>
                        <a:cubicBezTo>
                          <a:pt x="99791" y="601812"/>
                          <a:pt x="76505" y="551248"/>
                          <a:pt x="119145" y="593888"/>
                        </a:cubicBezTo>
                        <a:cubicBezTo>
                          <a:pt x="127156" y="601899"/>
                          <a:pt x="129472" y="614708"/>
                          <a:pt x="137999" y="622169"/>
                        </a:cubicBezTo>
                        <a:cubicBezTo>
                          <a:pt x="196785" y="673607"/>
                          <a:pt x="175713" y="649106"/>
                          <a:pt x="222840" y="669303"/>
                        </a:cubicBezTo>
                        <a:cubicBezTo>
                          <a:pt x="244693" y="678668"/>
                          <a:pt x="264712" y="693564"/>
                          <a:pt x="288828" y="697583"/>
                        </a:cubicBezTo>
                        <a:cubicBezTo>
                          <a:pt x="316895" y="702261"/>
                          <a:pt x="345389" y="703868"/>
                          <a:pt x="373669" y="707010"/>
                        </a:cubicBezTo>
                        <a:cubicBezTo>
                          <a:pt x="392523" y="713294"/>
                          <a:pt x="411057" y="720634"/>
                          <a:pt x="430230" y="725863"/>
                        </a:cubicBezTo>
                        <a:cubicBezTo>
                          <a:pt x="469313" y="736522"/>
                          <a:pt x="502881" y="737359"/>
                          <a:pt x="543351" y="744717"/>
                        </a:cubicBezTo>
                        <a:cubicBezTo>
                          <a:pt x="556098" y="747035"/>
                          <a:pt x="568601" y="750585"/>
                          <a:pt x="581059" y="754144"/>
                        </a:cubicBezTo>
                        <a:cubicBezTo>
                          <a:pt x="617531" y="764565"/>
                          <a:pt x="597754" y="763571"/>
                          <a:pt x="618766" y="763571"/>
                        </a:cubicBezTo>
                      </a:path>
                    </a:pathLst>
                  </a:custGeom>
                  <a:noFill/>
                  <a:ln w="571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cs-CZ"/>
                  </a:p>
                </p:txBody>
              </p:sp>
            </p:grpSp>
            <p:sp>
              <p:nvSpPr>
                <p:cNvPr id="48" name="TextovéPole 47">
                  <a:extLst>
                    <a:ext uri="{FF2B5EF4-FFF2-40B4-BE49-F238E27FC236}">
                      <a16:creationId xmlns:a16="http://schemas.microsoft.com/office/drawing/2014/main" id="{DC852F8E-81AE-42CE-877F-5756D88DE99B}"/>
                    </a:ext>
                  </a:extLst>
                </p:cNvPr>
                <p:cNvSpPr txBox="1"/>
                <p:nvPr/>
              </p:nvSpPr>
              <p:spPr>
                <a:xfrm>
                  <a:off x="6751028" y="4574783"/>
                  <a:ext cx="1637952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cs-CZ" dirty="0"/>
                    <a:t>proudový transformátor</a:t>
                  </a:r>
                </a:p>
              </p:txBody>
            </p:sp>
          </p:grpSp>
          <p:sp>
            <p:nvSpPr>
              <p:cNvPr id="7" name="Ovál 6">
                <a:extLst>
                  <a:ext uri="{FF2B5EF4-FFF2-40B4-BE49-F238E27FC236}">
                    <a16:creationId xmlns:a16="http://schemas.microsoft.com/office/drawing/2014/main" id="{F65B3113-4D24-43F8-ACC3-4AA8EB96EF0A}"/>
                  </a:ext>
                </a:extLst>
              </p:cNvPr>
              <p:cNvSpPr/>
              <p:nvPr/>
            </p:nvSpPr>
            <p:spPr>
              <a:xfrm>
                <a:off x="505759" y="1207098"/>
                <a:ext cx="288000" cy="288000"/>
              </a:xfrm>
              <a:prstGeom prst="ellipse">
                <a:avLst/>
              </a:prstGeom>
              <a:solidFill>
                <a:schemeClr val="bg2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0" name="Volný tvar: obrazec 9">
                <a:extLst>
                  <a:ext uri="{FF2B5EF4-FFF2-40B4-BE49-F238E27FC236}">
                    <a16:creationId xmlns:a16="http://schemas.microsoft.com/office/drawing/2014/main" id="{787650EC-D0FC-4A69-86F7-AD9E8259DC68}"/>
                  </a:ext>
                </a:extLst>
              </p:cNvPr>
              <p:cNvSpPr/>
              <p:nvPr/>
            </p:nvSpPr>
            <p:spPr>
              <a:xfrm>
                <a:off x="3929423" y="4949007"/>
                <a:ext cx="2389921" cy="1640264"/>
              </a:xfrm>
              <a:custGeom>
                <a:avLst/>
                <a:gdLst>
                  <a:gd name="connsiteX0" fmla="*/ 52074 w 2389921"/>
                  <a:gd name="connsiteY0" fmla="*/ 0 h 1640264"/>
                  <a:gd name="connsiteX1" fmla="*/ 42647 w 2389921"/>
                  <a:gd name="connsiteY1" fmla="*/ 65988 h 1640264"/>
                  <a:gd name="connsiteX2" fmla="*/ 33220 w 2389921"/>
                  <a:gd name="connsiteY2" fmla="*/ 94268 h 1640264"/>
                  <a:gd name="connsiteX3" fmla="*/ 14367 w 2389921"/>
                  <a:gd name="connsiteY3" fmla="*/ 160256 h 1640264"/>
                  <a:gd name="connsiteX4" fmla="*/ 14367 w 2389921"/>
                  <a:gd name="connsiteY4" fmla="*/ 669303 h 1640264"/>
                  <a:gd name="connsiteX5" fmla="*/ 23794 w 2389921"/>
                  <a:gd name="connsiteY5" fmla="*/ 697583 h 1640264"/>
                  <a:gd name="connsiteX6" fmla="*/ 33220 w 2389921"/>
                  <a:gd name="connsiteY6" fmla="*/ 782425 h 1640264"/>
                  <a:gd name="connsiteX7" fmla="*/ 42647 w 2389921"/>
                  <a:gd name="connsiteY7" fmla="*/ 810705 h 1640264"/>
                  <a:gd name="connsiteX8" fmla="*/ 52074 w 2389921"/>
                  <a:gd name="connsiteY8" fmla="*/ 895546 h 1640264"/>
                  <a:gd name="connsiteX9" fmla="*/ 70928 w 2389921"/>
                  <a:gd name="connsiteY9" fmla="*/ 1008668 h 1640264"/>
                  <a:gd name="connsiteX10" fmla="*/ 80354 w 2389921"/>
                  <a:gd name="connsiteY10" fmla="*/ 1036948 h 1640264"/>
                  <a:gd name="connsiteX11" fmla="*/ 89781 w 2389921"/>
                  <a:gd name="connsiteY11" fmla="*/ 1084082 h 1640264"/>
                  <a:gd name="connsiteX12" fmla="*/ 99208 w 2389921"/>
                  <a:gd name="connsiteY12" fmla="*/ 1112363 h 1640264"/>
                  <a:gd name="connsiteX13" fmla="*/ 108635 w 2389921"/>
                  <a:gd name="connsiteY13" fmla="*/ 1150070 h 1640264"/>
                  <a:gd name="connsiteX14" fmla="*/ 127488 w 2389921"/>
                  <a:gd name="connsiteY14" fmla="*/ 1282045 h 1640264"/>
                  <a:gd name="connsiteX15" fmla="*/ 165196 w 2389921"/>
                  <a:gd name="connsiteY15" fmla="*/ 1376313 h 1640264"/>
                  <a:gd name="connsiteX16" fmla="*/ 193476 w 2389921"/>
                  <a:gd name="connsiteY16" fmla="*/ 1432874 h 1640264"/>
                  <a:gd name="connsiteX17" fmla="*/ 259464 w 2389921"/>
                  <a:gd name="connsiteY17" fmla="*/ 1536569 h 1640264"/>
                  <a:gd name="connsiteX18" fmla="*/ 297171 w 2389921"/>
                  <a:gd name="connsiteY18" fmla="*/ 1545996 h 1640264"/>
                  <a:gd name="connsiteX19" fmla="*/ 325451 w 2389921"/>
                  <a:gd name="connsiteY19" fmla="*/ 1555423 h 1640264"/>
                  <a:gd name="connsiteX20" fmla="*/ 400866 w 2389921"/>
                  <a:gd name="connsiteY20" fmla="*/ 1574276 h 1640264"/>
                  <a:gd name="connsiteX21" fmla="*/ 429146 w 2389921"/>
                  <a:gd name="connsiteY21" fmla="*/ 1583703 h 1640264"/>
                  <a:gd name="connsiteX22" fmla="*/ 532841 w 2389921"/>
                  <a:gd name="connsiteY22" fmla="*/ 1593130 h 1640264"/>
                  <a:gd name="connsiteX23" fmla="*/ 617682 w 2389921"/>
                  <a:gd name="connsiteY23" fmla="*/ 1611983 h 1640264"/>
                  <a:gd name="connsiteX24" fmla="*/ 702523 w 2389921"/>
                  <a:gd name="connsiteY24" fmla="*/ 1640264 h 1640264"/>
                  <a:gd name="connsiteX25" fmla="*/ 1805459 w 2389921"/>
                  <a:gd name="connsiteY25" fmla="*/ 1630837 h 1640264"/>
                  <a:gd name="connsiteX26" fmla="*/ 1833740 w 2389921"/>
                  <a:gd name="connsiteY26" fmla="*/ 1621410 h 1640264"/>
                  <a:gd name="connsiteX27" fmla="*/ 2097690 w 2389921"/>
                  <a:gd name="connsiteY27" fmla="*/ 1602557 h 1640264"/>
                  <a:gd name="connsiteX28" fmla="*/ 2144824 w 2389921"/>
                  <a:gd name="connsiteY28" fmla="*/ 1583703 h 1640264"/>
                  <a:gd name="connsiteX29" fmla="*/ 2267373 w 2389921"/>
                  <a:gd name="connsiteY29" fmla="*/ 1564849 h 1640264"/>
                  <a:gd name="connsiteX30" fmla="*/ 2295653 w 2389921"/>
                  <a:gd name="connsiteY30" fmla="*/ 1555423 h 1640264"/>
                  <a:gd name="connsiteX31" fmla="*/ 2380495 w 2389921"/>
                  <a:gd name="connsiteY31" fmla="*/ 1545996 h 1640264"/>
                  <a:gd name="connsiteX32" fmla="*/ 2389921 w 2389921"/>
                  <a:gd name="connsiteY32" fmla="*/ 1517715 h 1640264"/>
                  <a:gd name="connsiteX33" fmla="*/ 2361641 w 2389921"/>
                  <a:gd name="connsiteY33" fmla="*/ 1508289 h 1640264"/>
                  <a:gd name="connsiteX34" fmla="*/ 2323934 w 2389921"/>
                  <a:gd name="connsiteY34" fmla="*/ 1451728 h 1640264"/>
                  <a:gd name="connsiteX35" fmla="*/ 2323934 w 2389921"/>
                  <a:gd name="connsiteY35" fmla="*/ 1442301 h 1640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2389921" h="1640264" extrusionOk="0">
                    <a:moveTo>
                      <a:pt x="52074" y="0"/>
                    </a:moveTo>
                    <a:cubicBezTo>
                      <a:pt x="47794" y="25027"/>
                      <a:pt x="45878" y="44114"/>
                      <a:pt x="42647" y="65988"/>
                    </a:cubicBezTo>
                    <a:cubicBezTo>
                      <a:pt x="41744" y="75188"/>
                      <a:pt x="35743" y="83735"/>
                      <a:pt x="33220" y="94268"/>
                    </a:cubicBezTo>
                    <a:cubicBezTo>
                      <a:pt x="7006" y="184479"/>
                      <a:pt x="30835" y="93555"/>
                      <a:pt x="14367" y="160256"/>
                    </a:cubicBezTo>
                    <a:cubicBezTo>
                      <a:pt x="-19058" y="364870"/>
                      <a:pt x="4514" y="281767"/>
                      <a:pt x="14367" y="669303"/>
                    </a:cubicBezTo>
                    <a:cubicBezTo>
                      <a:pt x="15766" y="679121"/>
                      <a:pt x="19056" y="688823"/>
                      <a:pt x="23794" y="697583"/>
                    </a:cubicBezTo>
                    <a:cubicBezTo>
                      <a:pt x="27472" y="724393"/>
                      <a:pt x="27686" y="758360"/>
                      <a:pt x="33220" y="782425"/>
                    </a:cubicBezTo>
                    <a:cubicBezTo>
                      <a:pt x="34905" y="792382"/>
                      <a:pt x="42860" y="800960"/>
                      <a:pt x="42647" y="810705"/>
                    </a:cubicBezTo>
                    <a:cubicBezTo>
                      <a:pt x="42117" y="839487"/>
                      <a:pt x="46929" y="868906"/>
                      <a:pt x="52074" y="895546"/>
                    </a:cubicBezTo>
                    <a:cubicBezTo>
                      <a:pt x="61507" y="928693"/>
                      <a:pt x="64813" y="972531"/>
                      <a:pt x="70928" y="1008668"/>
                    </a:cubicBezTo>
                    <a:cubicBezTo>
                      <a:pt x="72488" y="1018012"/>
                      <a:pt x="78297" y="1027424"/>
                      <a:pt x="80354" y="1036948"/>
                    </a:cubicBezTo>
                    <a:cubicBezTo>
                      <a:pt x="84458" y="1052526"/>
                      <a:pt x="83682" y="1067564"/>
                      <a:pt x="89781" y="1084082"/>
                    </a:cubicBezTo>
                    <a:cubicBezTo>
                      <a:pt x="92200" y="1092435"/>
                      <a:pt x="97444" y="1102203"/>
                      <a:pt x="99208" y="1112363"/>
                    </a:cubicBezTo>
                    <a:cubicBezTo>
                      <a:pt x="102863" y="1125045"/>
                      <a:pt x="105271" y="1135703"/>
                      <a:pt x="108635" y="1150070"/>
                    </a:cubicBezTo>
                    <a:cubicBezTo>
                      <a:pt x="116529" y="1190912"/>
                      <a:pt x="122201" y="1237070"/>
                      <a:pt x="127488" y="1282045"/>
                    </a:cubicBezTo>
                    <a:cubicBezTo>
                      <a:pt x="150723" y="1359822"/>
                      <a:pt x="141330" y="1317204"/>
                      <a:pt x="165196" y="1376313"/>
                    </a:cubicBezTo>
                    <a:cubicBezTo>
                      <a:pt x="189331" y="1433176"/>
                      <a:pt x="154990" y="1369021"/>
                      <a:pt x="193476" y="1432874"/>
                    </a:cubicBezTo>
                    <a:cubicBezTo>
                      <a:pt x="201338" y="1467640"/>
                      <a:pt x="228255" y="1524179"/>
                      <a:pt x="259464" y="1536569"/>
                    </a:cubicBezTo>
                    <a:cubicBezTo>
                      <a:pt x="272437" y="1538257"/>
                      <a:pt x="286930" y="1541816"/>
                      <a:pt x="297171" y="1545996"/>
                    </a:cubicBezTo>
                    <a:cubicBezTo>
                      <a:pt x="307811" y="1549717"/>
                      <a:pt x="314946" y="1552529"/>
                      <a:pt x="325451" y="1555423"/>
                    </a:cubicBezTo>
                    <a:cubicBezTo>
                      <a:pt x="353389" y="1561310"/>
                      <a:pt x="377843" y="1564679"/>
                      <a:pt x="400866" y="1574276"/>
                    </a:cubicBezTo>
                    <a:cubicBezTo>
                      <a:pt x="409470" y="1578121"/>
                      <a:pt x="419998" y="1582359"/>
                      <a:pt x="429146" y="1583703"/>
                    </a:cubicBezTo>
                    <a:cubicBezTo>
                      <a:pt x="457838" y="1587574"/>
                      <a:pt x="497537" y="1587748"/>
                      <a:pt x="532841" y="1593130"/>
                    </a:cubicBezTo>
                    <a:cubicBezTo>
                      <a:pt x="605699" y="1600509"/>
                      <a:pt x="570259" y="1597582"/>
                      <a:pt x="617682" y="1611983"/>
                    </a:cubicBezTo>
                    <a:cubicBezTo>
                      <a:pt x="675669" y="1632548"/>
                      <a:pt x="619974" y="1614395"/>
                      <a:pt x="702523" y="1640264"/>
                    </a:cubicBezTo>
                    <a:cubicBezTo>
                      <a:pt x="906321" y="1730077"/>
                      <a:pt x="1318520" y="1600044"/>
                      <a:pt x="1805459" y="1630837"/>
                    </a:cubicBezTo>
                    <a:cubicBezTo>
                      <a:pt x="1815724" y="1631202"/>
                      <a:pt x="1824333" y="1622236"/>
                      <a:pt x="1833740" y="1621410"/>
                    </a:cubicBezTo>
                    <a:cubicBezTo>
                      <a:pt x="1900589" y="1609791"/>
                      <a:pt x="2054402" y="1609414"/>
                      <a:pt x="2097690" y="1602557"/>
                    </a:cubicBezTo>
                    <a:cubicBezTo>
                      <a:pt x="2115230" y="1598741"/>
                      <a:pt x="2126930" y="1587045"/>
                      <a:pt x="2144824" y="1583703"/>
                    </a:cubicBezTo>
                    <a:cubicBezTo>
                      <a:pt x="2178247" y="1574530"/>
                      <a:pt x="2238611" y="1569225"/>
                      <a:pt x="2267373" y="1564849"/>
                    </a:cubicBezTo>
                    <a:cubicBezTo>
                      <a:pt x="2278549" y="1561741"/>
                      <a:pt x="2284921" y="1558749"/>
                      <a:pt x="2295653" y="1555423"/>
                    </a:cubicBezTo>
                    <a:cubicBezTo>
                      <a:pt x="2323712" y="1553027"/>
                      <a:pt x="2354721" y="1556075"/>
                      <a:pt x="2380495" y="1545996"/>
                    </a:cubicBezTo>
                    <a:cubicBezTo>
                      <a:pt x="2388977" y="1541528"/>
                      <a:pt x="2386931" y="1527361"/>
                      <a:pt x="2389921" y="1517715"/>
                    </a:cubicBezTo>
                    <a:cubicBezTo>
                      <a:pt x="2381821" y="1514091"/>
                      <a:pt x="2370749" y="1514500"/>
                      <a:pt x="2361641" y="1508289"/>
                    </a:cubicBezTo>
                    <a:cubicBezTo>
                      <a:pt x="2336142" y="1490869"/>
                      <a:pt x="2331703" y="1480163"/>
                      <a:pt x="2323934" y="1451728"/>
                    </a:cubicBezTo>
                    <a:cubicBezTo>
                      <a:pt x="2322956" y="1448581"/>
                      <a:pt x="2323714" y="1445343"/>
                      <a:pt x="2323934" y="1442301"/>
                    </a:cubicBezTo>
                  </a:path>
                </a:pathLst>
              </a:custGeom>
              <a:noFill/>
              <a:ln w="57150">
                <a:solidFill>
                  <a:schemeClr val="bg2">
                    <a:lumMod val="60000"/>
                    <a:lumOff val="40000"/>
                  </a:schemeClr>
                </a:solidFill>
                <a:extLst>
                  <a:ext uri="{C807C97D-BFC1-408E-A445-0C87EB9F89A2}">
                    <ask:lineSketchStyleProps xmlns:ask="http://schemas.microsoft.com/office/drawing/2018/sketchyshapes" sd="4107076194">
                      <a:custGeom>
                        <a:avLst/>
                        <a:gdLst>
                          <a:gd name="connsiteX0" fmla="*/ 52074 w 2389921"/>
                          <a:gd name="connsiteY0" fmla="*/ 0 h 1640264"/>
                          <a:gd name="connsiteX1" fmla="*/ 42647 w 2389921"/>
                          <a:gd name="connsiteY1" fmla="*/ 65988 h 1640264"/>
                          <a:gd name="connsiteX2" fmla="*/ 33220 w 2389921"/>
                          <a:gd name="connsiteY2" fmla="*/ 94268 h 1640264"/>
                          <a:gd name="connsiteX3" fmla="*/ 14367 w 2389921"/>
                          <a:gd name="connsiteY3" fmla="*/ 160256 h 1640264"/>
                          <a:gd name="connsiteX4" fmla="*/ 14367 w 2389921"/>
                          <a:gd name="connsiteY4" fmla="*/ 669303 h 1640264"/>
                          <a:gd name="connsiteX5" fmla="*/ 23794 w 2389921"/>
                          <a:gd name="connsiteY5" fmla="*/ 697583 h 1640264"/>
                          <a:gd name="connsiteX6" fmla="*/ 33220 w 2389921"/>
                          <a:gd name="connsiteY6" fmla="*/ 782425 h 1640264"/>
                          <a:gd name="connsiteX7" fmla="*/ 42647 w 2389921"/>
                          <a:gd name="connsiteY7" fmla="*/ 810705 h 1640264"/>
                          <a:gd name="connsiteX8" fmla="*/ 52074 w 2389921"/>
                          <a:gd name="connsiteY8" fmla="*/ 895546 h 1640264"/>
                          <a:gd name="connsiteX9" fmla="*/ 70928 w 2389921"/>
                          <a:gd name="connsiteY9" fmla="*/ 1008668 h 1640264"/>
                          <a:gd name="connsiteX10" fmla="*/ 80354 w 2389921"/>
                          <a:gd name="connsiteY10" fmla="*/ 1036948 h 1640264"/>
                          <a:gd name="connsiteX11" fmla="*/ 89781 w 2389921"/>
                          <a:gd name="connsiteY11" fmla="*/ 1084082 h 1640264"/>
                          <a:gd name="connsiteX12" fmla="*/ 99208 w 2389921"/>
                          <a:gd name="connsiteY12" fmla="*/ 1112363 h 1640264"/>
                          <a:gd name="connsiteX13" fmla="*/ 108635 w 2389921"/>
                          <a:gd name="connsiteY13" fmla="*/ 1150070 h 1640264"/>
                          <a:gd name="connsiteX14" fmla="*/ 127488 w 2389921"/>
                          <a:gd name="connsiteY14" fmla="*/ 1282045 h 1640264"/>
                          <a:gd name="connsiteX15" fmla="*/ 165196 w 2389921"/>
                          <a:gd name="connsiteY15" fmla="*/ 1376313 h 1640264"/>
                          <a:gd name="connsiteX16" fmla="*/ 193476 w 2389921"/>
                          <a:gd name="connsiteY16" fmla="*/ 1432874 h 1640264"/>
                          <a:gd name="connsiteX17" fmla="*/ 259464 w 2389921"/>
                          <a:gd name="connsiteY17" fmla="*/ 1536569 h 1640264"/>
                          <a:gd name="connsiteX18" fmla="*/ 297171 w 2389921"/>
                          <a:gd name="connsiteY18" fmla="*/ 1545996 h 1640264"/>
                          <a:gd name="connsiteX19" fmla="*/ 325451 w 2389921"/>
                          <a:gd name="connsiteY19" fmla="*/ 1555423 h 1640264"/>
                          <a:gd name="connsiteX20" fmla="*/ 400866 w 2389921"/>
                          <a:gd name="connsiteY20" fmla="*/ 1574276 h 1640264"/>
                          <a:gd name="connsiteX21" fmla="*/ 429146 w 2389921"/>
                          <a:gd name="connsiteY21" fmla="*/ 1583703 h 1640264"/>
                          <a:gd name="connsiteX22" fmla="*/ 532841 w 2389921"/>
                          <a:gd name="connsiteY22" fmla="*/ 1593130 h 1640264"/>
                          <a:gd name="connsiteX23" fmla="*/ 617682 w 2389921"/>
                          <a:gd name="connsiteY23" fmla="*/ 1611983 h 1640264"/>
                          <a:gd name="connsiteX24" fmla="*/ 702523 w 2389921"/>
                          <a:gd name="connsiteY24" fmla="*/ 1640264 h 1640264"/>
                          <a:gd name="connsiteX25" fmla="*/ 1805459 w 2389921"/>
                          <a:gd name="connsiteY25" fmla="*/ 1630837 h 1640264"/>
                          <a:gd name="connsiteX26" fmla="*/ 1833740 w 2389921"/>
                          <a:gd name="connsiteY26" fmla="*/ 1621410 h 1640264"/>
                          <a:gd name="connsiteX27" fmla="*/ 2097690 w 2389921"/>
                          <a:gd name="connsiteY27" fmla="*/ 1602557 h 1640264"/>
                          <a:gd name="connsiteX28" fmla="*/ 2144824 w 2389921"/>
                          <a:gd name="connsiteY28" fmla="*/ 1583703 h 1640264"/>
                          <a:gd name="connsiteX29" fmla="*/ 2267373 w 2389921"/>
                          <a:gd name="connsiteY29" fmla="*/ 1564849 h 1640264"/>
                          <a:gd name="connsiteX30" fmla="*/ 2295653 w 2389921"/>
                          <a:gd name="connsiteY30" fmla="*/ 1555423 h 1640264"/>
                          <a:gd name="connsiteX31" fmla="*/ 2380495 w 2389921"/>
                          <a:gd name="connsiteY31" fmla="*/ 1545996 h 1640264"/>
                          <a:gd name="connsiteX32" fmla="*/ 2389921 w 2389921"/>
                          <a:gd name="connsiteY32" fmla="*/ 1517715 h 1640264"/>
                          <a:gd name="connsiteX33" fmla="*/ 2361641 w 2389921"/>
                          <a:gd name="connsiteY33" fmla="*/ 1508289 h 1640264"/>
                          <a:gd name="connsiteX34" fmla="*/ 2323934 w 2389921"/>
                          <a:gd name="connsiteY34" fmla="*/ 1451728 h 1640264"/>
                          <a:gd name="connsiteX35" fmla="*/ 2323934 w 2389921"/>
                          <a:gd name="connsiteY35" fmla="*/ 1442301 h 164026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</a:cxnLst>
                        <a:rect l="l" t="t" r="r" b="b"/>
                        <a:pathLst>
                          <a:path w="2389921" h="1640264">
                            <a:moveTo>
                              <a:pt x="52074" y="0"/>
                            </a:moveTo>
                            <a:cubicBezTo>
                              <a:pt x="48932" y="21996"/>
                              <a:pt x="47005" y="44200"/>
                              <a:pt x="42647" y="65988"/>
                            </a:cubicBezTo>
                            <a:cubicBezTo>
                              <a:pt x="40698" y="75732"/>
                              <a:pt x="35950" y="84714"/>
                              <a:pt x="33220" y="94268"/>
                            </a:cubicBezTo>
                            <a:cubicBezTo>
                              <a:pt x="9544" y="177134"/>
                              <a:pt x="36972" y="92441"/>
                              <a:pt x="14367" y="160256"/>
                            </a:cubicBezTo>
                            <a:cubicBezTo>
                              <a:pt x="-7404" y="377958"/>
                              <a:pt x="-1985" y="285030"/>
                              <a:pt x="14367" y="669303"/>
                            </a:cubicBezTo>
                            <a:cubicBezTo>
                              <a:pt x="14789" y="679231"/>
                              <a:pt x="20652" y="688156"/>
                              <a:pt x="23794" y="697583"/>
                            </a:cubicBezTo>
                            <a:cubicBezTo>
                              <a:pt x="26936" y="725864"/>
                              <a:pt x="28542" y="754357"/>
                              <a:pt x="33220" y="782425"/>
                            </a:cubicBezTo>
                            <a:cubicBezTo>
                              <a:pt x="34854" y="792226"/>
                              <a:pt x="41013" y="800904"/>
                              <a:pt x="42647" y="810705"/>
                            </a:cubicBezTo>
                            <a:cubicBezTo>
                              <a:pt x="47325" y="838772"/>
                              <a:pt x="48545" y="867311"/>
                              <a:pt x="52074" y="895546"/>
                            </a:cubicBezTo>
                            <a:cubicBezTo>
                              <a:pt x="56065" y="927476"/>
                              <a:pt x="62697" y="975743"/>
                              <a:pt x="70928" y="1008668"/>
                            </a:cubicBezTo>
                            <a:cubicBezTo>
                              <a:pt x="73338" y="1018308"/>
                              <a:pt x="77944" y="1027308"/>
                              <a:pt x="80354" y="1036948"/>
                            </a:cubicBezTo>
                            <a:cubicBezTo>
                              <a:pt x="84240" y="1052492"/>
                              <a:pt x="85895" y="1068538"/>
                              <a:pt x="89781" y="1084082"/>
                            </a:cubicBezTo>
                            <a:cubicBezTo>
                              <a:pt x="92191" y="1093722"/>
                              <a:pt x="96478" y="1102808"/>
                              <a:pt x="99208" y="1112363"/>
                            </a:cubicBezTo>
                            <a:cubicBezTo>
                              <a:pt x="102767" y="1124820"/>
                              <a:pt x="105493" y="1137501"/>
                              <a:pt x="108635" y="1150070"/>
                            </a:cubicBezTo>
                            <a:cubicBezTo>
                              <a:pt x="113167" y="1190857"/>
                              <a:pt x="116235" y="1240783"/>
                              <a:pt x="127488" y="1282045"/>
                            </a:cubicBezTo>
                            <a:cubicBezTo>
                              <a:pt x="148946" y="1360727"/>
                              <a:pt x="138755" y="1314616"/>
                              <a:pt x="165196" y="1376313"/>
                            </a:cubicBezTo>
                            <a:cubicBezTo>
                              <a:pt x="188614" y="1430956"/>
                              <a:pt x="157241" y="1378524"/>
                              <a:pt x="193476" y="1432874"/>
                            </a:cubicBezTo>
                            <a:cubicBezTo>
                              <a:pt x="205051" y="1467598"/>
                              <a:pt x="221571" y="1527095"/>
                              <a:pt x="259464" y="1536569"/>
                            </a:cubicBezTo>
                            <a:cubicBezTo>
                              <a:pt x="272033" y="1539711"/>
                              <a:pt x="284714" y="1542437"/>
                              <a:pt x="297171" y="1545996"/>
                            </a:cubicBezTo>
                            <a:cubicBezTo>
                              <a:pt x="306725" y="1548726"/>
                              <a:pt x="315865" y="1552809"/>
                              <a:pt x="325451" y="1555423"/>
                            </a:cubicBezTo>
                            <a:cubicBezTo>
                              <a:pt x="350450" y="1562241"/>
                              <a:pt x="376284" y="1566082"/>
                              <a:pt x="400866" y="1574276"/>
                            </a:cubicBezTo>
                            <a:cubicBezTo>
                              <a:pt x="410293" y="1577418"/>
                              <a:pt x="419309" y="1582298"/>
                              <a:pt x="429146" y="1583703"/>
                            </a:cubicBezTo>
                            <a:cubicBezTo>
                              <a:pt x="463505" y="1588611"/>
                              <a:pt x="498371" y="1589075"/>
                              <a:pt x="532841" y="1593130"/>
                            </a:cubicBezTo>
                            <a:cubicBezTo>
                              <a:pt x="605134" y="1601635"/>
                              <a:pt x="568186" y="1597841"/>
                              <a:pt x="617682" y="1611983"/>
                            </a:cubicBezTo>
                            <a:cubicBezTo>
                              <a:pt x="688711" y="1632276"/>
                              <a:pt x="621280" y="1607766"/>
                              <a:pt x="702523" y="1640264"/>
                            </a:cubicBezTo>
                            <a:lnTo>
                              <a:pt x="1805459" y="1630837"/>
                            </a:lnTo>
                            <a:cubicBezTo>
                              <a:pt x="1815395" y="1630671"/>
                              <a:pt x="1823903" y="1622815"/>
                              <a:pt x="1833740" y="1621410"/>
                            </a:cubicBezTo>
                            <a:cubicBezTo>
                              <a:pt x="1893687" y="1612846"/>
                              <a:pt x="2052397" y="1605221"/>
                              <a:pt x="2097690" y="1602557"/>
                            </a:cubicBezTo>
                            <a:cubicBezTo>
                              <a:pt x="2113401" y="1596272"/>
                              <a:pt x="2128616" y="1588566"/>
                              <a:pt x="2144824" y="1583703"/>
                            </a:cubicBezTo>
                            <a:cubicBezTo>
                              <a:pt x="2175671" y="1574449"/>
                              <a:pt x="2241090" y="1568134"/>
                              <a:pt x="2267373" y="1564849"/>
                            </a:cubicBezTo>
                            <a:cubicBezTo>
                              <a:pt x="2276800" y="1561707"/>
                              <a:pt x="2285852" y="1557056"/>
                              <a:pt x="2295653" y="1555423"/>
                            </a:cubicBezTo>
                            <a:cubicBezTo>
                              <a:pt x="2323721" y="1550745"/>
                              <a:pt x="2354076" y="1556564"/>
                              <a:pt x="2380495" y="1545996"/>
                            </a:cubicBezTo>
                            <a:cubicBezTo>
                              <a:pt x="2389721" y="1542305"/>
                              <a:pt x="2386779" y="1527142"/>
                              <a:pt x="2389921" y="1517715"/>
                            </a:cubicBezTo>
                            <a:cubicBezTo>
                              <a:pt x="2380494" y="1514573"/>
                              <a:pt x="2369909" y="1513801"/>
                              <a:pt x="2361641" y="1508289"/>
                            </a:cubicBezTo>
                            <a:cubicBezTo>
                              <a:pt x="2335357" y="1490766"/>
                              <a:pt x="2330852" y="1479400"/>
                              <a:pt x="2323934" y="1451728"/>
                            </a:cubicBezTo>
                            <a:cubicBezTo>
                              <a:pt x="2323172" y="1448679"/>
                              <a:pt x="2323934" y="1445443"/>
                              <a:pt x="2323934" y="1442301"/>
                            </a:cubicBezTo>
                          </a:path>
                        </a:pathLst>
                      </a:custGeom>
                      <ask:type>
                        <ask:lineSketchCurve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</p:grpSp>
        <p:sp>
          <p:nvSpPr>
            <p:cNvPr id="47" name="TextovéPole 46">
              <a:extLst>
                <a:ext uri="{FF2B5EF4-FFF2-40B4-BE49-F238E27FC236}">
                  <a16:creationId xmlns:a16="http://schemas.microsoft.com/office/drawing/2014/main" id="{58DFC104-FAA3-4262-9698-F8D5413444FA}"/>
                </a:ext>
              </a:extLst>
            </p:cNvPr>
            <p:cNvSpPr txBox="1"/>
            <p:nvPr/>
          </p:nvSpPr>
          <p:spPr>
            <a:xfrm>
              <a:off x="2346208" y="1369204"/>
              <a:ext cx="8125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dirty="0" err="1">
                  <a:solidFill>
                    <a:srgbClr val="FFFF00"/>
                  </a:solidFill>
                </a:rPr>
                <a:t>variac</a:t>
              </a:r>
              <a:endParaRPr lang="cs-CZ" dirty="0">
                <a:solidFill>
                  <a:srgbClr val="FFFF00"/>
                </a:solidFill>
              </a:endParaRPr>
            </a:p>
          </p:txBody>
        </p:sp>
        <p:sp>
          <p:nvSpPr>
            <p:cNvPr id="49" name="TextovéPole 48">
              <a:extLst>
                <a:ext uri="{FF2B5EF4-FFF2-40B4-BE49-F238E27FC236}">
                  <a16:creationId xmlns:a16="http://schemas.microsoft.com/office/drawing/2014/main" id="{306FE280-FB67-437E-A3FF-63C513DA79F9}"/>
                </a:ext>
              </a:extLst>
            </p:cNvPr>
            <p:cNvSpPr txBox="1"/>
            <p:nvPr/>
          </p:nvSpPr>
          <p:spPr>
            <a:xfrm>
              <a:off x="6895089" y="795890"/>
              <a:ext cx="11040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dirty="0"/>
                <a:t>anténa</a:t>
              </a:r>
            </a:p>
          </p:txBody>
        </p:sp>
        <p:sp>
          <p:nvSpPr>
            <p:cNvPr id="36" name="Ovál 35">
              <a:extLst>
                <a:ext uri="{FF2B5EF4-FFF2-40B4-BE49-F238E27FC236}">
                  <a16:creationId xmlns:a16="http://schemas.microsoft.com/office/drawing/2014/main" id="{34C08310-E903-42AC-92FF-61ADB8FF8EC2}"/>
                </a:ext>
              </a:extLst>
            </p:cNvPr>
            <p:cNvSpPr/>
            <p:nvPr/>
          </p:nvSpPr>
          <p:spPr>
            <a:xfrm>
              <a:off x="4209143" y="4934314"/>
              <a:ext cx="288000" cy="288000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>
            <a:extLst>
              <a:ext uri="{FF2B5EF4-FFF2-40B4-BE49-F238E27FC236}">
                <a16:creationId xmlns:a16="http://schemas.microsoft.com/office/drawing/2014/main" id="{ECB945C7-096F-4DAB-9055-1D0CACD3A3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6093" y="3501008"/>
            <a:ext cx="5052228" cy="2723923"/>
          </a:xfrm>
          <a:prstGeom prst="rect">
            <a:avLst/>
          </a:prstGeom>
        </p:spPr>
      </p:pic>
      <p:sp>
        <p:nvSpPr>
          <p:cNvPr id="93186" name="Rectangle 3">
            <a:extLst>
              <a:ext uri="{FF2B5EF4-FFF2-40B4-BE49-F238E27FC236}">
                <a16:creationId xmlns:a16="http://schemas.microsoft.com/office/drawing/2014/main" id="{AD9EBC8F-BCE0-46A0-90B3-BE6F79DEA16D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92986" y="777085"/>
            <a:ext cx="8643510" cy="2363883"/>
          </a:xfrm>
        </p:spPr>
        <p:txBody>
          <a:bodyPr/>
          <a:lstStyle/>
          <a:p>
            <a:pPr marL="571500" indent="-571500" eaLnBrk="1" hangingPunct="1">
              <a:buFont typeface="Wingdings" panose="05000000000000000000" pitchFamily="2" charset="2"/>
              <a:buNone/>
            </a:pPr>
            <a:r>
              <a:rPr lang="cs-CZ" altLang="cs-CZ" sz="2000" b="1" dirty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Zkušební uspořádání </a:t>
            </a:r>
          </a:p>
          <a:p>
            <a:pPr eaLnBrk="1" hangingPunct="1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cs-CZ" altLang="cs-CZ" sz="1600" dirty="0"/>
              <a:t>laboratoř musí být vybavena </a:t>
            </a:r>
            <a:r>
              <a:rPr lang="cs-CZ" altLang="cs-CZ" sz="1600" b="1" dirty="0"/>
              <a:t>zemní rovinou </a:t>
            </a:r>
            <a:r>
              <a:rPr lang="cs-CZ" altLang="cs-CZ" sz="1600" dirty="0"/>
              <a:t>spojenou s ochranným uzemňovacím systémem laboratoře</a:t>
            </a:r>
            <a:r>
              <a:rPr lang="cs-CZ" altLang="cs-CZ" sz="1600" b="1" dirty="0"/>
              <a:t> </a:t>
            </a:r>
            <a:r>
              <a:rPr lang="cs-CZ" altLang="cs-CZ" sz="1600" dirty="0"/>
              <a:t>– nemagnetická tabule z kovového plechu, obvykle </a:t>
            </a:r>
            <a:r>
              <a:rPr lang="cs-CZ" altLang="cs-CZ" sz="1600" dirty="0" err="1"/>
              <a:t>Cu</a:t>
            </a:r>
            <a:r>
              <a:rPr lang="cs-CZ" altLang="cs-CZ" sz="1600" dirty="0"/>
              <a:t>, Al (tloušťka 0,25 mm; pro jiné kovy tloušťka 0,65 mm). Minimální rozměr 1 x 1 m, konečná velikost závisí na rozměrech EUT. </a:t>
            </a:r>
          </a:p>
          <a:p>
            <a:pPr eaLnBrk="1" hangingPunct="1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cs-CZ" altLang="cs-CZ" sz="1600" dirty="0"/>
              <a:t>EUT je umístěno na zemní rovině na izolační podložce o tloušťce 0,1 m a zapojeno tak, aby splňovalo funkční požadavky</a:t>
            </a:r>
          </a:p>
          <a:p>
            <a:pPr eaLnBrk="1" hangingPunct="1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cs-CZ" altLang="cs-CZ" sz="1600" dirty="0"/>
              <a:t>všechny vstupní a výstupní přívody EUT musí být vystaveny mg. poli v délce 1 m</a:t>
            </a:r>
          </a:p>
          <a:p>
            <a:pPr eaLnBrk="1" hangingPunct="1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cs-CZ" altLang="cs-CZ" sz="1600" dirty="0"/>
              <a:t>zkušební generátor musí být připojen k zemní rovině</a:t>
            </a:r>
          </a:p>
        </p:txBody>
      </p:sp>
      <p:sp>
        <p:nvSpPr>
          <p:cNvPr id="93188" name="Rectangle 2">
            <a:extLst>
              <a:ext uri="{FF2B5EF4-FFF2-40B4-BE49-F238E27FC236}">
                <a16:creationId xmlns:a16="http://schemas.microsoft.com/office/drawing/2014/main" id="{8943A645-859D-4390-BE80-06D1AD0E74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0525" y="266474"/>
            <a:ext cx="8069907" cy="498230"/>
          </a:xfrm>
        </p:spPr>
        <p:txBody>
          <a:bodyPr/>
          <a:lstStyle/>
          <a:p>
            <a:pPr algn="l" eaLnBrk="1" hangingPunct="1"/>
            <a:r>
              <a:rPr lang="cs-CZ" altLang="cs-CZ" sz="2400" b="1" dirty="0">
                <a:solidFill>
                  <a:schemeClr val="accent2"/>
                </a:solidFill>
              </a:rPr>
              <a:t>Magnetické pole síťového kmitočtu - p</a:t>
            </a:r>
            <a:r>
              <a:rPr lang="cs-CZ" altLang="cs-CZ" sz="2400" b="1" dirty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ostup zkoušky:</a:t>
            </a:r>
            <a:endParaRPr lang="cs-CZ" altLang="cs-CZ" sz="2400" b="1" dirty="0">
              <a:solidFill>
                <a:schemeClr val="accent2"/>
              </a:solidFill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093E0ECC-2CF5-46AB-8E4A-3859DFE76D74}"/>
              </a:ext>
            </a:extLst>
          </p:cNvPr>
          <p:cNvSpPr txBox="1"/>
          <p:nvPr/>
        </p:nvSpPr>
        <p:spPr>
          <a:xfrm>
            <a:off x="390525" y="3140968"/>
            <a:ext cx="4397499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 eaLnBrk="1" hangingPunct="1">
              <a:buFontTx/>
              <a:buNone/>
            </a:pPr>
            <a:r>
              <a:rPr lang="cs-CZ" altLang="cs-CZ" sz="2400" b="1" dirty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Postup zkoušky</a:t>
            </a:r>
          </a:p>
          <a:p>
            <a:pPr marL="285750" indent="-285750" eaLnBrk="1" hangingPunct="1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cs-CZ" altLang="cs-CZ" sz="1600" dirty="0"/>
              <a:t>EUT je uvedeno do provozu a je ověřena jeho funkčnost</a:t>
            </a:r>
          </a:p>
          <a:p>
            <a:pPr marL="285750" indent="-285750" eaLnBrk="1" hangingPunct="1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cs-CZ" altLang="cs-CZ" sz="1600" dirty="0"/>
              <a:t>zkušební mg. pole musí být aplikováno ponornou metodou</a:t>
            </a:r>
          </a:p>
          <a:p>
            <a:pPr marL="285750" indent="-285750" eaLnBrk="1" hangingPunct="1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cs-CZ" altLang="cs-CZ" sz="1600" dirty="0"/>
              <a:t>pro zjištění nejcitlivější polohy EUT (zejména velká stacionární zařízení) může být použita metoda přiblížení</a:t>
            </a:r>
          </a:p>
          <a:p>
            <a:pPr marL="285750" indent="-285750" eaLnBrk="1" hangingPunct="1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cs-CZ" altLang="cs-CZ" sz="1600" dirty="0"/>
              <a:t>EUT je vystaveno mg. poli předepsané úrovně a homogenity pro každý navzájem kolmý směr. Pro velká zařízení je možné cívku posouvat po krocích odpovídajících 50 % nejkratší strany cívky.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The 'Creating a Magnetic Field' visualization. | Download Scientific Diagram">
            <a:extLst>
              <a:ext uri="{FF2B5EF4-FFF2-40B4-BE49-F238E27FC236}">
                <a16:creationId xmlns:a16="http://schemas.microsoft.com/office/drawing/2014/main" id="{5182477F-6330-4AEA-A8EC-89C28772D0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18" y="27000"/>
            <a:ext cx="9066761" cy="6803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394" name="Rectangle 2">
            <a:extLst>
              <a:ext uri="{FF2B5EF4-FFF2-40B4-BE49-F238E27FC236}">
                <a16:creationId xmlns:a16="http://schemas.microsoft.com/office/drawing/2014/main" id="{BE0A4842-4E05-415B-8534-C9544CD013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520" y="548680"/>
            <a:ext cx="8229600" cy="1143000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cs-CZ" altLang="cs-CZ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Pulzy magnetického pole </a:t>
            </a:r>
          </a:p>
          <a:p>
            <a:pPr algn="ctr" eaLnBrk="1" hangingPunct="1">
              <a:defRPr/>
            </a:pPr>
            <a:r>
              <a:rPr lang="cs-CZ" altLang="cs-CZ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– zkouška odolnosti</a:t>
            </a:r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9968BB24-9EC6-475C-935A-C1AAAE32AC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1640" y="5517232"/>
            <a:ext cx="6400800" cy="648072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defRPr/>
            </a:pPr>
            <a:r>
              <a:rPr lang="cs-CZ" altLang="cs-CZ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ČSN EN 61000-4-9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3">
            <a:extLst>
              <a:ext uri="{FF2B5EF4-FFF2-40B4-BE49-F238E27FC236}">
                <a16:creationId xmlns:a16="http://schemas.microsoft.com/office/drawing/2014/main" id="{9AE8D520-8713-4AE7-B969-7658A0B98968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54012" y="939198"/>
            <a:ext cx="8435975" cy="2489802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§"/>
            </a:pPr>
            <a:r>
              <a:rPr lang="cs-CZ" altLang="cs-CZ" sz="1800" dirty="0"/>
              <a:t>zkouška je určena pro elektronická zařízení instalovaná v průmyslových sítích, elektrárnách a centrech dálkového řízení, v železničních instalacích, rozvodnách vysokého a velmi vysokého napětí. Neuvažuje rušení způsobená kapacitní nebo induktivní vazbou v kabelech nebo v jiných částech instalace (rušení po vedení).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cs-CZ" altLang="cs-CZ" sz="1800" dirty="0"/>
              <a:t>impulzní mg. pole jsou způsobena údery blesku, počátečními přechodovými jevy poruch v elektrických sítích, spínáním </a:t>
            </a:r>
            <a:r>
              <a:rPr lang="cs-CZ" altLang="cs-CZ" sz="1800" dirty="0" err="1"/>
              <a:t>vvn</a:t>
            </a:r>
            <a:r>
              <a:rPr lang="cs-CZ" altLang="cs-CZ" sz="1800" dirty="0"/>
              <a:t> sběrnic a vedení vývodovými vypínači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cs-CZ" altLang="cs-CZ" sz="1800" b="1" dirty="0"/>
          </a:p>
          <a:p>
            <a:pPr eaLnBrk="1" hangingPunct="1">
              <a:buFont typeface="Wingdings" panose="05000000000000000000" pitchFamily="2" charset="2"/>
              <a:buNone/>
            </a:pPr>
            <a:endParaRPr lang="cs-CZ" altLang="cs-CZ" sz="1800" b="1" dirty="0"/>
          </a:p>
        </p:txBody>
      </p:sp>
      <p:graphicFrame>
        <p:nvGraphicFramePr>
          <p:cNvPr id="53290" name="Group 42">
            <a:extLst>
              <a:ext uri="{FF2B5EF4-FFF2-40B4-BE49-F238E27FC236}">
                <a16:creationId xmlns:a16="http://schemas.microsoft.com/office/drawing/2014/main" id="{A309FB1D-6632-4523-ADC1-B17F96CE2D9D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602009744"/>
              </p:ext>
            </p:extLst>
          </p:nvPr>
        </p:nvGraphicFramePr>
        <p:xfrm>
          <a:off x="3666222" y="3416188"/>
          <a:ext cx="4794210" cy="2882604"/>
        </p:xfrm>
        <a:graphic>
          <a:graphicData uri="http://schemas.openxmlformats.org/drawingml/2006/table">
            <a:tbl>
              <a:tblPr/>
              <a:tblGrid>
                <a:gridCol w="8656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285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6421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Úroveň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Intenzita impulzního magnetického pole (A/m)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835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nepoužívá se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66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nepoužívá se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66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100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66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300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66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1000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1401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Otevřená úroveň, může být dána ve specifikaci výrobku.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95261" name="Rectangle 2">
            <a:extLst>
              <a:ext uri="{FF2B5EF4-FFF2-40B4-BE49-F238E27FC236}">
                <a16:creationId xmlns:a16="http://schemas.microsoft.com/office/drawing/2014/main" id="{D04429BC-0DC4-4DCE-9DB4-6B2C7EACAF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01713" y="260350"/>
            <a:ext cx="7140575" cy="652463"/>
          </a:xfrm>
        </p:spPr>
        <p:txBody>
          <a:bodyPr/>
          <a:lstStyle/>
          <a:p>
            <a:pPr eaLnBrk="1" hangingPunct="1"/>
            <a:r>
              <a:rPr lang="cs-CZ" altLang="cs-CZ" sz="3200" b="1" dirty="0">
                <a:solidFill>
                  <a:schemeClr val="accent2"/>
                </a:solidFill>
              </a:rPr>
              <a:t>Pulzy magnetického pole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C5986DDB-0036-46E8-8427-2C1CD415358E}"/>
              </a:ext>
            </a:extLst>
          </p:cNvPr>
          <p:cNvSpPr txBox="1"/>
          <p:nvPr/>
        </p:nvSpPr>
        <p:spPr>
          <a:xfrm>
            <a:off x="354012" y="3416188"/>
            <a:ext cx="3582144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cs-CZ" altLang="cs-CZ" sz="2800" b="1" dirty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Zkušební úrovně: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cs-CZ" altLang="cs-CZ" sz="1600" dirty="0">
                <a:ea typeface="+mj-ea"/>
                <a:cs typeface="+mj-cs"/>
              </a:rPr>
              <a:t>Poznámka: 1 A/m odpovídá magnetické indukci ve volném prostoru 1,26 </a:t>
            </a:r>
            <a:r>
              <a:rPr lang="el-GR" altLang="cs-CZ" sz="1600" dirty="0">
                <a:ea typeface="+mj-ea"/>
                <a:cs typeface="+mj-cs"/>
              </a:rPr>
              <a:t>μ</a:t>
            </a:r>
            <a:r>
              <a:rPr lang="cs-CZ" altLang="cs-CZ" sz="1600" dirty="0">
                <a:ea typeface="+mj-ea"/>
                <a:cs typeface="+mj-cs"/>
              </a:rPr>
              <a:t>T.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EA705E8D-B045-405E-9A2A-F65F7A254F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935" y="361290"/>
            <a:ext cx="4882125" cy="3680478"/>
          </a:xfrm>
          <a:prstGeom prst="rect">
            <a:avLst/>
          </a:prstGeom>
        </p:spPr>
      </p:pic>
      <p:sp>
        <p:nvSpPr>
          <p:cNvPr id="96258" name="Rectangle 3">
            <a:extLst>
              <a:ext uri="{FF2B5EF4-FFF2-40B4-BE49-F238E27FC236}">
                <a16:creationId xmlns:a16="http://schemas.microsoft.com/office/drawing/2014/main" id="{E4A15BC6-3B52-42D6-8D75-6F63EC0D9DC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65939" y="1085303"/>
            <a:ext cx="4306062" cy="3207793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cs-CZ" altLang="cs-CZ" sz="2400" b="1" dirty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Výběr zkušebních úrovní:</a:t>
            </a:r>
          </a:p>
          <a:p>
            <a:pPr eaLnBrk="1" hangingPunct="1">
              <a:spcBef>
                <a:spcPts val="1200"/>
              </a:spcBef>
              <a:buFont typeface="Wingdings" panose="05000000000000000000" pitchFamily="2" charset="2"/>
              <a:buNone/>
            </a:pPr>
            <a:r>
              <a:rPr lang="cs-CZ" altLang="cs-CZ" sz="1800" i="1" dirty="0"/>
              <a:t>Třída 1: </a:t>
            </a:r>
            <a:r>
              <a:rPr lang="cs-CZ" altLang="cs-CZ" sz="1800" dirty="0"/>
              <a:t>nepoužívá se pro toto prostředí.</a:t>
            </a:r>
          </a:p>
          <a:p>
            <a:pPr eaLnBrk="1" hangingPunct="1">
              <a:spcBef>
                <a:spcPts val="1200"/>
              </a:spcBef>
              <a:buFont typeface="Wingdings" panose="05000000000000000000" pitchFamily="2" charset="2"/>
              <a:buNone/>
            </a:pPr>
            <a:r>
              <a:rPr lang="cs-CZ" altLang="cs-CZ" sz="1800" i="1" dirty="0"/>
              <a:t>Třída 2: </a:t>
            </a:r>
            <a:r>
              <a:rPr lang="cs-CZ" altLang="cs-CZ" sz="1800" dirty="0"/>
              <a:t>nepoužívá se pro toto prostředí. </a:t>
            </a:r>
          </a:p>
          <a:p>
            <a:pPr eaLnBrk="1" hangingPunct="1">
              <a:spcBef>
                <a:spcPts val="1200"/>
              </a:spcBef>
              <a:buFont typeface="Wingdings" panose="05000000000000000000" pitchFamily="2" charset="2"/>
              <a:buNone/>
            </a:pPr>
            <a:r>
              <a:rPr lang="cs-CZ" altLang="cs-CZ" sz="1800" i="1" dirty="0"/>
              <a:t>Třída 3: </a:t>
            </a:r>
            <a:r>
              <a:rPr lang="cs-CZ" altLang="cs-CZ" sz="1800" dirty="0"/>
              <a:t>chráněné prostředí (prostory obchodních organizací, správní budovy, lehký průmysl, počítačový sál rozvodny </a:t>
            </a:r>
            <a:r>
              <a:rPr lang="cs-CZ" altLang="cs-CZ" sz="1800" dirty="0" err="1"/>
              <a:t>vvn</a:t>
            </a:r>
            <a:r>
              <a:rPr lang="cs-CZ" altLang="cs-CZ" sz="1800" dirty="0"/>
              <a:t>), blízkost</a:t>
            </a:r>
            <a:br>
              <a:rPr lang="cs-CZ" altLang="cs-CZ" sz="1800" dirty="0"/>
            </a:br>
            <a:r>
              <a:rPr lang="cs-CZ" altLang="cs-CZ" sz="1800" dirty="0"/>
              <a:t>zemních vodičů ochranného systému hromosvodu a kovových konstrukcí.</a:t>
            </a:r>
          </a:p>
        </p:txBody>
      </p:sp>
      <p:sp>
        <p:nvSpPr>
          <p:cNvPr id="96259" name="Rectangle 2">
            <a:extLst>
              <a:ext uri="{FF2B5EF4-FFF2-40B4-BE49-F238E27FC236}">
                <a16:creationId xmlns:a16="http://schemas.microsoft.com/office/drawing/2014/main" id="{D30C8F60-1358-46CC-9CE1-B637E1C0F6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65938" y="260648"/>
            <a:ext cx="5328592" cy="652463"/>
          </a:xfrm>
        </p:spPr>
        <p:txBody>
          <a:bodyPr/>
          <a:lstStyle/>
          <a:p>
            <a:pPr algn="l" eaLnBrk="1" hangingPunct="1"/>
            <a:r>
              <a:rPr lang="cs-CZ" altLang="cs-CZ" sz="3200" b="1" dirty="0">
                <a:solidFill>
                  <a:schemeClr val="accent2"/>
                </a:solidFill>
              </a:rPr>
              <a:t>Pulzy magnetického pole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21D9A016-2F0A-4B33-8769-F0BF2C5E1740}"/>
              </a:ext>
            </a:extLst>
          </p:cNvPr>
          <p:cNvSpPr txBox="1"/>
          <p:nvPr/>
        </p:nvSpPr>
        <p:spPr>
          <a:xfrm>
            <a:off x="260325" y="4257467"/>
            <a:ext cx="8928992" cy="21852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spcBef>
                <a:spcPts val="1200"/>
              </a:spcBef>
              <a:buFont typeface="Wingdings" panose="05000000000000000000" pitchFamily="2" charset="2"/>
              <a:buNone/>
            </a:pPr>
            <a:r>
              <a:rPr lang="cs-CZ" altLang="cs-CZ" sz="1800" i="1" dirty="0"/>
              <a:t>Třída 4: </a:t>
            </a:r>
            <a:r>
              <a:rPr lang="cs-CZ" altLang="cs-CZ" sz="1800" dirty="0"/>
              <a:t>typické průmyslové prostředí (těžký průmysl, elektrárny, dozorny </a:t>
            </a:r>
            <a:r>
              <a:rPr lang="cs-CZ" altLang="cs-CZ" sz="1800" dirty="0" err="1"/>
              <a:t>vvn</a:t>
            </a:r>
            <a:r>
              <a:rPr lang="cs-CZ" altLang="cs-CZ" sz="1800" dirty="0"/>
              <a:t> rozvoden), uzemňovací vodiče ochranného systému hromosvodu a kovové konstrukce, obvody a sběrnice </a:t>
            </a:r>
            <a:r>
              <a:rPr lang="cs-CZ" altLang="cs-CZ" sz="1800" dirty="0" err="1"/>
              <a:t>vn</a:t>
            </a:r>
            <a:r>
              <a:rPr lang="cs-CZ" altLang="cs-CZ" sz="1800" dirty="0"/>
              <a:t> a </a:t>
            </a:r>
            <a:r>
              <a:rPr lang="cs-CZ" altLang="cs-CZ" sz="1800" dirty="0" err="1"/>
              <a:t>vvn</a:t>
            </a:r>
            <a:r>
              <a:rPr lang="cs-CZ" altLang="cs-CZ" sz="1800" dirty="0"/>
              <a:t> jsou vzdáleny několik desítek metrů</a:t>
            </a:r>
          </a:p>
          <a:p>
            <a:pPr eaLnBrk="1" hangingPunct="1">
              <a:spcBef>
                <a:spcPts val="1200"/>
              </a:spcBef>
              <a:buFont typeface="Wingdings" panose="05000000000000000000" pitchFamily="2" charset="2"/>
              <a:buNone/>
            </a:pPr>
            <a:r>
              <a:rPr lang="cs-CZ" altLang="cs-CZ" sz="1800" i="1" dirty="0"/>
              <a:t>Třída 5:</a:t>
            </a:r>
            <a:r>
              <a:rPr lang="cs-CZ" altLang="cs-CZ" sz="1800" dirty="0"/>
              <a:t>  těžké průmyslové prostředí (rozvodny </a:t>
            </a:r>
            <a:r>
              <a:rPr lang="cs-CZ" altLang="cs-CZ" sz="1800" dirty="0" err="1"/>
              <a:t>vn</a:t>
            </a:r>
            <a:r>
              <a:rPr lang="cs-CZ" altLang="cs-CZ" sz="1800" dirty="0"/>
              <a:t> a </a:t>
            </a:r>
            <a:r>
              <a:rPr lang="cs-CZ" altLang="cs-CZ" sz="1800" dirty="0" err="1"/>
              <a:t>vvn</a:t>
            </a:r>
            <a:r>
              <a:rPr lang="cs-CZ" altLang="cs-CZ" sz="1800" dirty="0"/>
              <a:t> těžkého průmyslu a elektráren), vodiče, sběrnice nebo vedení </a:t>
            </a:r>
            <a:r>
              <a:rPr lang="cs-CZ" altLang="cs-CZ" sz="1800" dirty="0" err="1"/>
              <a:t>vn</a:t>
            </a:r>
            <a:r>
              <a:rPr lang="cs-CZ" altLang="cs-CZ" sz="1800" dirty="0"/>
              <a:t> a </a:t>
            </a:r>
            <a:r>
              <a:rPr lang="cs-CZ" altLang="cs-CZ" sz="1800" dirty="0" err="1"/>
              <a:t>vvn</a:t>
            </a:r>
            <a:r>
              <a:rPr lang="cs-CZ" altLang="cs-CZ" sz="1800" dirty="0"/>
              <a:t> přenášející desítky </a:t>
            </a:r>
            <a:r>
              <a:rPr lang="cs-CZ" altLang="cs-CZ" sz="1800" dirty="0" err="1"/>
              <a:t>kA</a:t>
            </a:r>
            <a:r>
              <a:rPr lang="cs-CZ" altLang="cs-CZ" sz="1800" dirty="0"/>
              <a:t>, uzemňovací vodiče ochranného systému hromosvodu a vysoké kovové konstrukce (stožár vedení) přenášející celý proud blesku</a:t>
            </a:r>
            <a:endParaRPr lang="cs-CZ" altLang="cs-CZ" sz="1800" b="1" dirty="0"/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4">
            <a:extLst>
              <a:ext uri="{FF2B5EF4-FFF2-40B4-BE49-F238E27FC236}">
                <a16:creationId xmlns:a16="http://schemas.microsoft.com/office/drawing/2014/main" id="{1ED8E227-DFD8-47A5-9C99-63B1FE002394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06385" y="765002"/>
            <a:ext cx="8681475" cy="2106409"/>
          </a:xfrm>
          <a:noFill/>
        </p:spPr>
        <p:txBody>
          <a:bodyPr/>
          <a:lstStyle/>
          <a:p>
            <a:pPr marL="0" indent="0" eaLnBrk="1" hangingPunct="1">
              <a:buNone/>
            </a:pPr>
            <a:r>
              <a:rPr lang="cs-CZ" altLang="cs-CZ" sz="1600" dirty="0"/>
              <a:t>Zkušební magnetické pole je opět aplikováno </a:t>
            </a:r>
            <a:r>
              <a:rPr lang="cs-CZ" altLang="cs-CZ" sz="1600" b="1" dirty="0"/>
              <a:t>ponornou metodou</a:t>
            </a:r>
            <a:r>
              <a:rPr lang="cs-CZ" altLang="cs-CZ" sz="1600" dirty="0"/>
              <a:t> s využitím cívek se stejnou charakteristikou jako v ČSN EN 61000-4-8. Zásadní rozdíl je ve zdroji, který impulzní mg. pole generuje. Zkušební sestava neobsahuje ani regulovatelný transformátor, ani proudový transformátor. </a:t>
            </a:r>
            <a:r>
              <a:rPr lang="cs-CZ" altLang="cs-CZ" sz="1600" b="1" dirty="0"/>
              <a:t>Cívka je připojena přímo na výstup kombinovaného generátoru </a:t>
            </a:r>
            <a:r>
              <a:rPr lang="cs-CZ" altLang="cs-CZ" sz="1600" dirty="0"/>
              <a:t>(provozuschopnost za podmínek zkratu)</a:t>
            </a:r>
            <a:r>
              <a:rPr lang="cs-CZ" altLang="cs-CZ" sz="1600" b="1" dirty="0"/>
              <a:t> v režimu </a:t>
            </a:r>
            <a:r>
              <a:rPr lang="cs-CZ" altLang="cs-CZ" sz="1600" b="1" dirty="0" err="1"/>
              <a:t>surge</a:t>
            </a:r>
            <a:r>
              <a:rPr lang="cs-CZ" altLang="cs-CZ" sz="1600" dirty="0"/>
              <a:t>. Parametry generovaného impulzu </a:t>
            </a:r>
            <a:r>
              <a:rPr lang="cs-CZ" altLang="cs-CZ" sz="1600" dirty="0">
                <a:cs typeface="Arial" panose="020B0604020202020204" pitchFamily="34" charset="0"/>
              </a:rPr>
              <a:t>odpovídají tvaru proudového impulzu 8/20 </a:t>
            </a:r>
            <a:r>
              <a:rPr lang="en-US" altLang="cs-CZ" sz="1600" dirty="0">
                <a:cs typeface="Arial" panose="020B0604020202020204" pitchFamily="34" charset="0"/>
              </a:rPr>
              <a:t>µ</a:t>
            </a:r>
            <a:r>
              <a:rPr lang="cs-CZ" altLang="cs-CZ" sz="1600" dirty="0">
                <a:cs typeface="Arial" panose="020B0604020202020204" pitchFamily="34" charset="0"/>
              </a:rPr>
              <a:t>s pro zkoušky zařízení na odolnost proti účinkům atmosférického impulzu (viz </a:t>
            </a:r>
            <a:r>
              <a:rPr lang="cs-CZ" altLang="cs-CZ" sz="1600" dirty="0"/>
              <a:t>ČSN EN 61000-4-5).</a:t>
            </a:r>
            <a:endParaRPr lang="en-US" altLang="cs-CZ" sz="1600" b="1" dirty="0">
              <a:cs typeface="Arial" panose="020B0604020202020204" pitchFamily="34" charset="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cs-CZ" altLang="cs-CZ" sz="2400" b="1" dirty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                                                                 </a:t>
            </a:r>
          </a:p>
          <a:p>
            <a:pPr eaLnBrk="1" hangingPunct="1">
              <a:lnSpc>
                <a:spcPct val="125000"/>
              </a:lnSpc>
              <a:buFont typeface="Wingdings" panose="05000000000000000000" pitchFamily="2" charset="2"/>
              <a:buNone/>
            </a:pPr>
            <a:r>
              <a:rPr lang="cs-CZ" altLang="cs-CZ" sz="2400" b="1" dirty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                                                                                                      </a:t>
            </a:r>
          </a:p>
          <a:p>
            <a:pPr eaLnBrk="1" hangingPunct="1">
              <a:lnSpc>
                <a:spcPct val="125000"/>
              </a:lnSpc>
              <a:buFont typeface="Wingdings" panose="05000000000000000000" pitchFamily="2" charset="2"/>
              <a:buNone/>
            </a:pPr>
            <a:endParaRPr lang="cs-CZ" altLang="cs-CZ" sz="1600" b="1" dirty="0"/>
          </a:p>
          <a:p>
            <a:pPr eaLnBrk="1" hangingPunct="1">
              <a:lnSpc>
                <a:spcPct val="125000"/>
              </a:lnSpc>
              <a:buFont typeface="Wingdings" panose="05000000000000000000" pitchFamily="2" charset="2"/>
              <a:buNone/>
            </a:pPr>
            <a:endParaRPr lang="cs-CZ" altLang="cs-CZ" sz="1600" b="1" dirty="0"/>
          </a:p>
          <a:p>
            <a:pPr eaLnBrk="1" hangingPunct="1">
              <a:lnSpc>
                <a:spcPct val="125000"/>
              </a:lnSpc>
              <a:buFont typeface="Wingdings" panose="05000000000000000000" pitchFamily="2" charset="2"/>
              <a:buNone/>
            </a:pPr>
            <a:endParaRPr lang="cs-CZ" altLang="cs-CZ" sz="1600" b="1" dirty="0"/>
          </a:p>
          <a:p>
            <a:pPr eaLnBrk="1" hangingPunct="1">
              <a:lnSpc>
                <a:spcPct val="125000"/>
              </a:lnSpc>
              <a:buFont typeface="Wingdings" panose="05000000000000000000" pitchFamily="2" charset="2"/>
              <a:buNone/>
            </a:pPr>
            <a:endParaRPr lang="cs-CZ" altLang="cs-CZ" sz="1600" b="1" dirty="0"/>
          </a:p>
          <a:p>
            <a:pPr eaLnBrk="1" hangingPunct="1">
              <a:buFont typeface="Wingdings" panose="05000000000000000000" pitchFamily="2" charset="2"/>
              <a:buNone/>
            </a:pPr>
            <a:endParaRPr lang="cs-CZ" altLang="cs-CZ" sz="1600" b="1" dirty="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cs-CZ" altLang="cs-CZ" sz="1600" dirty="0"/>
          </a:p>
        </p:txBody>
      </p:sp>
      <p:sp>
        <p:nvSpPr>
          <p:cNvPr id="97284" name="Text Box 34">
            <a:extLst>
              <a:ext uri="{FF2B5EF4-FFF2-40B4-BE49-F238E27FC236}">
                <a16:creationId xmlns:a16="http://schemas.microsoft.com/office/drawing/2014/main" id="{96F283DD-BC87-4F3C-BA15-50D565607C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5963" y="3573463"/>
            <a:ext cx="28797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cs-CZ" altLang="cs-CZ" sz="1800"/>
          </a:p>
        </p:txBody>
      </p:sp>
      <p:sp>
        <p:nvSpPr>
          <p:cNvPr id="97286" name="Rectangle 2">
            <a:extLst>
              <a:ext uri="{FF2B5EF4-FFF2-40B4-BE49-F238E27FC236}">
                <a16:creationId xmlns:a16="http://schemas.microsoft.com/office/drawing/2014/main" id="{F2B662B0-3A26-4F32-8729-8890EAD366E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01712" y="188640"/>
            <a:ext cx="7140575" cy="576362"/>
          </a:xfrm>
        </p:spPr>
        <p:txBody>
          <a:bodyPr/>
          <a:lstStyle/>
          <a:p>
            <a:pPr eaLnBrk="1" hangingPunct="1"/>
            <a:r>
              <a:rPr lang="cs-CZ" altLang="cs-CZ" sz="2800" b="1" dirty="0">
                <a:solidFill>
                  <a:schemeClr val="accent2"/>
                </a:solidFill>
              </a:rPr>
              <a:t>Pulzy magnetického pole</a:t>
            </a:r>
          </a:p>
        </p:txBody>
      </p:sp>
      <p:grpSp>
        <p:nvGrpSpPr>
          <p:cNvPr id="5" name="Skupina 4">
            <a:extLst>
              <a:ext uri="{FF2B5EF4-FFF2-40B4-BE49-F238E27FC236}">
                <a16:creationId xmlns:a16="http://schemas.microsoft.com/office/drawing/2014/main" id="{8F19367A-BF69-4C9B-9CB6-B5F8FF209B78}"/>
              </a:ext>
            </a:extLst>
          </p:cNvPr>
          <p:cNvGrpSpPr>
            <a:grpSpLocks noChangeAspect="1"/>
          </p:cNvGrpSpPr>
          <p:nvPr/>
        </p:nvGrpSpPr>
        <p:grpSpPr>
          <a:xfrm>
            <a:off x="160102" y="2871412"/>
            <a:ext cx="7246556" cy="3778559"/>
            <a:chOff x="473457" y="2804049"/>
            <a:chExt cx="7776864" cy="4055077"/>
          </a:xfrm>
        </p:grpSpPr>
        <p:pic>
          <p:nvPicPr>
            <p:cNvPr id="3" name="Obrázek 2">
              <a:extLst>
                <a:ext uri="{FF2B5EF4-FFF2-40B4-BE49-F238E27FC236}">
                  <a16:creationId xmlns:a16="http://schemas.microsoft.com/office/drawing/2014/main" id="{74318E66-7B81-42B2-BE8C-87451F02111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73457" y="2804049"/>
              <a:ext cx="7776864" cy="3884869"/>
            </a:xfrm>
            <a:prstGeom prst="rect">
              <a:avLst/>
            </a:prstGeom>
          </p:spPr>
        </p:pic>
        <p:sp>
          <p:nvSpPr>
            <p:cNvPr id="4" name="TextovéPole 3">
              <a:extLst>
                <a:ext uri="{FF2B5EF4-FFF2-40B4-BE49-F238E27FC236}">
                  <a16:creationId xmlns:a16="http://schemas.microsoft.com/office/drawing/2014/main" id="{FFC4A839-B21F-41EE-ABD3-6598A0065CD4}"/>
                </a:ext>
              </a:extLst>
            </p:cNvPr>
            <p:cNvSpPr txBox="1"/>
            <p:nvPr/>
          </p:nvSpPr>
          <p:spPr>
            <a:xfrm>
              <a:off x="984393" y="6363676"/>
              <a:ext cx="1863952" cy="4954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1200" b="1" dirty="0"/>
                <a:t>náběžná doba pulzu = 1,25 x </a:t>
              </a:r>
              <a:r>
                <a:rPr lang="cs-CZ" sz="1200" b="1" i="1" dirty="0"/>
                <a:t>T</a:t>
              </a:r>
              <a:r>
                <a:rPr lang="cs-CZ" sz="1200" b="1" baseline="-25000" dirty="0"/>
                <a:t>r</a:t>
              </a:r>
              <a:r>
                <a:rPr lang="cs-CZ" sz="1200" b="1" dirty="0"/>
                <a:t> = 8 </a:t>
              </a:r>
              <a:r>
                <a:rPr lang="el-GR" sz="1200" b="1" dirty="0"/>
                <a:t>μ</a:t>
              </a:r>
              <a:r>
                <a:rPr lang="cs-CZ" sz="1200" b="1" dirty="0"/>
                <a:t>s</a:t>
              </a:r>
            </a:p>
          </p:txBody>
        </p:sp>
        <p:sp>
          <p:nvSpPr>
            <p:cNvPr id="22" name="TextovéPole 21">
              <a:extLst>
                <a:ext uri="{FF2B5EF4-FFF2-40B4-BE49-F238E27FC236}">
                  <a16:creationId xmlns:a16="http://schemas.microsoft.com/office/drawing/2014/main" id="{04615D52-D7D5-47B1-96EA-8E2FEAFC794F}"/>
                </a:ext>
              </a:extLst>
            </p:cNvPr>
            <p:cNvSpPr txBox="1"/>
            <p:nvPr/>
          </p:nvSpPr>
          <p:spPr>
            <a:xfrm>
              <a:off x="1834447" y="4183038"/>
              <a:ext cx="1624664" cy="4954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1200" b="1" dirty="0"/>
                <a:t>doba trvání pulzu = 1,18 x </a:t>
              </a:r>
              <a:r>
                <a:rPr lang="cs-CZ" sz="1200" b="1" i="1" dirty="0" err="1"/>
                <a:t>T</a:t>
              </a:r>
              <a:r>
                <a:rPr lang="cs-CZ" sz="1200" b="1" i="1" baseline="-25000" dirty="0" err="1"/>
                <a:t>w</a:t>
              </a:r>
              <a:r>
                <a:rPr lang="cs-CZ" sz="1200" b="1" dirty="0"/>
                <a:t> = 20 </a:t>
              </a:r>
              <a:r>
                <a:rPr lang="el-GR" sz="1200" b="1" dirty="0"/>
                <a:t>μ</a:t>
              </a:r>
              <a:r>
                <a:rPr lang="cs-CZ" sz="1200" b="1" dirty="0"/>
                <a:t>s</a:t>
              </a:r>
            </a:p>
          </p:txBody>
        </p:sp>
      </p:grpSp>
      <p:pic>
        <p:nvPicPr>
          <p:cNvPr id="9" name="Obrázek 8">
            <a:extLst>
              <a:ext uri="{FF2B5EF4-FFF2-40B4-BE49-F238E27FC236}">
                <a16:creationId xmlns:a16="http://schemas.microsoft.com/office/drawing/2014/main" id="{31634EB7-DCDD-4F88-ACD2-68F06A81AB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3942" y="2638664"/>
            <a:ext cx="5279956" cy="2734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020749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6" name="Rectangle 2">
            <a:extLst>
              <a:ext uri="{FF2B5EF4-FFF2-40B4-BE49-F238E27FC236}">
                <a16:creationId xmlns:a16="http://schemas.microsoft.com/office/drawing/2014/main" id="{F2B662B0-3A26-4F32-8729-8890EAD366E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7280" y="163167"/>
            <a:ext cx="7117439" cy="576362"/>
          </a:xfrm>
        </p:spPr>
        <p:txBody>
          <a:bodyPr/>
          <a:lstStyle/>
          <a:p>
            <a:pPr eaLnBrk="1" hangingPunct="1"/>
            <a:r>
              <a:rPr lang="cs-CZ" altLang="cs-CZ" sz="2400" b="1" dirty="0">
                <a:solidFill>
                  <a:schemeClr val="accent2"/>
                </a:solidFill>
              </a:rPr>
              <a:t>Pulzy magnetického pole - z</a:t>
            </a:r>
            <a:r>
              <a:rPr lang="cs-CZ" altLang="cs-CZ" sz="2400" b="1" dirty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kušební generátor:               </a:t>
            </a:r>
            <a:endParaRPr lang="cs-CZ" altLang="cs-CZ" sz="2400" b="1" dirty="0">
              <a:solidFill>
                <a:schemeClr val="accent2"/>
              </a:solidFill>
            </a:endParaRPr>
          </a:p>
        </p:txBody>
      </p:sp>
      <p:grpSp>
        <p:nvGrpSpPr>
          <p:cNvPr id="15" name="Skupina 14">
            <a:extLst>
              <a:ext uri="{FF2B5EF4-FFF2-40B4-BE49-F238E27FC236}">
                <a16:creationId xmlns:a16="http://schemas.microsoft.com/office/drawing/2014/main" id="{F26404EE-9B83-49AB-B58B-0AD84707D2A8}"/>
              </a:ext>
            </a:extLst>
          </p:cNvPr>
          <p:cNvGrpSpPr/>
          <p:nvPr/>
        </p:nvGrpSpPr>
        <p:grpSpPr>
          <a:xfrm>
            <a:off x="179851" y="347093"/>
            <a:ext cx="8839856" cy="2486403"/>
            <a:chOff x="323528" y="3004619"/>
            <a:chExt cx="8839856" cy="2486403"/>
          </a:xfrm>
        </p:grpSpPr>
        <p:grpSp>
          <p:nvGrpSpPr>
            <p:cNvPr id="14" name="Skupina 13">
              <a:extLst>
                <a:ext uri="{FF2B5EF4-FFF2-40B4-BE49-F238E27FC236}">
                  <a16:creationId xmlns:a16="http://schemas.microsoft.com/office/drawing/2014/main" id="{FC2D04DE-9B41-4B4A-A77D-01B1A238D47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23528" y="3367022"/>
              <a:ext cx="8756844" cy="2124000"/>
              <a:chOff x="179512" y="4438427"/>
              <a:chExt cx="9144000" cy="2217906"/>
            </a:xfrm>
          </p:grpSpPr>
          <p:pic>
            <p:nvPicPr>
              <p:cNvPr id="8" name="Obrázek 7">
                <a:extLst>
                  <a:ext uri="{FF2B5EF4-FFF2-40B4-BE49-F238E27FC236}">
                    <a16:creationId xmlns:a16="http://schemas.microsoft.com/office/drawing/2014/main" id="{231C3310-2BDC-4E06-AE2E-1E3903EB1B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79512" y="4438427"/>
                <a:ext cx="9144000" cy="2217906"/>
              </a:xfrm>
              <a:prstGeom prst="rect">
                <a:avLst/>
              </a:prstGeom>
            </p:spPr>
          </p:pic>
          <p:sp>
            <p:nvSpPr>
              <p:cNvPr id="6" name="Ovál 5">
                <a:extLst>
                  <a:ext uri="{FF2B5EF4-FFF2-40B4-BE49-F238E27FC236}">
                    <a16:creationId xmlns:a16="http://schemas.microsoft.com/office/drawing/2014/main" id="{C4389F08-424A-466B-975C-02D4C22E4D5C}"/>
                  </a:ext>
                </a:extLst>
              </p:cNvPr>
              <p:cNvSpPr/>
              <p:nvPr/>
            </p:nvSpPr>
            <p:spPr>
              <a:xfrm>
                <a:off x="366741" y="5463986"/>
                <a:ext cx="576000" cy="576000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cxnSp>
            <p:nvCxnSpPr>
              <p:cNvPr id="10" name="Přímá spojnice 9">
                <a:extLst>
                  <a:ext uri="{FF2B5EF4-FFF2-40B4-BE49-F238E27FC236}">
                    <a16:creationId xmlns:a16="http://schemas.microsoft.com/office/drawing/2014/main" id="{2483A235-60FE-4345-8E47-EEF6BEF99E25}"/>
                  </a:ext>
                </a:extLst>
              </p:cNvPr>
              <p:cNvCxnSpPr/>
              <p:nvPr/>
            </p:nvCxnSpPr>
            <p:spPr>
              <a:xfrm flipV="1">
                <a:off x="3419872" y="4759950"/>
                <a:ext cx="432048" cy="254021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Ohnutý pruh 18">
                <a:extLst>
                  <a:ext uri="{FF2B5EF4-FFF2-40B4-BE49-F238E27FC236}">
                    <a16:creationId xmlns:a16="http://schemas.microsoft.com/office/drawing/2014/main" id="{29A7690E-04B1-4ECA-B3E5-029D9170A544}"/>
                  </a:ext>
                </a:extLst>
              </p:cNvPr>
              <p:cNvSpPr/>
              <p:nvPr/>
            </p:nvSpPr>
            <p:spPr>
              <a:xfrm>
                <a:off x="6333045" y="4926938"/>
                <a:ext cx="252000" cy="288000"/>
              </a:xfrm>
              <a:prstGeom prst="blockArc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Ohnutý pruh 19">
                <a:extLst>
                  <a:ext uri="{FF2B5EF4-FFF2-40B4-BE49-F238E27FC236}">
                    <a16:creationId xmlns:a16="http://schemas.microsoft.com/office/drawing/2014/main" id="{FF637BD0-4BA4-4102-A2B1-BB7848AEFE5C}"/>
                  </a:ext>
                </a:extLst>
              </p:cNvPr>
              <p:cNvSpPr/>
              <p:nvPr/>
            </p:nvSpPr>
            <p:spPr>
              <a:xfrm>
                <a:off x="6823993" y="4926938"/>
                <a:ext cx="252000" cy="288000"/>
              </a:xfrm>
              <a:prstGeom prst="blockArc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>
                  <a:solidFill>
                    <a:schemeClr val="tx1"/>
                  </a:solidFill>
                </a:endParaRPr>
              </a:p>
            </p:txBody>
          </p:sp>
          <p:sp>
            <p:nvSpPr>
              <p:cNvPr id="21" name="Ohnutý pruh 20">
                <a:extLst>
                  <a:ext uri="{FF2B5EF4-FFF2-40B4-BE49-F238E27FC236}">
                    <a16:creationId xmlns:a16="http://schemas.microsoft.com/office/drawing/2014/main" id="{D643069B-484E-4863-8CEA-512C517FD3C9}"/>
                  </a:ext>
                </a:extLst>
              </p:cNvPr>
              <p:cNvSpPr/>
              <p:nvPr/>
            </p:nvSpPr>
            <p:spPr>
              <a:xfrm>
                <a:off x="6571993" y="4926938"/>
                <a:ext cx="252000" cy="288000"/>
              </a:xfrm>
              <a:prstGeom prst="blockArc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3" name="Přímá spojnice 12">
                <a:extLst>
                  <a:ext uri="{FF2B5EF4-FFF2-40B4-BE49-F238E27FC236}">
                    <a16:creationId xmlns:a16="http://schemas.microsoft.com/office/drawing/2014/main" id="{062A4330-1514-45F0-92DC-2FE4F8ED62B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034968" y="5051402"/>
                <a:ext cx="216000" cy="0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7285" name="Text Box 36">
              <a:extLst>
                <a:ext uri="{FF2B5EF4-FFF2-40B4-BE49-F238E27FC236}">
                  <a16:creationId xmlns:a16="http://schemas.microsoft.com/office/drawing/2014/main" id="{59106FD6-4E3F-458E-8954-DF3300B18F5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16933" y="3492873"/>
              <a:ext cx="1467068" cy="3005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25000"/>
                </a:lnSpc>
                <a:spcBef>
                  <a:spcPct val="0"/>
                </a:spcBef>
                <a:buFontTx/>
                <a:buNone/>
              </a:pPr>
              <a:r>
                <a:rPr lang="cs-CZ" altLang="cs-CZ" sz="1200" b="1" i="1" dirty="0"/>
                <a:t>R</a:t>
              </a:r>
              <a:r>
                <a:rPr lang="cs-CZ" altLang="cs-CZ" sz="1200" b="1" i="1" baseline="-25000" dirty="0"/>
                <a:t>C</a:t>
              </a:r>
              <a:r>
                <a:rPr lang="cs-CZ" altLang="cs-CZ" sz="1200" b="1" i="1" dirty="0"/>
                <a:t> </a:t>
              </a:r>
              <a:r>
                <a:rPr lang="cs-CZ" altLang="cs-CZ" sz="1200" b="1" dirty="0"/>
                <a:t>nabíjecí odpor</a:t>
              </a:r>
            </a:p>
          </p:txBody>
        </p:sp>
        <p:sp>
          <p:nvSpPr>
            <p:cNvPr id="25" name="Text Box 36">
              <a:extLst>
                <a:ext uri="{FF2B5EF4-FFF2-40B4-BE49-F238E27FC236}">
                  <a16:creationId xmlns:a16="http://schemas.microsoft.com/office/drawing/2014/main" id="{A2951BC6-D10F-4FE9-98CC-3EC9CD77077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60032" y="4074204"/>
              <a:ext cx="2448000" cy="7621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25000"/>
                </a:lnSpc>
                <a:spcBef>
                  <a:spcPct val="0"/>
                </a:spcBef>
                <a:buFontTx/>
                <a:buNone/>
              </a:pPr>
              <a:r>
                <a:rPr lang="cs-CZ" altLang="cs-CZ" sz="1200" b="1" i="1" dirty="0"/>
                <a:t>R</a:t>
              </a:r>
              <a:r>
                <a:rPr lang="cs-CZ" altLang="cs-CZ" sz="1200" b="1" i="1" baseline="-25000" dirty="0"/>
                <a:t>S</a:t>
              </a:r>
              <a:r>
                <a:rPr lang="cs-CZ" altLang="cs-CZ" sz="1200" b="1" baseline="-25000" dirty="0"/>
                <a:t>1</a:t>
              </a:r>
              <a:r>
                <a:rPr lang="cs-CZ" altLang="cs-CZ" sz="1200" b="1" dirty="0"/>
                <a:t>, </a:t>
              </a:r>
              <a:r>
                <a:rPr lang="cs-CZ" altLang="cs-CZ" sz="1200" b="1" i="1" dirty="0"/>
                <a:t>R</a:t>
              </a:r>
              <a:r>
                <a:rPr lang="cs-CZ" altLang="cs-CZ" sz="1200" b="1" i="1" baseline="-25000" dirty="0"/>
                <a:t>S</a:t>
              </a:r>
              <a:r>
                <a:rPr lang="cs-CZ" altLang="cs-CZ" sz="1200" b="1" baseline="-25000" dirty="0"/>
                <a:t>2 </a:t>
              </a:r>
              <a:r>
                <a:rPr lang="cs-CZ" altLang="cs-CZ" sz="1200" b="1" dirty="0"/>
                <a:t>tvarování doby impulzu</a:t>
              </a:r>
            </a:p>
            <a:p>
              <a:pPr eaLnBrk="1" hangingPunct="1">
                <a:lnSpc>
                  <a:spcPct val="125000"/>
                </a:lnSpc>
                <a:spcBef>
                  <a:spcPct val="0"/>
                </a:spcBef>
                <a:buFontTx/>
                <a:buNone/>
              </a:pPr>
              <a:r>
                <a:rPr lang="cs-CZ" altLang="cs-CZ" sz="1200" b="1" i="1" dirty="0" err="1"/>
                <a:t>R</a:t>
              </a:r>
              <a:r>
                <a:rPr lang="cs-CZ" altLang="cs-CZ" sz="1200" b="1" i="1" baseline="-25000" dirty="0" err="1"/>
                <a:t>m</a:t>
              </a:r>
              <a:r>
                <a:rPr lang="cs-CZ" altLang="cs-CZ" sz="1200" b="1" dirty="0"/>
                <a:t> impedanční přizpůsobení</a:t>
              </a:r>
            </a:p>
            <a:p>
              <a:pPr eaLnBrk="1" hangingPunct="1">
                <a:lnSpc>
                  <a:spcPct val="125000"/>
                </a:lnSpc>
                <a:spcBef>
                  <a:spcPct val="0"/>
                </a:spcBef>
                <a:buFontTx/>
                <a:buNone/>
              </a:pPr>
              <a:r>
                <a:rPr lang="cs-CZ" altLang="cs-CZ" sz="1200" b="1" i="1" dirty="0"/>
                <a:t>L</a:t>
              </a:r>
              <a:r>
                <a:rPr lang="cs-CZ" altLang="cs-CZ" sz="1200" b="1" i="1" baseline="-25000" dirty="0"/>
                <a:t>r</a:t>
              </a:r>
              <a:r>
                <a:rPr lang="cs-CZ" altLang="cs-CZ" sz="1200" b="1" dirty="0"/>
                <a:t> tvarování čela impulzu</a:t>
              </a:r>
            </a:p>
          </p:txBody>
        </p:sp>
        <p:sp>
          <p:nvSpPr>
            <p:cNvPr id="26" name="Text Box 36">
              <a:extLst>
                <a:ext uri="{FF2B5EF4-FFF2-40B4-BE49-F238E27FC236}">
                  <a16:creationId xmlns:a16="http://schemas.microsoft.com/office/drawing/2014/main" id="{638C430B-8EA5-4F58-8E77-052D099B53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93515" y="4326052"/>
              <a:ext cx="1090486" cy="5313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25000"/>
                </a:lnSpc>
                <a:spcBef>
                  <a:spcPct val="0"/>
                </a:spcBef>
                <a:buFontTx/>
                <a:buNone/>
              </a:pPr>
              <a:r>
                <a:rPr lang="cs-CZ" altLang="cs-CZ" sz="1200" b="1" i="1" dirty="0"/>
                <a:t>C</a:t>
              </a:r>
              <a:r>
                <a:rPr lang="cs-CZ" altLang="cs-CZ" sz="1200" b="1" i="1" baseline="-25000" dirty="0"/>
                <a:t>C</a:t>
              </a:r>
              <a:r>
                <a:rPr lang="cs-CZ" altLang="cs-CZ" sz="1200" b="1" dirty="0"/>
                <a:t> hlavní kondenzátor</a:t>
              </a:r>
            </a:p>
          </p:txBody>
        </p:sp>
        <p:sp>
          <p:nvSpPr>
            <p:cNvPr id="27" name="Text Box 36">
              <a:extLst>
                <a:ext uri="{FF2B5EF4-FFF2-40B4-BE49-F238E27FC236}">
                  <a16:creationId xmlns:a16="http://schemas.microsoft.com/office/drawing/2014/main" id="{FF265829-EFC6-44E8-B5ED-8F4DAD480B0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55384" y="3004619"/>
              <a:ext cx="1908000" cy="7621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25000"/>
                </a:lnSpc>
                <a:spcBef>
                  <a:spcPct val="0"/>
                </a:spcBef>
                <a:buFontTx/>
                <a:buNone/>
              </a:pPr>
              <a:r>
                <a:rPr lang="cs-CZ" altLang="cs-CZ" sz="1200" b="1" i="1" dirty="0"/>
                <a:t>C</a:t>
              </a:r>
              <a:r>
                <a:rPr lang="cs-CZ" altLang="cs-CZ" sz="1200" b="1" baseline="-25000" dirty="0"/>
                <a:t>0 </a:t>
              </a:r>
              <a:r>
                <a:rPr lang="cs-CZ" altLang="cs-CZ" sz="1200" b="1" dirty="0"/>
                <a:t>vazební kondenzátor 18 </a:t>
              </a:r>
              <a:r>
                <a:rPr lang="el-GR" altLang="cs-CZ" sz="1200" b="1" dirty="0"/>
                <a:t>μ</a:t>
              </a:r>
              <a:r>
                <a:rPr lang="cs-CZ" altLang="cs-CZ" sz="1200" b="1" dirty="0"/>
                <a:t>F, viz vazební obvody IEC 61000-4-5</a:t>
              </a:r>
            </a:p>
          </p:txBody>
        </p:sp>
      </p:grpSp>
      <p:graphicFrame>
        <p:nvGraphicFramePr>
          <p:cNvPr id="18" name="Group 42">
            <a:extLst>
              <a:ext uri="{FF2B5EF4-FFF2-40B4-BE49-F238E27FC236}">
                <a16:creationId xmlns:a16="http://schemas.microsoft.com/office/drawing/2014/main" id="{9DCF7341-B3F5-4ECE-AF75-712686E7DC46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976515777"/>
              </p:ext>
            </p:extLst>
          </p:nvPr>
        </p:nvGraphicFramePr>
        <p:xfrm>
          <a:off x="374344" y="3573016"/>
          <a:ext cx="8514087" cy="2962195"/>
        </p:xfrm>
        <a:graphic>
          <a:graphicData uri="http://schemas.openxmlformats.org/drawingml/2006/table">
            <a:tbl>
              <a:tblPr/>
              <a:tblGrid>
                <a:gridCol w="8449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345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34589">
                  <a:extLst>
                    <a:ext uri="{9D8B030D-6E8A-4147-A177-3AD203B41FA5}">
                      <a16:colId xmlns:a16="http://schemas.microsoft.com/office/drawing/2014/main" val="650790102"/>
                    </a:ext>
                  </a:extLst>
                </a:gridCol>
              </a:tblGrid>
              <a:tr h="30362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Úroveň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vrcholová hodnota proudového impulzu protékajícího cívkou (A)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cs-CZ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628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cs-CZ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standardní cívka 1x1 m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standardní cívka 1x2,6 m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1994579"/>
                  </a:ext>
                </a:extLst>
              </a:tr>
              <a:tr h="30362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nepoužívá se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nepoužívá se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362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nepoužívá se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nepoužívá se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362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111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152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362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333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453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362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1111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1515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4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speciální úroveň v A/m / 0,9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speciální úroveň v A/m / 0,66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616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cs-CZ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Poznámka: </a:t>
                      </a: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hlinkClick r:id="rId3" action="ppaction://hlinksldjump"/>
                        </a:rPr>
                        <a:t>0,9 a 0,66 jsou faktory standardních cívek</a:t>
                      </a: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pro testy magnetickým polem, viz např. pro úroveň 4: 300 A/m / 0,9 = 333 A.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cs-CZ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1181083"/>
                  </a:ext>
                </a:extLst>
              </a:tr>
            </a:tbl>
          </a:graphicData>
        </a:graphic>
      </p:graphicFrame>
      <p:sp>
        <p:nvSpPr>
          <p:cNvPr id="97282" name="Rectangle 4">
            <a:extLst>
              <a:ext uri="{FF2B5EF4-FFF2-40B4-BE49-F238E27FC236}">
                <a16:creationId xmlns:a16="http://schemas.microsoft.com/office/drawing/2014/main" id="{1ED8E227-DFD8-47A5-9C99-63B1FE002394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06385" y="783857"/>
            <a:ext cx="8514087" cy="3096046"/>
          </a:xfrm>
          <a:noFill/>
        </p:spPr>
        <p:txBody>
          <a:bodyPr/>
          <a:lstStyle/>
          <a:p>
            <a:pPr eaLnBrk="1" hangingPunct="1">
              <a:lnSpc>
                <a:spcPct val="125000"/>
              </a:lnSpc>
              <a:buFont typeface="Wingdings" panose="05000000000000000000" pitchFamily="2" charset="2"/>
              <a:buNone/>
            </a:pPr>
            <a:r>
              <a:rPr lang="cs-CZ" altLang="cs-CZ" sz="2400" b="1" dirty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                                                                                                     </a:t>
            </a:r>
          </a:p>
          <a:p>
            <a:pPr eaLnBrk="1" hangingPunct="1">
              <a:lnSpc>
                <a:spcPct val="125000"/>
              </a:lnSpc>
              <a:buFont typeface="Wingdings" panose="05000000000000000000" pitchFamily="2" charset="2"/>
              <a:buNone/>
            </a:pPr>
            <a:endParaRPr lang="cs-CZ" altLang="cs-CZ" sz="1600" b="1" dirty="0"/>
          </a:p>
          <a:p>
            <a:pPr eaLnBrk="1" hangingPunct="1">
              <a:lnSpc>
                <a:spcPct val="125000"/>
              </a:lnSpc>
              <a:buFont typeface="Wingdings" panose="05000000000000000000" pitchFamily="2" charset="2"/>
              <a:buNone/>
            </a:pPr>
            <a:endParaRPr lang="cs-CZ" altLang="cs-CZ" sz="1600" b="1" dirty="0"/>
          </a:p>
          <a:p>
            <a:pPr eaLnBrk="1" hangingPunct="1">
              <a:lnSpc>
                <a:spcPct val="125000"/>
              </a:lnSpc>
              <a:buFont typeface="Wingdings" panose="05000000000000000000" pitchFamily="2" charset="2"/>
              <a:buNone/>
            </a:pPr>
            <a:endParaRPr lang="cs-CZ" altLang="cs-CZ" sz="1600" b="1" dirty="0"/>
          </a:p>
          <a:p>
            <a:pPr eaLnBrk="1" hangingPunct="1">
              <a:lnSpc>
                <a:spcPct val="125000"/>
              </a:lnSpc>
              <a:buFont typeface="Wingdings" panose="05000000000000000000" pitchFamily="2" charset="2"/>
              <a:buNone/>
            </a:pPr>
            <a:endParaRPr lang="cs-CZ" altLang="cs-CZ" sz="1600" b="1" dirty="0"/>
          </a:p>
          <a:p>
            <a:pPr marL="0" indent="0" eaLnBrk="1" hangingPunct="1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cs-CZ" altLang="cs-CZ" sz="1600" b="1" dirty="0"/>
              <a:t>Postup zkoušky</a:t>
            </a:r>
            <a:r>
              <a:rPr lang="cs-CZ" altLang="cs-CZ" sz="1600" dirty="0"/>
              <a:t> je z hlediska uspořádání měřicího místa a způsobu aplikace mg. pole shodný se zkouškou mg. polem síťového kmitočtu.  Zkouška je provedena aplikací alespoň </a:t>
            </a:r>
            <a:r>
              <a:rPr lang="cs-CZ" altLang="cs-CZ" sz="1600" b="1" dirty="0"/>
              <a:t>5 impulzů kladné a 5 impulzů záporné polarity</a:t>
            </a:r>
            <a:r>
              <a:rPr lang="cs-CZ" altLang="cs-CZ" sz="1600" dirty="0"/>
              <a:t>.</a:t>
            </a:r>
            <a:endParaRPr lang="el-GR" altLang="cs-CZ" sz="1600" dirty="0">
              <a:cs typeface="Arial" panose="020B0604020202020204" pitchFamily="34" charset="0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cs-CZ" altLang="cs-CZ" sz="1600" dirty="0"/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N/IEC 61000-4-11 AC Voltage Dip Generators - The EMC Shop">
            <a:extLst>
              <a:ext uri="{FF2B5EF4-FFF2-40B4-BE49-F238E27FC236}">
                <a16:creationId xmlns:a16="http://schemas.microsoft.com/office/drawing/2014/main" id="{54F4543F-4ACB-4BD8-ACCF-ECEBB8FC13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09" y="1670644"/>
            <a:ext cx="9057318" cy="5157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394" name="Rectangle 2">
            <a:extLst>
              <a:ext uri="{FF2B5EF4-FFF2-40B4-BE49-F238E27FC236}">
                <a16:creationId xmlns:a16="http://schemas.microsoft.com/office/drawing/2014/main" id="{1689CF4C-DE57-4C8D-94A3-4BFE16DE12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3968" y="138336"/>
            <a:ext cx="4876508" cy="1296144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cs-CZ" altLang="cs-CZ" sz="2800" b="1" dirty="0">
                <a:latin typeface="+mj-lt"/>
              </a:rPr>
              <a:t>Krátkodobé poklesy napětí, </a:t>
            </a:r>
            <a:br>
              <a:rPr lang="cs-CZ" altLang="cs-CZ" sz="2800" b="1" dirty="0">
                <a:latin typeface="+mj-lt"/>
              </a:rPr>
            </a:br>
            <a:r>
              <a:rPr lang="cs-CZ" altLang="cs-CZ" sz="2800" b="1" dirty="0">
                <a:latin typeface="+mj-lt"/>
              </a:rPr>
              <a:t>krátká přerušení a pomalé změny napětí</a:t>
            </a:r>
            <a:endParaRPr lang="cs-CZ" altLang="cs-CZ" sz="2800" b="1" dirty="0">
              <a:effectLst>
                <a:outerShdw blurRad="38100" dist="38100" dir="2700000" algn="tl">
                  <a:srgbClr val="C0C0C0"/>
                </a:outerShdw>
              </a:effectLst>
              <a:latin typeface="+mj-lt"/>
            </a:endParaRPr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0DA30E96-24D9-4DD9-A1E5-7ADD77A444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99792" y="3429000"/>
            <a:ext cx="4424536" cy="606152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defRPr/>
            </a:pPr>
            <a:r>
              <a:rPr lang="cs-CZ" altLang="cs-CZ" sz="3200" dirty="0">
                <a:solidFill>
                  <a:srgbClr val="66FF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ČSN EN 61000-4-11</a:t>
            </a:r>
          </a:p>
        </p:txBody>
      </p:sp>
      <p:pic>
        <p:nvPicPr>
          <p:cNvPr id="2" name="Picture 2" descr="EN/IEC 61000-4-11 AC Voltage Dip Generators - The EMC Shop">
            <a:extLst>
              <a:ext uri="{FF2B5EF4-FFF2-40B4-BE49-F238E27FC236}">
                <a16:creationId xmlns:a16="http://schemas.microsoft.com/office/drawing/2014/main" id="{BEFABA25-5219-4BDE-9AD1-1A46B0615E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09" y="30164"/>
            <a:ext cx="4030389" cy="2343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5" name="Rectangle 2">
            <a:extLst>
              <a:ext uri="{FF2B5EF4-FFF2-40B4-BE49-F238E27FC236}">
                <a16:creationId xmlns:a16="http://schemas.microsoft.com/office/drawing/2014/main" id="{17BDB3B7-7F44-4C6B-8976-0E4CADE5C3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01713" y="195263"/>
            <a:ext cx="7140575" cy="652462"/>
          </a:xfrm>
        </p:spPr>
        <p:txBody>
          <a:bodyPr/>
          <a:lstStyle/>
          <a:p>
            <a:pPr eaLnBrk="1" hangingPunct="1"/>
            <a:r>
              <a:rPr lang="cs-CZ" altLang="cs-CZ" sz="3200" b="1" dirty="0">
                <a:solidFill>
                  <a:schemeClr val="accent2"/>
                </a:solidFill>
              </a:rPr>
              <a:t>Poklesy a přerušení napětí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CAE17113-52C0-494F-853A-547DA5CC21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01" y="3642369"/>
            <a:ext cx="6372059" cy="2383921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80F25B94-6EB0-4C00-8BEF-033A6FA3A2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3911" y="814516"/>
            <a:ext cx="5145097" cy="3090611"/>
          </a:xfrm>
          <a:prstGeom prst="rect">
            <a:avLst/>
          </a:prstGeom>
        </p:spPr>
      </p:pic>
      <p:sp>
        <p:nvSpPr>
          <p:cNvPr id="99334" name="Text Box 11">
            <a:extLst>
              <a:ext uri="{FF2B5EF4-FFF2-40B4-BE49-F238E27FC236}">
                <a16:creationId xmlns:a16="http://schemas.microsoft.com/office/drawing/2014/main" id="{CF364573-5E57-4F3B-AF8E-F169B1B35C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2080" y="814516"/>
            <a:ext cx="3384376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400" dirty="0"/>
              <a:t>Průběh efektivní hodnoty </a:t>
            </a:r>
            <a:r>
              <a:rPr lang="cs-CZ" altLang="cs-CZ" sz="1400" b="1" dirty="0"/>
              <a:t>krátkodobého poklesu</a:t>
            </a:r>
            <a:r>
              <a:rPr lang="cs-CZ" altLang="cs-CZ" sz="1400" dirty="0"/>
              <a:t> napětí na 40 %. Doby klesání </a:t>
            </a:r>
            <a:r>
              <a:rPr lang="cs-CZ" altLang="cs-CZ" sz="1400" dirty="0" err="1"/>
              <a:t>t</a:t>
            </a:r>
            <a:r>
              <a:rPr lang="cs-CZ" altLang="cs-CZ" sz="1400" baseline="-25000" dirty="0" err="1"/>
              <a:t>f</a:t>
            </a:r>
            <a:r>
              <a:rPr lang="cs-CZ" altLang="cs-CZ" sz="1400" dirty="0"/>
              <a:t> a stoupání </a:t>
            </a:r>
            <a:r>
              <a:rPr lang="cs-CZ" altLang="cs-CZ" sz="1400" dirty="0" err="1"/>
              <a:t>t</a:t>
            </a:r>
            <a:r>
              <a:rPr lang="cs-CZ" altLang="cs-CZ" sz="1400" baseline="-25000" dirty="0" err="1"/>
              <a:t>r</a:t>
            </a:r>
            <a:r>
              <a:rPr lang="cs-CZ" altLang="cs-CZ" sz="1400" dirty="0"/>
              <a:t> napětí jsou dány požadovanými charakteristikami generátoru (1 – 5 </a:t>
            </a:r>
            <a:r>
              <a:rPr lang="en-US" altLang="cs-CZ" sz="1400" dirty="0">
                <a:cs typeface="Arial" panose="020B0604020202020204" pitchFamily="34" charset="0"/>
              </a:rPr>
              <a:t>µ</a:t>
            </a:r>
            <a:r>
              <a:rPr lang="cs-CZ" altLang="cs-CZ" sz="1400" dirty="0">
                <a:cs typeface="Arial" panose="020B0604020202020204" pitchFamily="34" charset="0"/>
              </a:rPr>
              <a:t>s).</a:t>
            </a:r>
            <a:endParaRPr lang="en-US" altLang="cs-CZ" sz="1400" dirty="0">
              <a:cs typeface="Arial" panose="020B0604020202020204" pitchFamily="34" charset="0"/>
            </a:endParaRPr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69447831-EFF0-40E8-88CC-0B9CFD33F8F0}"/>
              </a:ext>
            </a:extLst>
          </p:cNvPr>
          <p:cNvSpPr txBox="1"/>
          <p:nvPr/>
        </p:nvSpPr>
        <p:spPr>
          <a:xfrm>
            <a:off x="5643945" y="4107351"/>
            <a:ext cx="332506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eaLnBrk="1" hangingPunct="1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cs-CZ" altLang="cs-CZ" sz="1600" dirty="0"/>
              <a:t>Standardizované průběhy poklesů jsou stanoveny na základě normy </a:t>
            </a:r>
            <a:r>
              <a:rPr lang="en-US" altLang="cs-CZ" sz="1600" dirty="0"/>
              <a:t>IEC TR 61000-2-8</a:t>
            </a:r>
            <a:r>
              <a:rPr lang="cs-CZ" altLang="cs-CZ" sz="1600" dirty="0"/>
              <a:t> </a:t>
            </a:r>
            <a:r>
              <a:rPr lang="en-US" altLang="cs-CZ" sz="1600" dirty="0"/>
              <a:t>Electromagnetic compatibility (EMC) - Part 2-8: Environment - Voltage dips and short</a:t>
            </a:r>
            <a:r>
              <a:rPr lang="cs-CZ" altLang="cs-CZ" sz="1600" dirty="0"/>
              <a:t> </a:t>
            </a:r>
            <a:r>
              <a:rPr lang="en-US" altLang="cs-CZ" sz="1600" dirty="0"/>
              <a:t>interruptions on public electric power supply systems with statistical measurement results</a:t>
            </a:r>
            <a:r>
              <a:rPr lang="cs-CZ" altLang="cs-CZ" sz="1600" dirty="0"/>
              <a:t>.</a:t>
            </a:r>
          </a:p>
        </p:txBody>
      </p:sp>
      <p:sp>
        <p:nvSpPr>
          <p:cNvPr id="99330" name="Rectangle 3">
            <a:extLst>
              <a:ext uri="{FF2B5EF4-FFF2-40B4-BE49-F238E27FC236}">
                <a16:creationId xmlns:a16="http://schemas.microsoft.com/office/drawing/2014/main" id="{BA0324A3-4664-4540-82E5-A3BB3994BFA8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04897" y="847725"/>
            <a:ext cx="3763048" cy="2725291"/>
          </a:xfrm>
        </p:spPr>
        <p:txBody>
          <a:bodyPr/>
          <a:lstStyle/>
          <a:p>
            <a:pPr marL="0" indent="0" eaLnBrk="1" hangingPunct="1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cs-CZ" altLang="cs-CZ" sz="1600" b="1" dirty="0"/>
              <a:t>Krátkodobé poklesy napětí a krátká přerušení </a:t>
            </a:r>
            <a:r>
              <a:rPr lang="cs-CZ" altLang="cs-CZ" sz="1600" dirty="0"/>
              <a:t>pro elektrická a elektronická zařízení připojovaná do </a:t>
            </a:r>
            <a:r>
              <a:rPr lang="cs-CZ" altLang="cs-CZ" sz="1600" dirty="0" err="1"/>
              <a:t>nn</a:t>
            </a:r>
            <a:r>
              <a:rPr lang="cs-CZ" altLang="cs-CZ" sz="1600" dirty="0"/>
              <a:t> sítí 50 Hz a 60 Hz s fázovým proudem do16 A včetně. Příčinami jsou poruchy v síti a náhlé a velké změny zatížení. Mohou se vyskytovat dva nebo více po sobě následujících poklesů a změna napětí je skoková (skok může začínat i končit při jakémkoliv fázovém úhlu síťového napětí).</a:t>
            </a:r>
          </a:p>
        </p:txBody>
      </p:sp>
      <p:sp>
        <p:nvSpPr>
          <p:cNvPr id="99333" name="Text Box 9">
            <a:extLst>
              <a:ext uri="{FF2B5EF4-FFF2-40B4-BE49-F238E27FC236}">
                <a16:creationId xmlns:a16="http://schemas.microsoft.com/office/drawing/2014/main" id="{2256FD0F-8C83-4E6A-9491-05010383F6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3177" y="5851651"/>
            <a:ext cx="4814887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400" dirty="0"/>
              <a:t>Průběh sinusovky </a:t>
            </a:r>
            <a:r>
              <a:rPr lang="cs-CZ" altLang="cs-CZ" sz="1400" b="1" dirty="0"/>
              <a:t>krátkodobého poklesu</a:t>
            </a:r>
            <a:r>
              <a:rPr lang="cs-CZ" altLang="cs-CZ" sz="1400" dirty="0"/>
              <a:t> napětí na 70 % s dobou trvání 25 period. Skoková změna v okamžiku průchodu nulou.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3">
            <a:extLst>
              <a:ext uri="{FF2B5EF4-FFF2-40B4-BE49-F238E27FC236}">
                <a16:creationId xmlns:a16="http://schemas.microsoft.com/office/drawing/2014/main" id="{DFB369AD-ED49-4CA2-B873-AC756ED574F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96888" y="873125"/>
            <a:ext cx="8179568" cy="1475755"/>
          </a:xfrm>
        </p:spPr>
        <p:txBody>
          <a:bodyPr/>
          <a:lstStyle/>
          <a:p>
            <a:pPr marL="571500" indent="-571500" eaLnBrk="1" hangingPunct="1">
              <a:lnSpc>
                <a:spcPct val="125000"/>
              </a:lnSpc>
              <a:buFont typeface="Wingdings" panose="05000000000000000000" pitchFamily="2" charset="2"/>
              <a:buNone/>
            </a:pPr>
            <a:r>
              <a:rPr lang="cs-CZ" altLang="cs-CZ" sz="2000" b="1" dirty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Zkušební úrovně a doby trvání pro krátkodobé poklesy napětí: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cs-CZ" altLang="cs-CZ" sz="1600" dirty="0"/>
              <a:t>základ pro stanovení</a:t>
            </a:r>
            <a:r>
              <a:rPr lang="cs-CZ" altLang="cs-CZ" sz="1600" b="1" dirty="0"/>
              <a:t> </a:t>
            </a:r>
            <a:r>
              <a:rPr lang="cs-CZ" altLang="cs-CZ" sz="1600" dirty="0"/>
              <a:t>zkušebních úrovní je</a:t>
            </a:r>
            <a:r>
              <a:rPr lang="cs-CZ" altLang="cs-CZ" sz="1600" b="1" dirty="0"/>
              <a:t> </a:t>
            </a:r>
            <a:r>
              <a:rPr lang="cs-CZ" altLang="cs-CZ" sz="1600" dirty="0"/>
              <a:t>jmenovité napětí pro zařízení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cs-CZ" altLang="cs-CZ" sz="1600" dirty="0"/>
              <a:t>pokud má zařízení určený rozsah jmenovitých napětí a rozsah nepřekračuje 20 % dolní hranice rozsahu, vztahují se poklesy k některému z napětí z tohoto rozsahu. Jinak je zkouška aplikována na horní i na dolní napětí daného rozsahu.</a:t>
            </a:r>
          </a:p>
          <a:p>
            <a:pPr marL="571500" indent="-571500" eaLnBrk="1" hangingPunct="1"/>
            <a:endParaRPr lang="cs-CZ" altLang="cs-CZ" sz="1600" dirty="0"/>
          </a:p>
        </p:txBody>
      </p:sp>
      <p:graphicFrame>
        <p:nvGraphicFramePr>
          <p:cNvPr id="76078" name="Group 302">
            <a:extLst>
              <a:ext uri="{FF2B5EF4-FFF2-40B4-BE49-F238E27FC236}">
                <a16:creationId xmlns:a16="http://schemas.microsoft.com/office/drawing/2014/main" id="{E7A67613-EC04-4E46-83B0-6FB5DBFA3277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825830936"/>
              </p:ext>
            </p:extLst>
          </p:nvPr>
        </p:nvGraphicFramePr>
        <p:xfrm>
          <a:off x="251519" y="2584114"/>
          <a:ext cx="8424937" cy="3850013"/>
        </p:xfrm>
        <a:graphic>
          <a:graphicData uri="http://schemas.openxmlformats.org/drawingml/2006/table">
            <a:tbl>
              <a:tblPr/>
              <a:tblGrid>
                <a:gridCol w="17442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58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21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875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875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8758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6030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Třída</a:t>
                      </a:r>
                    </a:p>
                  </a:txBody>
                  <a:tcPr marT="45713" marB="45713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Zkušební úrovně a doby trvání </a:t>
                      </a:r>
                      <a:r>
                        <a:rPr kumimoji="0" lang="cs-CZ" sz="1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</a:t>
                      </a:r>
                      <a:r>
                        <a:rPr kumimoji="0" lang="cs-CZ" sz="1400" b="0" i="1" u="none" strike="noStrike" cap="none" normalizeH="0" baseline="-2500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</a:t>
                      </a: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(% jmenovitého napětí U</a:t>
                      </a:r>
                      <a:r>
                        <a:rPr kumimoji="0" lang="cs-CZ" sz="14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</a:t>
                      </a: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)</a:t>
                      </a:r>
                    </a:p>
                  </a:txBody>
                  <a:tcPr marT="45713" marB="45713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74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T="45713" marB="45713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Velmi citlivá zařízení v prostředí chráněného napájení (filtry, přepěťové ochrany, UPS). Zkouška se definuje pro konkrétní zařízení podle technických požadavků.</a:t>
                      </a:r>
                    </a:p>
                  </a:txBody>
                  <a:tcPr marT="45713" marB="45713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37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T="45713" marB="45713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0 %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½ periody</a:t>
                      </a:r>
                    </a:p>
                  </a:txBody>
                  <a:tcPr marT="45713" marB="45713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0 %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 perioda</a:t>
                      </a: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70 %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25/30 (50 Hz/60 Hz) period</a:t>
                      </a: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633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marT="45713" marB="45713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0 %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½ periody</a:t>
                      </a:r>
                    </a:p>
                  </a:txBody>
                  <a:tcPr marT="45713" marB="45713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0 %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 perioda</a:t>
                      </a: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40 %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10/12 period</a:t>
                      </a: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70 %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25/30 period</a:t>
                      </a: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80 %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250/300 period</a:t>
                      </a: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220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marT="45713" marB="45713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marT="45713" marB="45713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marT="45713" marB="4571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98433"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Poznámky: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Třídy podle ČSN EN 61000-2-4 Elektromagnetická kompatibilita (EMC) - Část 2-4: Prostředí - Kompatibilní úrovně pro nízkofrekvenční rušení šířené vedením v průmyslových závodech, příloha B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Třída x – definování úrovně závisí na technické specifikaci výrobku, zařízení napájená z veřejné sítě musí vyhovět alespoň třídě 2</a:t>
                      </a:r>
                    </a:p>
                  </a:txBody>
                  <a:tcPr marT="45713" marB="45713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00391" name="Rectangle 2">
            <a:extLst>
              <a:ext uri="{FF2B5EF4-FFF2-40B4-BE49-F238E27FC236}">
                <a16:creationId xmlns:a16="http://schemas.microsoft.com/office/drawing/2014/main" id="{7F98DD10-E07D-4721-8E53-9F944750B4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01713" y="195263"/>
            <a:ext cx="7140575" cy="652462"/>
          </a:xfrm>
        </p:spPr>
        <p:txBody>
          <a:bodyPr/>
          <a:lstStyle/>
          <a:p>
            <a:pPr eaLnBrk="1" hangingPunct="1"/>
            <a:r>
              <a:rPr lang="cs-CZ" altLang="cs-CZ" sz="3200" b="1" dirty="0">
                <a:solidFill>
                  <a:schemeClr val="accent2"/>
                </a:solidFill>
              </a:rPr>
              <a:t>Krátkodobé poklesy napětí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3">
            <a:extLst>
              <a:ext uri="{FF2B5EF4-FFF2-40B4-BE49-F238E27FC236}">
                <a16:creationId xmlns:a16="http://schemas.microsoft.com/office/drawing/2014/main" id="{4D01FA83-D4FF-4272-8BDD-1DF928895308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90525" y="849887"/>
            <a:ext cx="8362950" cy="562889"/>
          </a:xfrm>
        </p:spPr>
        <p:txBody>
          <a:bodyPr/>
          <a:lstStyle/>
          <a:p>
            <a:pPr marL="571500" indent="-571500" eaLnBrk="1" hangingPunct="1">
              <a:lnSpc>
                <a:spcPct val="125000"/>
              </a:lnSpc>
              <a:buFont typeface="Wingdings" panose="05000000000000000000" pitchFamily="2" charset="2"/>
              <a:buNone/>
            </a:pPr>
            <a:r>
              <a:rPr lang="cs-CZ" altLang="cs-CZ" sz="2000" b="1" dirty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Zkušební úrovně a doby trvání pro krátká přerušení napětí:</a:t>
            </a:r>
          </a:p>
        </p:txBody>
      </p:sp>
      <p:graphicFrame>
        <p:nvGraphicFramePr>
          <p:cNvPr id="84109" name="Group 141">
            <a:extLst>
              <a:ext uri="{FF2B5EF4-FFF2-40B4-BE49-F238E27FC236}">
                <a16:creationId xmlns:a16="http://schemas.microsoft.com/office/drawing/2014/main" id="{652CBFA0-06E6-41E0-A466-A408B4C33D25}"/>
              </a:ext>
            </a:extLst>
          </p:cNvPr>
          <p:cNvGraphicFramePr>
            <a:graphicFrameLocks noGrp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3565766028"/>
              </p:ext>
            </p:extLst>
          </p:nvPr>
        </p:nvGraphicFramePr>
        <p:xfrm>
          <a:off x="539552" y="1412776"/>
          <a:ext cx="7848600" cy="1523690"/>
        </p:xfrm>
        <a:graphic>
          <a:graphicData uri="http://schemas.openxmlformats.org/drawingml/2006/table">
            <a:tbl>
              <a:tblPr/>
              <a:tblGrid>
                <a:gridCol w="11541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944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473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Třída</a:t>
                      </a:r>
                    </a:p>
                  </a:txBody>
                  <a:tcPr marT="45689" marB="45689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Zkušební úrovně a doby trvání </a:t>
                      </a:r>
                      <a:r>
                        <a:rPr kumimoji="0" lang="cs-CZ" sz="1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</a:t>
                      </a:r>
                      <a:r>
                        <a:rPr kumimoji="0" lang="cs-CZ" sz="1400" b="0" i="1" u="none" strike="noStrike" cap="none" normalizeH="0" baseline="-2500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</a:t>
                      </a: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(% jmenovitého napětí U</a:t>
                      </a:r>
                      <a:r>
                        <a:rPr kumimoji="0" lang="cs-CZ" sz="14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</a:t>
                      </a: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)</a:t>
                      </a:r>
                    </a:p>
                  </a:txBody>
                  <a:tcPr marT="45689" marB="45689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25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T="45689" marB="45689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Zkouška se definuje pro konkrétní zařízení podle technických požadavků.</a:t>
                      </a:r>
                    </a:p>
                  </a:txBody>
                  <a:tcPr marT="45689" marB="45689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25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T="45689" marB="45689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0 % během 250/300 period</a:t>
                      </a:r>
                    </a:p>
                  </a:txBody>
                  <a:tcPr marT="45689" marB="45689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25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marT="45689" marB="45689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0 % během 250/300 period</a:t>
                      </a:r>
                    </a:p>
                  </a:txBody>
                  <a:tcPr marT="45689" marB="45689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25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marT="45689" marB="45689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marT="45689" marB="45689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2424" name="Rectangle 2">
            <a:extLst>
              <a:ext uri="{FF2B5EF4-FFF2-40B4-BE49-F238E27FC236}">
                <a16:creationId xmlns:a16="http://schemas.microsoft.com/office/drawing/2014/main" id="{427ADDCE-AF3E-4329-A3B0-9395C30CCC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01713" y="195263"/>
            <a:ext cx="7140575" cy="652462"/>
          </a:xfrm>
        </p:spPr>
        <p:txBody>
          <a:bodyPr/>
          <a:lstStyle/>
          <a:p>
            <a:pPr eaLnBrk="1" hangingPunct="1"/>
            <a:r>
              <a:rPr lang="cs-CZ" altLang="cs-CZ" sz="3200" b="1" dirty="0">
                <a:solidFill>
                  <a:schemeClr val="accent2"/>
                </a:solidFill>
              </a:rPr>
              <a:t>Krátká přerušení napětí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67A35BD8-424D-467F-A617-1647ABEC5C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716" y="3072359"/>
            <a:ext cx="6483024" cy="3621766"/>
          </a:xfrm>
          <a:prstGeom prst="rect">
            <a:avLst/>
          </a:prstGeom>
        </p:spPr>
      </p:pic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50" name="Rectangle 2">
            <a:extLst>
              <a:ext uri="{FF2B5EF4-FFF2-40B4-BE49-F238E27FC236}">
                <a16:creationId xmlns:a16="http://schemas.microsoft.com/office/drawing/2014/main" id="{62B9C6B8-7B74-4470-8141-E0CDFE8451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01713" y="195263"/>
            <a:ext cx="7140575" cy="652462"/>
          </a:xfrm>
        </p:spPr>
        <p:txBody>
          <a:bodyPr/>
          <a:lstStyle/>
          <a:p>
            <a:pPr eaLnBrk="1" hangingPunct="1"/>
            <a:r>
              <a:rPr lang="cs-CZ" altLang="cs-CZ" sz="3200" b="1" dirty="0">
                <a:solidFill>
                  <a:schemeClr val="accent2"/>
                </a:solidFill>
              </a:rPr>
              <a:t>Pomalé změny napětí (nezávazné)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76BE1690-F848-477D-A611-14121A344E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308" y="2348087"/>
            <a:ext cx="5054969" cy="4299697"/>
          </a:xfrm>
          <a:prstGeom prst="rect">
            <a:avLst/>
          </a:prstGeom>
        </p:spPr>
      </p:pic>
      <p:graphicFrame>
        <p:nvGraphicFramePr>
          <p:cNvPr id="79042" name="Group 194">
            <a:extLst>
              <a:ext uri="{FF2B5EF4-FFF2-40B4-BE49-F238E27FC236}">
                <a16:creationId xmlns:a16="http://schemas.microsoft.com/office/drawing/2014/main" id="{8C65E21B-C3E7-41D4-B85A-6C48609ADE39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430101757"/>
              </p:ext>
            </p:extLst>
          </p:nvPr>
        </p:nvGraphicFramePr>
        <p:xfrm>
          <a:off x="395536" y="878167"/>
          <a:ext cx="8136905" cy="1224000"/>
        </p:xfrm>
        <a:graphic>
          <a:graphicData uri="http://schemas.openxmlformats.org/drawingml/2006/table">
            <a:tbl>
              <a:tblPr/>
              <a:tblGrid>
                <a:gridCol w="16561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55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091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16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061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Zkušební úroveň napětí</a:t>
                      </a:r>
                    </a:p>
                  </a:txBody>
                  <a:tcPr marT="45978" marB="4597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Doba klesání napětí t</a:t>
                      </a:r>
                      <a:r>
                        <a:rPr kumimoji="0" lang="cs-CZ" sz="1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</a:t>
                      </a:r>
                      <a:endParaRPr kumimoji="0" lang="cs-CZ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978" marB="4597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Doba sníženého napětí t</a:t>
                      </a:r>
                      <a:r>
                        <a:rPr kumimoji="0" lang="cs-CZ" sz="1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</a:t>
                      </a:r>
                      <a:endParaRPr kumimoji="0" lang="cs-CZ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978" marB="4597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Doba stoupání napětí t</a:t>
                      </a:r>
                      <a:r>
                        <a:rPr kumimoji="0" lang="cs-CZ" sz="14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</a:t>
                      </a:r>
                      <a:endParaRPr kumimoji="0" lang="cs-CZ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978" marB="4597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89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70 %</a:t>
                      </a:r>
                    </a:p>
                  </a:txBody>
                  <a:tcPr marT="45978" marB="4597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strmý přechod</a:t>
                      </a:r>
                    </a:p>
                  </a:txBody>
                  <a:tcPr marT="45978" marB="4597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 perioda</a:t>
                      </a:r>
                    </a:p>
                  </a:txBody>
                  <a:tcPr marT="45978" marB="4597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25/30 period</a:t>
                      </a:r>
                    </a:p>
                  </a:txBody>
                  <a:tcPr marT="45978" marB="4597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89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marT="45978" marB="4597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marT="45978" marB="4597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marT="45978" marB="4597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marT="45978" marB="4597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9" name="TextovéPole 8">
            <a:extLst>
              <a:ext uri="{FF2B5EF4-FFF2-40B4-BE49-F238E27FC236}">
                <a16:creationId xmlns:a16="http://schemas.microsoft.com/office/drawing/2014/main" id="{7A06A3FF-B492-471E-91FA-212CFF755DBF}"/>
              </a:ext>
            </a:extLst>
          </p:cNvPr>
          <p:cNvSpPr txBox="1"/>
          <p:nvPr/>
        </p:nvSpPr>
        <p:spPr>
          <a:xfrm>
            <a:off x="5555998" y="2492896"/>
            <a:ext cx="3197694" cy="3570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eaLnBrk="1" hangingPunct="1">
              <a:buFont typeface="Wingdings" panose="05000000000000000000" pitchFamily="2" charset="2"/>
              <a:buChar char="§"/>
            </a:pPr>
            <a:r>
              <a:rPr lang="cs-CZ" altLang="cs-CZ" sz="1600" dirty="0"/>
              <a:t>definovaný přechod mezi jmenovitým napětím a změněným napětím</a:t>
            </a:r>
          </a:p>
          <a:p>
            <a:pPr marL="285750" indent="-285750" eaLnBrk="1" hangingPunct="1">
              <a:buFont typeface="Wingdings" panose="05000000000000000000" pitchFamily="2" charset="2"/>
              <a:buChar char="§"/>
            </a:pPr>
            <a:r>
              <a:rPr lang="cs-CZ" altLang="cs-CZ" sz="1600" dirty="0"/>
              <a:t>spojitě proměnné zátěže připojené do sítě</a:t>
            </a:r>
          </a:p>
          <a:p>
            <a:pPr marL="285750" indent="-285750" eaLnBrk="1" hangingPunct="1">
              <a:buFont typeface="Wingdings" panose="05000000000000000000" pitchFamily="2" charset="2"/>
              <a:buChar char="§"/>
            </a:pPr>
            <a:r>
              <a:rPr lang="cs-CZ" altLang="cs-CZ" sz="1600" dirty="0"/>
              <a:t>napětí se mění po určitou krátkou dobu obvykle jako důsledek změn zatížení sítě</a:t>
            </a:r>
          </a:p>
          <a:p>
            <a:pPr marL="285750" indent="-285750" eaLnBrk="1" hangingPunct="1">
              <a:buFont typeface="Wingdings" panose="05000000000000000000" pitchFamily="2" charset="2"/>
              <a:buChar char="§"/>
            </a:pPr>
            <a:r>
              <a:rPr lang="cs-CZ" altLang="cs-CZ" sz="1600" dirty="0"/>
              <a:t>rychlost změny napětí by měla být konstantní (lze po krocích v okamžiku průchodu sinusovky nulou, krok </a:t>
            </a:r>
            <a:r>
              <a:rPr lang="cs-CZ" altLang="cs-CZ" sz="1600" dirty="0">
                <a:cs typeface="Arial" panose="020B0604020202020204" pitchFamily="34" charset="0"/>
              </a:rPr>
              <a:t>≤ 10% jmenovitého napětí)</a:t>
            </a:r>
          </a:p>
          <a:p>
            <a:pPr marL="571500" indent="-571500" eaLnBrk="1" hangingPunct="1">
              <a:buFont typeface="Wingdings" panose="05000000000000000000" pitchFamily="2" charset="2"/>
              <a:buNone/>
            </a:pPr>
            <a:endParaRPr lang="cs-CZ" altLang="cs-CZ" sz="1800" dirty="0"/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3">
            <a:extLst>
              <a:ext uri="{FF2B5EF4-FFF2-40B4-BE49-F238E27FC236}">
                <a16:creationId xmlns:a16="http://schemas.microsoft.com/office/drawing/2014/main" id="{0AA68854-0342-41FB-B9AB-41D2182F6508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847725"/>
            <a:ext cx="8291512" cy="3373363"/>
          </a:xfrm>
        </p:spPr>
        <p:txBody>
          <a:bodyPr/>
          <a:lstStyle/>
          <a:p>
            <a:pPr marL="571500" indent="-571500"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000" b="1" dirty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Zkušební postup:</a:t>
            </a:r>
          </a:p>
          <a:p>
            <a:pPr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sz="1800" dirty="0"/>
              <a:t>EUT se pro každou vybranou kombinaci zkušební úrovně a doby trvání testuje v pořadí tři krátkodobé poklesy/přerušení s minimálními intervaly 10 s mezi každou dílčí zkouškou</a:t>
            </a:r>
          </a:p>
          <a:p>
            <a:pPr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sz="1800" dirty="0"/>
              <a:t>krátkodobé poklesy a změny napájecího napětí se musí objevit při průchodu napětí nulou a při dodatečných úhlech volených podle specifikace výrobku (obvykle 45°, 90°, 135°, 180°, 225°, 270°, 315° v každé fázi)</a:t>
            </a:r>
          </a:p>
          <a:p>
            <a:pPr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sz="1800" dirty="0"/>
              <a:t>úhel pro krátká přerušení se volí jako nejméně příznivý případ pro dané zařízení, není-li definován, použije se pro jednu z fází 0°</a:t>
            </a:r>
          </a:p>
          <a:p>
            <a:pPr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sz="1800" dirty="0"/>
              <a:t>pro trojfázové systémy se zkouší každé sdružené napětí zvlášť, je-li vyveden střední vodič, zkouší se pro fázové i sdružené napětí</a:t>
            </a:r>
          </a:p>
        </p:txBody>
      </p:sp>
      <p:sp>
        <p:nvSpPr>
          <p:cNvPr id="104452" name="Rectangle 2">
            <a:extLst>
              <a:ext uri="{FF2B5EF4-FFF2-40B4-BE49-F238E27FC236}">
                <a16:creationId xmlns:a16="http://schemas.microsoft.com/office/drawing/2014/main" id="{4D4843C1-50E2-4174-9FE9-E09E2FD9EF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01713" y="195263"/>
            <a:ext cx="7140575" cy="652462"/>
          </a:xfrm>
        </p:spPr>
        <p:txBody>
          <a:bodyPr/>
          <a:lstStyle/>
          <a:p>
            <a:pPr eaLnBrk="1" hangingPunct="1"/>
            <a:r>
              <a:rPr lang="cs-CZ" altLang="cs-CZ" sz="3200" b="1" dirty="0">
                <a:solidFill>
                  <a:schemeClr val="accent2"/>
                </a:solidFill>
              </a:rPr>
              <a:t>Poklesy a přerušení napětí</a:t>
            </a:r>
            <a:endParaRPr lang="cs-CZ" altLang="cs-CZ" sz="3200" dirty="0">
              <a:solidFill>
                <a:schemeClr val="accent2"/>
              </a:solidFill>
            </a:endParaRP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ECDD3749-F8D3-4A57-9E09-F8D3C0D33F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165" y="4238850"/>
            <a:ext cx="5275076" cy="1512000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F36C8E88-545E-4DA8-892F-D8F2B011CF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2080" y="4238850"/>
            <a:ext cx="3770413" cy="1511751"/>
          </a:xfrm>
          <a:prstGeom prst="rect">
            <a:avLst/>
          </a:prstGeom>
        </p:spPr>
      </p:pic>
      <p:sp>
        <p:nvSpPr>
          <p:cNvPr id="10" name="TextovéPole 9">
            <a:extLst>
              <a:ext uri="{FF2B5EF4-FFF2-40B4-BE49-F238E27FC236}">
                <a16:creationId xmlns:a16="http://schemas.microsoft.com/office/drawing/2014/main" id="{379868B4-47BC-496F-B0A8-148B045D7C17}"/>
              </a:ext>
            </a:extLst>
          </p:cNvPr>
          <p:cNvSpPr txBox="1"/>
          <p:nvPr/>
        </p:nvSpPr>
        <p:spPr>
          <a:xfrm>
            <a:off x="468313" y="5768862"/>
            <a:ext cx="44598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altLang="cs-CZ" sz="1800" dirty="0"/>
              <a:t>zkoušení fáze – střed třífázových systémů</a:t>
            </a:r>
            <a:endParaRPr lang="cs-CZ" dirty="0"/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BEF79E9F-EE59-452C-A08F-CDAAE7EB24AB}"/>
              </a:ext>
            </a:extLst>
          </p:cNvPr>
          <p:cNvSpPr txBox="1"/>
          <p:nvPr/>
        </p:nvSpPr>
        <p:spPr>
          <a:xfrm>
            <a:off x="5953150" y="5814778"/>
            <a:ext cx="24482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altLang="cs-CZ" sz="1800" dirty="0"/>
              <a:t>zkoušení fáze – fáze třífázových systémů</a:t>
            </a:r>
            <a:endParaRPr lang="cs-CZ" dirty="0"/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2" name="Rectangle 2">
            <a:extLst>
              <a:ext uri="{FF2B5EF4-FFF2-40B4-BE49-F238E27FC236}">
                <a16:creationId xmlns:a16="http://schemas.microsoft.com/office/drawing/2014/main" id="{4D4843C1-50E2-4174-9FE9-E09E2FD9EF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01712" y="43647"/>
            <a:ext cx="7140575" cy="652462"/>
          </a:xfrm>
        </p:spPr>
        <p:txBody>
          <a:bodyPr/>
          <a:lstStyle/>
          <a:p>
            <a:pPr eaLnBrk="1" hangingPunct="1"/>
            <a:r>
              <a:rPr lang="cs-CZ" altLang="cs-CZ" sz="3200" b="1" dirty="0">
                <a:solidFill>
                  <a:schemeClr val="accent2"/>
                </a:solidFill>
              </a:rPr>
              <a:t>Poklesy a přerušení napětí</a:t>
            </a:r>
            <a:endParaRPr lang="cs-CZ" altLang="cs-CZ" sz="3200" dirty="0">
              <a:solidFill>
                <a:schemeClr val="accent2"/>
              </a:solidFill>
            </a:endParaRP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E824C1EA-1C4C-473D-B020-66B39508B7CD}"/>
              </a:ext>
            </a:extLst>
          </p:cNvPr>
          <p:cNvSpPr txBox="1"/>
          <p:nvPr/>
        </p:nvSpPr>
        <p:spPr>
          <a:xfrm>
            <a:off x="251519" y="522753"/>
            <a:ext cx="8640960" cy="19543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 eaLnBrk="1" hangingPunct="1">
              <a:lnSpc>
                <a:spcPct val="125000"/>
              </a:lnSpc>
              <a:buFont typeface="Wingdings" pitchFamily="2" charset="2"/>
              <a:buNone/>
            </a:pPr>
            <a:r>
              <a:rPr lang="cs-CZ" sz="2000" b="1" dirty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Třídy elektromagnetického prostředí:</a:t>
            </a:r>
          </a:p>
          <a:p>
            <a:pPr marL="900113" indent="-900113" eaLnBrk="1" hangingPunct="1">
              <a:buFont typeface="Wingdings" pitchFamily="2" charset="2"/>
              <a:buNone/>
            </a:pPr>
            <a:r>
              <a:rPr lang="cs-CZ" sz="1600" b="1" dirty="0"/>
              <a:t>Třída 1: </a:t>
            </a:r>
            <a:r>
              <a:rPr lang="cs-CZ" sz="1600" dirty="0"/>
              <a:t>chráněná napájení - UPS, filtry, přepěťové ochrany, použití velmi citlivých zařízení (laboratoře, některé počítače, automaty,…)</a:t>
            </a:r>
          </a:p>
          <a:p>
            <a:pPr marL="900113" indent="-900113" eaLnBrk="1" hangingPunct="1">
              <a:buFont typeface="Wingdings" pitchFamily="2" charset="2"/>
              <a:buNone/>
            </a:pPr>
            <a:r>
              <a:rPr lang="cs-CZ" sz="1600" b="1" dirty="0"/>
              <a:t>Třída 2: </a:t>
            </a:r>
            <a:r>
              <a:rPr lang="cs-CZ" sz="1600" dirty="0"/>
              <a:t>společné napájecí body spotřebitelských sítí a vnitřní napájecí body průmyslových závodů, kompatibilní úroveň je identická s veřejnou rozvodnou sítí</a:t>
            </a:r>
          </a:p>
          <a:p>
            <a:pPr marL="900113" indent="-900113" eaLnBrk="1" hangingPunct="1">
              <a:buFont typeface="Wingdings" pitchFamily="2" charset="2"/>
              <a:buNone/>
            </a:pPr>
            <a:r>
              <a:rPr lang="cs-CZ" sz="1600" b="1" dirty="0"/>
              <a:t>Třída 3:</a:t>
            </a:r>
            <a:r>
              <a:rPr lang="cs-CZ" sz="1600" dirty="0"/>
              <a:t> průmyslové prostředí (napájení přes měniče, svářečky, rozběhy velkých motorů, rychle se měnící zatížení)</a:t>
            </a:r>
          </a:p>
        </p:txBody>
      </p:sp>
      <p:grpSp>
        <p:nvGrpSpPr>
          <p:cNvPr id="22" name="Skupina 21">
            <a:extLst>
              <a:ext uri="{FF2B5EF4-FFF2-40B4-BE49-F238E27FC236}">
                <a16:creationId xmlns:a16="http://schemas.microsoft.com/office/drawing/2014/main" id="{328B3736-3B58-43B4-B342-8D2B39E11FBB}"/>
              </a:ext>
            </a:extLst>
          </p:cNvPr>
          <p:cNvGrpSpPr/>
          <p:nvPr/>
        </p:nvGrpSpPr>
        <p:grpSpPr>
          <a:xfrm>
            <a:off x="1349" y="3079257"/>
            <a:ext cx="5248232" cy="2603219"/>
            <a:chOff x="290020" y="3607809"/>
            <a:chExt cx="4281980" cy="2164268"/>
          </a:xfrm>
        </p:grpSpPr>
        <p:pic>
          <p:nvPicPr>
            <p:cNvPr id="7" name="Obrázek 6">
              <a:extLst>
                <a:ext uri="{FF2B5EF4-FFF2-40B4-BE49-F238E27FC236}">
                  <a16:creationId xmlns:a16="http://schemas.microsoft.com/office/drawing/2014/main" id="{3CDAE1D2-7B1B-49B1-A05E-9EE905703E6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0020" y="3607809"/>
              <a:ext cx="3383573" cy="2164268"/>
            </a:xfrm>
            <a:prstGeom prst="rect">
              <a:avLst/>
            </a:prstGeom>
          </p:spPr>
        </p:pic>
        <p:cxnSp>
          <p:nvCxnSpPr>
            <p:cNvPr id="20" name="Přímá spojnice 19">
              <a:extLst>
                <a:ext uri="{FF2B5EF4-FFF2-40B4-BE49-F238E27FC236}">
                  <a16:creationId xmlns:a16="http://schemas.microsoft.com/office/drawing/2014/main" id="{22069AE6-414E-46C9-AC8A-9D10B1200E95}"/>
                </a:ext>
              </a:extLst>
            </p:cNvPr>
            <p:cNvCxnSpPr/>
            <p:nvPr/>
          </p:nvCxnSpPr>
          <p:spPr>
            <a:xfrm>
              <a:off x="1619672" y="4149080"/>
              <a:ext cx="21602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Obdélník 20">
              <a:extLst>
                <a:ext uri="{FF2B5EF4-FFF2-40B4-BE49-F238E27FC236}">
                  <a16:creationId xmlns:a16="http://schemas.microsoft.com/office/drawing/2014/main" id="{E94CC9C5-5960-415C-8A9D-20A3A2426F71}"/>
                </a:ext>
              </a:extLst>
            </p:cNvPr>
            <p:cNvSpPr/>
            <p:nvPr/>
          </p:nvSpPr>
          <p:spPr>
            <a:xfrm>
              <a:off x="3673593" y="3789040"/>
              <a:ext cx="898407" cy="1976209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cs-CZ" dirty="0"/>
                <a:t>EUT</a:t>
              </a:r>
            </a:p>
          </p:txBody>
        </p:sp>
      </p:grpSp>
      <p:sp>
        <p:nvSpPr>
          <p:cNvPr id="33" name="TextovéPole 32">
            <a:extLst>
              <a:ext uri="{FF2B5EF4-FFF2-40B4-BE49-F238E27FC236}">
                <a16:creationId xmlns:a16="http://schemas.microsoft.com/office/drawing/2014/main" id="{C23F678C-FB31-4E41-A638-C9C2CDD9AEFA}"/>
              </a:ext>
            </a:extLst>
          </p:cNvPr>
          <p:cNvSpPr txBox="1"/>
          <p:nvPr/>
        </p:nvSpPr>
        <p:spPr>
          <a:xfrm>
            <a:off x="251519" y="2417191"/>
            <a:ext cx="6208374" cy="4392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 eaLnBrk="1" hangingPunct="1">
              <a:lnSpc>
                <a:spcPct val="125000"/>
              </a:lnSpc>
              <a:buFont typeface="Wingdings" pitchFamily="2" charset="2"/>
              <a:buNone/>
            </a:pPr>
            <a:r>
              <a:rPr lang="cs-CZ" sz="2000" b="1" dirty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Zkušební sestava s regulačním transformátorem:</a:t>
            </a:r>
          </a:p>
        </p:txBody>
      </p:sp>
      <p:sp>
        <p:nvSpPr>
          <p:cNvPr id="37" name="TextovéPole 36">
            <a:extLst>
              <a:ext uri="{FF2B5EF4-FFF2-40B4-BE49-F238E27FC236}">
                <a16:creationId xmlns:a16="http://schemas.microsoft.com/office/drawing/2014/main" id="{21A567F8-4799-40FE-8323-91D38CE5812D}"/>
              </a:ext>
            </a:extLst>
          </p:cNvPr>
          <p:cNvSpPr txBox="1"/>
          <p:nvPr/>
        </p:nvSpPr>
        <p:spPr>
          <a:xfrm>
            <a:off x="5322456" y="2904256"/>
            <a:ext cx="3642031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/>
              <a:t>Schopnost generování zapínacího proudu při ukončení poklesu nebo přerušení napájení nesmí být generátorem omezená, aby v reálných podmínkách nedošlo k poruše zařízení,</a:t>
            </a:r>
            <a:br>
              <a:rPr lang="cs-CZ" sz="1800" dirty="0"/>
            </a:br>
            <a:r>
              <a:rPr lang="cs-CZ" sz="1800" dirty="0"/>
              <a:t>ačkoliv zkouška zařízení podle IEC 61000-4-11 proběhla úspěšně. Maximální požadovaná schopnost generátoru je 1000 A pro síť 250 V až 600 V, 500 A pro síť 200 V až 240 V nebo 250 A pro síť 100 až 120 V.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76002376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Conducted emission at AC input terminal line 2, operating with 6 A load |  Download Scientific Diagram">
            <a:extLst>
              <a:ext uri="{FF2B5EF4-FFF2-40B4-BE49-F238E27FC236}">
                <a16:creationId xmlns:a16="http://schemas.microsoft.com/office/drawing/2014/main" id="{0710A83A-6075-4E8F-A457-D760919E64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05" y="692696"/>
            <a:ext cx="9018790" cy="6165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394" name="Rectangle 2">
            <a:extLst>
              <a:ext uri="{FF2B5EF4-FFF2-40B4-BE49-F238E27FC236}">
                <a16:creationId xmlns:a16="http://schemas.microsoft.com/office/drawing/2014/main" id="{FDABC2B0-DC44-4768-85D0-29F68A4BC3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528" y="38100"/>
            <a:ext cx="8568952" cy="1752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r>
              <a:rPr lang="cs-CZ" altLang="cs-CZ" sz="3200" b="1" dirty="0">
                <a:solidFill>
                  <a:srgbClr val="3253B0"/>
                </a:solidFill>
              </a:rPr>
              <a:t>Odolnost proti rušením šířeným vedením, indukovaným vysokofrekvenčními poli</a:t>
            </a:r>
            <a:endParaRPr lang="cs-CZ" altLang="cs-CZ" sz="3200" b="1" dirty="0">
              <a:solidFill>
                <a:srgbClr val="3253B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E16A5A81-EC76-4C8D-A5B3-760207882A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1487624"/>
            <a:ext cx="8892480" cy="60615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20000"/>
              </a:spcBef>
              <a:defRPr/>
            </a:pPr>
            <a:r>
              <a:rPr lang="cs-CZ" altLang="cs-CZ" sz="3200" b="1" dirty="0">
                <a:solidFill>
                  <a:srgbClr val="3253B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ČSN EN 61000-4-6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Skupina 12">
            <a:extLst>
              <a:ext uri="{FF2B5EF4-FFF2-40B4-BE49-F238E27FC236}">
                <a16:creationId xmlns:a16="http://schemas.microsoft.com/office/drawing/2014/main" id="{6EAE313A-2A18-455F-ABDD-1C9F858ACD07}"/>
              </a:ext>
            </a:extLst>
          </p:cNvPr>
          <p:cNvGrpSpPr/>
          <p:nvPr/>
        </p:nvGrpSpPr>
        <p:grpSpPr>
          <a:xfrm>
            <a:off x="-1082" y="3356992"/>
            <a:ext cx="6095956" cy="3449537"/>
            <a:chOff x="-180528" y="3422732"/>
            <a:chExt cx="6095956" cy="3449537"/>
          </a:xfrm>
        </p:grpSpPr>
        <p:grpSp>
          <p:nvGrpSpPr>
            <p:cNvPr id="12" name="Skupina 11">
              <a:extLst>
                <a:ext uri="{FF2B5EF4-FFF2-40B4-BE49-F238E27FC236}">
                  <a16:creationId xmlns:a16="http://schemas.microsoft.com/office/drawing/2014/main" id="{94BDB50E-7F0A-4F3F-BCAE-FB328ECFCE39}"/>
                </a:ext>
              </a:extLst>
            </p:cNvPr>
            <p:cNvGrpSpPr/>
            <p:nvPr/>
          </p:nvGrpSpPr>
          <p:grpSpPr>
            <a:xfrm>
              <a:off x="-180528" y="3422732"/>
              <a:ext cx="5981789" cy="3449537"/>
              <a:chOff x="-187908" y="3378257"/>
              <a:chExt cx="5981789" cy="3449537"/>
            </a:xfrm>
          </p:grpSpPr>
          <p:pic>
            <p:nvPicPr>
              <p:cNvPr id="9" name="Obrázek 8">
                <a:extLst>
                  <a:ext uri="{FF2B5EF4-FFF2-40B4-BE49-F238E27FC236}">
                    <a16:creationId xmlns:a16="http://schemas.microsoft.com/office/drawing/2014/main" id="{5AD3D893-50E1-4257-99C1-04171C33B2A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44297" y="3378257"/>
                <a:ext cx="5549584" cy="3449537"/>
              </a:xfrm>
              <a:prstGeom prst="rect">
                <a:avLst/>
              </a:prstGeom>
            </p:spPr>
          </p:pic>
          <p:sp>
            <p:nvSpPr>
              <p:cNvPr id="11" name="TextovéPole 10">
                <a:extLst>
                  <a:ext uri="{FF2B5EF4-FFF2-40B4-BE49-F238E27FC236}">
                    <a16:creationId xmlns:a16="http://schemas.microsoft.com/office/drawing/2014/main" id="{FA8A16D7-6B6B-4D69-9252-6512C754EDED}"/>
                  </a:ext>
                </a:extLst>
              </p:cNvPr>
              <p:cNvSpPr txBox="1"/>
              <p:nvPr/>
            </p:nvSpPr>
            <p:spPr>
              <a:xfrm>
                <a:off x="1454400" y="3607402"/>
                <a:ext cx="540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cs-CZ" sz="1400" b="1" dirty="0"/>
                  <a:t>EUT</a:t>
                </a:r>
              </a:p>
            </p:txBody>
          </p:sp>
          <p:sp>
            <p:nvSpPr>
              <p:cNvPr id="18" name="TextovéPole 17">
                <a:extLst>
                  <a:ext uri="{FF2B5EF4-FFF2-40B4-BE49-F238E27FC236}">
                    <a16:creationId xmlns:a16="http://schemas.microsoft.com/office/drawing/2014/main" id="{B03CE694-AAFA-4513-8E5D-DE81B4A0426B}"/>
                  </a:ext>
                </a:extLst>
              </p:cNvPr>
              <p:cNvSpPr txBox="1"/>
              <p:nvPr/>
            </p:nvSpPr>
            <p:spPr>
              <a:xfrm>
                <a:off x="2327865" y="5881820"/>
                <a:ext cx="252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cs-CZ" sz="1400" b="1" dirty="0"/>
                  <a:t>E</a:t>
                </a:r>
              </a:p>
            </p:txBody>
          </p:sp>
          <p:sp>
            <p:nvSpPr>
              <p:cNvPr id="19" name="TextovéPole 18">
                <a:extLst>
                  <a:ext uri="{FF2B5EF4-FFF2-40B4-BE49-F238E27FC236}">
                    <a16:creationId xmlns:a16="http://schemas.microsoft.com/office/drawing/2014/main" id="{54278830-9393-4AFF-B9EB-AE01EFCE723C}"/>
                  </a:ext>
                </a:extLst>
              </p:cNvPr>
              <p:cNvSpPr txBox="1"/>
              <p:nvPr/>
            </p:nvSpPr>
            <p:spPr>
              <a:xfrm>
                <a:off x="2452202" y="3696923"/>
                <a:ext cx="252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cs-CZ" sz="1400" b="1" dirty="0"/>
                  <a:t>H</a:t>
                </a:r>
              </a:p>
            </p:txBody>
          </p:sp>
          <p:sp>
            <p:nvSpPr>
              <p:cNvPr id="20" name="TextovéPole 19">
                <a:extLst>
                  <a:ext uri="{FF2B5EF4-FFF2-40B4-BE49-F238E27FC236}">
                    <a16:creationId xmlns:a16="http://schemas.microsoft.com/office/drawing/2014/main" id="{1EDB53D1-F8C8-4EF9-BAAE-512042B840BA}"/>
                  </a:ext>
                </a:extLst>
              </p:cNvPr>
              <p:cNvSpPr txBox="1"/>
              <p:nvPr/>
            </p:nvSpPr>
            <p:spPr>
              <a:xfrm>
                <a:off x="2828304" y="3850812"/>
                <a:ext cx="252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cs-CZ" sz="1400" b="1" dirty="0"/>
                  <a:t>J</a:t>
                </a:r>
              </a:p>
            </p:txBody>
          </p:sp>
          <p:sp>
            <p:nvSpPr>
              <p:cNvPr id="21" name="TextovéPole 20">
                <a:extLst>
                  <a:ext uri="{FF2B5EF4-FFF2-40B4-BE49-F238E27FC236}">
                    <a16:creationId xmlns:a16="http://schemas.microsoft.com/office/drawing/2014/main" id="{7C11B01F-8035-435B-9882-F241C0F1D86E}"/>
                  </a:ext>
                </a:extLst>
              </p:cNvPr>
              <p:cNvSpPr txBox="1"/>
              <p:nvPr/>
            </p:nvSpPr>
            <p:spPr>
              <a:xfrm>
                <a:off x="3628200" y="4158588"/>
                <a:ext cx="1260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cs-CZ" sz="1400" b="1" dirty="0"/>
                  <a:t>I </a:t>
                </a:r>
                <a:r>
                  <a:rPr lang="cs-CZ" sz="1200" b="1" dirty="0"/>
                  <a:t>nesymetrický</a:t>
                </a:r>
              </a:p>
            </p:txBody>
          </p:sp>
          <p:sp>
            <p:nvSpPr>
              <p:cNvPr id="22" name="TextovéPole 21">
                <a:extLst>
                  <a:ext uri="{FF2B5EF4-FFF2-40B4-BE49-F238E27FC236}">
                    <a16:creationId xmlns:a16="http://schemas.microsoft.com/office/drawing/2014/main" id="{50430941-7407-4AF8-9203-DDDA1DF8F025}"/>
                  </a:ext>
                </a:extLst>
              </p:cNvPr>
              <p:cNvSpPr txBox="1"/>
              <p:nvPr/>
            </p:nvSpPr>
            <p:spPr>
              <a:xfrm>
                <a:off x="20129" y="4158589"/>
                <a:ext cx="1260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cs-CZ" sz="1400" b="1" dirty="0"/>
                  <a:t>I </a:t>
                </a:r>
                <a:r>
                  <a:rPr lang="cs-CZ" sz="1200" b="1" dirty="0"/>
                  <a:t>nesymetrický</a:t>
                </a:r>
              </a:p>
            </p:txBody>
          </p:sp>
          <p:sp>
            <p:nvSpPr>
              <p:cNvPr id="23" name="TextovéPole 22">
                <a:extLst>
                  <a:ext uri="{FF2B5EF4-FFF2-40B4-BE49-F238E27FC236}">
                    <a16:creationId xmlns:a16="http://schemas.microsoft.com/office/drawing/2014/main" id="{E8006939-78EA-4A63-95CA-1024C9C6869A}"/>
                  </a:ext>
                </a:extLst>
              </p:cNvPr>
              <p:cNvSpPr txBox="1"/>
              <p:nvPr/>
            </p:nvSpPr>
            <p:spPr>
              <a:xfrm rot="16200000">
                <a:off x="23714" y="5359828"/>
                <a:ext cx="201949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cs-CZ" sz="1200" b="1" dirty="0"/>
                  <a:t>nesymetrická impedance systému CDN</a:t>
                </a:r>
              </a:p>
            </p:txBody>
          </p:sp>
          <p:sp>
            <p:nvSpPr>
              <p:cNvPr id="24" name="TextovéPole 23">
                <a:extLst>
                  <a:ext uri="{FF2B5EF4-FFF2-40B4-BE49-F238E27FC236}">
                    <a16:creationId xmlns:a16="http://schemas.microsoft.com/office/drawing/2014/main" id="{AEE12697-B1CC-4518-88F9-4C5D98F7F4BB}"/>
                  </a:ext>
                </a:extLst>
              </p:cNvPr>
              <p:cNvSpPr txBox="1"/>
              <p:nvPr/>
            </p:nvSpPr>
            <p:spPr>
              <a:xfrm rot="16200000">
                <a:off x="2691987" y="5347776"/>
                <a:ext cx="201949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cs-CZ" sz="1200" b="1" dirty="0"/>
                  <a:t>nesymetrická impedance systému CDN</a:t>
                </a:r>
              </a:p>
            </p:txBody>
          </p:sp>
          <p:sp>
            <p:nvSpPr>
              <p:cNvPr id="25" name="TextovéPole 24">
                <a:extLst>
                  <a:ext uri="{FF2B5EF4-FFF2-40B4-BE49-F238E27FC236}">
                    <a16:creationId xmlns:a16="http://schemas.microsoft.com/office/drawing/2014/main" id="{A4604891-C592-454D-9633-D5AF726D1D57}"/>
                  </a:ext>
                </a:extLst>
              </p:cNvPr>
              <p:cNvSpPr txBox="1"/>
              <p:nvPr/>
            </p:nvSpPr>
            <p:spPr>
              <a:xfrm rot="16200000">
                <a:off x="3295871" y="5347777"/>
                <a:ext cx="195922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cs-CZ" sz="1200" b="1" dirty="0"/>
                  <a:t>nesymetrické napětí mezi EUT a </a:t>
                </a:r>
                <a:r>
                  <a:rPr lang="cs-CZ" sz="1200" b="1" dirty="0" err="1"/>
                  <a:t>ref</a:t>
                </a:r>
                <a:r>
                  <a:rPr lang="cs-CZ" sz="1200" b="1" dirty="0"/>
                  <a:t>. rovinou</a:t>
                </a:r>
              </a:p>
            </p:txBody>
          </p:sp>
          <p:sp>
            <p:nvSpPr>
              <p:cNvPr id="26" name="TextovéPole 25">
                <a:extLst>
                  <a:ext uri="{FF2B5EF4-FFF2-40B4-BE49-F238E27FC236}">
                    <a16:creationId xmlns:a16="http://schemas.microsoft.com/office/drawing/2014/main" id="{D080C6ED-3D08-4D95-9C20-EDBB94A1C55B}"/>
                  </a:ext>
                </a:extLst>
              </p:cNvPr>
              <p:cNvSpPr txBox="1"/>
              <p:nvPr/>
            </p:nvSpPr>
            <p:spPr>
              <a:xfrm rot="16200000">
                <a:off x="4350167" y="5440109"/>
                <a:ext cx="201949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cs-CZ" sz="1200" b="1" dirty="0"/>
                  <a:t>zkušební generátor</a:t>
                </a:r>
              </a:p>
            </p:txBody>
          </p:sp>
          <p:sp>
            <p:nvSpPr>
              <p:cNvPr id="27" name="TextovéPole 26">
                <a:extLst>
                  <a:ext uri="{FF2B5EF4-FFF2-40B4-BE49-F238E27FC236}">
                    <a16:creationId xmlns:a16="http://schemas.microsoft.com/office/drawing/2014/main" id="{D7BB3701-164C-45BC-999D-A2D9B719E96A}"/>
                  </a:ext>
                </a:extLst>
              </p:cNvPr>
              <p:cNvSpPr txBox="1"/>
              <p:nvPr/>
            </p:nvSpPr>
            <p:spPr>
              <a:xfrm>
                <a:off x="-187908" y="4876624"/>
                <a:ext cx="57600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cs-CZ" sz="1200" b="1" dirty="0"/>
                  <a:t>100</a:t>
                </a:r>
                <a:r>
                  <a:rPr lang="el-GR" sz="1200" b="1" dirty="0"/>
                  <a:t>Ω</a:t>
                </a:r>
                <a:endParaRPr lang="cs-CZ" sz="1200" b="1" dirty="0"/>
              </a:p>
            </p:txBody>
          </p:sp>
          <p:sp>
            <p:nvSpPr>
              <p:cNvPr id="28" name="TextovéPole 27">
                <a:extLst>
                  <a:ext uri="{FF2B5EF4-FFF2-40B4-BE49-F238E27FC236}">
                    <a16:creationId xmlns:a16="http://schemas.microsoft.com/office/drawing/2014/main" id="{AC38DDAF-74C5-4E09-BCB5-807FBEAA618C}"/>
                  </a:ext>
                </a:extLst>
              </p:cNvPr>
              <p:cNvSpPr txBox="1"/>
              <p:nvPr/>
            </p:nvSpPr>
            <p:spPr>
              <a:xfrm>
                <a:off x="4476805" y="4832632"/>
                <a:ext cx="57600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cs-CZ" sz="1200" b="1" dirty="0"/>
                  <a:t>100</a:t>
                </a:r>
                <a:r>
                  <a:rPr lang="el-GR" sz="1200" b="1" dirty="0"/>
                  <a:t>Ω</a:t>
                </a:r>
                <a:endParaRPr lang="cs-CZ" sz="1200" b="1" dirty="0"/>
              </a:p>
            </p:txBody>
          </p:sp>
          <p:sp>
            <p:nvSpPr>
              <p:cNvPr id="29" name="TextovéPole 28">
                <a:extLst>
                  <a:ext uri="{FF2B5EF4-FFF2-40B4-BE49-F238E27FC236}">
                    <a16:creationId xmlns:a16="http://schemas.microsoft.com/office/drawing/2014/main" id="{ED3DDE9D-1D02-4E0F-9347-167F9D26212A}"/>
                  </a:ext>
                </a:extLst>
              </p:cNvPr>
              <p:cNvSpPr txBox="1"/>
              <p:nvPr/>
            </p:nvSpPr>
            <p:spPr>
              <a:xfrm>
                <a:off x="-145157" y="5605526"/>
                <a:ext cx="57600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cs-CZ" sz="1200" b="1" dirty="0"/>
                  <a:t>50</a:t>
                </a:r>
                <a:r>
                  <a:rPr lang="el-GR" sz="1200" b="1" dirty="0"/>
                  <a:t>Ω</a:t>
                </a:r>
                <a:endParaRPr lang="cs-CZ" sz="1200" b="1" dirty="0"/>
              </a:p>
            </p:txBody>
          </p:sp>
          <p:sp>
            <p:nvSpPr>
              <p:cNvPr id="30" name="TextovéPole 29">
                <a:extLst>
                  <a:ext uri="{FF2B5EF4-FFF2-40B4-BE49-F238E27FC236}">
                    <a16:creationId xmlns:a16="http://schemas.microsoft.com/office/drawing/2014/main" id="{63D39F4D-271B-4D24-883B-889F65219213}"/>
                  </a:ext>
                </a:extLst>
              </p:cNvPr>
              <p:cNvSpPr txBox="1"/>
              <p:nvPr/>
            </p:nvSpPr>
            <p:spPr>
              <a:xfrm>
                <a:off x="4637947" y="5629999"/>
                <a:ext cx="57600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cs-CZ" sz="1200" b="1" dirty="0"/>
                  <a:t>50</a:t>
                </a:r>
                <a:r>
                  <a:rPr lang="el-GR" sz="1200" b="1" dirty="0"/>
                  <a:t>Ω</a:t>
                </a:r>
                <a:endParaRPr lang="cs-CZ" sz="1200" b="1" dirty="0"/>
              </a:p>
            </p:txBody>
          </p:sp>
        </p:grpSp>
        <p:sp>
          <p:nvSpPr>
            <p:cNvPr id="17" name="TextovéPole 16">
              <a:extLst>
                <a:ext uri="{FF2B5EF4-FFF2-40B4-BE49-F238E27FC236}">
                  <a16:creationId xmlns:a16="http://schemas.microsoft.com/office/drawing/2014/main" id="{FB3BCB44-D802-461F-BE4B-1C896EE44ACF}"/>
                </a:ext>
              </a:extLst>
            </p:cNvPr>
            <p:cNvSpPr txBox="1"/>
            <p:nvPr/>
          </p:nvSpPr>
          <p:spPr>
            <a:xfrm>
              <a:off x="3550653" y="3457466"/>
              <a:ext cx="236477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1200" b="1" dirty="0"/>
                <a:t>proudová hustota na vodivém povrchu nebo proud v ostatních vodičích EUT</a:t>
              </a:r>
            </a:p>
          </p:txBody>
        </p:sp>
      </p:grpSp>
      <p:sp>
        <p:nvSpPr>
          <p:cNvPr id="106498" name="Rectangle 3">
            <a:extLst>
              <a:ext uri="{FF2B5EF4-FFF2-40B4-BE49-F238E27FC236}">
                <a16:creationId xmlns:a16="http://schemas.microsoft.com/office/drawing/2014/main" id="{D72F95FC-6CFC-4D89-906B-7B4F84CBF9E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12153" y="928688"/>
            <a:ext cx="8289925" cy="2428304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§"/>
            </a:pPr>
            <a:r>
              <a:rPr lang="cs-CZ" altLang="cs-CZ" sz="1600" dirty="0"/>
              <a:t>zdroj rušení – elektromagnetické pole z úmyslných vf vysílačů od 150 kHz do 80 MHz, které působí na kabely připojené k instalovanému zařízení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cs-CZ" altLang="cs-CZ" sz="1600" dirty="0"/>
              <a:t>rozměry zařízení jsou ve srovnání s délkou vlny považovány za malé, ale síťové přívody, komunikační vedení, propojovací kabely se chovají jako pasivní přijímací anténní sítě s délkou srovnatelnou nebo násobně větší než délka vlny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cs-CZ" altLang="cs-CZ" sz="1600" dirty="0"/>
              <a:t>zařízení je vystaveno proudům protékajícím přes zařízení mezi těmito sítěmi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cs-CZ" altLang="cs-CZ" sz="1600" dirty="0"/>
              <a:t>předpokládá se, že </a:t>
            </a:r>
            <a:r>
              <a:rPr lang="cs-CZ" altLang="cs-CZ" sz="1600" u="sng" dirty="0"/>
              <a:t>kabelové systémy</a:t>
            </a:r>
            <a:r>
              <a:rPr lang="cs-CZ" altLang="cs-CZ" sz="1600" dirty="0"/>
              <a:t> jsou v režimu rezonance (</a:t>
            </a:r>
            <a:r>
              <a:rPr lang="el-GR" altLang="cs-CZ" sz="1600" dirty="0"/>
              <a:t>λ</a:t>
            </a:r>
            <a:r>
              <a:rPr lang="cs-CZ" altLang="cs-CZ" sz="1600" dirty="0"/>
              <a:t>/4, </a:t>
            </a:r>
            <a:r>
              <a:rPr lang="el-GR" altLang="cs-CZ" sz="1600" dirty="0"/>
              <a:t>λ</a:t>
            </a:r>
            <a:r>
              <a:rPr lang="cs-CZ" altLang="cs-CZ" sz="1600" dirty="0"/>
              <a:t>/2 otevřené nebo skládané dipóly) a </a:t>
            </a:r>
            <a:r>
              <a:rPr lang="cs-CZ" altLang="cs-CZ" sz="1600" u="sng" dirty="0"/>
              <a:t>jsou tedy reprezentovány vazebními a oddělovacími prostředky CDN s nesymetrickou impedancí proti referenční zemní rovině 150 </a:t>
            </a:r>
            <a:r>
              <a:rPr lang="el-GR" altLang="cs-CZ" sz="1600" u="sng" dirty="0"/>
              <a:t>Ω</a:t>
            </a:r>
            <a:endParaRPr lang="cs-CZ" altLang="cs-CZ" sz="1600" u="sng" dirty="0"/>
          </a:p>
        </p:txBody>
      </p:sp>
      <p:sp>
        <p:nvSpPr>
          <p:cNvPr id="106530" name="Rectangle 2">
            <a:extLst>
              <a:ext uri="{FF2B5EF4-FFF2-40B4-BE49-F238E27FC236}">
                <a16:creationId xmlns:a16="http://schemas.microsoft.com/office/drawing/2014/main" id="{DDA34624-1683-425E-95FB-AF40E1A98D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07392" y="51471"/>
            <a:ext cx="7458719" cy="962662"/>
          </a:xfrm>
        </p:spPr>
        <p:txBody>
          <a:bodyPr/>
          <a:lstStyle/>
          <a:p>
            <a:pPr algn="l" eaLnBrk="1" hangingPunct="1"/>
            <a:r>
              <a:rPr lang="cs-CZ" altLang="cs-CZ" sz="2800" b="1" dirty="0">
                <a:solidFill>
                  <a:schemeClr val="accent2"/>
                </a:solidFill>
              </a:rPr>
              <a:t>Rušení šířené vedením vyvolané elektromagnetickým polem RF vysílačů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11BD4542-134B-4FD5-819A-B7F94C1D4314}"/>
              </a:ext>
            </a:extLst>
          </p:cNvPr>
          <p:cNvSpPr txBox="1"/>
          <p:nvPr/>
        </p:nvSpPr>
        <p:spPr>
          <a:xfrm>
            <a:off x="5980707" y="3307501"/>
            <a:ext cx="3054838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eaLnBrk="1" hangingPunct="1">
              <a:buFont typeface="Wingdings" panose="05000000000000000000" pitchFamily="2" charset="2"/>
              <a:buChar char="§"/>
            </a:pPr>
            <a:r>
              <a:rPr lang="cs-CZ" altLang="cs-CZ" sz="1600" u="sng" dirty="0"/>
              <a:t>při zkoušce jsou rušivá pole aproximována elektrickými a magnetickými blízkými poli, která jsou následkem napětí a proudů vytvářených zkušební sestavou</a:t>
            </a:r>
          </a:p>
          <a:p>
            <a:pPr marL="285750" indent="-285750" eaLnBrk="1" hangingPunct="1">
              <a:buFont typeface="Wingdings" panose="05000000000000000000" pitchFamily="2" charset="2"/>
              <a:buChar char="§"/>
            </a:pPr>
            <a:r>
              <a:rPr lang="cs-CZ" altLang="cs-CZ" sz="1600" dirty="0"/>
              <a:t>rušivý signál je aplikován</a:t>
            </a:r>
            <a:br>
              <a:rPr lang="cs-CZ" altLang="cs-CZ" sz="1600" dirty="0"/>
            </a:br>
            <a:r>
              <a:rPr lang="cs-CZ" altLang="cs-CZ" sz="1600" dirty="0"/>
              <a:t>na jeden kabel, ostatní jsou použitím oddělovacích prostředků udržovány</a:t>
            </a:r>
            <a:br>
              <a:rPr lang="cs-CZ" altLang="cs-CZ" sz="1600" dirty="0"/>
            </a:br>
            <a:r>
              <a:rPr lang="cs-CZ" altLang="cs-CZ" sz="1600" dirty="0"/>
              <a:t>v nevybuzeném stavu</a:t>
            </a:r>
            <a:br>
              <a:rPr lang="cs-CZ" altLang="cs-CZ" sz="1600" dirty="0"/>
            </a:br>
            <a:r>
              <a:rPr lang="cs-CZ" altLang="cs-CZ" sz="1600" dirty="0"/>
              <a:t>(v reálném prostředí působí rušení na kabely současně</a:t>
            </a:r>
            <a:br>
              <a:rPr lang="cs-CZ" altLang="cs-CZ" sz="1600" dirty="0"/>
            </a:br>
            <a:r>
              <a:rPr lang="cs-CZ" altLang="cs-CZ" sz="1600" dirty="0"/>
              <a:t>s různou amplitudou a fází)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1" name="Rectangle 3">
            <a:extLst>
              <a:ext uri="{FF2B5EF4-FFF2-40B4-BE49-F238E27FC236}">
                <a16:creationId xmlns:a16="http://schemas.microsoft.com/office/drawing/2014/main" id="{F7F9E5F9-BA23-43BE-B2A2-2D5D9BDB0F4C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07193" y="847725"/>
            <a:ext cx="8329613" cy="5833762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000" b="1" dirty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Výběr zkušebních úrovní:</a:t>
            </a:r>
          </a:p>
          <a:p>
            <a:pPr marL="571500" indent="-571500" eaLnBrk="1" hangingPunct="1">
              <a:lnSpc>
                <a:spcPct val="125000"/>
              </a:lnSpc>
              <a:buFont typeface="Wingdings" panose="05000000000000000000" pitchFamily="2" charset="2"/>
              <a:buNone/>
              <a:defRPr/>
            </a:pPr>
            <a:r>
              <a:rPr lang="cs-CZ" sz="1600" b="1" dirty="0"/>
              <a:t>Třída 1: </a:t>
            </a:r>
            <a:r>
              <a:rPr lang="cs-CZ" sz="1600" dirty="0"/>
              <a:t>nízká úroveň, místa vzdálená víc než 1 km od radiových a televizních stanic, vysílače nízkého výkonu</a:t>
            </a:r>
          </a:p>
          <a:p>
            <a:pPr marL="571500" indent="-571500" eaLnBrk="1" hangingPunct="1">
              <a:lnSpc>
                <a:spcPct val="125000"/>
              </a:lnSpc>
              <a:buFont typeface="Wingdings" panose="05000000000000000000" pitchFamily="2" charset="2"/>
              <a:buNone/>
              <a:defRPr/>
            </a:pPr>
            <a:r>
              <a:rPr lang="cs-CZ" sz="1600" b="1" dirty="0"/>
              <a:t>Třída 2: </a:t>
            </a:r>
            <a:r>
              <a:rPr lang="cs-CZ" sz="1600" dirty="0"/>
              <a:t>nenáročné prostředí, přenosné vysílače nízkého výkonu (do 1W), ne v těsné blízkosti zařízení – obchodní prostředí</a:t>
            </a:r>
          </a:p>
          <a:p>
            <a:pPr marL="571500" indent="-571500" eaLnBrk="1" hangingPunct="1">
              <a:lnSpc>
                <a:spcPct val="125000"/>
              </a:lnSpc>
              <a:buFont typeface="Wingdings" panose="05000000000000000000" pitchFamily="2" charset="2"/>
              <a:buNone/>
              <a:defRPr/>
            </a:pPr>
            <a:r>
              <a:rPr lang="cs-CZ" sz="1600" b="1" dirty="0"/>
              <a:t>Třída 3:</a:t>
            </a:r>
            <a:r>
              <a:rPr lang="cs-CZ" sz="1600" dirty="0"/>
              <a:t> náročné prostředí, přenosné vysílačky 2W a více ve vzdálenosti větší než 1 m od zařízení, výkonové rozhlasové vysílače, průmyslová, vědecká a lékařská zařízení v blízkosti – průmyslové prostředí</a:t>
            </a:r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r>
              <a:rPr lang="cs-CZ" sz="1600" dirty="0"/>
              <a:t>Způsob zkoušení závisí také </a:t>
            </a:r>
            <a:r>
              <a:rPr lang="cs-CZ" sz="1600" b="1" dirty="0"/>
              <a:t>na rozměrech (viz vlnová délka), způsobu napájení a provozu</a:t>
            </a:r>
            <a:r>
              <a:rPr lang="cs-CZ" sz="1600" dirty="0"/>
              <a:t>, zařízení malých rozměrů mohou být zkoušena až do 230 MHz, pro počáteční kmitočet platí:</a:t>
            </a:r>
          </a:p>
          <a:p>
            <a:pPr marL="571500" indent="-571500" eaLnBrk="1" hangingPunct="1">
              <a:buFont typeface="Wingdings" panose="05000000000000000000" pitchFamily="2" charset="2"/>
              <a:buAutoNum type="alphaLcParenR"/>
              <a:defRPr/>
            </a:pPr>
            <a:r>
              <a:rPr lang="cs-CZ" sz="1600" dirty="0"/>
              <a:t>Zařízení napájené z baterie (rozměr &lt; </a:t>
            </a:r>
            <a:r>
              <a:rPr lang="el-GR" sz="1600" dirty="0"/>
              <a:t>λ</a:t>
            </a:r>
            <a:r>
              <a:rPr lang="cs-CZ" sz="1600" dirty="0"/>
              <a:t>/4), není spojeno se zemí ani s jiným zařízením a nebude použito během dobíjení baterie – nezkouší se</a:t>
            </a:r>
          </a:p>
          <a:p>
            <a:pPr marL="571500" indent="-571500" eaLnBrk="1" hangingPunct="1">
              <a:buFont typeface="Wingdings" panose="05000000000000000000" pitchFamily="2" charset="2"/>
              <a:buAutoNum type="alphaLcParenR"/>
              <a:defRPr/>
            </a:pPr>
            <a:r>
              <a:rPr lang="cs-CZ" sz="1600" dirty="0"/>
              <a:t>Zařízení napájené z baterie (rozměr ≥ </a:t>
            </a:r>
            <a:r>
              <a:rPr lang="el-GR" sz="1600" dirty="0"/>
              <a:t>λ</a:t>
            </a:r>
            <a:r>
              <a:rPr lang="cs-CZ" sz="1600" dirty="0"/>
              <a:t>/4), počáteční kmitočet zkoušky určí velikost zařízení včetně délky kabelů</a:t>
            </a:r>
          </a:p>
          <a:p>
            <a:pPr marL="571500" indent="-571500" eaLnBrk="1" hangingPunct="1">
              <a:buFont typeface="Wingdings" panose="05000000000000000000" pitchFamily="2" charset="2"/>
              <a:buAutoNum type="alphaLcParenR"/>
              <a:defRPr/>
            </a:pPr>
            <a:r>
              <a:rPr lang="cs-CZ" sz="1600" dirty="0"/>
              <a:t>Zařízení připojené do sítě a nepřipojené k jinému zařízení, zařízení zatíženo umělou rukou, počáteční kmitočet 150 kHz</a:t>
            </a:r>
          </a:p>
          <a:p>
            <a:pPr marL="571500" indent="-571500" eaLnBrk="1" hangingPunct="1">
              <a:buFont typeface="Wingdings" panose="05000000000000000000" pitchFamily="2" charset="2"/>
              <a:buAutoNum type="alphaLcParenR"/>
              <a:defRPr/>
            </a:pPr>
            <a:r>
              <a:rPr lang="cs-CZ" sz="1600" dirty="0"/>
              <a:t>Zařízení připojené do sítě a připojené  ovládacími nebo telekomunikačními kabely</a:t>
            </a:r>
            <a:br>
              <a:rPr lang="cs-CZ" sz="1600" dirty="0"/>
            </a:br>
            <a:r>
              <a:rPr lang="cs-CZ" sz="1600" dirty="0"/>
              <a:t>k jinému zařízení, počáteční kmitočet 150 kHz</a:t>
            </a:r>
          </a:p>
          <a:p>
            <a:pPr marL="571500" indent="-571500" eaLnBrk="1" hangingPunct="1">
              <a:lnSpc>
                <a:spcPct val="125000"/>
              </a:lnSpc>
              <a:buFont typeface="Wingdings" panose="05000000000000000000" pitchFamily="2" charset="2"/>
              <a:buAutoNum type="alphaLcParenR"/>
              <a:defRPr/>
            </a:pPr>
            <a:endParaRPr lang="cs-CZ" sz="1400" dirty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sz="1400" b="1" u="sng" dirty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sz="1400" b="1" u="sng" dirty="0"/>
          </a:p>
          <a:p>
            <a:pPr eaLnBrk="1" hangingPunct="1">
              <a:defRPr/>
            </a:pPr>
            <a:endParaRPr lang="cs-CZ" sz="1400" dirty="0"/>
          </a:p>
        </p:txBody>
      </p:sp>
      <p:sp>
        <p:nvSpPr>
          <p:cNvPr id="107523" name="Rectangle 2">
            <a:extLst>
              <a:ext uri="{FF2B5EF4-FFF2-40B4-BE49-F238E27FC236}">
                <a16:creationId xmlns:a16="http://schemas.microsoft.com/office/drawing/2014/main" id="{1DC5641A-2B92-4A37-9312-A8B986C708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07193" y="176513"/>
            <a:ext cx="7140575" cy="652462"/>
          </a:xfrm>
        </p:spPr>
        <p:txBody>
          <a:bodyPr/>
          <a:lstStyle/>
          <a:p>
            <a:pPr algn="l" eaLnBrk="1" hangingPunct="1"/>
            <a:r>
              <a:rPr lang="cs-CZ" altLang="cs-CZ" sz="3200" b="1" dirty="0">
                <a:solidFill>
                  <a:schemeClr val="accent2"/>
                </a:solidFill>
              </a:rPr>
              <a:t>Rušení šířené vedením</a:t>
            </a:r>
            <a:endParaRPr lang="cs-CZ" altLang="cs-CZ" sz="3200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36D76673-7944-4151-9F83-18BD1863A6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4529" y="1270754"/>
            <a:ext cx="5859471" cy="2929736"/>
          </a:xfrm>
          <a:prstGeom prst="rect">
            <a:avLst/>
          </a:prstGeom>
        </p:spPr>
      </p:pic>
      <p:sp>
        <p:nvSpPr>
          <p:cNvPr id="106498" name="Rectangle 3">
            <a:extLst>
              <a:ext uri="{FF2B5EF4-FFF2-40B4-BE49-F238E27FC236}">
                <a16:creationId xmlns:a16="http://schemas.microsoft.com/office/drawing/2014/main" id="{D72F95FC-6CFC-4D89-906B-7B4F84CBF9E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51520" y="1013681"/>
            <a:ext cx="8791640" cy="484088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cs-CZ" altLang="cs-CZ" sz="1800" b="1" dirty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Zkušební úrovně (obvod naprázdno, nemodulovaný signál, efektivní hodnota):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cs-CZ" altLang="cs-CZ" sz="1400" b="1" u="sng" dirty="0"/>
          </a:p>
          <a:p>
            <a:pPr eaLnBrk="1" hangingPunct="1"/>
            <a:endParaRPr lang="cs-CZ" altLang="cs-CZ" sz="1400" dirty="0"/>
          </a:p>
        </p:txBody>
      </p:sp>
      <p:graphicFrame>
        <p:nvGraphicFramePr>
          <p:cNvPr id="89226" name="Group 138">
            <a:extLst>
              <a:ext uri="{FF2B5EF4-FFF2-40B4-BE49-F238E27FC236}">
                <a16:creationId xmlns:a16="http://schemas.microsoft.com/office/drawing/2014/main" id="{B28CCCCC-AA66-4A64-9DD9-E65AECD034EA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140828984"/>
              </p:ext>
            </p:extLst>
          </p:nvPr>
        </p:nvGraphicFramePr>
        <p:xfrm>
          <a:off x="222767" y="1384384"/>
          <a:ext cx="3024187" cy="2749552"/>
        </p:xfrm>
        <a:graphic>
          <a:graphicData uri="http://schemas.openxmlformats.org/drawingml/2006/table">
            <a:tbl>
              <a:tblPr/>
              <a:tblGrid>
                <a:gridCol w="12242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17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66272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Kmitočtový rozsah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150 kHz – 80 MHz</a:t>
                      </a:r>
                    </a:p>
                  </a:txBody>
                  <a:tcPr marL="91459" marR="91459" marT="46163" marB="46163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783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Třída</a:t>
                      </a:r>
                    </a:p>
                  </a:txBody>
                  <a:tcPr marL="91459" marR="91459" marT="46163" marB="46163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Úroveň napětí</a:t>
                      </a:r>
                    </a:p>
                  </a:txBody>
                  <a:tcPr marL="91459" marR="91459" marT="46163" marB="46163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4422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U</a:t>
                      </a:r>
                      <a:r>
                        <a:rPr kumimoji="0" lang="cs-CZ" sz="14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 </a:t>
                      </a: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(dB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µ</a:t>
                      </a: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V)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59" marR="91459" marT="46163" marB="46163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U</a:t>
                      </a:r>
                      <a:r>
                        <a:rPr kumimoji="0" lang="cs-CZ" sz="14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 </a:t>
                      </a: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</a:t>
                      </a: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V)</a:t>
                      </a:r>
                      <a:endParaRPr kumimoji="0" lang="cs-CZ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59" marR="91459" marT="46163" marB="46163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775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L="91459" marR="91459" marT="46163" marB="46163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120</a:t>
                      </a:r>
                    </a:p>
                  </a:txBody>
                  <a:tcPr marL="91459" marR="91459" marT="46163" marB="46163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L="91459" marR="91459" marT="46163" marB="46163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775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L="91459" marR="91459" marT="46163" marB="46163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129,5</a:t>
                      </a:r>
                    </a:p>
                  </a:txBody>
                  <a:tcPr marL="91459" marR="91459" marT="46163" marB="46163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marL="91459" marR="91459" marT="46163" marB="46163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775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marL="91459" marR="91459" marT="46163" marB="46163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140</a:t>
                      </a:r>
                    </a:p>
                  </a:txBody>
                  <a:tcPr marL="91459" marR="91459" marT="46163" marB="46163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</a:t>
                      </a:r>
                    </a:p>
                  </a:txBody>
                  <a:tcPr marL="91459" marR="91459" marT="46163" marB="46163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75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marL="91459" marR="91459" marT="46163" marB="46163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marL="91459" marR="91459" marT="46163" marB="46163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marL="91459" marR="91459" marT="46163" marB="46163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06529" name="Text Box 139">
            <a:extLst>
              <a:ext uri="{FF2B5EF4-FFF2-40B4-BE49-F238E27FC236}">
                <a16:creationId xmlns:a16="http://schemas.microsoft.com/office/drawing/2014/main" id="{00A43270-55CF-4625-A0B7-B49BEE6199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512" y="4133936"/>
            <a:ext cx="4104456" cy="224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0"/>
              </a:spcBef>
              <a:buFontTx/>
              <a:buNone/>
            </a:pPr>
            <a:r>
              <a:rPr lang="cs-CZ" altLang="cs-CZ" sz="1400" dirty="0"/>
              <a:t>Poznámka: Pro vyhodnocování úrovní vf rušivých signálů (pro odolnost i měření emisí) se používají dB a jako vztažná veličina 1 </a:t>
            </a:r>
            <a:r>
              <a:rPr lang="en-US" altLang="cs-CZ" sz="1400" dirty="0">
                <a:cs typeface="Arial" panose="020B0604020202020204" pitchFamily="34" charset="0"/>
              </a:rPr>
              <a:t>µ</a:t>
            </a:r>
            <a:r>
              <a:rPr lang="cs-CZ" altLang="cs-CZ" sz="1400" dirty="0">
                <a:cs typeface="Arial" panose="020B0604020202020204" pitchFamily="34" charset="0"/>
              </a:rPr>
              <a:t>V. Tedy úroveň signálu v dB, který v tomto případě generuje zdroj vf rušení, je dána vztahem: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cs-CZ" altLang="cs-CZ" sz="1400" dirty="0"/>
              <a:t>U</a:t>
            </a:r>
            <a:r>
              <a:rPr lang="cs-CZ" altLang="cs-CZ" sz="1400" baseline="-25000" dirty="0"/>
              <a:t>0</a:t>
            </a:r>
            <a:r>
              <a:rPr lang="cs-CZ" altLang="cs-CZ" sz="1400" dirty="0"/>
              <a:t> (dB</a:t>
            </a:r>
            <a:r>
              <a:rPr lang="en-US" altLang="cs-CZ" sz="1400" dirty="0"/>
              <a:t>µ</a:t>
            </a:r>
            <a:r>
              <a:rPr lang="cs-CZ" altLang="cs-CZ" sz="1400" dirty="0"/>
              <a:t>V) =</a:t>
            </a:r>
            <a:r>
              <a:rPr lang="cs-CZ" altLang="cs-CZ" sz="1800" dirty="0"/>
              <a:t> </a:t>
            </a:r>
            <a:r>
              <a:rPr lang="cs-CZ" altLang="cs-CZ" sz="1400" dirty="0">
                <a:cs typeface="Arial" panose="020B0604020202020204" pitchFamily="34" charset="0"/>
              </a:rPr>
              <a:t>20 log U</a:t>
            </a:r>
            <a:r>
              <a:rPr lang="cs-CZ" altLang="cs-CZ" sz="1400" baseline="-25000" dirty="0">
                <a:cs typeface="Arial" panose="020B0604020202020204" pitchFamily="34" charset="0"/>
              </a:rPr>
              <a:t>0</a:t>
            </a:r>
            <a:r>
              <a:rPr lang="cs-CZ" altLang="cs-CZ" sz="1400" dirty="0">
                <a:cs typeface="Arial" panose="020B0604020202020204" pitchFamily="34" charset="0"/>
              </a:rPr>
              <a:t> (V) / 1 (</a:t>
            </a:r>
            <a:r>
              <a:rPr lang="en-US" altLang="cs-CZ" sz="1400" dirty="0"/>
              <a:t>µ</a:t>
            </a:r>
            <a:r>
              <a:rPr lang="cs-CZ" altLang="cs-CZ" sz="1400" dirty="0"/>
              <a:t>V)</a:t>
            </a:r>
          </a:p>
          <a:p>
            <a:pPr eaLnBrk="1" hangingPunct="1">
              <a:lnSpc>
                <a:spcPct val="125000"/>
              </a:lnSpc>
              <a:spcBef>
                <a:spcPts val="0"/>
              </a:spcBef>
              <a:buFontTx/>
              <a:buNone/>
            </a:pPr>
            <a:r>
              <a:rPr lang="cs-CZ" altLang="cs-CZ" sz="1400" dirty="0"/>
              <a:t>U</a:t>
            </a:r>
            <a:r>
              <a:rPr lang="cs-CZ" altLang="cs-CZ" sz="1400" baseline="-25000" dirty="0"/>
              <a:t>0 </a:t>
            </a:r>
            <a:r>
              <a:rPr lang="cs-CZ" altLang="cs-CZ" sz="1400" dirty="0"/>
              <a:t>(dB</a:t>
            </a:r>
            <a:r>
              <a:rPr lang="en-US" altLang="cs-CZ" sz="1400" dirty="0"/>
              <a:t>µ</a:t>
            </a:r>
            <a:r>
              <a:rPr lang="cs-CZ" altLang="cs-CZ" sz="1400" dirty="0"/>
              <a:t>V) = 20 log 1V / 1</a:t>
            </a:r>
            <a:r>
              <a:rPr lang="en-US" altLang="cs-CZ" sz="1400" dirty="0">
                <a:cs typeface="Arial" panose="020B0604020202020204" pitchFamily="34" charset="0"/>
              </a:rPr>
              <a:t>·</a:t>
            </a:r>
            <a:r>
              <a:rPr lang="cs-CZ" altLang="cs-CZ" sz="1400" dirty="0"/>
              <a:t>10</a:t>
            </a:r>
            <a:r>
              <a:rPr lang="cs-CZ" altLang="cs-CZ" sz="1400" baseline="30000" dirty="0"/>
              <a:t>-6 </a:t>
            </a:r>
            <a:r>
              <a:rPr lang="cs-CZ" altLang="cs-CZ" sz="1400" dirty="0"/>
              <a:t>= 120 dB</a:t>
            </a:r>
          </a:p>
          <a:p>
            <a:pPr eaLnBrk="1" hangingPunct="1">
              <a:lnSpc>
                <a:spcPct val="125000"/>
              </a:lnSpc>
              <a:spcBef>
                <a:spcPct val="50000"/>
              </a:spcBef>
              <a:buFontTx/>
              <a:buNone/>
            </a:pPr>
            <a:r>
              <a:rPr lang="cs-CZ" altLang="cs-CZ" sz="1200" dirty="0"/>
              <a:t>Pro signály šířené prostorem se používá dB</a:t>
            </a:r>
            <a:r>
              <a:rPr lang="en-US" altLang="cs-CZ" sz="1200" dirty="0"/>
              <a:t>µ</a:t>
            </a:r>
            <a:r>
              <a:rPr lang="cs-CZ" altLang="cs-CZ" sz="1200" dirty="0"/>
              <a:t>V/m; pro magnetické pole dB</a:t>
            </a:r>
            <a:r>
              <a:rPr lang="en-US" altLang="cs-CZ" sz="1200" dirty="0"/>
              <a:t>µ</a:t>
            </a:r>
            <a:r>
              <a:rPr lang="cs-CZ" altLang="cs-CZ" sz="1200" dirty="0"/>
              <a:t>A  nebo dB</a:t>
            </a:r>
            <a:r>
              <a:rPr lang="en-US" altLang="cs-CZ" sz="1200" dirty="0"/>
              <a:t>µ</a:t>
            </a:r>
            <a:r>
              <a:rPr lang="cs-CZ" altLang="cs-CZ" sz="1200" dirty="0"/>
              <a:t>A/m; pro výkony </a:t>
            </a:r>
            <a:r>
              <a:rPr lang="cs-CZ" altLang="cs-CZ" sz="1200" dirty="0" err="1"/>
              <a:t>dBm</a:t>
            </a:r>
            <a:r>
              <a:rPr lang="cs-CZ" altLang="cs-CZ" sz="1200" dirty="0"/>
              <a:t>.</a:t>
            </a:r>
            <a:endParaRPr lang="en-US" altLang="cs-CZ" sz="1200" dirty="0"/>
          </a:p>
        </p:txBody>
      </p:sp>
      <p:sp>
        <p:nvSpPr>
          <p:cNvPr id="106530" name="Rectangle 2">
            <a:extLst>
              <a:ext uri="{FF2B5EF4-FFF2-40B4-BE49-F238E27FC236}">
                <a16:creationId xmlns:a16="http://schemas.microsoft.com/office/drawing/2014/main" id="{DDA34624-1683-425E-95FB-AF40E1A98D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07392" y="51471"/>
            <a:ext cx="7458719" cy="962662"/>
          </a:xfrm>
        </p:spPr>
        <p:txBody>
          <a:bodyPr/>
          <a:lstStyle/>
          <a:p>
            <a:pPr algn="l" eaLnBrk="1" hangingPunct="1"/>
            <a:r>
              <a:rPr lang="cs-CZ" altLang="cs-CZ" sz="2800" b="1" dirty="0">
                <a:solidFill>
                  <a:schemeClr val="accent2"/>
                </a:solidFill>
              </a:rPr>
              <a:t>Rušení šířené vedením vyvolané elektromagnetickým polem RF vysílačů</a:t>
            </a:r>
          </a:p>
        </p:txBody>
      </p:sp>
      <p:sp>
        <p:nvSpPr>
          <p:cNvPr id="8" name="Text Box 139">
            <a:extLst>
              <a:ext uri="{FF2B5EF4-FFF2-40B4-BE49-F238E27FC236}">
                <a16:creationId xmlns:a16="http://schemas.microsoft.com/office/drawing/2014/main" id="{52F4D5D2-0E32-468F-8503-EE282D0E0C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0473" y="4177205"/>
            <a:ext cx="4104456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0"/>
              </a:spcBef>
              <a:buFontTx/>
              <a:buNone/>
            </a:pPr>
            <a:r>
              <a:rPr lang="cs-CZ" altLang="cs-CZ" sz="1800" dirty="0"/>
              <a:t>Pro zkoušku se používá amplitudově modulovaný signál sinusovou vlnou</a:t>
            </a:r>
            <a:br>
              <a:rPr lang="cs-CZ" altLang="cs-CZ" sz="1800" dirty="0"/>
            </a:br>
            <a:r>
              <a:rPr lang="cs-CZ" altLang="cs-CZ" sz="1800" dirty="0"/>
              <a:t>1 kHz s hloubkou modulace 80 %. Tvar zkušebního signálu na výstupu vazebního členu u EUT.</a:t>
            </a:r>
            <a:endParaRPr lang="en-US" altLang="cs-CZ" sz="1800" dirty="0"/>
          </a:p>
        </p:txBody>
      </p:sp>
      <p:sp>
        <p:nvSpPr>
          <p:cNvPr id="9" name="Text Box 139">
            <a:extLst>
              <a:ext uri="{FF2B5EF4-FFF2-40B4-BE49-F238E27FC236}">
                <a16:creationId xmlns:a16="http://schemas.microsoft.com/office/drawing/2014/main" id="{D38066BC-3834-4C56-B9F8-50ADDD88F0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5896" y="1518117"/>
            <a:ext cx="2124003" cy="52322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0"/>
              </a:spcBef>
              <a:buFontTx/>
              <a:buNone/>
            </a:pPr>
            <a:r>
              <a:rPr lang="cs-CZ" altLang="cs-CZ" sz="1400" b="1" dirty="0"/>
              <a:t>1,414 V </a:t>
            </a:r>
            <a:r>
              <a:rPr lang="cs-CZ" altLang="cs-CZ" sz="1400" b="1" dirty="0" err="1"/>
              <a:t>peak</a:t>
            </a:r>
            <a:r>
              <a:rPr lang="cs-CZ" altLang="cs-CZ" sz="1400" b="1" dirty="0"/>
              <a:t> (1 </a:t>
            </a:r>
            <a:r>
              <a:rPr lang="cs-CZ" altLang="cs-CZ" sz="1400" b="1" dirty="0" err="1"/>
              <a:t>V</a:t>
            </a:r>
            <a:r>
              <a:rPr lang="cs-CZ" altLang="cs-CZ" sz="1400" b="1" baseline="-25000" dirty="0" err="1"/>
              <a:t>rms</a:t>
            </a:r>
            <a:r>
              <a:rPr lang="cs-CZ" altLang="cs-CZ" sz="1400" b="1" dirty="0"/>
              <a:t>) nemodulovaný signál</a:t>
            </a:r>
            <a:endParaRPr lang="en-US" altLang="cs-CZ" sz="1400" b="1" dirty="0"/>
          </a:p>
        </p:txBody>
      </p:sp>
      <p:sp>
        <p:nvSpPr>
          <p:cNvPr id="10" name="Text Box 139">
            <a:extLst>
              <a:ext uri="{FF2B5EF4-FFF2-40B4-BE49-F238E27FC236}">
                <a16:creationId xmlns:a16="http://schemas.microsoft.com/office/drawing/2014/main" id="{F23E038F-F517-410C-9976-CE1BF2DD85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03370" y="1293383"/>
            <a:ext cx="126014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0"/>
              </a:spcBef>
              <a:buFontTx/>
              <a:buNone/>
            </a:pPr>
            <a:r>
              <a:rPr lang="cs-CZ" altLang="cs-CZ" sz="1400" b="1" dirty="0"/>
              <a:t>1,414 + 80 %</a:t>
            </a:r>
            <a:endParaRPr lang="en-US" altLang="cs-CZ" sz="1400" b="1" dirty="0"/>
          </a:p>
        </p:txBody>
      </p:sp>
      <p:sp>
        <p:nvSpPr>
          <p:cNvPr id="11" name="Text Box 139">
            <a:extLst>
              <a:ext uri="{FF2B5EF4-FFF2-40B4-BE49-F238E27FC236}">
                <a16:creationId xmlns:a16="http://schemas.microsoft.com/office/drawing/2014/main" id="{D23C383F-5174-427A-BA0A-BEB1A78FF0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49700" y="2344914"/>
            <a:ext cx="126014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0"/>
              </a:spcBef>
              <a:buFontTx/>
              <a:buNone/>
            </a:pPr>
            <a:r>
              <a:rPr lang="cs-CZ" altLang="cs-CZ" sz="1400" b="1" dirty="0"/>
              <a:t>1,414 - 80 %</a:t>
            </a:r>
            <a:endParaRPr lang="en-US" altLang="cs-CZ" sz="1400" b="1" dirty="0"/>
          </a:p>
        </p:txBody>
      </p:sp>
      <p:sp>
        <p:nvSpPr>
          <p:cNvPr id="14" name="Text Box 139">
            <a:extLst>
              <a:ext uri="{FF2B5EF4-FFF2-40B4-BE49-F238E27FC236}">
                <a16:creationId xmlns:a16="http://schemas.microsoft.com/office/drawing/2014/main" id="{23ABCAAA-E8DE-4FEA-9B7E-DC00F89C4E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88402" y="2842224"/>
            <a:ext cx="69007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0"/>
              </a:spcBef>
              <a:buFontTx/>
              <a:buNone/>
            </a:pPr>
            <a:r>
              <a:rPr lang="cs-CZ" altLang="cs-CZ" sz="1400" b="1" dirty="0"/>
              <a:t>- 0,28</a:t>
            </a:r>
            <a:endParaRPr lang="en-US" altLang="cs-CZ" sz="1400" b="1" dirty="0"/>
          </a:p>
        </p:txBody>
      </p:sp>
      <p:sp>
        <p:nvSpPr>
          <p:cNvPr id="15" name="Text Box 139">
            <a:extLst>
              <a:ext uri="{FF2B5EF4-FFF2-40B4-BE49-F238E27FC236}">
                <a16:creationId xmlns:a16="http://schemas.microsoft.com/office/drawing/2014/main" id="{343BEB93-DB18-42D6-B74A-158244536D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88402" y="3647800"/>
            <a:ext cx="69007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0"/>
              </a:spcBef>
              <a:buFontTx/>
              <a:buNone/>
            </a:pPr>
            <a:r>
              <a:rPr lang="cs-CZ" altLang="cs-CZ" sz="1400" b="1" dirty="0"/>
              <a:t>- 2,54</a:t>
            </a:r>
            <a:endParaRPr lang="en-US" altLang="cs-CZ" sz="1400" b="1" dirty="0"/>
          </a:p>
        </p:txBody>
      </p:sp>
      <p:cxnSp>
        <p:nvCxnSpPr>
          <p:cNvPr id="7" name="Přímá spojnice 6">
            <a:extLst>
              <a:ext uri="{FF2B5EF4-FFF2-40B4-BE49-F238E27FC236}">
                <a16:creationId xmlns:a16="http://schemas.microsoft.com/office/drawing/2014/main" id="{5262327D-EDE6-475C-9BF9-E8A6D34EB187}"/>
              </a:ext>
            </a:extLst>
          </p:cNvPr>
          <p:cNvCxnSpPr/>
          <p:nvPr/>
        </p:nvCxnSpPr>
        <p:spPr>
          <a:xfrm>
            <a:off x="7520757" y="2616635"/>
            <a:ext cx="57606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Přímá spojnice 17">
            <a:extLst>
              <a:ext uri="{FF2B5EF4-FFF2-40B4-BE49-F238E27FC236}">
                <a16:creationId xmlns:a16="http://schemas.microsoft.com/office/drawing/2014/main" id="{26E6A9DD-F6B0-47BA-B503-42FCB0B80E1F}"/>
              </a:ext>
            </a:extLst>
          </p:cNvPr>
          <p:cNvCxnSpPr/>
          <p:nvPr/>
        </p:nvCxnSpPr>
        <p:spPr>
          <a:xfrm>
            <a:off x="7520757" y="2842224"/>
            <a:ext cx="57606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Box 139">
            <a:extLst>
              <a:ext uri="{FF2B5EF4-FFF2-40B4-BE49-F238E27FC236}">
                <a16:creationId xmlns:a16="http://schemas.microsoft.com/office/drawing/2014/main" id="{D7CDC821-AD65-42C0-963A-D2895E943E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04248" y="1735056"/>
            <a:ext cx="1545172" cy="25200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0"/>
              </a:spcBef>
              <a:buFontTx/>
              <a:buNone/>
            </a:pPr>
            <a:r>
              <a:rPr lang="cs-CZ" altLang="cs-CZ" sz="1400" b="1" dirty="0"/>
              <a:t>80 % modulace</a:t>
            </a:r>
            <a:endParaRPr lang="en-US" altLang="cs-CZ" sz="1400" b="1" dirty="0"/>
          </a:p>
        </p:txBody>
      </p:sp>
    </p:spTree>
    <p:extLst>
      <p:ext uri="{BB962C8B-B14F-4D97-AF65-F5344CB8AC3E}">
        <p14:creationId xmlns:p14="http://schemas.microsoft.com/office/powerpoint/2010/main" val="2485026279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1267" name="Rectangle 5">
                <a:extLst>
                  <a:ext uri="{FF2B5EF4-FFF2-40B4-BE49-F238E27FC236}">
                    <a16:creationId xmlns:a16="http://schemas.microsoft.com/office/drawing/2014/main" id="{B278538A-76E5-4600-811A-598BB295BEAD}"/>
                  </a:ext>
                </a:extLst>
              </p:cNvPr>
              <p:cNvSpPr>
                <a:spLocks noGrp="1" noChangeArrowheads="1"/>
              </p:cNvSpPr>
              <p:nvPr>
                <p:ph type="body" sz="half" idx="1"/>
              </p:nvPr>
            </p:nvSpPr>
            <p:spPr>
              <a:xfrm>
                <a:off x="395536" y="2668852"/>
                <a:ext cx="8352928" cy="3745637"/>
              </a:xfrm>
            </p:spPr>
            <p:txBody>
              <a:bodyPr/>
              <a:lstStyle/>
              <a:p>
                <a:pPr eaLnBrk="1" hangingPunct="1">
                  <a:spcBef>
                    <a:spcPts val="0"/>
                  </a:spcBef>
                  <a:spcAft>
                    <a:spcPts val="600"/>
                  </a:spcAft>
                  <a:buFont typeface="Wingdings" panose="05000000000000000000" pitchFamily="2" charset="2"/>
                  <a:buChar char="§"/>
                  <a:defRPr/>
                </a:pPr>
                <a:r>
                  <a:rPr lang="cs-CZ" altLang="cs-CZ" sz="1400" dirty="0"/>
                  <a:t>G1 – vysokofrekvenční generátor pokrývající požadované kmitočtové pásmo 150 kHz – 80 MHz se schopností amplitudové modulace sinusovým průběhem 1 kHz ± 10 % s hloubkou modulace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cs-CZ" altLang="cs-CZ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cs-CZ" altLang="cs-CZ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80</m:t>
                        </m:r>
                        <m:f>
                          <m:fPr>
                            <m:type m:val="noBar"/>
                            <m:ctrlPr>
                              <a:rPr lang="cs-CZ" altLang="cs-CZ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cs-CZ" altLang="cs-CZ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+5</m:t>
                            </m:r>
                          </m:num>
                          <m:den>
                            <m:r>
                              <a:rPr lang="cs-CZ" altLang="cs-CZ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−20</m:t>
                            </m:r>
                          </m:den>
                        </m:f>
                      </m:e>
                    </m:d>
                    <m:r>
                      <a:rPr lang="cs-CZ" altLang="cs-CZ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%</m:t>
                    </m:r>
                  </m:oMath>
                </a14:m>
                <a:endParaRPr lang="cs-CZ" altLang="cs-CZ" sz="1400" dirty="0"/>
              </a:p>
              <a:p>
                <a:pPr eaLnBrk="1" hangingPunct="1">
                  <a:spcBef>
                    <a:spcPts val="0"/>
                  </a:spcBef>
                  <a:spcAft>
                    <a:spcPts val="600"/>
                  </a:spcAft>
                  <a:buFont typeface="Wingdings" panose="05000000000000000000" pitchFamily="2" charset="2"/>
                  <a:buChar char="§"/>
                  <a:defRPr/>
                </a:pPr>
                <a:r>
                  <a:rPr lang="cs-CZ" altLang="cs-CZ" sz="1400" dirty="0"/>
                  <a:t>generátor je programovatelný (řídící software) s </a:t>
                </a:r>
                <a:r>
                  <a:rPr lang="cs-CZ" altLang="cs-CZ" sz="1400" b="1" dirty="0"/>
                  <a:t>kmitočtově závislými velikostmi kroků</a:t>
                </a:r>
                <a:r>
                  <a:rPr lang="cs-CZ" altLang="cs-CZ" sz="1400" dirty="0"/>
                  <a:t> (krok mezi jednotlivými frekvencemi, na které generátor přelaďuje v rámci požadovaného frekvenčního pásma, je určen jako zvolené procento předchozí frekvence a </a:t>
                </a:r>
                <a:r>
                  <a:rPr lang="cs-CZ" altLang="cs-CZ" sz="1400" b="1" dirty="0"/>
                  <a:t>nesmí překročit 1</a:t>
                </a:r>
                <a:r>
                  <a:rPr lang="cs-CZ" altLang="cs-CZ" sz="1400" dirty="0"/>
                  <a:t> </a:t>
                </a:r>
                <a:r>
                  <a:rPr lang="cs-CZ" altLang="cs-CZ" sz="1400" b="1" dirty="0"/>
                  <a:t>%</a:t>
                </a:r>
                <a:r>
                  <a:rPr lang="cs-CZ" altLang="cs-CZ" sz="1400" dirty="0"/>
                  <a:t>) a </a:t>
                </a:r>
                <a:r>
                  <a:rPr lang="cs-CZ" altLang="cs-CZ" sz="1400" b="1" dirty="0"/>
                  <a:t>dobou prodlevy</a:t>
                </a:r>
                <a:r>
                  <a:rPr lang="cs-CZ" altLang="cs-CZ" sz="1400" dirty="0"/>
                  <a:t> (doba po kterou generátor zůstává na jedné frekvenci </a:t>
                </a:r>
                <a:r>
                  <a:rPr lang="cs-CZ" altLang="cs-CZ" sz="1400" b="1" dirty="0"/>
                  <a:t>nesmí být kratší než 0,5 s</a:t>
                </a:r>
                <a:r>
                  <a:rPr lang="cs-CZ" altLang="cs-CZ" sz="1400" dirty="0"/>
                  <a:t>)</a:t>
                </a:r>
              </a:p>
              <a:p>
                <a:pPr eaLnBrk="1" hangingPunct="1">
                  <a:spcBef>
                    <a:spcPts val="0"/>
                  </a:spcBef>
                  <a:spcAft>
                    <a:spcPts val="600"/>
                  </a:spcAft>
                  <a:buFont typeface="Wingdings" panose="05000000000000000000" pitchFamily="2" charset="2"/>
                  <a:buChar char="§"/>
                  <a:defRPr/>
                </a:pPr>
                <a:r>
                  <a:rPr lang="cs-CZ" altLang="cs-CZ" sz="1400" dirty="0"/>
                  <a:t>T1 – útlumový člen 0…40 dB k řízení výstupní úrovně zkušebního zdroje rušení</a:t>
                </a:r>
              </a:p>
              <a:p>
                <a:pPr eaLnBrk="1" hangingPunct="1">
                  <a:spcBef>
                    <a:spcPts val="0"/>
                  </a:spcBef>
                  <a:spcAft>
                    <a:spcPts val="600"/>
                  </a:spcAft>
                  <a:buFont typeface="Wingdings" panose="05000000000000000000" pitchFamily="2" charset="2"/>
                  <a:buChar char="§"/>
                  <a:defRPr/>
                </a:pPr>
                <a:r>
                  <a:rPr lang="cs-CZ" altLang="cs-CZ" sz="1400" dirty="0"/>
                  <a:t>S1 – vysokofrekvenční spínač</a:t>
                </a:r>
              </a:p>
              <a:p>
                <a:pPr eaLnBrk="1" hangingPunct="1">
                  <a:spcBef>
                    <a:spcPts val="0"/>
                  </a:spcBef>
                  <a:spcAft>
                    <a:spcPts val="600"/>
                  </a:spcAft>
                  <a:buFont typeface="Wingdings" panose="05000000000000000000" pitchFamily="2" charset="2"/>
                  <a:buChar char="§"/>
                  <a:defRPr/>
                </a:pPr>
                <a:r>
                  <a:rPr lang="cs-CZ" altLang="cs-CZ" sz="1400" dirty="0"/>
                  <a:t>PA – zesilovač</a:t>
                </a:r>
              </a:p>
              <a:p>
                <a:pPr eaLnBrk="1" hangingPunct="1">
                  <a:spcBef>
                    <a:spcPts val="0"/>
                  </a:spcBef>
                  <a:spcAft>
                    <a:spcPts val="600"/>
                  </a:spcAft>
                  <a:buFont typeface="Wingdings" panose="05000000000000000000" pitchFamily="2" charset="2"/>
                  <a:buChar char="§"/>
                  <a:defRPr/>
                </a:pPr>
                <a:r>
                  <a:rPr lang="cs-CZ" altLang="cs-CZ" sz="1400" dirty="0"/>
                  <a:t>LPF, HPF – filtry dolní a horní propusti mohou být nutné pro vyloučení interference způsobené harmonickými (rušení AE je vzhledem ke způsobu vyhodnocování zkoušky nežádoucí)</a:t>
                </a:r>
              </a:p>
              <a:p>
                <a:pPr eaLnBrk="1" hangingPunct="1">
                  <a:spcBef>
                    <a:spcPts val="0"/>
                  </a:spcBef>
                  <a:spcAft>
                    <a:spcPts val="600"/>
                  </a:spcAft>
                  <a:buFont typeface="Wingdings" panose="05000000000000000000" pitchFamily="2" charset="2"/>
                  <a:buChar char="§"/>
                  <a:defRPr/>
                </a:pPr>
                <a:r>
                  <a:rPr lang="cs-CZ" altLang="cs-CZ" sz="1400" dirty="0"/>
                  <a:t>T2 – útlumový člen s dostatečným výkonovým dimenzováním, 6 dB, </a:t>
                </a:r>
                <a:r>
                  <a:rPr lang="cs-CZ" altLang="cs-CZ" sz="1400" i="1" dirty="0"/>
                  <a:t>Z</a:t>
                </a:r>
                <a:r>
                  <a:rPr lang="cs-CZ" altLang="cs-CZ" sz="1400" baseline="-25000" dirty="0"/>
                  <a:t>0</a:t>
                </a:r>
                <a:r>
                  <a:rPr lang="cs-CZ" altLang="cs-CZ" sz="1400" dirty="0"/>
                  <a:t>= 50 </a:t>
                </a:r>
                <a:r>
                  <a:rPr lang="el-GR" altLang="cs-CZ" sz="1400" dirty="0">
                    <a:cs typeface="Arial" panose="020B0604020202020204" pitchFamily="34" charset="0"/>
                  </a:rPr>
                  <a:t>Ω</a:t>
                </a:r>
                <a:r>
                  <a:rPr lang="cs-CZ" altLang="cs-CZ" sz="1400" dirty="0">
                    <a:cs typeface="Arial" panose="020B0604020202020204" pitchFamily="34" charset="0"/>
                  </a:rPr>
                  <a:t>, redukuje VSWR k výkonovému zesilovači v důsledku nepřizpůsobení vazebního prostředku (VSWR - </a:t>
                </a:r>
                <a:r>
                  <a:rPr lang="cs-CZ" altLang="cs-CZ" sz="1400" dirty="0" err="1">
                    <a:cs typeface="Arial" panose="020B0604020202020204" pitchFamily="34" charset="0"/>
                  </a:rPr>
                  <a:t>Voltage</a:t>
                </a:r>
                <a:r>
                  <a:rPr lang="cs-CZ" altLang="cs-CZ" sz="1400" dirty="0">
                    <a:cs typeface="Arial" panose="020B0604020202020204" pitchFamily="34" charset="0"/>
                  </a:rPr>
                  <a:t> </a:t>
                </a:r>
                <a:r>
                  <a:rPr lang="cs-CZ" altLang="cs-CZ" sz="1400" dirty="0" err="1">
                    <a:cs typeface="Arial" panose="020B0604020202020204" pitchFamily="34" charset="0"/>
                  </a:rPr>
                  <a:t>Standing</a:t>
                </a:r>
                <a:r>
                  <a:rPr lang="cs-CZ" altLang="cs-CZ" sz="1400" dirty="0">
                    <a:cs typeface="Arial" panose="020B0604020202020204" pitchFamily="34" charset="0"/>
                  </a:rPr>
                  <a:t> </a:t>
                </a:r>
                <a:r>
                  <a:rPr lang="cs-CZ" altLang="cs-CZ" sz="1400" dirty="0" err="1">
                    <a:cs typeface="Arial" panose="020B0604020202020204" pitchFamily="34" charset="0"/>
                  </a:rPr>
                  <a:t>Wave</a:t>
                </a:r>
                <a:r>
                  <a:rPr lang="cs-CZ" altLang="cs-CZ" sz="1400" dirty="0">
                    <a:cs typeface="Arial" panose="020B0604020202020204" pitchFamily="34" charset="0"/>
                  </a:rPr>
                  <a:t> Ratio - napěťový poměr stojatých vln = poměr maximální a sousední minimální hodnoty napětí podél vedení)</a:t>
                </a:r>
                <a:endParaRPr lang="el-GR" altLang="cs-CZ" sz="1400" dirty="0">
                  <a:cs typeface="Arial" panose="020B0604020202020204" pitchFamily="34" charset="0"/>
                </a:endParaRPr>
              </a:p>
              <a:p>
                <a:pPr eaLnBrk="1" hangingPunct="1">
                  <a:lnSpc>
                    <a:spcPct val="80000"/>
                  </a:lnSpc>
                  <a:defRPr/>
                </a:pPr>
                <a:endParaRPr lang="cs-CZ" altLang="cs-CZ" sz="1200" dirty="0"/>
              </a:p>
              <a:p>
                <a:pPr eaLnBrk="1" hangingPunct="1">
                  <a:lnSpc>
                    <a:spcPct val="80000"/>
                  </a:lnSpc>
                  <a:defRPr/>
                </a:pPr>
                <a:endParaRPr lang="cs-CZ" altLang="cs-CZ" sz="1200" b="1" dirty="0"/>
              </a:p>
            </p:txBody>
          </p:sp>
        </mc:Choice>
        <mc:Fallback xmlns="">
          <p:sp>
            <p:nvSpPr>
              <p:cNvPr id="11267" name="Rectangle 5">
                <a:extLst>
                  <a:ext uri="{FF2B5EF4-FFF2-40B4-BE49-F238E27FC236}">
                    <a16:creationId xmlns:a16="http://schemas.microsoft.com/office/drawing/2014/main" id="{B278538A-76E5-4600-811A-598BB295BEA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1"/>
              </p:nvPr>
            </p:nvSpPr>
            <p:spPr>
              <a:xfrm>
                <a:off x="395536" y="2668852"/>
                <a:ext cx="8352928" cy="3745637"/>
              </a:xfrm>
              <a:blipFill>
                <a:blip r:embed="rId2"/>
                <a:stretch>
                  <a:fillRect l="-146" t="-326" b="-8795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0597" name="Rectangle 2">
            <a:extLst>
              <a:ext uri="{FF2B5EF4-FFF2-40B4-BE49-F238E27FC236}">
                <a16:creationId xmlns:a16="http://schemas.microsoft.com/office/drawing/2014/main" id="{0E7D5977-57E3-412D-9A42-2773518BE7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3568" y="115411"/>
            <a:ext cx="7570738" cy="929481"/>
          </a:xfrm>
        </p:spPr>
        <p:txBody>
          <a:bodyPr/>
          <a:lstStyle/>
          <a:p>
            <a:pPr algn="l" eaLnBrk="1" hangingPunct="1"/>
            <a:r>
              <a:rPr lang="cs-CZ" altLang="cs-CZ" sz="2800" b="1" dirty="0">
                <a:solidFill>
                  <a:schemeClr val="accent2"/>
                </a:solidFill>
              </a:rPr>
              <a:t>Sestava zkušebního generátoru RF rušení</a:t>
            </a:r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675D6DBA-C9B5-4F37-B721-8D25814B8F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36712"/>
            <a:ext cx="9144000" cy="1804631"/>
          </a:xfrm>
          <a:prstGeom prst="rect">
            <a:avLst/>
          </a:prstGeom>
        </p:spPr>
      </p:pic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5" name="Rectangle 2">
            <a:extLst>
              <a:ext uri="{FF2B5EF4-FFF2-40B4-BE49-F238E27FC236}">
                <a16:creationId xmlns:a16="http://schemas.microsoft.com/office/drawing/2014/main" id="{5002289C-5417-4C38-BE48-5F6F6EBB69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1008" y="172797"/>
            <a:ext cx="8427455" cy="1001489"/>
          </a:xfrm>
        </p:spPr>
        <p:txBody>
          <a:bodyPr/>
          <a:lstStyle/>
          <a:p>
            <a:pPr algn="l" eaLnBrk="1" hangingPunct="1"/>
            <a:r>
              <a:rPr lang="cs-CZ" altLang="cs-CZ" sz="2800" b="1" dirty="0">
                <a:solidFill>
                  <a:schemeClr val="accent2"/>
                </a:solidFill>
              </a:rPr>
              <a:t>Schéma zkušební sestavy s vazební/oddělovací sítí CDN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2424AC40-08A6-4292-BAC1-8EF6D8D63E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008" y="3349425"/>
            <a:ext cx="8685212" cy="3127816"/>
          </a:xfrm>
          <a:prstGeom prst="rect">
            <a:avLst/>
          </a:prstGeom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D1967D4C-8391-4A06-ACC0-DA985EB79F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7649" y="1055973"/>
            <a:ext cx="6385343" cy="2103625"/>
          </a:xfrm>
          <a:prstGeom prst="rect">
            <a:avLst/>
          </a:prstGeom>
        </p:spPr>
      </p:pic>
      <p:sp>
        <p:nvSpPr>
          <p:cNvPr id="109573" name="Text Box 38">
            <a:extLst>
              <a:ext uri="{FF2B5EF4-FFF2-40B4-BE49-F238E27FC236}">
                <a16:creationId xmlns:a16="http://schemas.microsoft.com/office/drawing/2014/main" id="{99415DEB-3800-4375-B3B0-C70BAC9DC2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568" y="3398363"/>
            <a:ext cx="2363647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540000" eaLnBrk="1" hangingPunct="1">
              <a:spcBef>
                <a:spcPts val="0"/>
              </a:spcBef>
              <a:buFontTx/>
              <a:buNone/>
            </a:pPr>
            <a:r>
              <a:rPr lang="cs-CZ" altLang="cs-CZ" sz="1400" dirty="0"/>
              <a:t>T	zakončení 50 </a:t>
            </a:r>
            <a:r>
              <a:rPr lang="el-GR" altLang="cs-CZ" sz="1400" dirty="0"/>
              <a:t>Ω</a:t>
            </a:r>
            <a:endParaRPr lang="cs-CZ" altLang="cs-CZ" sz="1400" dirty="0"/>
          </a:p>
          <a:p>
            <a:pPr defTabSz="540000" eaLnBrk="1" hangingPunct="1">
              <a:spcBef>
                <a:spcPts val="0"/>
              </a:spcBef>
              <a:buFontTx/>
              <a:buNone/>
            </a:pPr>
            <a:r>
              <a:rPr lang="cs-CZ" altLang="cs-CZ" sz="1400" dirty="0"/>
              <a:t>T2	útlumový člen 6 dB</a:t>
            </a:r>
          </a:p>
          <a:p>
            <a:pPr defTabSz="540000" eaLnBrk="1" hangingPunct="1">
              <a:spcBef>
                <a:spcPts val="0"/>
              </a:spcBef>
              <a:buFontTx/>
              <a:buNone/>
            </a:pPr>
            <a:r>
              <a:rPr lang="cs-CZ" altLang="cs-CZ" sz="1400" dirty="0"/>
              <a:t>AE	pomocné zařízení</a:t>
            </a:r>
          </a:p>
        </p:txBody>
      </p:sp>
      <p:sp>
        <p:nvSpPr>
          <p:cNvPr id="6" name="Text Box 38">
            <a:extLst>
              <a:ext uri="{FF2B5EF4-FFF2-40B4-BE49-F238E27FC236}">
                <a16:creationId xmlns:a16="http://schemas.microsoft.com/office/drawing/2014/main" id="{E6309AC4-C44E-41E5-AF76-A3B6C9B13B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09264" y="1268760"/>
            <a:ext cx="140289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540000" eaLnBrk="1" hangingPunct="1">
              <a:spcBef>
                <a:spcPts val="0"/>
              </a:spcBef>
              <a:buFontTx/>
              <a:buNone/>
            </a:pPr>
            <a:r>
              <a:rPr lang="cs-CZ" altLang="cs-CZ" sz="1400" b="1" dirty="0"/>
              <a:t>RF generátor</a:t>
            </a:r>
          </a:p>
        </p:txBody>
      </p:sp>
      <p:sp>
        <p:nvSpPr>
          <p:cNvPr id="8" name="Text Box 38">
            <a:extLst>
              <a:ext uri="{FF2B5EF4-FFF2-40B4-BE49-F238E27FC236}">
                <a16:creationId xmlns:a16="http://schemas.microsoft.com/office/drawing/2014/main" id="{8BEC098C-9023-4E1F-B319-0454155106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8104" y="2988646"/>
            <a:ext cx="245079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540000" eaLnBrk="1" hangingPunct="1">
              <a:spcBef>
                <a:spcPts val="0"/>
              </a:spcBef>
              <a:buFontTx/>
              <a:buNone/>
            </a:pPr>
            <a:r>
              <a:rPr lang="cs-CZ" altLang="cs-CZ" sz="1400" b="1" dirty="0"/>
              <a:t>výstup zkušebního signálu</a:t>
            </a:r>
          </a:p>
        </p:txBody>
      </p:sp>
      <p:cxnSp>
        <p:nvCxnSpPr>
          <p:cNvPr id="3" name="Přímá spojnice se šipkou 2">
            <a:extLst>
              <a:ext uri="{FF2B5EF4-FFF2-40B4-BE49-F238E27FC236}">
                <a16:creationId xmlns:a16="http://schemas.microsoft.com/office/drawing/2014/main" id="{824513B9-2347-43E9-9B55-F5E36AB00671}"/>
              </a:ext>
            </a:extLst>
          </p:cNvPr>
          <p:cNvCxnSpPr>
            <a:cxnSpLocks/>
          </p:cNvCxnSpPr>
          <p:nvPr/>
        </p:nvCxnSpPr>
        <p:spPr>
          <a:xfrm flipV="1">
            <a:off x="7092280" y="2420889"/>
            <a:ext cx="504056" cy="61906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Box 38">
            <a:extLst>
              <a:ext uri="{FF2B5EF4-FFF2-40B4-BE49-F238E27FC236}">
                <a16:creationId xmlns:a16="http://schemas.microsoft.com/office/drawing/2014/main" id="{A231A295-87BD-40AD-B671-884904C46E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61261" y="1589488"/>
            <a:ext cx="126502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540000" eaLnBrk="1" hangingPunct="1">
              <a:spcBef>
                <a:spcPts val="0"/>
              </a:spcBef>
              <a:buFontTx/>
              <a:buNone/>
            </a:pPr>
            <a:r>
              <a:rPr lang="cs-CZ" altLang="cs-CZ" sz="1400" b="1" dirty="0"/>
              <a:t>měřicí vstup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Teseq: KEMZ 801">
            <a:extLst>
              <a:ext uri="{FF2B5EF4-FFF2-40B4-BE49-F238E27FC236}">
                <a16:creationId xmlns:a16="http://schemas.microsoft.com/office/drawing/2014/main" id="{C1BE6C1A-852D-4EE5-97B7-F619DC3376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224" y="3479115"/>
            <a:ext cx="6984776" cy="3378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8318DC20-CA06-4AB1-B47B-3425516A42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92372"/>
            <a:ext cx="9144000" cy="3404382"/>
          </a:xfrm>
          <a:prstGeom prst="rect">
            <a:avLst/>
          </a:prstGeom>
        </p:spPr>
      </p:pic>
      <p:sp>
        <p:nvSpPr>
          <p:cNvPr id="109575" name="Rectangle 2">
            <a:extLst>
              <a:ext uri="{FF2B5EF4-FFF2-40B4-BE49-F238E27FC236}">
                <a16:creationId xmlns:a16="http://schemas.microsoft.com/office/drawing/2014/main" id="{5002289C-5417-4C38-BE48-5F6F6EBB69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1520" y="91627"/>
            <a:ext cx="8427455" cy="1001489"/>
          </a:xfrm>
        </p:spPr>
        <p:txBody>
          <a:bodyPr/>
          <a:lstStyle/>
          <a:p>
            <a:pPr algn="l" eaLnBrk="1" hangingPunct="1"/>
            <a:r>
              <a:rPr lang="cs-CZ" altLang="cs-CZ" sz="2800" b="1" dirty="0">
                <a:solidFill>
                  <a:schemeClr val="accent2"/>
                </a:solidFill>
              </a:rPr>
              <a:t>Schéma zkušební sestavy pro proudové nebo elektromagnetické kleště</a:t>
            </a:r>
          </a:p>
        </p:txBody>
      </p:sp>
      <p:sp>
        <p:nvSpPr>
          <p:cNvPr id="11" name="Text Box 38">
            <a:extLst>
              <a:ext uri="{FF2B5EF4-FFF2-40B4-BE49-F238E27FC236}">
                <a16:creationId xmlns:a16="http://schemas.microsoft.com/office/drawing/2014/main" id="{C788CF01-48A0-4984-B671-7D9676CAA7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20072" y="5517232"/>
            <a:ext cx="131174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cs-CZ" sz="1800" b="1" dirty="0">
                <a:solidFill>
                  <a:srgbClr val="FFFF00"/>
                </a:solidFill>
              </a:rPr>
              <a:t>EM clamp</a:t>
            </a:r>
          </a:p>
        </p:txBody>
      </p:sp>
      <p:sp>
        <p:nvSpPr>
          <p:cNvPr id="7" name="Text Box 38">
            <a:extLst>
              <a:ext uri="{FF2B5EF4-FFF2-40B4-BE49-F238E27FC236}">
                <a16:creationId xmlns:a16="http://schemas.microsoft.com/office/drawing/2014/main" id="{3A910CC0-2175-4DA4-B2A2-2244A25A46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0793" y="3758835"/>
            <a:ext cx="2363647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540000" eaLnBrk="1" hangingPunct="1">
              <a:spcBef>
                <a:spcPts val="0"/>
              </a:spcBef>
              <a:buFontTx/>
              <a:buNone/>
            </a:pPr>
            <a:r>
              <a:rPr lang="cs-CZ" altLang="cs-CZ" sz="1400" dirty="0"/>
              <a:t>T	zakončení 50 </a:t>
            </a:r>
            <a:r>
              <a:rPr lang="el-GR" altLang="cs-CZ" sz="1400" dirty="0"/>
              <a:t>Ω</a:t>
            </a:r>
            <a:endParaRPr lang="cs-CZ" altLang="cs-CZ" sz="1400" dirty="0"/>
          </a:p>
          <a:p>
            <a:pPr defTabSz="540000" eaLnBrk="1" hangingPunct="1">
              <a:spcBef>
                <a:spcPts val="0"/>
              </a:spcBef>
              <a:buFontTx/>
              <a:buNone/>
            </a:pPr>
            <a:r>
              <a:rPr lang="cs-CZ" altLang="cs-CZ" sz="1400" dirty="0"/>
              <a:t>T2	útlumový člen 6 dB</a:t>
            </a:r>
          </a:p>
          <a:p>
            <a:pPr defTabSz="540000" eaLnBrk="1" hangingPunct="1">
              <a:spcBef>
                <a:spcPts val="0"/>
              </a:spcBef>
              <a:buFontTx/>
              <a:buNone/>
            </a:pPr>
            <a:r>
              <a:rPr lang="cs-CZ" altLang="cs-CZ" sz="1400" dirty="0"/>
              <a:t>AE	pomocné zařízení</a:t>
            </a:r>
          </a:p>
        </p:txBody>
      </p:sp>
    </p:spTree>
    <p:extLst>
      <p:ext uri="{BB962C8B-B14F-4D97-AF65-F5344CB8AC3E}">
        <p14:creationId xmlns:p14="http://schemas.microsoft.com/office/powerpoint/2010/main" val="950569792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ek 8">
            <a:extLst>
              <a:ext uri="{FF2B5EF4-FFF2-40B4-BE49-F238E27FC236}">
                <a16:creationId xmlns:a16="http://schemas.microsoft.com/office/drawing/2014/main" id="{CD4A0A87-D890-481A-9F89-DB5692301B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019" y="332656"/>
            <a:ext cx="8693961" cy="3689878"/>
          </a:xfrm>
          <a:prstGeom prst="rect">
            <a:avLst/>
          </a:prstGeom>
        </p:spPr>
      </p:pic>
      <p:sp>
        <p:nvSpPr>
          <p:cNvPr id="110597" name="Rectangle 2">
            <a:extLst>
              <a:ext uri="{FF2B5EF4-FFF2-40B4-BE49-F238E27FC236}">
                <a16:creationId xmlns:a16="http://schemas.microsoft.com/office/drawing/2014/main" id="{0E7D5977-57E3-412D-9A42-2773518BE7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51920" y="90512"/>
            <a:ext cx="5160884" cy="649293"/>
          </a:xfrm>
        </p:spPr>
        <p:txBody>
          <a:bodyPr/>
          <a:lstStyle/>
          <a:p>
            <a:pPr algn="l" eaLnBrk="1" hangingPunct="1"/>
            <a:r>
              <a:rPr lang="cs-CZ" altLang="cs-CZ" sz="2000" b="1" u="sng" dirty="0">
                <a:solidFill>
                  <a:schemeClr val="accent2"/>
                </a:solidFill>
              </a:rPr>
              <a:t>Způsoby injektování RF rušení do vodičů</a:t>
            </a:r>
            <a:br>
              <a:rPr lang="cs-CZ" altLang="cs-CZ" sz="2000" b="1" dirty="0">
                <a:solidFill>
                  <a:schemeClr val="accent2"/>
                </a:solidFill>
              </a:rPr>
            </a:br>
            <a:r>
              <a:rPr lang="cs-CZ" altLang="cs-CZ" sz="2000" b="1" dirty="0">
                <a:solidFill>
                  <a:schemeClr val="accent2"/>
                </a:solidFill>
              </a:rPr>
              <a:t>- přímé injektování do stíněných kabelů</a:t>
            </a:r>
          </a:p>
        </p:txBody>
      </p:sp>
      <p:pic>
        <p:nvPicPr>
          <p:cNvPr id="13" name="Obrázek 12">
            <a:extLst>
              <a:ext uri="{FF2B5EF4-FFF2-40B4-BE49-F238E27FC236}">
                <a16:creationId xmlns:a16="http://schemas.microsoft.com/office/drawing/2014/main" id="{DE811372-E4F3-45F8-9A7E-56F520D459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421" y="3903294"/>
            <a:ext cx="8810809" cy="2864194"/>
          </a:xfrm>
          <a:prstGeom prst="rect">
            <a:avLst/>
          </a:prstGeom>
        </p:spPr>
      </p:pic>
      <p:sp>
        <p:nvSpPr>
          <p:cNvPr id="16" name="Rectangle 2">
            <a:extLst>
              <a:ext uri="{FF2B5EF4-FFF2-40B4-BE49-F238E27FC236}">
                <a16:creationId xmlns:a16="http://schemas.microsoft.com/office/drawing/2014/main" id="{7B80609A-974B-4100-844D-896E319499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019" y="3254001"/>
            <a:ext cx="4716016" cy="6492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cs-CZ" altLang="cs-CZ" sz="2000" b="1" dirty="0">
                <a:solidFill>
                  <a:schemeClr val="accent2"/>
                </a:solidFill>
              </a:rPr>
              <a:t>- injektování s použitím EM kleští</a:t>
            </a:r>
          </a:p>
        </p:txBody>
      </p:sp>
    </p:spTree>
    <p:extLst>
      <p:ext uri="{BB962C8B-B14F-4D97-AF65-F5344CB8AC3E}">
        <p14:creationId xmlns:p14="http://schemas.microsoft.com/office/powerpoint/2010/main" val="3089486222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A2D9F295-9ADD-4A7A-91D2-E0C457F190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60000">
            <a:off x="4396281" y="99480"/>
            <a:ext cx="4586697" cy="4658816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24C99E92-D44F-4026-8DD6-C5200C8E39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945109"/>
            <a:ext cx="6156176" cy="2714135"/>
          </a:xfrm>
          <a:prstGeom prst="rect">
            <a:avLst/>
          </a:prstGeom>
        </p:spPr>
      </p:pic>
      <p:sp>
        <p:nvSpPr>
          <p:cNvPr id="110597" name="Rectangle 2">
            <a:extLst>
              <a:ext uri="{FF2B5EF4-FFF2-40B4-BE49-F238E27FC236}">
                <a16:creationId xmlns:a16="http://schemas.microsoft.com/office/drawing/2014/main" id="{0E7D5977-57E3-412D-9A42-2773518BE7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41384" y="187209"/>
            <a:ext cx="3816424" cy="2665727"/>
          </a:xfrm>
        </p:spPr>
        <p:txBody>
          <a:bodyPr/>
          <a:lstStyle/>
          <a:p>
            <a:pPr algn="l" eaLnBrk="1" hangingPunct="1"/>
            <a:r>
              <a:rPr lang="cs-CZ" altLang="cs-CZ" sz="2800" b="1" dirty="0">
                <a:solidFill>
                  <a:schemeClr val="accent2"/>
                </a:solidFill>
              </a:rPr>
              <a:t>Způsoby injektování RF rušení do vodičů</a:t>
            </a:r>
            <a:br>
              <a:rPr lang="cs-CZ" altLang="cs-CZ" sz="2800" b="1" dirty="0">
                <a:solidFill>
                  <a:schemeClr val="accent2"/>
                </a:solidFill>
              </a:rPr>
            </a:br>
            <a:r>
              <a:rPr lang="cs-CZ" altLang="cs-CZ" sz="2800" b="1" dirty="0">
                <a:solidFill>
                  <a:schemeClr val="accent2"/>
                </a:solidFill>
              </a:rPr>
              <a:t>- vazba na nestíněné kabely s použitím vazební/</a:t>
            </a:r>
            <a:br>
              <a:rPr lang="cs-CZ" altLang="cs-CZ" sz="2800" b="1" dirty="0">
                <a:solidFill>
                  <a:schemeClr val="accent2"/>
                </a:solidFill>
              </a:rPr>
            </a:br>
            <a:r>
              <a:rPr lang="cs-CZ" altLang="cs-CZ" sz="2800" b="1" dirty="0">
                <a:solidFill>
                  <a:schemeClr val="accent2"/>
                </a:solidFill>
              </a:rPr>
              <a:t>oddělovací sítě CDN</a:t>
            </a:r>
          </a:p>
        </p:txBody>
      </p:sp>
      <p:sp>
        <p:nvSpPr>
          <p:cNvPr id="18" name="Text Box 139">
            <a:extLst>
              <a:ext uri="{FF2B5EF4-FFF2-40B4-BE49-F238E27FC236}">
                <a16:creationId xmlns:a16="http://schemas.microsoft.com/office/drawing/2014/main" id="{DEB83643-B9F4-48F4-8F37-76B8FB023D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9477" y="4797152"/>
            <a:ext cx="3324523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0"/>
              </a:spcBef>
              <a:buFontTx/>
              <a:buNone/>
            </a:pPr>
            <a:r>
              <a:rPr lang="cs-CZ" altLang="cs-CZ" sz="1600" i="1" dirty="0" err="1"/>
              <a:t>C</a:t>
            </a:r>
            <a:r>
              <a:rPr lang="cs-CZ" altLang="cs-CZ" sz="1600" i="1" baseline="-25000" dirty="0" err="1"/>
              <a:t>dec</a:t>
            </a:r>
            <a:r>
              <a:rPr lang="cs-CZ" altLang="cs-CZ" sz="1600" dirty="0"/>
              <a:t> = 47 </a:t>
            </a:r>
            <a:r>
              <a:rPr lang="cs-CZ" altLang="cs-CZ" sz="1600" dirty="0" err="1"/>
              <a:t>nF</a:t>
            </a:r>
            <a:r>
              <a:rPr lang="cs-CZ" altLang="cs-CZ" sz="1600" dirty="0"/>
              <a:t>, L(150 kHz)≥ 280 </a:t>
            </a:r>
            <a:r>
              <a:rPr lang="el-GR" altLang="cs-CZ" sz="1600" dirty="0"/>
              <a:t>μ</a:t>
            </a:r>
            <a:r>
              <a:rPr lang="cs-CZ" altLang="cs-CZ" sz="1600" dirty="0"/>
              <a:t>H. Nízkofrekvenční indukčnost – </a:t>
            </a:r>
            <a:br>
              <a:rPr lang="cs-CZ" altLang="cs-CZ" sz="1600" dirty="0"/>
            </a:br>
            <a:r>
              <a:rPr lang="cs-CZ" altLang="cs-CZ" sz="1600" dirty="0"/>
              <a:t>17 závitů na feritovém toroidu </a:t>
            </a:r>
            <a:r>
              <a:rPr lang="cs-CZ" altLang="cs-CZ" sz="1600" dirty="0" err="1"/>
              <a:t>NiZn</a:t>
            </a:r>
            <a:r>
              <a:rPr lang="cs-CZ" altLang="cs-CZ" sz="1600" dirty="0"/>
              <a:t>, </a:t>
            </a:r>
            <a:r>
              <a:rPr lang="el-GR" altLang="cs-CZ" sz="1600" i="1" dirty="0"/>
              <a:t>μ</a:t>
            </a:r>
            <a:r>
              <a:rPr lang="cs-CZ" altLang="cs-CZ" sz="1600" i="1" baseline="-25000" dirty="0"/>
              <a:t>r</a:t>
            </a:r>
            <a:r>
              <a:rPr lang="cs-CZ" altLang="cs-CZ" sz="1600" dirty="0"/>
              <a:t> = 1200.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cs-CZ" altLang="cs-CZ" sz="1600" dirty="0"/>
              <a:t>Vysokofrekvenční indukčnost – </a:t>
            </a:r>
            <a:br>
              <a:rPr lang="cs-CZ" altLang="cs-CZ" sz="1600" dirty="0"/>
            </a:br>
            <a:r>
              <a:rPr lang="cs-CZ" altLang="cs-CZ" sz="1600" dirty="0"/>
              <a:t>2 – 4  feritové toroidy (tvoří trubku) </a:t>
            </a:r>
            <a:r>
              <a:rPr lang="cs-CZ" altLang="cs-CZ" sz="1600" dirty="0" err="1"/>
              <a:t>NiZn</a:t>
            </a:r>
            <a:r>
              <a:rPr lang="cs-CZ" altLang="cs-CZ" sz="1600" dirty="0"/>
              <a:t>, </a:t>
            </a:r>
            <a:r>
              <a:rPr lang="el-GR" altLang="cs-CZ" sz="1600" i="1" dirty="0"/>
              <a:t>μ</a:t>
            </a:r>
            <a:r>
              <a:rPr lang="cs-CZ" altLang="cs-CZ" sz="1600" i="1" baseline="-25000" dirty="0"/>
              <a:t>r</a:t>
            </a:r>
            <a:r>
              <a:rPr lang="cs-CZ" altLang="cs-CZ" sz="1600" dirty="0"/>
              <a:t> = 700. </a:t>
            </a:r>
            <a:endParaRPr lang="en-US" altLang="cs-CZ" sz="1600" dirty="0"/>
          </a:p>
        </p:txBody>
      </p:sp>
      <p:sp>
        <p:nvSpPr>
          <p:cNvPr id="20" name="Šipka: dolů 19">
            <a:extLst>
              <a:ext uri="{FF2B5EF4-FFF2-40B4-BE49-F238E27FC236}">
                <a16:creationId xmlns:a16="http://schemas.microsoft.com/office/drawing/2014/main" id="{A0098FFE-66F6-41C8-932D-FEEA0530CF97}"/>
              </a:ext>
            </a:extLst>
          </p:cNvPr>
          <p:cNvSpPr/>
          <p:nvPr/>
        </p:nvSpPr>
        <p:spPr>
          <a:xfrm rot="20270900">
            <a:off x="1368152" y="2800884"/>
            <a:ext cx="432048" cy="1666336"/>
          </a:xfrm>
          <a:prstGeom prst="downArrow">
            <a:avLst>
              <a:gd name="adj1" fmla="val 50000"/>
              <a:gd name="adj2" fmla="val 95820"/>
            </a:avLst>
          </a:prstGeom>
          <a:ln w="19050"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1" name="Šipka: doprava 20">
            <a:extLst>
              <a:ext uri="{FF2B5EF4-FFF2-40B4-BE49-F238E27FC236}">
                <a16:creationId xmlns:a16="http://schemas.microsoft.com/office/drawing/2014/main" id="{14F43BEE-7765-4299-8160-BA64FD293966}"/>
              </a:ext>
            </a:extLst>
          </p:cNvPr>
          <p:cNvSpPr/>
          <p:nvPr/>
        </p:nvSpPr>
        <p:spPr>
          <a:xfrm rot="21282587">
            <a:off x="1846872" y="1772816"/>
            <a:ext cx="4104456" cy="432048"/>
          </a:xfrm>
          <a:prstGeom prst="rightArrow">
            <a:avLst/>
          </a:prstGeom>
          <a:ln w="19050"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39882208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Teseq CIP 9136A Bulk Current Injection Test Clamp - The EMC Shop">
            <a:extLst>
              <a:ext uri="{FF2B5EF4-FFF2-40B4-BE49-F238E27FC236}">
                <a16:creationId xmlns:a16="http://schemas.microsoft.com/office/drawing/2014/main" id="{75D167CD-C2F4-4A67-8E72-994FFF1476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961" y="3235558"/>
            <a:ext cx="3550877" cy="3550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Teseq: KEMZ 801">
            <a:extLst>
              <a:ext uri="{FF2B5EF4-FFF2-40B4-BE49-F238E27FC236}">
                <a16:creationId xmlns:a16="http://schemas.microsoft.com/office/drawing/2014/main" id="{E4ED72BC-10BF-4D26-A8ED-C487AF014B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9839" y="2019192"/>
            <a:ext cx="5007272" cy="4813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1618" name="Rectangle 2">
            <a:extLst>
              <a:ext uri="{FF2B5EF4-FFF2-40B4-BE49-F238E27FC236}">
                <a16:creationId xmlns:a16="http://schemas.microsoft.com/office/drawing/2014/main" id="{0C764FD9-4A7D-42BF-8551-67320B5C7A67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53775" y="704780"/>
            <a:ext cx="8435975" cy="1789187"/>
          </a:xfrm>
        </p:spPr>
        <p:txBody>
          <a:bodyPr/>
          <a:lstStyle/>
          <a:p>
            <a:pPr eaLnBrk="1" hangingPunct="1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cs-CZ" altLang="cs-CZ" sz="1600" dirty="0"/>
              <a:t>pro </a:t>
            </a:r>
            <a:r>
              <a:rPr lang="cs-CZ" altLang="cs-CZ" sz="1600" b="1" dirty="0"/>
              <a:t>vytvoření vhodné vazby rušivého signálu</a:t>
            </a:r>
            <a:r>
              <a:rPr lang="cs-CZ" altLang="cs-CZ" sz="1600" dirty="0"/>
              <a:t> (v požadovaném kmitočtovém rozsahu s definovanou nesymetrickou impedancí proti referenční zemní rovině na vstupu/výstupu EUT 150 </a:t>
            </a:r>
            <a:r>
              <a:rPr lang="el-GR" altLang="cs-CZ" sz="1600" dirty="0">
                <a:cs typeface="Arial" panose="020B0604020202020204" pitchFamily="34" charset="0"/>
              </a:rPr>
              <a:t>Ω</a:t>
            </a:r>
            <a:r>
              <a:rPr lang="cs-CZ" altLang="cs-CZ" sz="1600" dirty="0">
                <a:cs typeface="Arial" panose="020B0604020202020204" pitchFamily="34" charset="0"/>
              </a:rPr>
              <a:t>) na různé kabely připojené k EUT a pro zabránění vlivu aplikovaného signálu na jiná nezkoušená zařízení se musí použít </a:t>
            </a:r>
            <a:r>
              <a:rPr lang="cs-CZ" altLang="cs-CZ" sz="1600" b="1" dirty="0">
                <a:cs typeface="Arial" panose="020B0604020202020204" pitchFamily="34" charset="0"/>
              </a:rPr>
              <a:t>vazební a oddělovací prostředky – vazební/oddělovací sítě CDN </a:t>
            </a:r>
            <a:r>
              <a:rPr lang="cs-CZ" altLang="cs-CZ" sz="1600" dirty="0"/>
              <a:t>(</a:t>
            </a:r>
            <a:r>
              <a:rPr lang="cs-CZ" altLang="cs-CZ" sz="1600" dirty="0" err="1"/>
              <a:t>Coupling-Decoupling</a:t>
            </a:r>
            <a:r>
              <a:rPr lang="cs-CZ" altLang="cs-CZ" sz="1600" dirty="0"/>
              <a:t> Network) </a:t>
            </a:r>
            <a:endParaRPr lang="cs-CZ" altLang="cs-CZ" sz="1600" b="1" dirty="0">
              <a:cs typeface="Arial" panose="020B0604020202020204" pitchFamily="34" charset="0"/>
            </a:endParaRPr>
          </a:p>
        </p:txBody>
      </p:sp>
      <p:sp>
        <p:nvSpPr>
          <p:cNvPr id="111622" name="Rectangle 2">
            <a:extLst>
              <a:ext uri="{FF2B5EF4-FFF2-40B4-BE49-F238E27FC236}">
                <a16:creationId xmlns:a16="http://schemas.microsoft.com/office/drawing/2014/main" id="{EF3E9AD2-AA3E-4A64-B6CD-17F62993D9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551" y="116632"/>
            <a:ext cx="7140575" cy="652462"/>
          </a:xfrm>
        </p:spPr>
        <p:txBody>
          <a:bodyPr/>
          <a:lstStyle/>
          <a:p>
            <a:pPr algn="l" eaLnBrk="1" hangingPunct="1"/>
            <a:r>
              <a:rPr lang="cs-CZ" altLang="cs-CZ" sz="2800" b="1" dirty="0">
                <a:solidFill>
                  <a:schemeClr val="accent2"/>
                </a:solidFill>
              </a:rPr>
              <a:t>Vazební prvky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A6FCB0F3-40C9-4C95-88C1-349333E155EF}"/>
              </a:ext>
            </a:extLst>
          </p:cNvPr>
          <p:cNvSpPr txBox="1"/>
          <p:nvPr/>
        </p:nvSpPr>
        <p:spPr>
          <a:xfrm>
            <a:off x="354011" y="2228326"/>
            <a:ext cx="392995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000" indent="-342000" eaLnBrk="1" hangingPunct="1">
              <a:buFont typeface="Wingdings" panose="05000000000000000000" pitchFamily="2" charset="2"/>
              <a:buChar char="§"/>
            </a:pPr>
            <a:r>
              <a:rPr lang="cs-CZ" altLang="cs-CZ" sz="1600" dirty="0">
                <a:cs typeface="Arial" panose="020B0604020202020204" pitchFamily="34" charset="0"/>
              </a:rPr>
              <a:t>alternativou jsou </a:t>
            </a:r>
            <a:r>
              <a:rPr lang="cs-CZ" altLang="cs-CZ" sz="1600" b="1" dirty="0">
                <a:cs typeface="Arial" panose="020B0604020202020204" pitchFamily="34" charset="0"/>
              </a:rPr>
              <a:t>elektromagnetické kleště </a:t>
            </a:r>
            <a:r>
              <a:rPr lang="cs-CZ" altLang="cs-CZ" sz="1600" dirty="0">
                <a:cs typeface="Arial" panose="020B0604020202020204" pitchFamily="34" charset="0"/>
              </a:rPr>
              <a:t>(EM </a:t>
            </a:r>
            <a:r>
              <a:rPr lang="cs-CZ" altLang="cs-CZ" sz="1600" dirty="0" err="1">
                <a:cs typeface="Arial" panose="020B0604020202020204" pitchFamily="34" charset="0"/>
              </a:rPr>
              <a:t>clamp</a:t>
            </a:r>
            <a:r>
              <a:rPr lang="cs-CZ" altLang="cs-CZ" sz="1600" dirty="0">
                <a:cs typeface="Arial" panose="020B0604020202020204" pitchFamily="34" charset="0"/>
              </a:rPr>
              <a:t>) s kombinovanou kapacitní a induktivní vazbou nebo </a:t>
            </a:r>
            <a:r>
              <a:rPr lang="cs-CZ" altLang="cs-CZ" sz="1600" b="1" dirty="0">
                <a:cs typeface="Arial" panose="020B0604020202020204" pitchFamily="34" charset="0"/>
              </a:rPr>
              <a:t>proudové kleště</a:t>
            </a:r>
            <a:r>
              <a:rPr lang="cs-CZ" altLang="cs-CZ" sz="1600" dirty="0">
                <a:cs typeface="Arial" panose="020B0604020202020204" pitchFamily="34" charset="0"/>
              </a:rPr>
              <a:t> (BCI – </a:t>
            </a:r>
            <a:r>
              <a:rPr lang="cs-CZ" altLang="cs-CZ" sz="1600" dirty="0" err="1">
                <a:cs typeface="Arial" panose="020B0604020202020204" pitchFamily="34" charset="0"/>
              </a:rPr>
              <a:t>Bulk</a:t>
            </a:r>
            <a:r>
              <a:rPr lang="cs-CZ" altLang="cs-CZ" sz="1600" dirty="0">
                <a:cs typeface="Arial" panose="020B0604020202020204" pitchFamily="34" charset="0"/>
              </a:rPr>
              <a:t> </a:t>
            </a:r>
            <a:r>
              <a:rPr lang="cs-CZ" altLang="cs-CZ" sz="1600" dirty="0" err="1">
                <a:cs typeface="Arial" panose="020B0604020202020204" pitchFamily="34" charset="0"/>
              </a:rPr>
              <a:t>Current</a:t>
            </a:r>
            <a:r>
              <a:rPr lang="cs-CZ" altLang="cs-CZ" sz="1600" dirty="0">
                <a:cs typeface="Arial" panose="020B0604020202020204" pitchFamily="34" charset="0"/>
              </a:rPr>
              <a:t> </a:t>
            </a:r>
            <a:r>
              <a:rPr lang="cs-CZ" altLang="cs-CZ" sz="1600" dirty="0" err="1">
                <a:cs typeface="Arial" panose="020B0604020202020204" pitchFamily="34" charset="0"/>
              </a:rPr>
              <a:t>Injection</a:t>
            </a:r>
            <a:r>
              <a:rPr lang="cs-CZ" altLang="cs-CZ" sz="1600" dirty="0">
                <a:cs typeface="Arial" panose="020B0604020202020204" pitchFamily="34" charset="0"/>
              </a:rPr>
              <a:t> </a:t>
            </a:r>
            <a:r>
              <a:rPr lang="cs-CZ" altLang="cs-CZ" sz="1600" dirty="0" err="1">
                <a:cs typeface="Arial" panose="020B0604020202020204" pitchFamily="34" charset="0"/>
              </a:rPr>
              <a:t>Clamp</a:t>
            </a:r>
            <a:r>
              <a:rPr lang="cs-CZ" altLang="cs-CZ" sz="1600" dirty="0">
                <a:cs typeface="Arial" panose="020B0604020202020204" pitchFamily="34" charset="0"/>
              </a:rPr>
              <a:t>) pro induktivní vazbu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Skupina 11">
            <a:extLst>
              <a:ext uri="{FF2B5EF4-FFF2-40B4-BE49-F238E27FC236}">
                <a16:creationId xmlns:a16="http://schemas.microsoft.com/office/drawing/2014/main" id="{27641848-4EEE-48DB-9C10-2BA59CDE711B}"/>
              </a:ext>
            </a:extLst>
          </p:cNvPr>
          <p:cNvGrpSpPr/>
          <p:nvPr/>
        </p:nvGrpSpPr>
        <p:grpSpPr>
          <a:xfrm>
            <a:off x="251520" y="703204"/>
            <a:ext cx="7992888" cy="4479899"/>
            <a:chOff x="899600" y="1657102"/>
            <a:chExt cx="7344800" cy="3543795"/>
          </a:xfrm>
        </p:grpSpPr>
        <p:pic>
          <p:nvPicPr>
            <p:cNvPr id="9" name="Obrázek 8">
              <a:extLst>
                <a:ext uri="{FF2B5EF4-FFF2-40B4-BE49-F238E27FC236}">
                  <a16:creationId xmlns:a16="http://schemas.microsoft.com/office/drawing/2014/main" id="{279AF9C2-1BAB-487A-B6CB-A9940354B3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99600" y="1657102"/>
              <a:ext cx="7344800" cy="3543795"/>
            </a:xfrm>
            <a:prstGeom prst="rect">
              <a:avLst/>
            </a:prstGeom>
          </p:spPr>
        </p:pic>
        <p:sp>
          <p:nvSpPr>
            <p:cNvPr id="10" name="TextovéPole 9">
              <a:extLst>
                <a:ext uri="{FF2B5EF4-FFF2-40B4-BE49-F238E27FC236}">
                  <a16:creationId xmlns:a16="http://schemas.microsoft.com/office/drawing/2014/main" id="{D7117E22-008A-49B2-8917-B078E1B6DCCB}"/>
                </a:ext>
              </a:extLst>
            </p:cNvPr>
            <p:cNvSpPr txBox="1"/>
            <p:nvPr/>
          </p:nvSpPr>
          <p:spPr>
            <a:xfrm>
              <a:off x="5076056" y="3870406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sz="1400" dirty="0">
                  <a:solidFill>
                    <a:srgbClr val="0033CC"/>
                  </a:solidFill>
                </a:rPr>
                <a:t>3</a:t>
              </a:r>
            </a:p>
          </p:txBody>
        </p:sp>
        <p:sp>
          <p:nvSpPr>
            <p:cNvPr id="11" name="TextovéPole 10">
              <a:extLst>
                <a:ext uri="{FF2B5EF4-FFF2-40B4-BE49-F238E27FC236}">
                  <a16:creationId xmlns:a16="http://schemas.microsoft.com/office/drawing/2014/main" id="{DCB21FD3-BB0C-47BB-895D-67D5D0E68B60}"/>
                </a:ext>
              </a:extLst>
            </p:cNvPr>
            <p:cNvSpPr txBox="1"/>
            <p:nvPr/>
          </p:nvSpPr>
          <p:spPr>
            <a:xfrm>
              <a:off x="2483768" y="4365104"/>
              <a:ext cx="94929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sz="1400" dirty="0">
                  <a:solidFill>
                    <a:srgbClr val="0033CC"/>
                  </a:solidFill>
                </a:rPr>
                <a:t>generátor</a:t>
              </a:r>
            </a:p>
          </p:txBody>
        </p:sp>
      </p:grpSp>
      <p:sp>
        <p:nvSpPr>
          <p:cNvPr id="4" name="Rectangle 2">
            <a:extLst>
              <a:ext uri="{FF2B5EF4-FFF2-40B4-BE49-F238E27FC236}">
                <a16:creationId xmlns:a16="http://schemas.microsoft.com/office/drawing/2014/main" id="{5E156827-9009-44B0-8A58-B70BBF8C4BAF}"/>
              </a:ext>
            </a:extLst>
          </p:cNvPr>
          <p:cNvSpPr txBox="1">
            <a:spLocks noChangeArrowheads="1"/>
          </p:cNvSpPr>
          <p:nvPr/>
        </p:nvSpPr>
        <p:spPr>
          <a:xfrm>
            <a:off x="107504" y="188640"/>
            <a:ext cx="7140575" cy="652462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cs-CZ" altLang="cs-CZ" sz="2800" b="1" dirty="0">
                <a:solidFill>
                  <a:schemeClr val="accent2"/>
                </a:solidFill>
              </a:rPr>
              <a:t>Vazební prvky – EM kleště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CB1304ED-B72C-4F99-91EA-514B0D2A5775}"/>
              </a:ext>
            </a:extLst>
          </p:cNvPr>
          <p:cNvSpPr txBox="1"/>
          <p:nvPr/>
        </p:nvSpPr>
        <p:spPr>
          <a:xfrm>
            <a:off x="395536" y="5275142"/>
            <a:ext cx="8434209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eaLnBrk="1" hangingPunct="1">
              <a:buAutoNum type="arabicPlain"/>
            </a:pPr>
            <a:r>
              <a:rPr lang="cs-CZ" altLang="cs-CZ" sz="1400" dirty="0">
                <a:cs typeface="Arial" panose="020B0604020202020204" pitchFamily="34" charset="0"/>
              </a:rPr>
              <a:t>Feritová trubka 0,6 m, </a:t>
            </a:r>
            <a:r>
              <a:rPr lang="el-GR" altLang="cs-CZ" sz="1400" dirty="0">
                <a:cs typeface="Arial" panose="020B0604020202020204" pitchFamily="34" charset="0"/>
              </a:rPr>
              <a:t>Φ</a:t>
            </a:r>
            <a:r>
              <a:rPr lang="cs-CZ" altLang="cs-CZ" sz="1400" dirty="0">
                <a:cs typeface="Arial" panose="020B0604020202020204" pitchFamily="34" charset="0"/>
              </a:rPr>
              <a:t> 2O mm, 10 prstencových jader </a:t>
            </a:r>
            <a:r>
              <a:rPr lang="cs-CZ" altLang="cs-CZ" sz="1400" dirty="0" err="1">
                <a:cs typeface="Arial" panose="020B0604020202020204" pitchFamily="34" charset="0"/>
              </a:rPr>
              <a:t>NiZn</a:t>
            </a:r>
            <a:r>
              <a:rPr lang="cs-CZ" altLang="cs-CZ" sz="1400" dirty="0">
                <a:cs typeface="Arial" panose="020B0604020202020204" pitchFamily="34" charset="0"/>
              </a:rPr>
              <a:t> (</a:t>
            </a:r>
            <a:r>
              <a:rPr lang="el-GR" altLang="cs-CZ" sz="1400" dirty="0">
                <a:cs typeface="Arial" panose="020B0604020202020204" pitchFamily="34" charset="0"/>
              </a:rPr>
              <a:t>μ</a:t>
            </a:r>
            <a:r>
              <a:rPr lang="cs-CZ" altLang="cs-CZ" sz="1400" dirty="0">
                <a:cs typeface="Arial" panose="020B0604020202020204" pitchFamily="34" charset="0"/>
              </a:rPr>
              <a:t> = 100) na straně EUT, 26 prstencových jader </a:t>
            </a:r>
            <a:r>
              <a:rPr lang="cs-CZ" altLang="cs-CZ" sz="1400" dirty="0" err="1">
                <a:cs typeface="Arial" panose="020B0604020202020204" pitchFamily="34" charset="0"/>
              </a:rPr>
              <a:t>MnZn</a:t>
            </a:r>
            <a:r>
              <a:rPr lang="cs-CZ" altLang="cs-CZ" sz="1400" dirty="0">
                <a:cs typeface="Arial" panose="020B0604020202020204" pitchFamily="34" charset="0"/>
              </a:rPr>
              <a:t> (</a:t>
            </a:r>
            <a:r>
              <a:rPr lang="el-GR" altLang="cs-CZ" sz="1400" dirty="0">
                <a:cs typeface="Arial" panose="020B0604020202020204" pitchFamily="34" charset="0"/>
              </a:rPr>
              <a:t>μ</a:t>
            </a:r>
            <a:r>
              <a:rPr lang="cs-CZ" altLang="cs-CZ" sz="1400" dirty="0">
                <a:cs typeface="Arial" panose="020B0604020202020204" pitchFamily="34" charset="0"/>
              </a:rPr>
              <a:t> = 4300) na straně AE – magnetická vazba</a:t>
            </a:r>
          </a:p>
          <a:p>
            <a:pPr marL="342900" indent="-342900" eaLnBrk="1" hangingPunct="1">
              <a:buAutoNum type="arabicPlain"/>
            </a:pPr>
            <a:r>
              <a:rPr lang="cs-CZ" altLang="cs-CZ" sz="1400" dirty="0">
                <a:cs typeface="Arial" panose="020B0604020202020204" pitchFamily="34" charset="0"/>
              </a:rPr>
              <a:t>Poloviční válec z měděné folie – elektrická vazba</a:t>
            </a:r>
          </a:p>
          <a:p>
            <a:pPr marL="342900" indent="-342900" eaLnBrk="1" hangingPunct="1">
              <a:buAutoNum type="arabicPlain"/>
            </a:pPr>
            <a:r>
              <a:rPr lang="cs-CZ" altLang="cs-CZ" sz="1400" dirty="0">
                <a:cs typeface="Arial" panose="020B0604020202020204" pitchFamily="34" charset="0"/>
              </a:rPr>
              <a:t>Feritová trubka zahrnutá do konstrukce EM kleští </a:t>
            </a:r>
            <a:r>
              <a:rPr lang="cs-CZ" altLang="cs-CZ" sz="1400" dirty="0" err="1">
                <a:cs typeface="Arial" panose="020B0604020202020204" pitchFamily="34" charset="0"/>
              </a:rPr>
              <a:t>NiZn</a:t>
            </a:r>
            <a:r>
              <a:rPr lang="cs-CZ" altLang="cs-CZ" sz="1400" dirty="0">
                <a:cs typeface="Arial" panose="020B0604020202020204" pitchFamily="34" charset="0"/>
              </a:rPr>
              <a:t> (</a:t>
            </a:r>
            <a:r>
              <a:rPr lang="el-GR" altLang="cs-CZ" sz="1400" dirty="0">
                <a:cs typeface="Arial" panose="020B0604020202020204" pitchFamily="34" charset="0"/>
              </a:rPr>
              <a:t>μ</a:t>
            </a:r>
            <a:r>
              <a:rPr lang="cs-CZ" altLang="cs-CZ" sz="1400" dirty="0">
                <a:cs typeface="Arial" panose="020B0604020202020204" pitchFamily="34" charset="0"/>
              </a:rPr>
              <a:t> = 100) - oddělení</a:t>
            </a:r>
          </a:p>
          <a:p>
            <a:pPr marL="342900" indent="-342900" eaLnBrk="1" hangingPunct="1">
              <a:buAutoNum type="arabicPlain"/>
            </a:pPr>
            <a:r>
              <a:rPr lang="cs-CZ" altLang="cs-CZ" sz="1400" dirty="0">
                <a:cs typeface="Arial" panose="020B0604020202020204" pitchFamily="34" charset="0"/>
              </a:rPr>
              <a:t>Z</a:t>
            </a:r>
            <a:r>
              <a:rPr lang="cs-CZ" altLang="cs-CZ" sz="1400" baseline="-25000" dirty="0">
                <a:cs typeface="Arial" panose="020B0604020202020204" pitchFamily="34" charset="0"/>
              </a:rPr>
              <a:t>1</a:t>
            </a:r>
            <a:r>
              <a:rPr lang="cs-CZ" altLang="cs-CZ" sz="1400" dirty="0">
                <a:cs typeface="Arial" panose="020B0604020202020204" pitchFamily="34" charset="0"/>
              </a:rPr>
              <a:t>, Z</a:t>
            </a:r>
            <a:r>
              <a:rPr lang="cs-CZ" altLang="cs-CZ" sz="1400" baseline="-25000" dirty="0">
                <a:cs typeface="Arial" panose="020B0604020202020204" pitchFamily="34" charset="0"/>
              </a:rPr>
              <a:t>2</a:t>
            </a:r>
            <a:r>
              <a:rPr lang="cs-CZ" altLang="cs-CZ" sz="1400" dirty="0">
                <a:cs typeface="Arial" panose="020B0604020202020204" pitchFamily="34" charset="0"/>
              </a:rPr>
              <a:t> vestavěná impedance pro optimalizování kmitočtové odezvy a směrovosti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8AB9192F-AD8D-4DAB-B0C2-15AEAC5B881A}"/>
              </a:ext>
            </a:extLst>
          </p:cNvPr>
          <p:cNvSpPr txBox="1"/>
          <p:nvPr/>
        </p:nvSpPr>
        <p:spPr>
          <a:xfrm>
            <a:off x="4135700" y="1186389"/>
            <a:ext cx="4269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600" dirty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Kapacitní (</a:t>
            </a:r>
            <a:r>
              <a:rPr lang="cs-CZ" sz="1600" dirty="0" err="1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Cu</a:t>
            </a:r>
            <a:r>
              <a:rPr lang="cs-CZ" sz="1600" dirty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 fólie) a induktivní vazba (ferity)</a:t>
            </a: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421AD270-8532-4DA5-A1D5-5A3B1E4AF213}"/>
              </a:ext>
            </a:extLst>
          </p:cNvPr>
          <p:cNvSpPr txBox="1"/>
          <p:nvPr/>
        </p:nvSpPr>
        <p:spPr>
          <a:xfrm>
            <a:off x="3203848" y="4705800"/>
            <a:ext cx="36647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600" dirty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Feritový rukáv – oddělovací část kleští</a:t>
            </a:r>
          </a:p>
        </p:txBody>
      </p:sp>
    </p:spTree>
    <p:extLst>
      <p:ext uri="{BB962C8B-B14F-4D97-AF65-F5344CB8AC3E}">
        <p14:creationId xmlns:p14="http://schemas.microsoft.com/office/powerpoint/2010/main" val="2163464610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5E553F5F-A826-45EE-BBC0-9EFE7252AE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04664"/>
            <a:ext cx="6009831" cy="3515500"/>
          </a:xfrm>
          <a:prstGeom prst="rect">
            <a:avLst/>
          </a:prstGeom>
        </p:spPr>
      </p:pic>
      <p:graphicFrame>
        <p:nvGraphicFramePr>
          <p:cNvPr id="112644" name="Object 13">
            <a:extLst>
              <a:ext uri="{FF2B5EF4-FFF2-40B4-BE49-F238E27FC236}">
                <a16:creationId xmlns:a16="http://schemas.microsoft.com/office/drawing/2014/main" id="{2340EEF9-6587-450B-B353-D6CA1DF93293}"/>
              </a:ext>
            </a:extLst>
          </p:cNvPr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935083167"/>
              </p:ext>
            </p:extLst>
          </p:nvPr>
        </p:nvGraphicFramePr>
        <p:xfrm>
          <a:off x="4350003" y="3429000"/>
          <a:ext cx="4783139" cy="34087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" name="Rastrový obrázek" r:id="rId4" imgW="13295238" imgH="9476190" progId="Paint.Picture">
                  <p:embed/>
                </p:oleObj>
              </mc:Choice>
              <mc:Fallback>
                <p:oleObj name="Rastrový obrázek" r:id="rId4" imgW="13295238" imgH="9476190" progId="Paint.Picture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50003" y="3429000"/>
                        <a:ext cx="4783139" cy="340873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46" name="Text Box 26">
            <a:extLst>
              <a:ext uri="{FF2B5EF4-FFF2-40B4-BE49-F238E27FC236}">
                <a16:creationId xmlns:a16="http://schemas.microsoft.com/office/drawing/2014/main" id="{B2916554-4788-4D8F-A60B-8136454AD3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8540" y="111709"/>
            <a:ext cx="295275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cs-CZ" altLang="cs-CZ" sz="1400" dirty="0"/>
              <a:t>BNC konektor (50 </a:t>
            </a:r>
            <a:r>
              <a:rPr lang="el-GR" altLang="cs-CZ" sz="1400" dirty="0">
                <a:cs typeface="Arial" panose="020B0604020202020204" pitchFamily="34" charset="0"/>
              </a:rPr>
              <a:t>Ω</a:t>
            </a:r>
            <a:r>
              <a:rPr lang="cs-CZ" altLang="cs-CZ" sz="1400" dirty="0">
                <a:cs typeface="Arial" panose="020B0604020202020204" pitchFamily="34" charset="0"/>
              </a:rPr>
              <a:t>) pro připojení vf signálu z generátoru</a:t>
            </a:r>
            <a:endParaRPr lang="el-GR" altLang="cs-CZ" sz="1400" dirty="0">
              <a:cs typeface="Arial" panose="020B0604020202020204" pitchFamily="34" charset="0"/>
            </a:endParaRPr>
          </a:p>
        </p:txBody>
      </p:sp>
      <p:sp>
        <p:nvSpPr>
          <p:cNvPr id="112648" name="Text Box 28">
            <a:extLst>
              <a:ext uri="{FF2B5EF4-FFF2-40B4-BE49-F238E27FC236}">
                <a16:creationId xmlns:a16="http://schemas.microsoft.com/office/drawing/2014/main" id="{AFA02E48-BA66-46FE-AE9C-4B25AA326F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9831" y="674440"/>
            <a:ext cx="3325244" cy="1923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0"/>
              </a:spcBef>
              <a:buFontTx/>
              <a:buNone/>
            </a:pPr>
            <a:r>
              <a:rPr lang="cs-CZ" altLang="cs-CZ" sz="1400" b="1" dirty="0"/>
              <a:t>Typicky: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cs-CZ" altLang="cs-CZ" sz="1400" b="1" dirty="0"/>
              <a:t>250 V AC/ 400 V DC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cs-CZ" altLang="cs-CZ" sz="1400" b="1" dirty="0"/>
              <a:t>16 A (80 A)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cs-CZ" altLang="cs-CZ" sz="1400" b="1" dirty="0"/>
              <a:t>150 kHz – 230 MHz 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cs-CZ" altLang="cs-CZ" sz="1400" b="1" dirty="0"/>
              <a:t>C</a:t>
            </a:r>
            <a:r>
              <a:rPr lang="cs-CZ" altLang="cs-CZ" sz="1400" b="1" baseline="-25000" dirty="0"/>
              <a:t>1</a:t>
            </a:r>
            <a:r>
              <a:rPr lang="cs-CZ" altLang="cs-CZ" sz="1400" b="1" dirty="0"/>
              <a:t> = 10 </a:t>
            </a:r>
            <a:r>
              <a:rPr lang="cs-CZ" altLang="cs-CZ" sz="1400" b="1" dirty="0" err="1"/>
              <a:t>nF</a:t>
            </a:r>
            <a:r>
              <a:rPr lang="cs-CZ" altLang="cs-CZ" sz="1400" b="1" dirty="0"/>
              <a:t>, C</a:t>
            </a:r>
            <a:r>
              <a:rPr lang="cs-CZ" altLang="cs-CZ" sz="1400" b="1" baseline="-25000" dirty="0"/>
              <a:t>2</a:t>
            </a:r>
            <a:r>
              <a:rPr lang="cs-CZ" altLang="cs-CZ" sz="1400" b="1" dirty="0"/>
              <a:t> = 47 </a:t>
            </a:r>
            <a:r>
              <a:rPr lang="cs-CZ" altLang="cs-CZ" sz="1400" b="1" dirty="0" err="1"/>
              <a:t>nF</a:t>
            </a:r>
            <a:endParaRPr lang="cs-CZ" altLang="cs-CZ" sz="1400" b="1" dirty="0"/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cs-CZ" altLang="cs-CZ" sz="1400" b="1" dirty="0"/>
              <a:t>R = 100</a:t>
            </a:r>
            <a:r>
              <a:rPr lang="cs-CZ" altLang="cs-CZ" sz="1400" b="1" dirty="0">
                <a:cs typeface="Arial" panose="020B0604020202020204" pitchFamily="34" charset="0"/>
              </a:rPr>
              <a:t>, 200, 300 </a:t>
            </a:r>
            <a:r>
              <a:rPr lang="el-GR" altLang="cs-CZ" sz="1400" b="1" dirty="0">
                <a:cs typeface="Arial" panose="020B0604020202020204" pitchFamily="34" charset="0"/>
              </a:rPr>
              <a:t>Ω</a:t>
            </a:r>
            <a:r>
              <a:rPr lang="cs-CZ" altLang="cs-CZ" sz="1400" b="1" dirty="0">
                <a:cs typeface="Arial" panose="020B0604020202020204" pitchFamily="34" charset="0"/>
              </a:rPr>
              <a:t> pro M1, M2, M3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cs-CZ" altLang="cs-CZ" sz="1400" b="1" dirty="0"/>
              <a:t>L ≥ 280 </a:t>
            </a:r>
            <a:r>
              <a:rPr lang="en-US" altLang="cs-CZ" sz="1400" b="1" dirty="0"/>
              <a:t>µ</a:t>
            </a:r>
            <a:r>
              <a:rPr lang="cs-CZ" altLang="cs-CZ" sz="1400" b="1" dirty="0"/>
              <a:t>H </a:t>
            </a:r>
            <a:endParaRPr lang="en-US" altLang="cs-CZ" sz="1400" b="1" dirty="0"/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l-GR" altLang="cs-CZ" sz="1400" b="1" dirty="0">
              <a:cs typeface="Arial" panose="020B0604020202020204" pitchFamily="34" charset="0"/>
            </a:endParaRPr>
          </a:p>
        </p:txBody>
      </p:sp>
      <p:sp>
        <p:nvSpPr>
          <p:cNvPr id="112649" name="Rectangle 2">
            <a:extLst>
              <a:ext uri="{FF2B5EF4-FFF2-40B4-BE49-F238E27FC236}">
                <a16:creationId xmlns:a16="http://schemas.microsoft.com/office/drawing/2014/main" id="{A7D53958-1A87-4991-92CE-76E8956AB1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1520" y="4213119"/>
            <a:ext cx="3461346" cy="1717179"/>
          </a:xfrm>
        </p:spPr>
        <p:txBody>
          <a:bodyPr/>
          <a:lstStyle/>
          <a:p>
            <a:pPr algn="l" eaLnBrk="1" hangingPunct="1"/>
            <a:r>
              <a:rPr lang="cs-CZ" altLang="cs-CZ" sz="2400" b="1" dirty="0">
                <a:solidFill>
                  <a:schemeClr val="accent2"/>
                </a:solidFill>
              </a:rPr>
              <a:t>Vazební/oddělovací síť CDN, typ M</a:t>
            </a:r>
            <a:br>
              <a:rPr lang="cs-CZ" altLang="cs-CZ" sz="2400" b="1" dirty="0">
                <a:solidFill>
                  <a:schemeClr val="accent2"/>
                </a:solidFill>
              </a:rPr>
            </a:br>
            <a:r>
              <a:rPr lang="cs-CZ" altLang="cs-CZ" sz="2400" b="1" dirty="0">
                <a:solidFill>
                  <a:schemeClr val="accent2"/>
                </a:solidFill>
              </a:rPr>
              <a:t>pro nestíněná napájecí vedení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5F1844C3-2A1E-4350-8E1C-D0BEF8466D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3856178"/>
            <a:ext cx="4932039" cy="3001821"/>
          </a:xfrm>
          <a:prstGeom prst="rect">
            <a:avLst/>
          </a:prstGeom>
        </p:spPr>
      </p:pic>
      <p:sp>
        <p:nvSpPr>
          <p:cNvPr id="113670" name="Text Box 17">
            <a:extLst>
              <a:ext uri="{FF2B5EF4-FFF2-40B4-BE49-F238E27FC236}">
                <a16:creationId xmlns:a16="http://schemas.microsoft.com/office/drawing/2014/main" id="{A123BC80-A215-4969-A739-BCCF892D75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8490" y="4263967"/>
            <a:ext cx="3168650" cy="1083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cs-CZ" altLang="cs-CZ" sz="1400" b="1" dirty="0"/>
              <a:t>250 V AC/ 400 V DC, 0,5 A</a:t>
            </a:r>
          </a:p>
          <a:p>
            <a:pPr eaLnBrk="1" hangingPunct="1">
              <a:buFontTx/>
              <a:buNone/>
            </a:pPr>
            <a:r>
              <a:rPr lang="cs-CZ" altLang="cs-CZ" sz="1400" b="1" dirty="0"/>
              <a:t>150 kHz – 230 MHz</a:t>
            </a:r>
          </a:p>
          <a:p>
            <a:pPr eaLnBrk="1" hangingPunct="1">
              <a:buFontTx/>
              <a:buNone/>
            </a:pPr>
            <a:r>
              <a:rPr lang="cs-CZ" altLang="cs-CZ" sz="1400" b="1" dirty="0"/>
              <a:t>R = 100 </a:t>
            </a:r>
            <a:r>
              <a:rPr lang="el-GR" altLang="cs-CZ" sz="1400" b="1" dirty="0">
                <a:cs typeface="Arial" panose="020B0604020202020204" pitchFamily="34" charset="0"/>
              </a:rPr>
              <a:t>Ω</a:t>
            </a:r>
            <a:endParaRPr lang="cs-CZ" altLang="cs-CZ" sz="1400" b="1" dirty="0">
              <a:cs typeface="Arial" panose="020B0604020202020204" pitchFamily="34" charset="0"/>
            </a:endParaRPr>
          </a:p>
          <a:p>
            <a:pPr eaLnBrk="1" hangingPunct="1">
              <a:buFontTx/>
              <a:buNone/>
            </a:pPr>
            <a:r>
              <a:rPr lang="cs-CZ" altLang="cs-CZ" sz="1400" b="1" dirty="0">
                <a:cs typeface="Arial" panose="020B0604020202020204" pitchFamily="34" charset="0"/>
              </a:rPr>
              <a:t>L ≥ 280 </a:t>
            </a:r>
            <a:r>
              <a:rPr lang="en-US" altLang="cs-CZ" sz="1400" b="1" dirty="0">
                <a:cs typeface="Arial" panose="020B0604020202020204" pitchFamily="34" charset="0"/>
              </a:rPr>
              <a:t>µ</a:t>
            </a:r>
            <a:r>
              <a:rPr lang="cs-CZ" altLang="cs-CZ" sz="1400" b="1" dirty="0">
                <a:cs typeface="Arial" panose="020B0604020202020204" pitchFamily="34" charset="0"/>
              </a:rPr>
              <a:t>H</a:t>
            </a:r>
            <a:endParaRPr lang="en-US" altLang="cs-CZ" sz="1400" b="1" dirty="0">
              <a:cs typeface="Arial" panose="020B0604020202020204" pitchFamily="34" charset="0"/>
            </a:endParaRPr>
          </a:p>
        </p:txBody>
      </p:sp>
      <p:graphicFrame>
        <p:nvGraphicFramePr>
          <p:cNvPr id="17" name="Object 3">
            <a:extLst>
              <a:ext uri="{FF2B5EF4-FFF2-40B4-BE49-F238E27FC236}">
                <a16:creationId xmlns:a16="http://schemas.microsoft.com/office/drawing/2014/main" id="{5BF62F7F-B888-484D-A1F0-C7CE94DF296A}"/>
              </a:ext>
            </a:extLst>
          </p:cNvPr>
          <p:cNvGraphicFramePr>
            <a:graphicFrameLocks noGrp="1" noChangeAspect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791151922"/>
              </p:ext>
            </p:extLst>
          </p:nvPr>
        </p:nvGraphicFramePr>
        <p:xfrm>
          <a:off x="4932040" y="3867136"/>
          <a:ext cx="4206023" cy="29953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0" name="Rastrový obrázek" r:id="rId4" imgW="11676190" imgH="8314286" progId="Paint.Picture">
                  <p:embed/>
                </p:oleObj>
              </mc:Choice>
              <mc:Fallback>
                <p:oleObj name="Rastrový obrázek" r:id="rId4" imgW="11676190" imgH="8314286" progId="Paint.Picture">
                  <p:embed/>
                  <p:pic>
                    <p:nvPicPr>
                      <p:cNvPr id="1331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2040" y="3867136"/>
                        <a:ext cx="4206023" cy="299536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7">
            <a:extLst>
              <a:ext uri="{FF2B5EF4-FFF2-40B4-BE49-F238E27FC236}">
                <a16:creationId xmlns:a16="http://schemas.microsoft.com/office/drawing/2014/main" id="{9AEA5EB1-B490-4A5C-8757-F3EB6CBE5BE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5830965"/>
              </p:ext>
            </p:extLst>
          </p:nvPr>
        </p:nvGraphicFramePr>
        <p:xfrm>
          <a:off x="0" y="0"/>
          <a:ext cx="3925245" cy="31771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1" name="Rastrový obrázek" r:id="rId6" imgW="11133333" imgH="9011908" progId="Paint.Picture">
                  <p:embed/>
                </p:oleObj>
              </mc:Choice>
              <mc:Fallback>
                <p:oleObj name="Rastrový obrázek" r:id="rId6" imgW="11133333" imgH="9011908" progId="Paint.Picture">
                  <p:embed/>
                  <p:pic>
                    <p:nvPicPr>
                      <p:cNvPr id="13315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3925245" cy="317712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9">
            <a:extLst>
              <a:ext uri="{FF2B5EF4-FFF2-40B4-BE49-F238E27FC236}">
                <a16:creationId xmlns:a16="http://schemas.microsoft.com/office/drawing/2014/main" id="{D4EA2610-B873-4A58-841F-EC419A7B039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0251794"/>
              </p:ext>
            </p:extLst>
          </p:nvPr>
        </p:nvGraphicFramePr>
        <p:xfrm>
          <a:off x="3422511" y="13595"/>
          <a:ext cx="5721489" cy="31635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2" name="Rastrový obrázek" r:id="rId8" imgW="13695238" imgH="7571429" progId="Paint.Picture">
                  <p:embed/>
                </p:oleObj>
              </mc:Choice>
              <mc:Fallback>
                <p:oleObj name="Rastrový obrázek" r:id="rId8" imgW="13695238" imgH="7571429" progId="Paint.Picture">
                  <p:embed/>
                  <p:pic>
                    <p:nvPicPr>
                      <p:cNvPr id="13316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2511" y="13595"/>
                        <a:ext cx="5721489" cy="316353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3671" name="Rectangle 2">
            <a:extLst>
              <a:ext uri="{FF2B5EF4-FFF2-40B4-BE49-F238E27FC236}">
                <a16:creationId xmlns:a16="http://schemas.microsoft.com/office/drawing/2014/main" id="{04A624E5-A3CC-44EC-8A6B-0A606A6F3D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174312"/>
            <a:ext cx="9036496" cy="697328"/>
          </a:xfrm>
        </p:spPr>
        <p:txBody>
          <a:bodyPr/>
          <a:lstStyle/>
          <a:p>
            <a:pPr algn="l" eaLnBrk="1" hangingPunct="1"/>
            <a:r>
              <a:rPr lang="cs-CZ" altLang="cs-CZ" sz="2000" b="1" dirty="0">
                <a:solidFill>
                  <a:schemeClr val="accent2"/>
                </a:solidFill>
              </a:rPr>
              <a:t>Vazební/oddělovací síť CDN typ </a:t>
            </a:r>
            <a:r>
              <a:rPr lang="en-US" altLang="cs-CZ" sz="2000" b="1" dirty="0">
                <a:solidFill>
                  <a:schemeClr val="accent2"/>
                </a:solidFill>
              </a:rPr>
              <a:t>S</a:t>
            </a:r>
            <a:r>
              <a:rPr lang="cs-CZ" altLang="cs-CZ" sz="2000" b="1" dirty="0">
                <a:solidFill>
                  <a:schemeClr val="accent2"/>
                </a:solidFill>
              </a:rPr>
              <a:t>, </a:t>
            </a:r>
            <a:r>
              <a:rPr lang="en-US" altLang="cs-CZ" sz="2000" b="1" dirty="0">
                <a:solidFill>
                  <a:schemeClr val="accent2"/>
                </a:solidFill>
              </a:rPr>
              <a:t>RJ45</a:t>
            </a:r>
            <a:r>
              <a:rPr lang="cs-CZ" altLang="cs-CZ" sz="2000" b="1" dirty="0">
                <a:solidFill>
                  <a:schemeClr val="accent2"/>
                </a:solidFill>
              </a:rPr>
              <a:t>-S, </a:t>
            </a:r>
            <a:r>
              <a:rPr lang="en-US" altLang="cs-CZ" sz="2000" b="1" dirty="0">
                <a:solidFill>
                  <a:schemeClr val="accent2"/>
                </a:solidFill>
              </a:rPr>
              <a:t>USB-C</a:t>
            </a:r>
            <a:r>
              <a:rPr lang="cs-CZ" altLang="cs-CZ" sz="2000" b="1" dirty="0">
                <a:solidFill>
                  <a:schemeClr val="accent2"/>
                </a:solidFill>
              </a:rPr>
              <a:t>, </a:t>
            </a:r>
            <a:r>
              <a:rPr lang="en-US" altLang="cs-CZ" sz="2000" b="1" dirty="0">
                <a:solidFill>
                  <a:schemeClr val="accent2"/>
                </a:solidFill>
              </a:rPr>
              <a:t>USB-P</a:t>
            </a:r>
            <a:r>
              <a:rPr lang="cs-CZ" altLang="cs-CZ" sz="2000" b="1" dirty="0">
                <a:solidFill>
                  <a:schemeClr val="accent2"/>
                </a:solidFill>
              </a:rPr>
              <a:t>, </a:t>
            </a:r>
            <a:r>
              <a:rPr lang="en-US" altLang="cs-CZ" sz="2000" b="1" dirty="0">
                <a:solidFill>
                  <a:schemeClr val="accent2"/>
                </a:solidFill>
              </a:rPr>
              <a:t>USB-3.0</a:t>
            </a:r>
            <a:r>
              <a:rPr lang="cs-CZ" altLang="cs-CZ" sz="2000" b="1" dirty="0">
                <a:solidFill>
                  <a:schemeClr val="accent2"/>
                </a:solidFill>
              </a:rPr>
              <a:t>,HDMI, F</a:t>
            </a:r>
            <a:r>
              <a:rPr lang="en-US" altLang="cs-CZ" sz="2000" b="1" dirty="0">
                <a:solidFill>
                  <a:schemeClr val="accent2"/>
                </a:solidFill>
              </a:rPr>
              <a:t>ire</a:t>
            </a:r>
            <a:r>
              <a:rPr lang="cs-CZ" altLang="cs-CZ" sz="2000" b="1" dirty="0">
                <a:solidFill>
                  <a:schemeClr val="accent2"/>
                </a:solidFill>
              </a:rPr>
              <a:t>W</a:t>
            </a:r>
            <a:r>
              <a:rPr lang="en-US" altLang="cs-CZ" sz="2000" b="1" dirty="0">
                <a:solidFill>
                  <a:schemeClr val="accent2"/>
                </a:solidFill>
              </a:rPr>
              <a:t>ire</a:t>
            </a:r>
            <a:r>
              <a:rPr lang="cs-CZ" altLang="cs-CZ" sz="2000" b="1" dirty="0">
                <a:solidFill>
                  <a:schemeClr val="accent2"/>
                </a:solidFill>
              </a:rPr>
              <a:t> pro stíněné vodiče a stíněné datové vodiče 50 </a:t>
            </a:r>
            <a:r>
              <a:rPr lang="el-GR" altLang="cs-CZ" sz="2000" b="1" dirty="0">
                <a:solidFill>
                  <a:schemeClr val="accent2"/>
                </a:solidFill>
              </a:rPr>
              <a:t>Ω</a:t>
            </a:r>
            <a:r>
              <a:rPr lang="cs-CZ" altLang="cs-CZ" sz="2000" b="1" dirty="0">
                <a:solidFill>
                  <a:schemeClr val="accent2"/>
                </a:solidFill>
              </a:rPr>
              <a:t> nebo 75 </a:t>
            </a:r>
            <a:r>
              <a:rPr lang="el-GR" altLang="cs-CZ" sz="2000" b="1" dirty="0">
                <a:solidFill>
                  <a:schemeClr val="accent2"/>
                </a:solidFill>
              </a:rPr>
              <a:t>Ω</a:t>
            </a:r>
            <a:endParaRPr lang="cs-CZ" altLang="cs-CZ" sz="2000" b="1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4691" name="Object 4">
            <a:extLst>
              <a:ext uri="{FF2B5EF4-FFF2-40B4-BE49-F238E27FC236}">
                <a16:creationId xmlns:a16="http://schemas.microsoft.com/office/drawing/2014/main" id="{FBB6F275-9BFC-4048-B987-B438FADF8E0D}"/>
              </a:ext>
            </a:extLst>
          </p:cNvPr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729273507"/>
              </p:ext>
            </p:extLst>
          </p:nvPr>
        </p:nvGraphicFramePr>
        <p:xfrm>
          <a:off x="3263783" y="0"/>
          <a:ext cx="5868649" cy="39355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4" name="Rastrový obrázek" r:id="rId3" imgW="11761905" imgH="7887801" progId="Paint.Picture">
                  <p:embed/>
                </p:oleObj>
              </mc:Choice>
              <mc:Fallback>
                <p:oleObj name="Rastrový obrázek" r:id="rId3" imgW="11761905" imgH="7887801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63783" y="0"/>
                        <a:ext cx="5868649" cy="393550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4692" name="Text Box 11">
            <a:extLst>
              <a:ext uri="{FF2B5EF4-FFF2-40B4-BE49-F238E27FC236}">
                <a16:creationId xmlns:a16="http://schemas.microsoft.com/office/drawing/2014/main" id="{FAA7D68E-D09E-4ACD-B4CE-DAA2070CA3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72200" y="4038237"/>
            <a:ext cx="2362958" cy="135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cs-CZ" altLang="cs-CZ" sz="1400" b="1" dirty="0"/>
              <a:t>Typicky:</a:t>
            </a:r>
          </a:p>
          <a:p>
            <a:pPr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r>
              <a:rPr lang="cs-CZ" altLang="cs-CZ" sz="1400" b="1" dirty="0"/>
              <a:t>40 V AC/ 50 V DC, 0,5 A</a:t>
            </a:r>
          </a:p>
          <a:p>
            <a:pPr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r>
              <a:rPr lang="cs-CZ" altLang="cs-CZ" sz="1400" b="1" dirty="0"/>
              <a:t>150 kHz – 230 MHz</a:t>
            </a:r>
          </a:p>
          <a:p>
            <a:pPr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r>
              <a:rPr lang="cs-CZ" altLang="cs-CZ" sz="1400" b="1" dirty="0"/>
              <a:t>C = 2,2 </a:t>
            </a:r>
            <a:r>
              <a:rPr lang="cs-CZ" altLang="cs-CZ" sz="1400" b="1" dirty="0" err="1"/>
              <a:t>nF</a:t>
            </a:r>
            <a:endParaRPr lang="cs-CZ" altLang="cs-CZ" sz="1400" b="1" dirty="0"/>
          </a:p>
          <a:p>
            <a:pPr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r>
              <a:rPr lang="cs-CZ" altLang="cs-CZ" sz="1400" b="1" dirty="0"/>
              <a:t>R = 800 </a:t>
            </a:r>
            <a:r>
              <a:rPr lang="el-GR" altLang="cs-CZ" sz="1400" b="1" dirty="0">
                <a:cs typeface="Arial" panose="020B0604020202020204" pitchFamily="34" charset="0"/>
              </a:rPr>
              <a:t>Ω</a:t>
            </a:r>
            <a:endParaRPr lang="el-GR" altLang="cs-CZ" sz="1400" dirty="0">
              <a:cs typeface="Arial" panose="020B0604020202020204" pitchFamily="34" charset="0"/>
            </a:endParaRPr>
          </a:p>
        </p:txBody>
      </p:sp>
      <p:sp>
        <p:nvSpPr>
          <p:cNvPr id="114693" name="Rectangle 2">
            <a:extLst>
              <a:ext uri="{FF2B5EF4-FFF2-40B4-BE49-F238E27FC236}">
                <a16:creationId xmlns:a16="http://schemas.microsoft.com/office/drawing/2014/main" id="{E38ACEDE-4408-4607-877B-5CDAA9408B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9512" y="241454"/>
            <a:ext cx="3084271" cy="1577976"/>
          </a:xfrm>
        </p:spPr>
        <p:txBody>
          <a:bodyPr/>
          <a:lstStyle/>
          <a:p>
            <a:pPr algn="l" eaLnBrk="1" hangingPunct="1"/>
            <a:r>
              <a:rPr lang="cs-CZ" altLang="cs-CZ" sz="2400" b="1" dirty="0">
                <a:solidFill>
                  <a:schemeClr val="accent2"/>
                </a:solidFill>
              </a:rPr>
              <a:t>Vazební/oddělovací síť </a:t>
            </a:r>
            <a:r>
              <a:rPr lang="cs-CZ" altLang="cs-CZ" sz="2400" b="1" dirty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CDN typ AF</a:t>
            </a:r>
            <a:br>
              <a:rPr lang="cs-CZ" altLang="cs-CZ" sz="2400" b="1" dirty="0">
                <a:solidFill>
                  <a:schemeClr val="accent2"/>
                </a:solidFill>
                <a:latin typeface="+mj-lt"/>
                <a:ea typeface="+mj-ea"/>
                <a:cs typeface="+mj-cs"/>
              </a:rPr>
            </a:br>
            <a:r>
              <a:rPr lang="cs-CZ" altLang="cs-CZ" sz="2400" b="1" dirty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pro nestíněné nevyvážené vodiče</a:t>
            </a:r>
            <a:endParaRPr lang="cs-CZ" altLang="cs-CZ" sz="2400" b="1" dirty="0">
              <a:solidFill>
                <a:schemeClr val="accent2"/>
              </a:solidFill>
            </a:endParaRP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CB65115F-1CBF-4358-AD42-D5BC6FC0A2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001946"/>
            <a:ext cx="6271803" cy="3856054"/>
          </a:xfrm>
          <a:prstGeom prst="rect">
            <a:avLst/>
          </a:prstGeom>
        </p:spPr>
      </p:pic>
      <p:sp>
        <p:nvSpPr>
          <p:cNvPr id="2" name="Ovál 1">
            <a:extLst>
              <a:ext uri="{FF2B5EF4-FFF2-40B4-BE49-F238E27FC236}">
                <a16:creationId xmlns:a16="http://schemas.microsoft.com/office/drawing/2014/main" id="{1E96CC95-FF40-4846-AFCD-0764121E2F6A}"/>
              </a:ext>
            </a:extLst>
          </p:cNvPr>
          <p:cNvSpPr/>
          <p:nvPr/>
        </p:nvSpPr>
        <p:spPr>
          <a:xfrm>
            <a:off x="6660232" y="116632"/>
            <a:ext cx="792088" cy="648072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5715" name="Object 7">
            <a:extLst>
              <a:ext uri="{FF2B5EF4-FFF2-40B4-BE49-F238E27FC236}">
                <a16:creationId xmlns:a16="http://schemas.microsoft.com/office/drawing/2014/main" id="{BA301E60-C5C6-406D-AF45-2D5C2AC179C7}"/>
              </a:ext>
            </a:extLst>
          </p:cNvPr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519357608"/>
              </p:ext>
            </p:extLst>
          </p:nvPr>
        </p:nvGraphicFramePr>
        <p:xfrm>
          <a:off x="3542817" y="0"/>
          <a:ext cx="5601184" cy="38126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8" name="Rastrový obrázek" r:id="rId3" imgW="11571429" imgH="7876190" progId="Paint.Picture">
                  <p:embed/>
                </p:oleObj>
              </mc:Choice>
              <mc:Fallback>
                <p:oleObj name="Rastrový obrázek" r:id="rId3" imgW="11571429" imgH="7876190" progId="Paint.Picture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42817" y="0"/>
                        <a:ext cx="5601184" cy="381268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5716" name="Text Box 14">
            <a:extLst>
              <a:ext uri="{FF2B5EF4-FFF2-40B4-BE49-F238E27FC236}">
                <a16:creationId xmlns:a16="http://schemas.microsoft.com/office/drawing/2014/main" id="{846FC291-9D2F-4DAD-97E6-A01320CC9D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2160" y="4430608"/>
            <a:ext cx="2406848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400" b="1" dirty="0"/>
              <a:t>Typicky: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400" b="1" dirty="0"/>
              <a:t>150 V AC/ 200 V DC, 0,5 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400" b="1" dirty="0"/>
              <a:t>150 kHz – 230 MHz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400" b="1" dirty="0"/>
              <a:t>C</a:t>
            </a:r>
            <a:r>
              <a:rPr lang="cs-CZ" altLang="cs-CZ" sz="1400" b="1" baseline="-25000" dirty="0"/>
              <a:t>1</a:t>
            </a:r>
            <a:r>
              <a:rPr lang="cs-CZ" altLang="cs-CZ" sz="1400" b="1" dirty="0"/>
              <a:t> = 10 </a:t>
            </a:r>
            <a:r>
              <a:rPr lang="cs-CZ" altLang="cs-CZ" sz="1400" b="1" dirty="0" err="1"/>
              <a:t>nF</a:t>
            </a:r>
            <a:r>
              <a:rPr lang="cs-CZ" altLang="cs-CZ" sz="1400" b="1" dirty="0"/>
              <a:t>, C</a:t>
            </a:r>
            <a:r>
              <a:rPr lang="cs-CZ" altLang="cs-CZ" sz="1400" b="1" baseline="-25000" dirty="0"/>
              <a:t>2</a:t>
            </a:r>
            <a:r>
              <a:rPr lang="cs-CZ" altLang="cs-CZ" sz="1400" b="1" dirty="0"/>
              <a:t> = 47 </a:t>
            </a:r>
            <a:r>
              <a:rPr lang="cs-CZ" altLang="cs-CZ" sz="1400" b="1" dirty="0" err="1"/>
              <a:t>nF</a:t>
            </a:r>
            <a:endParaRPr lang="cs-CZ" altLang="cs-CZ" sz="1400" b="1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400" b="1" dirty="0"/>
              <a:t>R = 200 Ω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400" b="1" dirty="0"/>
              <a:t>L</a:t>
            </a:r>
            <a:r>
              <a:rPr lang="cs-CZ" altLang="cs-CZ" sz="1400" b="1" baseline="-25000" dirty="0"/>
              <a:t>1</a:t>
            </a:r>
            <a:r>
              <a:rPr lang="cs-CZ" altLang="cs-CZ" sz="1400" b="1" dirty="0"/>
              <a:t> ≥ 270 </a:t>
            </a:r>
            <a:r>
              <a:rPr lang="el-GR" altLang="cs-CZ" sz="1400" b="1" dirty="0"/>
              <a:t>μ</a:t>
            </a:r>
            <a:r>
              <a:rPr lang="cs-CZ" altLang="cs-CZ" sz="1400" b="1" dirty="0"/>
              <a:t>H při 150 kHz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400" b="1" dirty="0"/>
              <a:t>L</a:t>
            </a:r>
            <a:r>
              <a:rPr lang="cs-CZ" altLang="cs-CZ" sz="1400" b="1" baseline="-25000" dirty="0"/>
              <a:t>2</a:t>
            </a:r>
            <a:r>
              <a:rPr lang="cs-CZ" altLang="cs-CZ" sz="1400" b="1" dirty="0"/>
              <a:t> = L</a:t>
            </a:r>
            <a:r>
              <a:rPr lang="cs-CZ" altLang="cs-CZ" sz="1400" b="1" baseline="-25000" dirty="0"/>
              <a:t>3</a:t>
            </a:r>
            <a:r>
              <a:rPr lang="cs-CZ" altLang="cs-CZ" sz="1400" b="1" dirty="0"/>
              <a:t> = 6 </a:t>
            </a:r>
            <a:r>
              <a:rPr lang="cs-CZ" altLang="cs-CZ" sz="1400" b="1" dirty="0" err="1"/>
              <a:t>mH</a:t>
            </a:r>
            <a:endParaRPr lang="cs-CZ" altLang="cs-CZ" sz="1400" b="1" dirty="0"/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cs-CZ" altLang="cs-CZ" sz="1800" dirty="0"/>
          </a:p>
        </p:txBody>
      </p:sp>
      <p:sp>
        <p:nvSpPr>
          <p:cNvPr id="115717" name="Rectangle 2">
            <a:extLst>
              <a:ext uri="{FF2B5EF4-FFF2-40B4-BE49-F238E27FC236}">
                <a16:creationId xmlns:a16="http://schemas.microsoft.com/office/drawing/2014/main" id="{19BE2B88-B401-43CE-A9F8-2F6C814C2E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3528" y="260648"/>
            <a:ext cx="3210247" cy="1793578"/>
          </a:xfrm>
        </p:spPr>
        <p:txBody>
          <a:bodyPr/>
          <a:lstStyle/>
          <a:p>
            <a:pPr algn="l" eaLnBrk="1" hangingPunct="1"/>
            <a:r>
              <a:rPr lang="cs-CZ" altLang="cs-CZ" sz="2400" b="1" dirty="0">
                <a:solidFill>
                  <a:schemeClr val="accent2"/>
                </a:solidFill>
              </a:rPr>
              <a:t>Vazební/oddělovací síť </a:t>
            </a:r>
            <a:r>
              <a:rPr lang="cs-CZ" altLang="cs-CZ" sz="2400" b="1" dirty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CDN typ T, RJ11, RJ45 pro nestíněné vyvážené vodiče</a:t>
            </a:r>
            <a:endParaRPr lang="cs-CZ" altLang="cs-CZ" sz="2400" b="1" dirty="0">
              <a:solidFill>
                <a:schemeClr val="accent2"/>
              </a:solidFill>
            </a:endParaRP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E0F8B968-34B3-4ED1-8B75-DC1F6F4078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428703"/>
            <a:ext cx="5601185" cy="3429297"/>
          </a:xfrm>
          <a:prstGeom prst="rect">
            <a:avLst/>
          </a:prstGeom>
        </p:spPr>
      </p:pic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3">
            <a:extLst>
              <a:ext uri="{FF2B5EF4-FFF2-40B4-BE49-F238E27FC236}">
                <a16:creationId xmlns:a16="http://schemas.microsoft.com/office/drawing/2014/main" id="{8E686354-BB5E-4A41-9831-A0E3138E0D2A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76127" y="1052408"/>
            <a:ext cx="8300329" cy="2232576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§"/>
            </a:pPr>
            <a:r>
              <a:rPr lang="cs-CZ" altLang="cs-CZ" sz="1600" dirty="0"/>
              <a:t>kalibrace sestavy se provádí nemodulovaným signálem pro každý vazební prostředek a každou úroveň napětí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cs-CZ" altLang="cs-CZ" sz="1600" dirty="0"/>
              <a:t>cílem je zajistit, že na EUT bude aplikován signál požadované úrovně v celém frekvenčním rozsahu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cs-CZ" altLang="cs-CZ" sz="1600" dirty="0"/>
              <a:t>výsledkem kalibrace je soubor dat reprezentující přenosové vlastnosti obvodu mezi generátorem a vstupem do EUT, při zkoušce je pak nutné tato data nahrát do řídicího softwaru, který dolaďuje vysílaný výkon na jednotlivých frekvencích tak, aby byla dodržena předepsaná úroveň signálu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cs-CZ" altLang="cs-CZ" sz="1200" dirty="0"/>
              <a:t> </a:t>
            </a:r>
          </a:p>
          <a:p>
            <a:pPr eaLnBrk="1" hangingPunct="1"/>
            <a:endParaRPr lang="cs-CZ" altLang="cs-CZ" sz="1200" dirty="0"/>
          </a:p>
        </p:txBody>
      </p:sp>
      <p:sp>
        <p:nvSpPr>
          <p:cNvPr id="116741" name="Rectangle 2">
            <a:extLst>
              <a:ext uri="{FF2B5EF4-FFF2-40B4-BE49-F238E27FC236}">
                <a16:creationId xmlns:a16="http://schemas.microsoft.com/office/drawing/2014/main" id="{D9E647AB-59D8-450E-8F99-69ABB2FDEF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674" y="327315"/>
            <a:ext cx="8050595" cy="652462"/>
          </a:xfrm>
        </p:spPr>
        <p:txBody>
          <a:bodyPr/>
          <a:lstStyle/>
          <a:p>
            <a:pPr algn="l" eaLnBrk="1" hangingPunct="1"/>
            <a:r>
              <a:rPr lang="cs-CZ" altLang="cs-CZ" sz="2400" b="1" dirty="0">
                <a:solidFill>
                  <a:schemeClr val="accent2"/>
                </a:solidFill>
              </a:rPr>
              <a:t>Nastavení výstupní úrovně vstupu/výstupu vazebního prostředku u EUT</a:t>
            </a:r>
          </a:p>
        </p:txBody>
      </p:sp>
      <p:grpSp>
        <p:nvGrpSpPr>
          <p:cNvPr id="38" name="Skupina 37">
            <a:extLst>
              <a:ext uri="{FF2B5EF4-FFF2-40B4-BE49-F238E27FC236}">
                <a16:creationId xmlns:a16="http://schemas.microsoft.com/office/drawing/2014/main" id="{36BA8BB5-F95C-4EF0-A81D-77982421051F}"/>
              </a:ext>
            </a:extLst>
          </p:cNvPr>
          <p:cNvGrpSpPr/>
          <p:nvPr/>
        </p:nvGrpSpPr>
        <p:grpSpPr>
          <a:xfrm>
            <a:off x="488857" y="3455155"/>
            <a:ext cx="7836228" cy="3022258"/>
            <a:chOff x="0" y="3542580"/>
            <a:chExt cx="7836228" cy="3022258"/>
          </a:xfrm>
        </p:grpSpPr>
        <p:pic>
          <p:nvPicPr>
            <p:cNvPr id="12" name="Obrázek 11">
              <a:extLst>
                <a:ext uri="{FF2B5EF4-FFF2-40B4-BE49-F238E27FC236}">
                  <a16:creationId xmlns:a16="http://schemas.microsoft.com/office/drawing/2014/main" id="{C79B6302-8FDA-466B-B3ED-F1456D63AC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3542580"/>
              <a:ext cx="7404180" cy="2639557"/>
            </a:xfrm>
            <a:prstGeom prst="rect">
              <a:avLst/>
            </a:prstGeom>
          </p:spPr>
        </p:pic>
        <p:sp>
          <p:nvSpPr>
            <p:cNvPr id="8" name="TextovéPole 7">
              <a:extLst>
                <a:ext uri="{FF2B5EF4-FFF2-40B4-BE49-F238E27FC236}">
                  <a16:creationId xmlns:a16="http://schemas.microsoft.com/office/drawing/2014/main" id="{72C10069-FAB9-48E2-8AE6-56DCF72CC58E}"/>
                </a:ext>
              </a:extLst>
            </p:cNvPr>
            <p:cNvSpPr txBox="1"/>
            <p:nvPr/>
          </p:nvSpPr>
          <p:spPr>
            <a:xfrm>
              <a:off x="3273403" y="3737522"/>
              <a:ext cx="1976583" cy="935116"/>
            </a:xfrm>
            <a:prstGeom prst="rect">
              <a:avLst/>
            </a:prstGeom>
            <a:solidFill>
              <a:srgbClr val="FF33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cs-CZ" dirty="0">
                  <a:solidFill>
                    <a:schemeClr val="bg1"/>
                  </a:solidFill>
                </a:rPr>
                <a:t>vazební prostředek</a:t>
              </a:r>
              <a:br>
                <a:rPr lang="cs-CZ" dirty="0">
                  <a:solidFill>
                    <a:schemeClr val="bg1"/>
                  </a:solidFill>
                </a:rPr>
              </a:br>
              <a:r>
                <a:rPr lang="cs-CZ" dirty="0">
                  <a:solidFill>
                    <a:schemeClr val="bg1"/>
                  </a:solidFill>
                </a:rPr>
                <a:t>(CDN, EM kleště)</a:t>
              </a:r>
            </a:p>
          </p:txBody>
        </p:sp>
        <p:sp>
          <p:nvSpPr>
            <p:cNvPr id="9" name="TextovéPole 8">
              <a:extLst>
                <a:ext uri="{FF2B5EF4-FFF2-40B4-BE49-F238E27FC236}">
                  <a16:creationId xmlns:a16="http://schemas.microsoft.com/office/drawing/2014/main" id="{C32AAA78-92EC-4C68-B954-E67F072E70D9}"/>
                </a:ext>
              </a:extLst>
            </p:cNvPr>
            <p:cNvSpPr txBox="1"/>
            <p:nvPr/>
          </p:nvSpPr>
          <p:spPr>
            <a:xfrm>
              <a:off x="2843808" y="5658917"/>
              <a:ext cx="107407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altLang="cs-CZ" sz="1400" b="1" dirty="0"/>
                <a:t>útlumový člen 6 dB</a:t>
              </a:r>
              <a:r>
                <a:rPr lang="cs-CZ" sz="1400" b="1" dirty="0"/>
                <a:t> </a:t>
              </a:r>
            </a:p>
          </p:txBody>
        </p:sp>
        <p:sp>
          <p:nvSpPr>
            <p:cNvPr id="14" name="TextovéPole 13">
              <a:extLst>
                <a:ext uri="{FF2B5EF4-FFF2-40B4-BE49-F238E27FC236}">
                  <a16:creationId xmlns:a16="http://schemas.microsoft.com/office/drawing/2014/main" id="{2DC72E26-F7A1-4BAD-9C66-E6F0CE78B1CE}"/>
                </a:ext>
              </a:extLst>
            </p:cNvPr>
            <p:cNvSpPr txBox="1"/>
            <p:nvPr/>
          </p:nvSpPr>
          <p:spPr>
            <a:xfrm>
              <a:off x="5184869" y="6041618"/>
              <a:ext cx="236063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1400" b="1" dirty="0"/>
                <a:t>zpětná vazba do měřicího vstupu generátoru</a:t>
              </a:r>
            </a:p>
          </p:txBody>
        </p:sp>
        <p:sp>
          <p:nvSpPr>
            <p:cNvPr id="15" name="TextovéPole 14">
              <a:extLst>
                <a:ext uri="{FF2B5EF4-FFF2-40B4-BE49-F238E27FC236}">
                  <a16:creationId xmlns:a16="http://schemas.microsoft.com/office/drawing/2014/main" id="{D36B85D8-EC34-43E4-931F-1C5A72D6DCF0}"/>
                </a:ext>
              </a:extLst>
            </p:cNvPr>
            <p:cNvSpPr txBox="1"/>
            <p:nvPr/>
          </p:nvSpPr>
          <p:spPr>
            <a:xfrm>
              <a:off x="0" y="5085184"/>
              <a:ext cx="2013388" cy="2756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sz="1400" b="1" dirty="0"/>
                <a:t>generátor a zesilovač</a:t>
              </a:r>
            </a:p>
          </p:txBody>
        </p:sp>
        <p:sp>
          <p:nvSpPr>
            <p:cNvPr id="13" name="Obdélník 12">
              <a:extLst>
                <a:ext uri="{FF2B5EF4-FFF2-40B4-BE49-F238E27FC236}">
                  <a16:creationId xmlns:a16="http://schemas.microsoft.com/office/drawing/2014/main" id="{CFFD7458-9754-47A7-81F5-A4AB21DE1598}"/>
                </a:ext>
              </a:extLst>
            </p:cNvPr>
            <p:cNvSpPr/>
            <p:nvPr/>
          </p:nvSpPr>
          <p:spPr>
            <a:xfrm>
              <a:off x="4116170" y="6113369"/>
              <a:ext cx="1074079" cy="410282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cs-CZ" sz="1400" b="1" dirty="0">
                  <a:solidFill>
                    <a:schemeClr val="tx1"/>
                  </a:solidFill>
                </a:rPr>
                <a:t>40 dB</a:t>
              </a:r>
            </a:p>
          </p:txBody>
        </p:sp>
        <p:cxnSp>
          <p:nvCxnSpPr>
            <p:cNvPr id="18" name="Přímá spojnice 17">
              <a:extLst>
                <a:ext uri="{FF2B5EF4-FFF2-40B4-BE49-F238E27FC236}">
                  <a16:creationId xmlns:a16="http://schemas.microsoft.com/office/drawing/2014/main" id="{99340C9D-BA4F-4565-92F8-D62805A44E19}"/>
                </a:ext>
              </a:extLst>
            </p:cNvPr>
            <p:cNvCxnSpPr>
              <a:cxnSpLocks/>
            </p:cNvCxnSpPr>
            <p:nvPr/>
          </p:nvCxnSpPr>
          <p:spPr>
            <a:xfrm>
              <a:off x="7836228" y="3990766"/>
              <a:ext cx="0" cy="2340000"/>
            </a:xfrm>
            <a:prstGeom prst="line">
              <a:avLst/>
            </a:prstGeom>
            <a:ln w="762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Přímá spojnice 19">
              <a:extLst>
                <a:ext uri="{FF2B5EF4-FFF2-40B4-BE49-F238E27FC236}">
                  <a16:creationId xmlns:a16="http://schemas.microsoft.com/office/drawing/2014/main" id="{F5507E2F-3F8E-4FA5-8AC6-45872DE35B13}"/>
                </a:ext>
              </a:extLst>
            </p:cNvPr>
            <p:cNvCxnSpPr/>
            <p:nvPr/>
          </p:nvCxnSpPr>
          <p:spPr>
            <a:xfrm>
              <a:off x="7404180" y="4030191"/>
              <a:ext cx="432048" cy="0"/>
            </a:xfrm>
            <a:prstGeom prst="line">
              <a:avLst/>
            </a:prstGeom>
            <a:ln w="762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Přímá spojnice 24">
              <a:extLst>
                <a:ext uri="{FF2B5EF4-FFF2-40B4-BE49-F238E27FC236}">
                  <a16:creationId xmlns:a16="http://schemas.microsoft.com/office/drawing/2014/main" id="{DBBFC68B-990A-4430-A8BD-E575FA00F1DF}"/>
                </a:ext>
              </a:extLst>
            </p:cNvPr>
            <p:cNvCxnSpPr>
              <a:cxnSpLocks/>
              <a:stCxn id="13" idx="3"/>
            </p:cNvCxnSpPr>
            <p:nvPr/>
          </p:nvCxnSpPr>
          <p:spPr>
            <a:xfrm flipV="1">
              <a:off x="5190249" y="6303228"/>
              <a:ext cx="2645979" cy="15282"/>
            </a:xfrm>
            <a:prstGeom prst="line">
              <a:avLst/>
            </a:prstGeom>
            <a:ln w="762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Přímá spojnice 26">
              <a:extLst>
                <a:ext uri="{FF2B5EF4-FFF2-40B4-BE49-F238E27FC236}">
                  <a16:creationId xmlns:a16="http://schemas.microsoft.com/office/drawing/2014/main" id="{9386EBB0-432D-4D34-8B9A-993F482A64D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7544" y="6323921"/>
              <a:ext cx="3648626" cy="13691"/>
            </a:xfrm>
            <a:prstGeom prst="line">
              <a:avLst/>
            </a:prstGeom>
            <a:ln w="762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Přímá spojnice 28">
              <a:extLst>
                <a:ext uri="{FF2B5EF4-FFF2-40B4-BE49-F238E27FC236}">
                  <a16:creationId xmlns:a16="http://schemas.microsoft.com/office/drawing/2014/main" id="{F3F1F787-1CB3-4C0D-BEC2-599E928D9E4D}"/>
                </a:ext>
              </a:extLst>
            </p:cNvPr>
            <p:cNvCxnSpPr>
              <a:cxnSpLocks/>
            </p:cNvCxnSpPr>
            <p:nvPr/>
          </p:nvCxnSpPr>
          <p:spPr>
            <a:xfrm>
              <a:off x="467544" y="5880374"/>
              <a:ext cx="0" cy="504000"/>
            </a:xfrm>
            <a:prstGeom prst="line">
              <a:avLst/>
            </a:prstGeom>
            <a:ln w="762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Schlöder Accessories for Immunity, 10 kHz - 230 MHz / IEC 61000-4-6">
            <a:extLst>
              <a:ext uri="{FF2B5EF4-FFF2-40B4-BE49-F238E27FC236}">
                <a16:creationId xmlns:a16="http://schemas.microsoft.com/office/drawing/2014/main" id="{AD2F2852-7968-4F72-A669-682AA28DE1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17032"/>
            <a:ext cx="4187957" cy="314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2B167622-7820-4D68-8726-8CECBA632B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7548" y="0"/>
            <a:ext cx="6329689" cy="5310869"/>
          </a:xfrm>
          <a:prstGeom prst="rect">
            <a:avLst/>
          </a:prstGeom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C52C6387-0ECF-41DA-A631-54084AF1398F}"/>
              </a:ext>
            </a:extLst>
          </p:cNvPr>
          <p:cNvSpPr txBox="1"/>
          <p:nvPr/>
        </p:nvSpPr>
        <p:spPr>
          <a:xfrm>
            <a:off x="4541495" y="5517232"/>
            <a:ext cx="438921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altLang="cs-CZ" sz="2400" b="1" dirty="0">
                <a:solidFill>
                  <a:schemeClr val="accent2"/>
                </a:solidFill>
              </a:rPr>
              <a:t>Nastavení výstupní úrovně vstupu/výstupu CDN u EUT</a:t>
            </a:r>
            <a:endParaRPr lang="cs-CZ" sz="2400" dirty="0"/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AA46EE88-AFB6-4ABD-9AD9-BA092D222463}"/>
              </a:ext>
            </a:extLst>
          </p:cNvPr>
          <p:cNvSpPr txBox="1"/>
          <p:nvPr/>
        </p:nvSpPr>
        <p:spPr>
          <a:xfrm>
            <a:off x="5220072" y="2780928"/>
            <a:ext cx="6286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600" b="1" dirty="0">
                <a:solidFill>
                  <a:srgbClr val="FFFF00"/>
                </a:solidFill>
              </a:rPr>
              <a:t>6 dB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CB2C98D8-689D-440F-A350-C6BD041C3017}"/>
              </a:ext>
            </a:extLst>
          </p:cNvPr>
          <p:cNvSpPr txBox="1"/>
          <p:nvPr/>
        </p:nvSpPr>
        <p:spPr>
          <a:xfrm>
            <a:off x="4303336" y="4098906"/>
            <a:ext cx="6270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600" b="1" dirty="0">
                <a:solidFill>
                  <a:srgbClr val="FFFF00"/>
                </a:solidFill>
              </a:rPr>
              <a:t>CDN</a:t>
            </a: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FC6FB8F4-2C45-49C6-A20A-053858A8CE4E}"/>
              </a:ext>
            </a:extLst>
          </p:cNvPr>
          <p:cNvSpPr txBox="1"/>
          <p:nvPr/>
        </p:nvSpPr>
        <p:spPr>
          <a:xfrm>
            <a:off x="6156176" y="4434895"/>
            <a:ext cx="7489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600" b="1" dirty="0"/>
              <a:t>100 </a:t>
            </a:r>
            <a:r>
              <a:rPr lang="el-GR" sz="1600" b="1" dirty="0"/>
              <a:t>Ω</a:t>
            </a:r>
            <a:endParaRPr lang="cs-CZ" sz="1600" b="1" dirty="0"/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15784693-381C-487A-8E0D-9EC86F7D9039}"/>
              </a:ext>
            </a:extLst>
          </p:cNvPr>
          <p:cNvSpPr txBox="1"/>
          <p:nvPr/>
        </p:nvSpPr>
        <p:spPr>
          <a:xfrm>
            <a:off x="6012392" y="3713767"/>
            <a:ext cx="13037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b="1" dirty="0"/>
              <a:t>adaptér 150 </a:t>
            </a:r>
            <a:r>
              <a:rPr lang="el-GR" sz="1600" b="1" dirty="0"/>
              <a:t>Ω</a:t>
            </a:r>
            <a:r>
              <a:rPr lang="cs-CZ" sz="1600" b="1" dirty="0"/>
              <a:t>/50 </a:t>
            </a:r>
            <a:r>
              <a:rPr lang="el-GR" sz="1600" b="1" dirty="0"/>
              <a:t>Ω</a:t>
            </a:r>
            <a:endParaRPr lang="cs-CZ" sz="1600" b="1" dirty="0"/>
          </a:p>
        </p:txBody>
      </p:sp>
    </p:spTree>
    <p:extLst>
      <p:ext uri="{BB962C8B-B14F-4D97-AF65-F5344CB8AC3E}">
        <p14:creationId xmlns:p14="http://schemas.microsoft.com/office/powerpoint/2010/main" val="1275642040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41" name="Rectangle 2">
            <a:extLst>
              <a:ext uri="{FF2B5EF4-FFF2-40B4-BE49-F238E27FC236}">
                <a16:creationId xmlns:a16="http://schemas.microsoft.com/office/drawing/2014/main" id="{D9E647AB-59D8-450E-8F99-69ABB2FDEF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76039" y="548680"/>
            <a:ext cx="8191922" cy="1152128"/>
          </a:xfrm>
        </p:spPr>
        <p:txBody>
          <a:bodyPr/>
          <a:lstStyle/>
          <a:p>
            <a:pPr algn="l" eaLnBrk="1" hangingPunct="1"/>
            <a:r>
              <a:rPr lang="cs-CZ" altLang="cs-CZ" sz="2400" b="1" dirty="0">
                <a:solidFill>
                  <a:schemeClr val="accent2"/>
                </a:solidFill>
              </a:rPr>
              <a:t>Porovnání konfigurace pro nastavení výstupní úrovně vstupu/výstupu EM kleští u EUT a zapojení pro test zařízení:</a:t>
            </a:r>
          </a:p>
        </p:txBody>
      </p:sp>
      <p:pic>
        <p:nvPicPr>
          <p:cNvPr id="19" name="Obrázek 18">
            <a:extLst>
              <a:ext uri="{FF2B5EF4-FFF2-40B4-BE49-F238E27FC236}">
                <a16:creationId xmlns:a16="http://schemas.microsoft.com/office/drawing/2014/main" id="{9A98C37B-ED5B-40DF-B88B-ECAFE8C089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29" y="1916832"/>
            <a:ext cx="9144000" cy="359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612479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FB139882-D5D0-48E8-8F1A-D70A388058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05" y="0"/>
            <a:ext cx="7742803" cy="3126300"/>
          </a:xfrm>
          <a:prstGeom prst="rect">
            <a:avLst/>
          </a:prstGeom>
        </p:spPr>
      </p:pic>
      <p:sp>
        <p:nvSpPr>
          <p:cNvPr id="17" name="Rectangle 2">
            <a:extLst>
              <a:ext uri="{FF2B5EF4-FFF2-40B4-BE49-F238E27FC236}">
                <a16:creationId xmlns:a16="http://schemas.microsoft.com/office/drawing/2014/main" id="{2C2947A0-1335-48E7-A658-AE6215985F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133" y="3645024"/>
            <a:ext cx="3099348" cy="1080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r>
              <a:rPr lang="cs-CZ" altLang="cs-CZ" sz="2000" b="1" dirty="0">
                <a:solidFill>
                  <a:schemeClr val="accent2"/>
                </a:solidFill>
              </a:rPr>
              <a:t>Nastavení výstupní úrovně vstupu/výstupu proudových kleští (BCI) u EUT</a:t>
            </a:r>
          </a:p>
        </p:txBody>
      </p:sp>
      <p:grpSp>
        <p:nvGrpSpPr>
          <p:cNvPr id="13" name="Skupina 12">
            <a:extLst>
              <a:ext uri="{FF2B5EF4-FFF2-40B4-BE49-F238E27FC236}">
                <a16:creationId xmlns:a16="http://schemas.microsoft.com/office/drawing/2014/main" id="{8ADBC0AC-4794-4D37-A7EA-55F7615B2C81}"/>
              </a:ext>
            </a:extLst>
          </p:cNvPr>
          <p:cNvGrpSpPr/>
          <p:nvPr/>
        </p:nvGrpSpPr>
        <p:grpSpPr>
          <a:xfrm>
            <a:off x="3295481" y="1959406"/>
            <a:ext cx="5812714" cy="4781962"/>
            <a:chOff x="3295481" y="2060848"/>
            <a:chExt cx="5812714" cy="4781962"/>
          </a:xfrm>
        </p:grpSpPr>
        <p:graphicFrame>
          <p:nvGraphicFramePr>
            <p:cNvPr id="15" name="Object 11">
              <a:extLst>
                <a:ext uri="{FF2B5EF4-FFF2-40B4-BE49-F238E27FC236}">
                  <a16:creationId xmlns:a16="http://schemas.microsoft.com/office/drawing/2014/main" id="{C77BC054-F161-4A37-A136-F9A9524A6FFC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828546237"/>
                </p:ext>
              </p:extLst>
            </p:nvPr>
          </p:nvGraphicFramePr>
          <p:xfrm>
            <a:off x="3295481" y="2060848"/>
            <a:ext cx="5812714" cy="47819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42" name="Rastrový obrázek" r:id="rId4" imgW="4828571" imgH="3971429" progId="Paint.Picture">
                    <p:embed/>
                  </p:oleObj>
                </mc:Choice>
                <mc:Fallback>
                  <p:oleObj name="Rastrový obrázek" r:id="rId4" imgW="4828571" imgH="3971429" progId="Paint.Picture">
                    <p:embed/>
                    <p:pic>
                      <p:nvPicPr>
                        <p:cNvPr id="117765" name="Object 11">
                          <a:extLst>
                            <a:ext uri="{FF2B5EF4-FFF2-40B4-BE49-F238E27FC236}">
                              <a16:creationId xmlns:a16="http://schemas.microsoft.com/office/drawing/2014/main" id="{6CDD1C60-7B18-4D85-BDCB-238DE423851E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95481" y="2060848"/>
                          <a:ext cx="5812714" cy="47819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" name="TextovéPole 11">
              <a:extLst>
                <a:ext uri="{FF2B5EF4-FFF2-40B4-BE49-F238E27FC236}">
                  <a16:creationId xmlns:a16="http://schemas.microsoft.com/office/drawing/2014/main" id="{B21ACE0D-C556-489F-9383-48ED2D09C6EF}"/>
                </a:ext>
              </a:extLst>
            </p:cNvPr>
            <p:cNvSpPr txBox="1"/>
            <p:nvPr/>
          </p:nvSpPr>
          <p:spPr>
            <a:xfrm>
              <a:off x="5292080" y="5661248"/>
              <a:ext cx="62869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sz="1600" b="1" dirty="0">
                  <a:solidFill>
                    <a:srgbClr val="FFFF00"/>
                  </a:solidFill>
                </a:rPr>
                <a:t>6 dB</a:t>
              </a:r>
            </a:p>
          </p:txBody>
        </p:sp>
        <p:sp>
          <p:nvSpPr>
            <p:cNvPr id="20" name="TextovéPole 19">
              <a:extLst>
                <a:ext uri="{FF2B5EF4-FFF2-40B4-BE49-F238E27FC236}">
                  <a16:creationId xmlns:a16="http://schemas.microsoft.com/office/drawing/2014/main" id="{0671A089-373B-4AAB-8E64-25228CE4B413}"/>
                </a:ext>
              </a:extLst>
            </p:cNvPr>
            <p:cNvSpPr txBox="1"/>
            <p:nvPr/>
          </p:nvSpPr>
          <p:spPr>
            <a:xfrm>
              <a:off x="4303336" y="4200348"/>
              <a:ext cx="117692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sz="1600" b="1" dirty="0"/>
                <a:t>BCI kleště</a:t>
              </a:r>
            </a:p>
          </p:txBody>
        </p:sp>
        <p:sp>
          <p:nvSpPr>
            <p:cNvPr id="21" name="TextovéPole 20">
              <a:extLst>
                <a:ext uri="{FF2B5EF4-FFF2-40B4-BE49-F238E27FC236}">
                  <a16:creationId xmlns:a16="http://schemas.microsoft.com/office/drawing/2014/main" id="{923BE33B-9623-4CA3-A558-552C13C0FB10}"/>
                </a:ext>
              </a:extLst>
            </p:cNvPr>
            <p:cNvSpPr txBox="1"/>
            <p:nvPr/>
          </p:nvSpPr>
          <p:spPr>
            <a:xfrm>
              <a:off x="6629911" y="2078693"/>
              <a:ext cx="230383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sz="1600" b="1" dirty="0"/>
                <a:t>RF výstup generátoru</a:t>
              </a:r>
            </a:p>
          </p:txBody>
        </p:sp>
        <p:sp>
          <p:nvSpPr>
            <p:cNvPr id="22" name="TextovéPole 21">
              <a:extLst>
                <a:ext uri="{FF2B5EF4-FFF2-40B4-BE49-F238E27FC236}">
                  <a16:creationId xmlns:a16="http://schemas.microsoft.com/office/drawing/2014/main" id="{68B54A41-876D-462E-AB6A-247996F19B65}"/>
                </a:ext>
              </a:extLst>
            </p:cNvPr>
            <p:cNvSpPr txBox="1"/>
            <p:nvPr/>
          </p:nvSpPr>
          <p:spPr>
            <a:xfrm>
              <a:off x="6084168" y="2869120"/>
              <a:ext cx="159435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1600" b="1" dirty="0"/>
                <a:t>měřicí vstup generátoru</a:t>
              </a:r>
            </a:p>
          </p:txBody>
        </p:sp>
        <p:sp>
          <p:nvSpPr>
            <p:cNvPr id="24" name="TextovéPole 23">
              <a:extLst>
                <a:ext uri="{FF2B5EF4-FFF2-40B4-BE49-F238E27FC236}">
                  <a16:creationId xmlns:a16="http://schemas.microsoft.com/office/drawing/2014/main" id="{EC586600-BE9F-4D3D-BC01-60CC944F8CC1}"/>
                </a:ext>
              </a:extLst>
            </p:cNvPr>
            <p:cNvSpPr txBox="1"/>
            <p:nvPr/>
          </p:nvSpPr>
          <p:spPr>
            <a:xfrm>
              <a:off x="3403243" y="4070750"/>
              <a:ext cx="74892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sz="1600" b="1" dirty="0"/>
                <a:t>150 </a:t>
              </a:r>
              <a:r>
                <a:rPr lang="el-GR" sz="1600" b="1" dirty="0"/>
                <a:t>Ω</a:t>
              </a:r>
              <a:endParaRPr lang="cs-CZ" sz="1600" b="1" dirty="0"/>
            </a:p>
          </p:txBody>
        </p:sp>
        <p:sp>
          <p:nvSpPr>
            <p:cNvPr id="25" name="TextovéPole 24">
              <a:extLst>
                <a:ext uri="{FF2B5EF4-FFF2-40B4-BE49-F238E27FC236}">
                  <a16:creationId xmlns:a16="http://schemas.microsoft.com/office/drawing/2014/main" id="{371AE330-9F0D-469E-8D1F-629D47B9C06A}"/>
                </a:ext>
              </a:extLst>
            </p:cNvPr>
            <p:cNvSpPr txBox="1"/>
            <p:nvPr/>
          </p:nvSpPr>
          <p:spPr>
            <a:xfrm>
              <a:off x="5880988" y="4070750"/>
              <a:ext cx="74892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sz="1600" b="1" dirty="0"/>
                <a:t>100 </a:t>
              </a:r>
              <a:r>
                <a:rPr lang="el-GR" sz="1600" b="1" dirty="0"/>
                <a:t>Ω</a:t>
              </a:r>
              <a:endParaRPr lang="cs-CZ" sz="1600" b="1" dirty="0"/>
            </a:p>
          </p:txBody>
        </p:sp>
      </p:grp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2B2EAE09-988A-4A02-B878-DCAB790CC0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369" y="476672"/>
            <a:ext cx="7745262" cy="6306858"/>
          </a:xfrm>
          <a:prstGeom prst="rect">
            <a:avLst/>
          </a:prstGeom>
        </p:spPr>
      </p:pic>
      <p:sp>
        <p:nvSpPr>
          <p:cNvPr id="119811" name="Text Box 9">
            <a:extLst>
              <a:ext uri="{FF2B5EF4-FFF2-40B4-BE49-F238E27FC236}">
                <a16:creationId xmlns:a16="http://schemas.microsoft.com/office/drawing/2014/main" id="{FF4D1743-3D7A-4B4A-8649-669F803FBD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827" y="74470"/>
            <a:ext cx="647858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cs-CZ" altLang="cs-CZ" sz="2800" b="1" dirty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Příklad zkušební sestavy: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4293C63-6313-4F1D-9B70-A40F803FCD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3780" y="266185"/>
            <a:ext cx="3298699" cy="1362615"/>
          </a:xfrm>
        </p:spPr>
        <p:txBody>
          <a:bodyPr/>
          <a:lstStyle/>
          <a:p>
            <a:pPr marL="0" indent="0">
              <a:buNone/>
            </a:pPr>
            <a:r>
              <a:rPr lang="cs-CZ" sz="1600" dirty="0"/>
              <a:t>Jedna z CDN nepoužitých</a:t>
            </a:r>
            <a:br>
              <a:rPr lang="cs-CZ" sz="1600" dirty="0"/>
            </a:br>
            <a:r>
              <a:rPr lang="cs-CZ" sz="1600" dirty="0"/>
              <a:t>pro injektování je zakončena 50 </a:t>
            </a:r>
            <a:r>
              <a:rPr lang="el-GR" sz="1600" dirty="0"/>
              <a:t>Ω</a:t>
            </a:r>
            <a:r>
              <a:rPr lang="cs-CZ" sz="1600" dirty="0"/>
              <a:t> pro vytvoření zpětné cesty. Ostatní CDN na nevybuzených vodičích jsou použity pouze</a:t>
            </a:r>
            <a:br>
              <a:rPr lang="cs-CZ" sz="1600" dirty="0"/>
            </a:br>
            <a:r>
              <a:rPr lang="cs-CZ" sz="1600" dirty="0"/>
              <a:t>v režimu oddělení.</a:t>
            </a: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>
            <a:extLst>
              <a:ext uri="{FF2B5EF4-FFF2-40B4-BE49-F238E27FC236}">
                <a16:creationId xmlns:a16="http://schemas.microsoft.com/office/drawing/2014/main" id="{940751C8-F6DD-4A71-BF8D-574DA31AE1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798" y="309262"/>
            <a:ext cx="8573520" cy="6155805"/>
          </a:xfrm>
          <a:prstGeom prst="rect">
            <a:avLst/>
          </a:prstGeom>
        </p:spPr>
      </p:pic>
      <p:sp>
        <p:nvSpPr>
          <p:cNvPr id="119811" name="Text Box 9">
            <a:extLst>
              <a:ext uri="{FF2B5EF4-FFF2-40B4-BE49-F238E27FC236}">
                <a16:creationId xmlns:a16="http://schemas.microsoft.com/office/drawing/2014/main" id="{FF4D1743-3D7A-4B4A-8649-669F803FBD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6682" y="392933"/>
            <a:ext cx="871296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cs-CZ" altLang="cs-CZ" sz="2800" b="1" dirty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Příklad zkušební sestavy pro injektování kleštěmi:</a:t>
            </a:r>
          </a:p>
        </p:txBody>
      </p:sp>
    </p:spTree>
    <p:extLst>
      <p:ext uri="{BB962C8B-B14F-4D97-AF65-F5344CB8AC3E}">
        <p14:creationId xmlns:p14="http://schemas.microsoft.com/office/powerpoint/2010/main" val="2291803252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17DCC46C-CCA2-4C54-986E-AD24040F36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031" y="269353"/>
            <a:ext cx="7353937" cy="6447079"/>
          </a:xfrm>
          <a:prstGeom prst="rect">
            <a:avLst/>
          </a:prstGeom>
        </p:spPr>
      </p:pic>
      <p:sp>
        <p:nvSpPr>
          <p:cNvPr id="121859" name="Text Box 9">
            <a:extLst>
              <a:ext uri="{FF2B5EF4-FFF2-40B4-BE49-F238E27FC236}">
                <a16:creationId xmlns:a16="http://schemas.microsoft.com/office/drawing/2014/main" id="{00041284-B0AC-4099-9D74-5C92AEA67F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528" y="116632"/>
            <a:ext cx="806489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cs-CZ" altLang="cs-CZ" sz="2800" b="1" dirty="0">
                <a:solidFill>
                  <a:schemeClr val="accent2"/>
                </a:solidFill>
              </a:rPr>
              <a:t>Zkušební sestava pro EUT s více jednotkami:</a:t>
            </a: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3">
            <a:extLst>
              <a:ext uri="{FF2B5EF4-FFF2-40B4-BE49-F238E27FC236}">
                <a16:creationId xmlns:a16="http://schemas.microsoft.com/office/drawing/2014/main" id="{E2467194-46A5-4E71-87E7-9C5ED6C9B9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95536" y="476672"/>
            <a:ext cx="8229600" cy="5760640"/>
          </a:xfr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cs-CZ" altLang="cs-CZ" sz="2800" dirty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Konfigurace obvodu pro zkoušku podle ČSN EN 61000-4-6:</a:t>
            </a:r>
          </a:p>
          <a:p>
            <a:pPr marL="0" indent="0" eaLnBrk="1" hangingPunct="1">
              <a:buFontTx/>
              <a:buNone/>
              <a:defRPr/>
            </a:pPr>
            <a:endParaRPr lang="cs-CZ" altLang="cs-CZ" sz="2000" b="1" dirty="0"/>
          </a:p>
          <a:p>
            <a:pPr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sz="1600" dirty="0"/>
              <a:t>zkoušené zařízení se umístí na izolační podložku 0,1 m nad referenční zemní rovinu</a:t>
            </a:r>
          </a:p>
          <a:p>
            <a:pPr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sz="1600" dirty="0"/>
              <a:t>kabely vycházející z EUT se podepřou ve výšce 30 mm nad zemní rovinou  </a:t>
            </a:r>
          </a:p>
          <a:p>
            <a:pPr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sz="1600" dirty="0"/>
              <a:t>EUT je uzemněno v souladu s návodem výrobce a včetně vybraných kabelů instalováno a provozováno způsobem odpovídajícím typické aplikaci</a:t>
            </a:r>
          </a:p>
          <a:p>
            <a:pPr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sz="1600" dirty="0"/>
              <a:t>pokud je AE nad zemní rovinou, umístí se 0,1 m nad zemní rovinu na izolační podložku</a:t>
            </a:r>
          </a:p>
          <a:p>
            <a:pPr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sz="1600" dirty="0"/>
              <a:t>jedna CDN se připojí ke zkoušenému vstupu/výstupu a jedna CDN připojená k dalšímu vstupu/výstupu se zakončí 50 </a:t>
            </a:r>
            <a:r>
              <a:rPr lang="el-GR" altLang="cs-CZ" sz="1600" dirty="0">
                <a:cs typeface="Arial" panose="020B0604020202020204" pitchFamily="34" charset="0"/>
              </a:rPr>
              <a:t>Ω</a:t>
            </a:r>
            <a:r>
              <a:rPr lang="cs-CZ" altLang="cs-CZ" sz="1600" dirty="0">
                <a:cs typeface="Arial" panose="020B0604020202020204" pitchFamily="34" charset="0"/>
              </a:rPr>
              <a:t>, ostatní vstupy/výstupy jsou opatřeny nezakončenými CDN ve funkci oddělovacích sítí</a:t>
            </a:r>
            <a:endParaRPr lang="el-GR" altLang="cs-CZ" sz="1600" dirty="0">
              <a:cs typeface="Arial" panose="020B0604020202020204" pitchFamily="34" charset="0"/>
            </a:endParaRPr>
          </a:p>
          <a:p>
            <a:pPr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sz="1600" dirty="0"/>
              <a:t>zkouška se musí provést s generátorem připojeným střídavě ke každému vazebnímu prostředku</a:t>
            </a:r>
          </a:p>
          <a:p>
            <a:pPr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sz="1600" dirty="0"/>
              <a:t>nezkoušené kabely se musí buď odpojit (pokud je to z funkčních důvodů možné) nebo opatřit nezakončenými CDN</a:t>
            </a:r>
          </a:p>
          <a:p>
            <a:pPr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sz="1600" dirty="0"/>
              <a:t>během zkoušky je vyšetřována plná funkce zkoušeného zařízení</a:t>
            </a: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EDB2ADF7-D7F2-49D9-B70E-4E789D66B1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3" y="109720"/>
            <a:ext cx="9137507" cy="6781489"/>
          </a:xfrm>
          <a:prstGeom prst="rect">
            <a:avLst/>
          </a:prstGeom>
        </p:spPr>
      </p:pic>
      <p:sp>
        <p:nvSpPr>
          <p:cNvPr id="59394" name="Rectangle 2">
            <a:extLst>
              <a:ext uri="{FF2B5EF4-FFF2-40B4-BE49-F238E27FC236}">
                <a16:creationId xmlns:a16="http://schemas.microsoft.com/office/drawing/2014/main" id="{192C57B2-D4FC-4C34-9D6C-D2B110907A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552" y="2708920"/>
            <a:ext cx="8229600" cy="1752600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cs-CZ" altLang="cs-CZ" sz="4000" dirty="0">
                <a:solidFill>
                  <a:srgbClr val="66FF33"/>
                </a:solidFill>
                <a:latin typeface="+mj-lt"/>
              </a:rPr>
              <a:t>Vyzařované vysokofrekvenční elektromagnetické pole</a:t>
            </a:r>
          </a:p>
          <a:p>
            <a:pPr algn="ctr" eaLnBrk="1" hangingPunct="1">
              <a:defRPr/>
            </a:pPr>
            <a:r>
              <a:rPr lang="cs-CZ" altLang="cs-CZ" sz="4000" dirty="0">
                <a:solidFill>
                  <a:srgbClr val="66FF33"/>
                </a:solidFill>
                <a:latin typeface="+mj-lt"/>
              </a:rPr>
              <a:t>- zkouška odolnosti</a:t>
            </a:r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A69A74D3-3C95-4935-AD50-309A4894D7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4995680"/>
            <a:ext cx="6400800" cy="606152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defRPr/>
            </a:pPr>
            <a:r>
              <a:rPr lang="cs-CZ" altLang="cs-CZ" sz="3200" dirty="0">
                <a:ln>
                  <a:solidFill>
                    <a:srgbClr val="66FF33"/>
                  </a:solidFill>
                </a:ln>
                <a:solidFill>
                  <a:srgbClr val="66FF33"/>
                </a:solidFill>
              </a:rPr>
              <a:t>ČSN EN 61000-4-3</a:t>
            </a: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4">
            <a:extLst>
              <a:ext uri="{FF2B5EF4-FFF2-40B4-BE49-F238E27FC236}">
                <a16:creationId xmlns:a16="http://schemas.microsoft.com/office/drawing/2014/main" id="{E7DE44BD-6B3A-4829-8631-645E9DACBA4C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269521" y="836712"/>
            <a:ext cx="8604956" cy="5904656"/>
          </a:xfrm>
        </p:spPr>
        <p:txBody>
          <a:bodyPr/>
          <a:lstStyle/>
          <a:p>
            <a:pPr eaLnBrk="1" hangingPunct="1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cs-CZ" altLang="cs-CZ" sz="1800" dirty="0">
                <a:solidFill>
                  <a:srgbClr val="000000"/>
                </a:solidFill>
              </a:rPr>
              <a:t>Obrovský rozmach sítí pozemních i družicových rozhlasových a TV vysílačů</a:t>
            </a:r>
            <a:br>
              <a:rPr lang="cs-CZ" altLang="cs-CZ" sz="1800" dirty="0">
                <a:solidFill>
                  <a:srgbClr val="000000"/>
                </a:solidFill>
              </a:rPr>
            </a:br>
            <a:r>
              <a:rPr lang="cs-CZ" altLang="cs-CZ" sz="1800" dirty="0">
                <a:solidFill>
                  <a:srgbClr val="000000"/>
                </a:solidFill>
              </a:rPr>
              <a:t>a zejména rozvoj systémů mobilních radiokomunikačních služeb, radiotelefonů, občanských stanic pracujících na kmitočtech 0,8 GHz až 6 GHz, vedl k tomu, že výrazně nabývá na významu posuzování elektromagnetické odolnosti všech elektronických zařízení vůči vlivu rušivých elektromagnetických polí.</a:t>
            </a:r>
          </a:p>
          <a:p>
            <a:pPr eaLnBrk="1" hangingPunct="1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cs-CZ" altLang="cs-CZ" sz="1800" dirty="0">
                <a:solidFill>
                  <a:srgbClr val="000000"/>
                </a:solidFill>
              </a:rPr>
              <a:t>Protože tyto systémy nelze vypnout a nelze tedy ani odstranit jejich rušivé působení na jiná zařízení, je jedinou cestou zvyšování elektromagnetické odolnosti elektronických zařízení vůči vysokofrekvenčním polím.</a:t>
            </a:r>
          </a:p>
          <a:p>
            <a:pPr eaLnBrk="1" hangingPunct="1">
              <a:spcBef>
                <a:spcPts val="600"/>
              </a:spcBef>
              <a:buFont typeface="Wingdings" panose="05000000000000000000" pitchFamily="2" charset="2"/>
              <a:buChar char="§"/>
              <a:defRPr/>
            </a:pPr>
            <a:r>
              <a:rPr lang="cs-CZ" altLang="cs-CZ" sz="1800" b="1" dirty="0">
                <a:latin typeface="+mn-lt"/>
              </a:rPr>
              <a:t>Vysokofrekvenční </a:t>
            </a:r>
            <a:r>
              <a:rPr lang="cs-CZ" altLang="cs-CZ" sz="1800" dirty="0">
                <a:latin typeface="+mn-lt"/>
              </a:rPr>
              <a:t>neboli </a:t>
            </a:r>
            <a:r>
              <a:rPr lang="cs-CZ" altLang="cs-CZ" sz="1800" b="1" dirty="0">
                <a:latin typeface="+mn-lt"/>
              </a:rPr>
              <a:t>rádiové rušení</a:t>
            </a:r>
            <a:r>
              <a:rPr lang="cs-CZ" altLang="cs-CZ" sz="1800" dirty="0">
                <a:latin typeface="+mn-lt"/>
              </a:rPr>
              <a:t> leží podle Radiokomunikačního řádu v pásmu od 10 kHz do 400 GHz. Ke zdrojům rádiového rušení tak patří prakticky všechny existující interferenční zdroje.</a:t>
            </a:r>
          </a:p>
          <a:p>
            <a:pPr eaLnBrk="1" hangingPunct="1">
              <a:spcBef>
                <a:spcPts val="600"/>
              </a:spcBef>
              <a:buFont typeface="Wingdings" panose="05000000000000000000" pitchFamily="2" charset="2"/>
              <a:buChar char="§"/>
              <a:defRPr/>
            </a:pPr>
            <a:r>
              <a:rPr lang="cs-CZ" altLang="cs-CZ" sz="1800" dirty="0">
                <a:solidFill>
                  <a:srgbClr val="000000"/>
                </a:solidFill>
                <a:latin typeface="+mn-lt"/>
              </a:rPr>
              <a:t>Harmonická elektromagnetická pole o "nízkých" kmitočtech 10 kHz -230 MHz se přivádějí do zkoušeného zařízení pomocí vazebních obvodů kapacitního či induktivního charakteru, případně jsou injektována do přívodních kabelů pomocí EM kleští, viz ČSN EN 61000-4-6.</a:t>
            </a:r>
          </a:p>
          <a:p>
            <a:pPr eaLnBrk="1" hangingPunct="1">
              <a:spcBef>
                <a:spcPts val="600"/>
              </a:spcBef>
              <a:buFont typeface="Wingdings" panose="05000000000000000000" pitchFamily="2" charset="2"/>
              <a:buChar char="§"/>
              <a:defRPr/>
            </a:pPr>
            <a:r>
              <a:rPr lang="cs-CZ" altLang="cs-CZ" sz="1800" i="1" dirty="0">
                <a:solidFill>
                  <a:srgbClr val="000000"/>
                </a:solidFill>
                <a:latin typeface="+mn-lt"/>
              </a:rPr>
              <a:t>Na kmitočtech vyšších než 26 MHz se nicméně dává přednost simulaci rušivých elektromagnetických polí vyzařováním anténami - tyto zkoušky odolnosti v nejčastěji využívaném kmitočtovém rozsahu 80 MHz až 6 GHz popisuje norma ČSN EN 61000-4-3.</a:t>
            </a:r>
            <a:r>
              <a:rPr lang="cs-CZ" altLang="cs-CZ" sz="1800" dirty="0">
                <a:solidFill>
                  <a:srgbClr val="000000"/>
                </a:solidFill>
                <a:latin typeface="+mn-lt"/>
              </a:rPr>
              <a:t> </a:t>
            </a:r>
            <a:endParaRPr lang="cs-CZ" altLang="cs-CZ" sz="1800" dirty="0">
              <a:latin typeface="+mn-lt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endParaRPr lang="cs-CZ" altLang="cs-CZ" sz="1800" dirty="0">
              <a:solidFill>
                <a:srgbClr val="000000"/>
              </a:solidFill>
            </a:endParaRPr>
          </a:p>
        </p:txBody>
      </p:sp>
      <p:sp>
        <p:nvSpPr>
          <p:cNvPr id="124931" name="Rectangle 2">
            <a:extLst>
              <a:ext uri="{FF2B5EF4-FFF2-40B4-BE49-F238E27FC236}">
                <a16:creationId xmlns:a16="http://schemas.microsoft.com/office/drawing/2014/main" id="{826E27AC-77CE-4587-876C-CEC7FE24585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01712" y="116632"/>
            <a:ext cx="7140575" cy="652462"/>
          </a:xfrm>
        </p:spPr>
        <p:txBody>
          <a:bodyPr/>
          <a:lstStyle/>
          <a:p>
            <a:pPr eaLnBrk="1" hangingPunct="1"/>
            <a:r>
              <a:rPr lang="cs-CZ" altLang="cs-CZ" sz="3200" b="1" dirty="0">
                <a:solidFill>
                  <a:schemeClr val="accent2"/>
                </a:solidFill>
              </a:rPr>
              <a:t>Vyzařované vf pole</a:t>
            </a: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ext Box 3">
            <a:extLst>
              <a:ext uri="{FF2B5EF4-FFF2-40B4-BE49-F238E27FC236}">
                <a16:creationId xmlns:a16="http://schemas.microsoft.com/office/drawing/2014/main" id="{AE82DD9E-52C6-4EF4-A74E-17D6F6D150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1945" y="894172"/>
            <a:ext cx="4968552" cy="40005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cs-CZ" altLang="cs-CZ" sz="2000" b="1" dirty="0">
                <a:solidFill>
                  <a:srgbClr val="000000"/>
                </a:solidFill>
                <a:latin typeface="+mn-lt"/>
              </a:rPr>
              <a:t>Časový průběh zkušebního signálu</a:t>
            </a:r>
            <a:endParaRPr lang="cs-CZ" altLang="cs-CZ" sz="2000" b="1" dirty="0">
              <a:latin typeface="+mn-lt"/>
            </a:endParaRPr>
          </a:p>
        </p:txBody>
      </p:sp>
      <p:sp>
        <p:nvSpPr>
          <p:cNvPr id="14341" name="Text Box 6">
            <a:extLst>
              <a:ext uri="{FF2B5EF4-FFF2-40B4-BE49-F238E27FC236}">
                <a16:creationId xmlns:a16="http://schemas.microsoft.com/office/drawing/2014/main" id="{2A2510BF-D658-4F8E-8157-21B93B564A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544" y="4688175"/>
            <a:ext cx="8208911" cy="216982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cs-CZ" altLang="cs-CZ" sz="1800" dirty="0">
                <a:solidFill>
                  <a:srgbClr val="000000"/>
                </a:solidFill>
                <a:latin typeface="+mn-lt"/>
              </a:rPr>
              <a:t>Pro zkoušku odolnosti je testovací signál amplitudově modulován s hloubkou modulace 80 % harmonickým napětím 1 kHz, aby bylo simulováno skutečné ohrožení. Amplitudová modulace vlnou 1 kHz je realizačně jednoduchá a univerzální. </a:t>
            </a:r>
          </a:p>
          <a:p>
            <a:pPr eaLnBrk="1" hangingPunct="1">
              <a:spcBef>
                <a:spcPts val="600"/>
              </a:spcBef>
              <a:defRPr/>
            </a:pPr>
            <a:r>
              <a:rPr lang="cs-CZ" altLang="cs-CZ" sz="1800" dirty="0">
                <a:solidFill>
                  <a:srgbClr val="000000"/>
                </a:solidFill>
                <a:latin typeface="+mn-lt"/>
              </a:rPr>
              <a:t>Zvolený typ modulace plně vyhovuje pro posouzení odolnosti zařízení i vůči jiným rušivým vf signálům, např. s pulzní amplitudovou modulací, pulzně kódovou modulací PCM a dalšími typy.</a:t>
            </a:r>
            <a:r>
              <a:rPr lang="cs-CZ" altLang="cs-CZ" sz="1800" dirty="0">
                <a:latin typeface="+mn-lt"/>
              </a:rPr>
              <a:t> </a:t>
            </a:r>
          </a:p>
        </p:txBody>
      </p:sp>
      <p:sp>
        <p:nvSpPr>
          <p:cNvPr id="130054" name="Rectangle 2">
            <a:extLst>
              <a:ext uri="{FF2B5EF4-FFF2-40B4-BE49-F238E27FC236}">
                <a16:creationId xmlns:a16="http://schemas.microsoft.com/office/drawing/2014/main" id="{A3881746-5CD0-42A4-9E69-C8641D4BB7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1713" y="195263"/>
            <a:ext cx="7140575" cy="652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b="1" dirty="0">
                <a:solidFill>
                  <a:schemeClr val="accent2"/>
                </a:solidFill>
              </a:rPr>
              <a:t>Vyzařované vf pole</a:t>
            </a:r>
          </a:p>
        </p:txBody>
      </p:sp>
      <p:grpSp>
        <p:nvGrpSpPr>
          <p:cNvPr id="8" name="Skupina 7">
            <a:extLst>
              <a:ext uri="{FF2B5EF4-FFF2-40B4-BE49-F238E27FC236}">
                <a16:creationId xmlns:a16="http://schemas.microsoft.com/office/drawing/2014/main" id="{FDAACA36-8E5B-4481-9468-1BFFC88164CC}"/>
              </a:ext>
            </a:extLst>
          </p:cNvPr>
          <p:cNvGrpSpPr>
            <a:grpSpLocks noChangeAspect="1"/>
          </p:cNvGrpSpPr>
          <p:nvPr/>
        </p:nvGrpSpPr>
        <p:grpSpPr>
          <a:xfrm>
            <a:off x="1001713" y="1294222"/>
            <a:ext cx="6886982" cy="3443491"/>
            <a:chOff x="3284529" y="1270754"/>
            <a:chExt cx="5859471" cy="2929736"/>
          </a:xfrm>
        </p:grpSpPr>
        <p:pic>
          <p:nvPicPr>
            <p:cNvPr id="9" name="Obrázek 8">
              <a:extLst>
                <a:ext uri="{FF2B5EF4-FFF2-40B4-BE49-F238E27FC236}">
                  <a16:creationId xmlns:a16="http://schemas.microsoft.com/office/drawing/2014/main" id="{E0BC9187-A4F4-4527-96F3-7D1CB748FA8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84529" y="1270754"/>
              <a:ext cx="5859471" cy="2929736"/>
            </a:xfrm>
            <a:prstGeom prst="rect">
              <a:avLst/>
            </a:prstGeom>
          </p:spPr>
        </p:pic>
        <p:sp>
          <p:nvSpPr>
            <p:cNvPr id="10" name="Text Box 139">
              <a:extLst>
                <a:ext uri="{FF2B5EF4-FFF2-40B4-BE49-F238E27FC236}">
                  <a16:creationId xmlns:a16="http://schemas.microsoft.com/office/drawing/2014/main" id="{6D08B2AC-3E5B-4EA5-8DCC-38DC678631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35896" y="1518117"/>
              <a:ext cx="2124003" cy="52322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ts val="0"/>
                </a:spcBef>
                <a:buFontTx/>
                <a:buNone/>
              </a:pPr>
              <a:r>
                <a:rPr lang="cs-CZ" altLang="cs-CZ" sz="1400" b="1" dirty="0"/>
                <a:t>1,414 V </a:t>
              </a:r>
              <a:r>
                <a:rPr lang="cs-CZ" altLang="cs-CZ" sz="1400" b="1" dirty="0" err="1"/>
                <a:t>peak</a:t>
              </a:r>
              <a:r>
                <a:rPr lang="cs-CZ" altLang="cs-CZ" sz="1400" b="1" dirty="0"/>
                <a:t> (1 </a:t>
              </a:r>
              <a:r>
                <a:rPr lang="cs-CZ" altLang="cs-CZ" sz="1400" b="1" dirty="0" err="1"/>
                <a:t>V</a:t>
              </a:r>
              <a:r>
                <a:rPr lang="cs-CZ" altLang="cs-CZ" sz="1400" b="1" baseline="-25000" dirty="0" err="1"/>
                <a:t>rms</a:t>
              </a:r>
              <a:r>
                <a:rPr lang="cs-CZ" altLang="cs-CZ" sz="1400" b="1" dirty="0"/>
                <a:t>) nemodulovaný signál</a:t>
              </a:r>
              <a:endParaRPr lang="en-US" altLang="cs-CZ" sz="1400" b="1" dirty="0"/>
            </a:p>
          </p:txBody>
        </p:sp>
        <p:sp>
          <p:nvSpPr>
            <p:cNvPr id="11" name="Text Box 139">
              <a:extLst>
                <a:ext uri="{FF2B5EF4-FFF2-40B4-BE49-F238E27FC236}">
                  <a16:creationId xmlns:a16="http://schemas.microsoft.com/office/drawing/2014/main" id="{6A418E34-16AF-4431-9761-715DAC02ED1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89613" y="1320836"/>
              <a:ext cx="126014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ts val="0"/>
                </a:spcBef>
                <a:buFontTx/>
                <a:buNone/>
              </a:pPr>
              <a:r>
                <a:rPr lang="cs-CZ" altLang="cs-CZ" sz="1400" b="1" dirty="0"/>
                <a:t>1,414 + 80 %</a:t>
              </a:r>
              <a:endParaRPr lang="en-US" altLang="cs-CZ" sz="1400" b="1" dirty="0"/>
            </a:p>
          </p:txBody>
        </p:sp>
        <p:sp>
          <p:nvSpPr>
            <p:cNvPr id="12" name="Text Box 139">
              <a:extLst>
                <a:ext uri="{FF2B5EF4-FFF2-40B4-BE49-F238E27FC236}">
                  <a16:creationId xmlns:a16="http://schemas.microsoft.com/office/drawing/2014/main" id="{3225B75B-08FC-40C2-8542-6A969DBFE3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89613" y="2388282"/>
              <a:ext cx="126014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ts val="0"/>
                </a:spcBef>
                <a:buFontTx/>
                <a:buNone/>
              </a:pPr>
              <a:r>
                <a:rPr lang="cs-CZ" altLang="cs-CZ" sz="1400" b="1" dirty="0"/>
                <a:t>1,414 - 80 %</a:t>
              </a:r>
              <a:endParaRPr lang="en-US" altLang="cs-CZ" sz="1400" b="1" dirty="0"/>
            </a:p>
          </p:txBody>
        </p:sp>
        <p:sp>
          <p:nvSpPr>
            <p:cNvPr id="13" name="Text Box 139">
              <a:extLst>
                <a:ext uri="{FF2B5EF4-FFF2-40B4-BE49-F238E27FC236}">
                  <a16:creationId xmlns:a16="http://schemas.microsoft.com/office/drawing/2014/main" id="{8B86F8B0-A0FF-4C3A-9DF8-9CF0832CF3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88402" y="2789508"/>
              <a:ext cx="69007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ts val="0"/>
                </a:spcBef>
                <a:buFontTx/>
                <a:buNone/>
              </a:pPr>
              <a:r>
                <a:rPr lang="cs-CZ" altLang="cs-CZ" sz="1400" b="1" dirty="0"/>
                <a:t>- 0,28</a:t>
              </a:r>
              <a:endParaRPr lang="en-US" altLang="cs-CZ" sz="1400" b="1" dirty="0"/>
            </a:p>
          </p:txBody>
        </p:sp>
        <p:sp>
          <p:nvSpPr>
            <p:cNvPr id="14" name="Text Box 139">
              <a:extLst>
                <a:ext uri="{FF2B5EF4-FFF2-40B4-BE49-F238E27FC236}">
                  <a16:creationId xmlns:a16="http://schemas.microsoft.com/office/drawing/2014/main" id="{EE6F95E9-6DFC-434B-9C0D-CC885AE8FE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99853" y="3682163"/>
              <a:ext cx="69007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ts val="0"/>
                </a:spcBef>
                <a:buFontTx/>
                <a:buNone/>
              </a:pPr>
              <a:r>
                <a:rPr lang="cs-CZ" altLang="cs-CZ" sz="1400" b="1" dirty="0"/>
                <a:t>- 2,54</a:t>
              </a:r>
              <a:endParaRPr lang="en-US" altLang="cs-CZ" sz="1400" b="1" dirty="0"/>
            </a:p>
          </p:txBody>
        </p:sp>
        <p:cxnSp>
          <p:nvCxnSpPr>
            <p:cNvPr id="15" name="Přímá spojnice 14">
              <a:extLst>
                <a:ext uri="{FF2B5EF4-FFF2-40B4-BE49-F238E27FC236}">
                  <a16:creationId xmlns:a16="http://schemas.microsoft.com/office/drawing/2014/main" id="{7A5A3AB0-88EF-4F9C-8F29-6DE4514A78F1}"/>
                </a:ext>
              </a:extLst>
            </p:cNvPr>
            <p:cNvCxnSpPr/>
            <p:nvPr/>
          </p:nvCxnSpPr>
          <p:spPr>
            <a:xfrm>
              <a:off x="7520757" y="2616635"/>
              <a:ext cx="57606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Přímá spojnice 15">
              <a:extLst>
                <a:ext uri="{FF2B5EF4-FFF2-40B4-BE49-F238E27FC236}">
                  <a16:creationId xmlns:a16="http://schemas.microsoft.com/office/drawing/2014/main" id="{94B500EF-1494-4A32-AF08-E2307DD3B1FC}"/>
                </a:ext>
              </a:extLst>
            </p:cNvPr>
            <p:cNvCxnSpPr/>
            <p:nvPr/>
          </p:nvCxnSpPr>
          <p:spPr>
            <a:xfrm>
              <a:off x="7520757" y="2842224"/>
              <a:ext cx="57606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 Box 139">
              <a:extLst>
                <a:ext uri="{FF2B5EF4-FFF2-40B4-BE49-F238E27FC236}">
                  <a16:creationId xmlns:a16="http://schemas.microsoft.com/office/drawing/2014/main" id="{D70BA3E3-14B8-433F-8E1B-33AA6B5AF6D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04248" y="1735056"/>
              <a:ext cx="1545172" cy="252000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ts val="0"/>
                </a:spcBef>
                <a:buFontTx/>
                <a:buNone/>
              </a:pPr>
              <a:r>
                <a:rPr lang="cs-CZ" altLang="cs-CZ" sz="1400" b="1" dirty="0"/>
                <a:t>80 % modulace</a:t>
              </a:r>
              <a:endParaRPr lang="en-US" altLang="cs-CZ" sz="1400" b="1" dirty="0"/>
            </a:p>
          </p:txBody>
        </p:sp>
      </p:grp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Text Box 3">
            <a:extLst>
              <a:ext uri="{FF2B5EF4-FFF2-40B4-BE49-F238E27FC236}">
                <a16:creationId xmlns:a16="http://schemas.microsoft.com/office/drawing/2014/main" id="{8B35014A-B69A-46E5-AA84-2A7AF87F75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05" y="1029425"/>
            <a:ext cx="3686944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cs-CZ" altLang="cs-CZ" sz="1800" b="1" dirty="0">
                <a:latin typeface="+mn-lt"/>
              </a:rPr>
              <a:t>Zkušební úrovně vztahující se na všeobecné účely</a:t>
            </a:r>
          </a:p>
        </p:txBody>
      </p:sp>
      <p:sp>
        <p:nvSpPr>
          <p:cNvPr id="1029" name="Text Box 7">
            <a:extLst>
              <a:ext uri="{FF2B5EF4-FFF2-40B4-BE49-F238E27FC236}">
                <a16:creationId xmlns:a16="http://schemas.microsoft.com/office/drawing/2014/main" id="{30B83C6B-34D7-49F5-935F-8E21D5029A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0100" y="1029425"/>
            <a:ext cx="4232426" cy="9233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cs-CZ" altLang="cs-CZ" sz="1800" b="1" dirty="0">
                <a:latin typeface="+mn-lt"/>
              </a:rPr>
              <a:t>Zkušební úrovně týkající se ochrany před vf vyzařováním z digitálních radiotelefonů</a:t>
            </a:r>
          </a:p>
        </p:txBody>
      </p:sp>
      <p:sp>
        <p:nvSpPr>
          <p:cNvPr id="1030" name="Text Box 9">
            <a:extLst>
              <a:ext uri="{FF2B5EF4-FFF2-40B4-BE49-F238E27FC236}">
                <a16:creationId xmlns:a16="http://schemas.microsoft.com/office/drawing/2014/main" id="{800AB861-C0B8-465C-BFEF-AF707D5971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5445125"/>
            <a:ext cx="8610600" cy="708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cs-CZ" altLang="cs-CZ" sz="2000" dirty="0">
                <a:solidFill>
                  <a:srgbClr val="000000"/>
                </a:solidFill>
                <a:latin typeface="+mn-lt"/>
              </a:rPr>
              <a:t>Úrovně odpovídají efektivním hodnotám intenzity pole harmonického nemodulovaného signálu.</a:t>
            </a:r>
            <a:endParaRPr lang="cs-CZ" altLang="cs-CZ" sz="2000" dirty="0">
              <a:latin typeface="+mn-lt"/>
            </a:endParaRPr>
          </a:p>
        </p:txBody>
      </p:sp>
      <p:sp>
        <p:nvSpPr>
          <p:cNvPr id="128007" name="Rectangle 2">
            <a:extLst>
              <a:ext uri="{FF2B5EF4-FFF2-40B4-BE49-F238E27FC236}">
                <a16:creationId xmlns:a16="http://schemas.microsoft.com/office/drawing/2014/main" id="{D74A0002-E05B-4755-B125-259B4B6F72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584" y="197919"/>
            <a:ext cx="7140575" cy="652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b="1" dirty="0">
                <a:solidFill>
                  <a:schemeClr val="accent2"/>
                </a:solidFill>
              </a:rPr>
              <a:t>Vyzařované vf pole</a:t>
            </a:r>
          </a:p>
        </p:txBody>
      </p:sp>
      <p:graphicFrame>
        <p:nvGraphicFramePr>
          <p:cNvPr id="2" name="Tabulka 2">
            <a:extLst>
              <a:ext uri="{FF2B5EF4-FFF2-40B4-BE49-F238E27FC236}">
                <a16:creationId xmlns:a16="http://schemas.microsoft.com/office/drawing/2014/main" id="{9307BF09-D494-4B0D-B5A6-A84A2394B3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7624147"/>
              </p:ext>
            </p:extLst>
          </p:nvPr>
        </p:nvGraphicFramePr>
        <p:xfrm>
          <a:off x="69405" y="1952755"/>
          <a:ext cx="4464496" cy="3134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152">
                  <a:extLst>
                    <a:ext uri="{9D8B030D-6E8A-4147-A177-3AD203B41FA5}">
                      <a16:colId xmlns:a16="http://schemas.microsoft.com/office/drawing/2014/main" val="2508166008"/>
                    </a:ext>
                  </a:extLst>
                </a:gridCol>
                <a:gridCol w="3096344">
                  <a:extLst>
                    <a:ext uri="{9D8B030D-6E8A-4147-A177-3AD203B41FA5}">
                      <a16:colId xmlns:a16="http://schemas.microsoft.com/office/drawing/2014/main" val="219474667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cs-CZ" dirty="0">
                          <a:solidFill>
                            <a:srgbClr val="3253B0"/>
                          </a:solidFill>
                        </a:rPr>
                        <a:t>Kmitočtové pásmo 80 MHz až 1 GHz</a:t>
                      </a:r>
                    </a:p>
                    <a:p>
                      <a:endParaRPr lang="cs-CZ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215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Úroveň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Intenzita zkušebního pole V/m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35525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53458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0288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10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17203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30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52582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zvláštní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41767126"/>
                  </a:ext>
                </a:extLst>
              </a:tr>
            </a:tbl>
          </a:graphicData>
        </a:graphic>
      </p:graphicFrame>
      <p:graphicFrame>
        <p:nvGraphicFramePr>
          <p:cNvPr id="9" name="Tabulka 2">
            <a:extLst>
              <a:ext uri="{FF2B5EF4-FFF2-40B4-BE49-F238E27FC236}">
                <a16:creationId xmlns:a16="http://schemas.microsoft.com/office/drawing/2014/main" id="{F41FC4E2-575B-49F7-B4FE-D380D254BF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0223810"/>
              </p:ext>
            </p:extLst>
          </p:nvPr>
        </p:nvGraphicFramePr>
        <p:xfrm>
          <a:off x="4610100" y="1952755"/>
          <a:ext cx="4464496" cy="3134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152">
                  <a:extLst>
                    <a:ext uri="{9D8B030D-6E8A-4147-A177-3AD203B41FA5}">
                      <a16:colId xmlns:a16="http://schemas.microsoft.com/office/drawing/2014/main" val="2508166008"/>
                    </a:ext>
                  </a:extLst>
                </a:gridCol>
                <a:gridCol w="3096344">
                  <a:extLst>
                    <a:ext uri="{9D8B030D-6E8A-4147-A177-3AD203B41FA5}">
                      <a16:colId xmlns:a16="http://schemas.microsoft.com/office/drawing/2014/main" val="219474667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cs-CZ" dirty="0">
                          <a:solidFill>
                            <a:srgbClr val="3253B0"/>
                          </a:solidFill>
                        </a:rPr>
                        <a:t>Kmitočtové pásmo 800 MHz až 960 MHz a 1,4 GHz ž 6 GHz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215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Úroveň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Intenzita zkušebního pole V/m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35525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53458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0288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10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17203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30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52582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zvláštní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4176712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Understanding Electromagnetic Wave Physics - RF Cafe">
            <a:extLst>
              <a:ext uri="{FF2B5EF4-FFF2-40B4-BE49-F238E27FC236}">
                <a16:creationId xmlns:a16="http://schemas.microsoft.com/office/drawing/2014/main" id="{105481DD-13B7-4E72-B0A9-0FB563BF7E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4502" y="102938"/>
            <a:ext cx="5101994" cy="4412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62" name="Rectangle 2">
            <a:extLst>
              <a:ext uri="{FF2B5EF4-FFF2-40B4-BE49-F238E27FC236}">
                <a16:creationId xmlns:a16="http://schemas.microsoft.com/office/drawing/2014/main" id="{D1AC43E5-64DE-4DC2-B3F3-96DFF1B92B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615" y="3091435"/>
            <a:ext cx="4333340" cy="187492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285750" indent="-285750" eaLnBrk="1" hangingPunct="1">
              <a:lnSpc>
                <a:spcPct val="90000"/>
              </a:lnSpc>
              <a:spcBef>
                <a:spcPct val="20000"/>
              </a:spcBef>
              <a:buFont typeface="Wingdings" panose="05000000000000000000" pitchFamily="2" charset="2"/>
              <a:buChar char="§"/>
              <a:defRPr/>
            </a:pPr>
            <a:r>
              <a:rPr lang="cs-CZ" altLang="cs-CZ" sz="1800" dirty="0">
                <a:solidFill>
                  <a:srgbClr val="000000"/>
                </a:solidFill>
                <a:latin typeface="+mn-lt"/>
              </a:rPr>
              <a:t>Protože potřebná intenzita buzených zkušebních polí dosahuje až několika desítek V/m při kmitočtech sahajících do oblasti GHz pásem, provádí se měření přednostně ve </a:t>
            </a:r>
            <a:r>
              <a:rPr lang="cs-CZ" altLang="cs-CZ" sz="1800" b="1" dirty="0">
                <a:solidFill>
                  <a:srgbClr val="000000"/>
                </a:solidFill>
                <a:latin typeface="+mn-lt"/>
              </a:rPr>
              <a:t>stíněných absorpčních prostorech</a:t>
            </a:r>
            <a:r>
              <a:rPr lang="cs-CZ" altLang="cs-CZ" sz="1800" dirty="0">
                <a:solidFill>
                  <a:srgbClr val="000000"/>
                </a:solidFill>
                <a:latin typeface="+mn-lt"/>
              </a:rPr>
              <a:t>:</a:t>
            </a:r>
          </a:p>
        </p:txBody>
      </p:sp>
      <p:sp>
        <p:nvSpPr>
          <p:cNvPr id="132099" name="Rectangle 2">
            <a:extLst>
              <a:ext uri="{FF2B5EF4-FFF2-40B4-BE49-F238E27FC236}">
                <a16:creationId xmlns:a16="http://schemas.microsoft.com/office/drawing/2014/main" id="{EA73F36B-B6E0-43BE-B2D9-1D25F7BFF4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615" y="141762"/>
            <a:ext cx="7140575" cy="652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b="1" dirty="0">
                <a:solidFill>
                  <a:schemeClr val="accent2"/>
                </a:solidFill>
              </a:rPr>
              <a:t>Vyzařované vf pole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3FEA2022-FEE6-4AA5-9C53-9E5FC6B8651A}"/>
              </a:ext>
            </a:extLst>
          </p:cNvPr>
          <p:cNvSpPr txBox="1"/>
          <p:nvPr/>
        </p:nvSpPr>
        <p:spPr>
          <a:xfrm>
            <a:off x="312615" y="1061626"/>
            <a:ext cx="3888432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Font typeface="Wingdings" panose="05000000000000000000" pitchFamily="2" charset="2"/>
              <a:buChar char="§"/>
              <a:defRPr/>
            </a:pPr>
            <a:r>
              <a:rPr lang="cs-CZ" altLang="cs-CZ" sz="2000" dirty="0">
                <a:solidFill>
                  <a:srgbClr val="000000"/>
                </a:solidFill>
                <a:latin typeface="+mn-lt"/>
              </a:rPr>
              <a:t>Základním principem zkoušek odolnosti vůči vyzařovanému vf elektromagnetickému poli</a:t>
            </a:r>
            <a:br>
              <a:rPr lang="cs-CZ" altLang="cs-CZ" sz="2000" dirty="0">
                <a:solidFill>
                  <a:srgbClr val="000000"/>
                </a:solidFill>
                <a:latin typeface="+mn-lt"/>
              </a:rPr>
            </a:br>
            <a:r>
              <a:rPr lang="cs-CZ" altLang="cs-CZ" sz="2000" dirty="0">
                <a:solidFill>
                  <a:srgbClr val="000000"/>
                </a:solidFill>
                <a:latin typeface="+mn-lt"/>
              </a:rPr>
              <a:t>je tedy ozařování zkoušeného objektu příslušnými úrovněmi pole pomocí vhodných antén.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47778C88-4730-410D-9D30-137B55B915A3}"/>
              </a:ext>
            </a:extLst>
          </p:cNvPr>
          <p:cNvSpPr txBox="1"/>
          <p:nvPr/>
        </p:nvSpPr>
        <p:spPr>
          <a:xfrm>
            <a:off x="719572" y="4764235"/>
            <a:ext cx="7704856" cy="169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lvl="1" indent="-342900" eaLnBrk="1" hangingPunct="1">
              <a:lnSpc>
                <a:spcPct val="90000"/>
              </a:lnSpc>
              <a:spcBef>
                <a:spcPct val="20000"/>
              </a:spcBef>
              <a:buFont typeface="Wingdings" panose="05000000000000000000" pitchFamily="2" charset="2"/>
              <a:buChar char="§"/>
              <a:defRPr/>
            </a:pPr>
            <a:r>
              <a:rPr lang="cs-CZ" altLang="cs-CZ" sz="1800" dirty="0">
                <a:solidFill>
                  <a:srgbClr val="000000"/>
                </a:solidFill>
                <a:latin typeface="+mn-lt"/>
              </a:rPr>
              <a:t>odstranění vlivu vnějších polí na zkoušený objekt,</a:t>
            </a:r>
          </a:p>
          <a:p>
            <a:pPr marL="800100" lvl="1" indent="-342900" eaLnBrk="1" hangingPunct="1">
              <a:lnSpc>
                <a:spcPct val="90000"/>
              </a:lnSpc>
              <a:spcBef>
                <a:spcPct val="20000"/>
              </a:spcBef>
              <a:buFont typeface="Wingdings" panose="05000000000000000000" pitchFamily="2" charset="2"/>
              <a:buChar char="§"/>
              <a:defRPr/>
            </a:pPr>
            <a:r>
              <a:rPr lang="cs-CZ" altLang="cs-CZ" sz="1800" dirty="0">
                <a:solidFill>
                  <a:srgbClr val="000000"/>
                </a:solidFill>
                <a:latin typeface="+mn-lt"/>
              </a:rPr>
              <a:t>ochrana obsluhujícího personálu a blízkých elektronických měřicích a vyhodnocovacích zařízení před vlivem silného</a:t>
            </a:r>
            <a:br>
              <a:rPr lang="cs-CZ" altLang="cs-CZ" sz="1800" dirty="0">
                <a:solidFill>
                  <a:srgbClr val="000000"/>
                </a:solidFill>
                <a:latin typeface="+mn-lt"/>
              </a:rPr>
            </a:br>
            <a:r>
              <a:rPr lang="cs-CZ" altLang="cs-CZ" sz="1800" dirty="0">
                <a:solidFill>
                  <a:srgbClr val="000000"/>
                </a:solidFill>
                <a:latin typeface="+mn-lt"/>
              </a:rPr>
              <a:t>vf zkušebního signálu,</a:t>
            </a:r>
          </a:p>
          <a:p>
            <a:pPr marL="800100" lvl="1" indent="-342900" eaLnBrk="1" hangingPunct="1">
              <a:lnSpc>
                <a:spcPct val="90000"/>
              </a:lnSpc>
              <a:spcBef>
                <a:spcPct val="20000"/>
              </a:spcBef>
              <a:buFont typeface="Wingdings" panose="05000000000000000000" pitchFamily="2" charset="2"/>
              <a:buChar char="§"/>
              <a:defRPr/>
            </a:pPr>
            <a:r>
              <a:rPr lang="cs-CZ" altLang="cs-CZ" sz="1800" dirty="0">
                <a:solidFill>
                  <a:srgbClr val="000000"/>
                </a:solidFill>
                <a:latin typeface="+mn-lt"/>
              </a:rPr>
              <a:t>měřicí a vyhodnocovací zařízení se umísťují do samostatné elektromagneticky stíněné místnosti.  </a:t>
            </a: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rankonia MIL-CHC Military Components Testing Chamber">
            <a:extLst>
              <a:ext uri="{FF2B5EF4-FFF2-40B4-BE49-F238E27FC236}">
                <a16:creationId xmlns:a16="http://schemas.microsoft.com/office/drawing/2014/main" id="{9B994334-7015-4EFF-8837-482A2AC400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24686"/>
            <a:ext cx="8496944" cy="6533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387" name="Text Box 3">
            <a:extLst>
              <a:ext uri="{FF2B5EF4-FFF2-40B4-BE49-F238E27FC236}">
                <a16:creationId xmlns:a16="http://schemas.microsoft.com/office/drawing/2014/main" id="{11F25BFA-A4B3-4CF3-83FC-887814FE3A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76200"/>
            <a:ext cx="8011616" cy="95410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cs-CZ" altLang="cs-CZ" sz="2800" b="1" dirty="0">
                <a:solidFill>
                  <a:schemeClr val="accent2"/>
                </a:solidFill>
                <a:latin typeface="+mj-lt"/>
              </a:rPr>
              <a:t>Zkušební pracoviště pro zkoušky odolnosti proti vf vyzařovanému poli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FA45204D-058E-4822-A67A-3D069D11CA5F}"/>
              </a:ext>
            </a:extLst>
          </p:cNvPr>
          <p:cNvSpPr txBox="1"/>
          <p:nvPr/>
        </p:nvSpPr>
        <p:spPr>
          <a:xfrm>
            <a:off x="107504" y="6412468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dirty="0"/>
              <a:t>https://www.reliantemc.com/ns2020/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4EAA6C42-CC2B-4999-8EB1-3117ED3D23E1}"/>
              </a:ext>
            </a:extLst>
          </p:cNvPr>
          <p:cNvSpPr txBox="1"/>
          <p:nvPr/>
        </p:nvSpPr>
        <p:spPr>
          <a:xfrm>
            <a:off x="4499992" y="5609984"/>
            <a:ext cx="353206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dirty="0"/>
              <a:t>SAC – </a:t>
            </a:r>
            <a:r>
              <a:rPr lang="cs-CZ" dirty="0" err="1"/>
              <a:t>semi-anechoic</a:t>
            </a:r>
            <a:r>
              <a:rPr lang="cs-CZ" dirty="0"/>
              <a:t> </a:t>
            </a:r>
            <a:r>
              <a:rPr lang="cs-CZ" dirty="0" err="1"/>
              <a:t>chamber</a:t>
            </a:r>
            <a:r>
              <a:rPr lang="cs-CZ" dirty="0"/>
              <a:t>, polo-</a:t>
            </a:r>
            <a:r>
              <a:rPr lang="cs-CZ" dirty="0" err="1"/>
              <a:t>bezodrazová</a:t>
            </a:r>
            <a:r>
              <a:rPr lang="cs-CZ" dirty="0"/>
              <a:t> komora (podlaha bez absorbérů)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13781485-E89A-4E2D-9C66-C81F192D7B75}"/>
              </a:ext>
            </a:extLst>
          </p:cNvPr>
          <p:cNvSpPr txBox="1"/>
          <p:nvPr/>
        </p:nvSpPr>
        <p:spPr>
          <a:xfrm>
            <a:off x="304800" y="1033734"/>
            <a:ext cx="58864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cs-CZ" sz="1200" b="1" i="0" dirty="0">
                <a:effectLst/>
                <a:latin typeface="Helvetica" panose="020B0604020202020204" pitchFamily="34" charset="0"/>
              </a:rPr>
              <a:t>ČSN EN 61000-4-22 (333432)</a:t>
            </a:r>
            <a:br>
              <a:rPr lang="cs-CZ" sz="1200" b="1" i="0" dirty="0">
                <a:effectLst/>
                <a:latin typeface="Helvetica" panose="020B0604020202020204" pitchFamily="34" charset="0"/>
              </a:rPr>
            </a:br>
            <a:r>
              <a:rPr lang="cs-CZ" sz="1200" b="1" i="0" dirty="0">
                <a:effectLst/>
                <a:latin typeface="Helvetica" panose="020B0604020202020204" pitchFamily="34" charset="0"/>
              </a:rPr>
              <a:t>Elektromagnetická kompatibilita (EMC) - Část 4-22: Zkušební a měřicí technika - Měření vyzařované emise a odolnosti v plně </a:t>
            </a:r>
            <a:r>
              <a:rPr lang="cs-CZ" sz="1200" b="1" i="0" dirty="0" err="1">
                <a:effectLst/>
                <a:latin typeface="Helvetica" panose="020B0604020202020204" pitchFamily="34" charset="0"/>
              </a:rPr>
              <a:t>bezodrazových</a:t>
            </a:r>
            <a:r>
              <a:rPr lang="cs-CZ" sz="1200" b="1" i="0" dirty="0">
                <a:effectLst/>
                <a:latin typeface="Helvetica" panose="020B0604020202020204" pitchFamily="34" charset="0"/>
              </a:rPr>
              <a:t> komorách (FAR)</a:t>
            </a: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ohde and Schwarz SMA100A Used Rental New | TestUnlimited.com">
            <a:extLst>
              <a:ext uri="{FF2B5EF4-FFF2-40B4-BE49-F238E27FC236}">
                <a16:creationId xmlns:a16="http://schemas.microsoft.com/office/drawing/2014/main" id="{18F6ADDA-BA70-411A-B9B3-7F82945A28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870" y="4196891"/>
            <a:ext cx="7904284" cy="2661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5171" name="Rectangle 2">
            <a:extLst>
              <a:ext uri="{FF2B5EF4-FFF2-40B4-BE49-F238E27FC236}">
                <a16:creationId xmlns:a16="http://schemas.microsoft.com/office/drawing/2014/main" id="{DAE249AB-71E2-4C50-BD59-B65231706D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-76200"/>
            <a:ext cx="7772400" cy="1143000"/>
          </a:xfrm>
        </p:spPr>
        <p:txBody>
          <a:bodyPr/>
          <a:lstStyle/>
          <a:p>
            <a:pPr eaLnBrk="1" hangingPunct="1"/>
            <a:r>
              <a:rPr lang="cs-CZ" altLang="cs-CZ" sz="2800" b="1" dirty="0">
                <a:solidFill>
                  <a:schemeClr val="accent2"/>
                </a:solidFill>
              </a:rPr>
              <a:t>Základní technické a přístrojové vybavení</a:t>
            </a:r>
          </a:p>
        </p:txBody>
      </p:sp>
      <p:sp>
        <p:nvSpPr>
          <p:cNvPr id="135172" name="Rectangle 3">
            <a:extLst>
              <a:ext uri="{FF2B5EF4-FFF2-40B4-BE49-F238E27FC236}">
                <a16:creationId xmlns:a16="http://schemas.microsoft.com/office/drawing/2014/main" id="{E007C4F1-F319-4DD8-9803-7DFFA94946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1066800"/>
            <a:ext cx="777240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90000"/>
              </a:lnSpc>
            </a:pPr>
            <a:endParaRPr lang="cs-CZ" altLang="cs-CZ" sz="2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413" name="Rectangle 4">
                <a:extLst>
                  <a:ext uri="{FF2B5EF4-FFF2-40B4-BE49-F238E27FC236}">
                    <a16:creationId xmlns:a16="http://schemas.microsoft.com/office/drawing/2014/main" id="{DE6E13A5-674E-481E-9AEB-1002AF4E11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3528" y="764704"/>
                <a:ext cx="8712968" cy="43924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/>
              <a:lstStyle>
                <a:lvl1pPr marL="342900" indent="-3429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lnSpc>
                    <a:spcPct val="90000"/>
                  </a:lnSpc>
                  <a:spcBef>
                    <a:spcPct val="20000"/>
                  </a:spcBef>
                  <a:buFont typeface="Wingdings" panose="05000000000000000000" pitchFamily="2" charset="2"/>
                  <a:buChar char="§"/>
                  <a:defRPr/>
                </a:pPr>
                <a:r>
                  <a:rPr lang="cs-CZ" altLang="cs-CZ" sz="1800" b="1" dirty="0">
                    <a:solidFill>
                      <a:schemeClr val="accent2"/>
                    </a:solidFill>
                    <a:latin typeface="+mj-lt"/>
                    <a:ea typeface="+mj-ea"/>
                    <a:cs typeface="+mj-cs"/>
                  </a:rPr>
                  <a:t>Vysokofrekvenční generátor</a:t>
                </a:r>
                <a:r>
                  <a:rPr lang="cs-CZ" altLang="cs-CZ" sz="1800" dirty="0">
                    <a:solidFill>
                      <a:srgbClr val="000000"/>
                    </a:solidFill>
                    <a:latin typeface="+mn-lt"/>
                  </a:rPr>
                  <a:t> pokrývající žádané kmitočtové pásmo s možností amplitudové modulace sinusovou vlnou 1 kHz do hloubky 80 %. Generátor je vybaven rozmítáním kmitočtu přes celé pracovní kmitočtové pásmo s rychlostí 1,5 </a:t>
                </a:r>
                <a:r>
                  <a:rPr lang="cs-CZ" altLang="cs-CZ" sz="1800" baseline="30000" dirty="0">
                    <a:solidFill>
                      <a:srgbClr val="000000"/>
                    </a:solidFill>
                    <a:latin typeface="+mn-lt"/>
                  </a:rPr>
                  <a:t>.</a:t>
                </a:r>
                <a:r>
                  <a:rPr lang="cs-CZ" altLang="cs-CZ" sz="1800" dirty="0">
                    <a:solidFill>
                      <a:srgbClr val="000000"/>
                    </a:solidFill>
                    <a:latin typeface="+mn-lt"/>
                  </a:rPr>
                  <a:t>10</a:t>
                </a:r>
                <a:r>
                  <a:rPr lang="cs-CZ" altLang="cs-CZ" sz="1800" baseline="30000" dirty="0">
                    <a:solidFill>
                      <a:srgbClr val="000000"/>
                    </a:solidFill>
                    <a:latin typeface="+mn-lt"/>
                  </a:rPr>
                  <a:t>-3</a:t>
                </a:r>
                <a:r>
                  <a:rPr lang="cs-CZ" altLang="cs-CZ" sz="1800" dirty="0">
                    <a:solidFill>
                      <a:srgbClr val="000000"/>
                    </a:solidFill>
                    <a:latin typeface="+mn-lt"/>
                  </a:rPr>
                  <a:t> dekády/s (log </a:t>
                </a:r>
                <a:r>
                  <a:rPr lang="cs-CZ" altLang="cs-CZ" sz="1800" i="1" dirty="0">
                    <a:solidFill>
                      <a:srgbClr val="000000"/>
                    </a:solidFill>
                    <a:latin typeface="+mn-lt"/>
                  </a:rPr>
                  <a:t>f</a:t>
                </a:r>
                <a:r>
                  <a:rPr lang="cs-CZ" altLang="cs-CZ" sz="1800" baseline="-25000" dirty="0">
                    <a:solidFill>
                      <a:srgbClr val="000000"/>
                    </a:solidFill>
                    <a:latin typeface="+mn-lt"/>
                  </a:rPr>
                  <a:t>2</a:t>
                </a:r>
                <a:r>
                  <a:rPr lang="cs-CZ" altLang="cs-CZ" sz="1800" dirty="0">
                    <a:solidFill>
                      <a:srgbClr val="000000"/>
                    </a:solidFill>
                    <a:latin typeface="+mn-lt"/>
                  </a:rPr>
                  <a:t>/</a:t>
                </a:r>
                <a:r>
                  <a:rPr lang="cs-CZ" altLang="cs-CZ" sz="1800" i="1" dirty="0">
                    <a:solidFill>
                      <a:srgbClr val="000000"/>
                    </a:solidFill>
                    <a:latin typeface="+mn-lt"/>
                  </a:rPr>
                  <a:t>f</a:t>
                </a:r>
                <a:r>
                  <a:rPr lang="cs-CZ" altLang="cs-CZ" sz="1800" baseline="-25000" dirty="0">
                    <a:solidFill>
                      <a:srgbClr val="000000"/>
                    </a:solidFill>
                    <a:latin typeface="+mn-lt"/>
                  </a:rPr>
                  <a:t>1</a:t>
                </a:r>
                <a:r>
                  <a:rPr lang="cs-CZ" altLang="cs-CZ" sz="1800" dirty="0">
                    <a:solidFill>
                      <a:srgbClr val="000000"/>
                    </a:solidFill>
                    <a:latin typeface="+mn-lt"/>
                  </a:rPr>
                  <a:t> je počet dekád mezi frekvencemi). To znamená, že </a:t>
                </a:r>
                <a:r>
                  <a:rPr lang="cs-CZ" altLang="cs-CZ" sz="1800" dirty="0">
                    <a:latin typeface="+mn-lt"/>
                  </a:rPr>
                  <a:t>generátor je programovatelný s </a:t>
                </a:r>
                <a:r>
                  <a:rPr lang="cs-CZ" altLang="cs-CZ" sz="1800" b="1" dirty="0">
                    <a:latin typeface="+mn-lt"/>
                  </a:rPr>
                  <a:t>kmitočtově závislými velikostmi kroků</a:t>
                </a:r>
                <a:r>
                  <a:rPr lang="cs-CZ" altLang="cs-CZ" sz="1800" dirty="0">
                    <a:latin typeface="+mn-lt"/>
                  </a:rPr>
                  <a:t> (krok mezi jednotlivými frekvencemi, na které generátor přelaďuje v rámci požadovaného frekvenčního pásma, je určen jako zvolené procento předchozí frekvence a </a:t>
                </a:r>
                <a:r>
                  <a:rPr lang="cs-CZ" altLang="cs-CZ" sz="1800" b="1" dirty="0">
                    <a:latin typeface="+mn-lt"/>
                  </a:rPr>
                  <a:t>nesmí překročit 1</a:t>
                </a:r>
                <a:r>
                  <a:rPr lang="cs-CZ" altLang="cs-CZ" sz="1800" dirty="0">
                    <a:latin typeface="+mn-lt"/>
                  </a:rPr>
                  <a:t> </a:t>
                </a:r>
                <a:r>
                  <a:rPr lang="cs-CZ" altLang="cs-CZ" sz="1800" b="1" dirty="0">
                    <a:latin typeface="+mn-lt"/>
                  </a:rPr>
                  <a:t>%</a:t>
                </a:r>
                <a:r>
                  <a:rPr lang="cs-CZ" altLang="cs-CZ" sz="1800" dirty="0">
                    <a:latin typeface="+mn-lt"/>
                  </a:rPr>
                  <a:t>) a </a:t>
                </a:r>
                <a:r>
                  <a:rPr lang="cs-CZ" altLang="cs-CZ" sz="1800" b="1" dirty="0">
                    <a:latin typeface="+mn-lt"/>
                  </a:rPr>
                  <a:t>dobou prodlevy</a:t>
                </a:r>
                <a:r>
                  <a:rPr lang="cs-CZ" altLang="cs-CZ" sz="1800" dirty="0">
                    <a:latin typeface="+mn-lt"/>
                  </a:rPr>
                  <a:t> (doba, po kterou generátor zůstává na jedné frekvenci </a:t>
                </a:r>
                <a:r>
                  <a:rPr lang="cs-CZ" altLang="cs-CZ" sz="1800" b="1" dirty="0">
                    <a:latin typeface="+mn-lt"/>
                  </a:rPr>
                  <a:t>nesmí být kratší než 0,5 s</a:t>
                </a:r>
                <a:r>
                  <a:rPr lang="cs-CZ" altLang="cs-CZ" sz="1800" dirty="0">
                    <a:latin typeface="+mn-lt"/>
                  </a:rPr>
                  <a:t>).</a:t>
                </a:r>
              </a:p>
              <a:p>
                <a:pPr marL="0" indent="0" eaLnBrk="1" hangingPunct="1">
                  <a:lnSpc>
                    <a:spcPct val="90000"/>
                  </a:lnSpc>
                  <a:spcBef>
                    <a:spcPct val="20000"/>
                  </a:spcBef>
                  <a:defRPr/>
                </a:pPr>
                <a:r>
                  <a:rPr lang="cs-CZ" altLang="cs-CZ" sz="1400" dirty="0">
                    <a:latin typeface="+mn-lt"/>
                  </a:rPr>
                  <a:t>Poznámka: Velikost kroku při přelaďování frekvence je </a:t>
                </a:r>
                <a:r>
                  <a:rPr lang="cs-CZ" altLang="cs-CZ" sz="1400" b="1" dirty="0">
                    <a:solidFill>
                      <a:srgbClr val="C00000"/>
                    </a:solidFill>
                    <a:latin typeface="+mn-lt"/>
                  </a:rPr>
                  <a:t>1 % </a:t>
                </a:r>
                <a:r>
                  <a:rPr lang="cs-CZ" altLang="cs-CZ" sz="1400" dirty="0">
                    <a:latin typeface="+mn-lt"/>
                  </a:rPr>
                  <a:t>z předchozí frekvence, potom</a:t>
                </a:r>
              </a:p>
              <a:p>
                <a:pPr marL="0" indent="0" eaLnBrk="1" hangingPunct="1">
                  <a:lnSpc>
                    <a:spcPct val="90000"/>
                  </a:lnSpc>
                  <a:spcBef>
                    <a:spcPct val="20000"/>
                  </a:spcBef>
                  <a:defRPr/>
                </a:pPr>
                <a:r>
                  <a:rPr lang="cs-CZ" altLang="cs-CZ" sz="1400" dirty="0">
                    <a:ea typeface="Cambria Math" panose="02040503050406030204" pitchFamily="18" charset="0"/>
                  </a:rPr>
                  <a:t>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cs-CZ" altLang="cs-CZ" sz="1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cs-CZ" altLang="cs-CZ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f>
                          <m:fPr>
                            <m:type m:val="skw"/>
                            <m:ctrlPr>
                              <a:rPr lang="cs-CZ" altLang="cs-CZ" sz="1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cs-CZ" altLang="cs-CZ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cs-CZ" altLang="cs-CZ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den>
                        </m:f>
                      </m:sup>
                    </m:sSup>
                    <m:r>
                      <a:rPr lang="cs-CZ" altLang="cs-CZ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cs-CZ" altLang="cs-CZ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1,01→</m:t>
                    </m:r>
                    <m:r>
                      <a:rPr lang="cs-CZ" altLang="cs-CZ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cs-CZ" altLang="cs-CZ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type m:val="skw"/>
                        <m:ctrlPr>
                          <a:rPr lang="cs-CZ" altLang="cs-CZ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cs-CZ" altLang="cs-CZ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func>
                          <m:funcPr>
                            <m:ctrlPr>
                              <a:rPr lang="cs-CZ" altLang="cs-CZ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cs-CZ" altLang="cs-CZ" sz="14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cs-CZ" altLang="cs-CZ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1,01</m:t>
                            </m:r>
                          </m:e>
                        </m:func>
                      </m:den>
                    </m:f>
                    <m:r>
                      <a:rPr lang="cs-CZ" altLang="cs-CZ" sz="1400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cs-CZ" altLang="cs-CZ" sz="1400" b="0" i="0" dirty="0" smtClean="0">
                        <a:latin typeface="Cambria Math" panose="02040503050406030204" pitchFamily="18" charset="0"/>
                      </a:rPr>
                      <m:t>231,4 </m:t>
                    </m:r>
                  </m:oMath>
                </a14:m>
                <a:r>
                  <a:rPr lang="cs-CZ" altLang="cs-CZ" sz="1400" dirty="0">
                    <a:latin typeface="+mn-lt"/>
                  </a:rPr>
                  <a:t>, kde x … počet kroků na dekádu.</a:t>
                </a:r>
              </a:p>
              <a:p>
                <a:pPr marL="0" indent="0" eaLnBrk="1" hangingPunct="1">
                  <a:lnSpc>
                    <a:spcPct val="90000"/>
                  </a:lnSpc>
                  <a:spcBef>
                    <a:spcPct val="20000"/>
                  </a:spcBef>
                  <a:defRPr/>
                </a:pPr>
                <a:r>
                  <a:rPr lang="cs-CZ" altLang="cs-CZ" sz="1400" dirty="0">
                    <a:latin typeface="+mn-lt"/>
                  </a:rPr>
                  <a:t>	Dekáda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cs-CZ" altLang="cs-CZ" sz="1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cs-CZ" altLang="cs-CZ" sz="1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cs-CZ" altLang="cs-CZ" sz="1400" b="0" i="1" smtClean="0">
                            <a:latin typeface="Cambria Math" panose="02040503050406030204" pitchFamily="18" charset="0"/>
                          </a:rPr>
                          <m:t>1,5</m:t>
                        </m:r>
                        <m:r>
                          <a:rPr lang="cs-CZ" altLang="cs-CZ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sSup>
                          <m:sSupPr>
                            <m:ctrlPr>
                              <a:rPr lang="cs-CZ" altLang="cs-CZ" sz="1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cs-CZ" altLang="cs-CZ" sz="1400" b="0" i="1" smtClean="0"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cs-CZ" altLang="cs-CZ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−3</m:t>
                            </m:r>
                          </m:sup>
                        </m:sSup>
                      </m:den>
                    </m:f>
                    <m:r>
                      <a:rPr lang="cs-CZ" altLang="cs-CZ" sz="14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cs-CZ" altLang="cs-CZ" sz="14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666,66</m:t>
                    </m:r>
                  </m:oMath>
                </a14:m>
                <a:r>
                  <a:rPr lang="cs-CZ" altLang="cs-CZ" sz="1400" dirty="0">
                    <a:latin typeface="+mn-lt"/>
                  </a:rPr>
                  <a:t> sekund. Doba prodlevy na jedné frekvenci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cs-CZ" altLang="cs-CZ" sz="1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cs-CZ" altLang="cs-CZ" sz="1400" b="0" i="1" smtClean="0">
                            <a:latin typeface="Cambria Math" panose="02040503050406030204" pitchFamily="18" charset="0"/>
                          </a:rPr>
                          <m:t>666,66</m:t>
                        </m:r>
                      </m:num>
                      <m:den>
                        <m:r>
                          <a:rPr lang="cs-CZ" altLang="cs-CZ" sz="1400" b="0" i="1" smtClean="0">
                            <a:latin typeface="Cambria Math" panose="02040503050406030204" pitchFamily="18" charset="0"/>
                          </a:rPr>
                          <m:t>231,4</m:t>
                        </m:r>
                      </m:den>
                    </m:f>
                    <m:r>
                      <a:rPr lang="cs-CZ" altLang="cs-CZ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cs-CZ" altLang="cs-CZ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2,88</m:t>
                    </m:r>
                  </m:oMath>
                </a14:m>
                <a:r>
                  <a:rPr lang="cs-CZ" altLang="cs-CZ" sz="1400" dirty="0">
                    <a:latin typeface="+mn-lt"/>
                  </a:rPr>
                  <a:t> sekundy.</a:t>
                </a:r>
              </a:p>
              <a:p>
                <a:pPr eaLnBrk="1" hangingPunct="1">
                  <a:lnSpc>
                    <a:spcPct val="90000"/>
                  </a:lnSpc>
                  <a:spcBef>
                    <a:spcPct val="20000"/>
                  </a:spcBef>
                  <a:buFont typeface="Wingdings" panose="05000000000000000000" pitchFamily="2" charset="2"/>
                  <a:buChar char="§"/>
                  <a:defRPr/>
                </a:pPr>
                <a:r>
                  <a:rPr lang="cs-CZ" altLang="cs-CZ" sz="1800" dirty="0">
                    <a:solidFill>
                      <a:srgbClr val="000000"/>
                    </a:solidFill>
                    <a:latin typeface="+mn-lt"/>
                  </a:rPr>
                  <a:t>Výstup generátoru může být opatřen filtrem typu dolní nebo pásmová propust pro potlačení vyšších harmonických složek generovaného signálu.</a:t>
                </a:r>
              </a:p>
            </p:txBody>
          </p:sp>
        </mc:Choice>
        <mc:Fallback xmlns="">
          <p:sp>
            <p:nvSpPr>
              <p:cNvPr id="17413" name="Rectangle 4">
                <a:extLst>
                  <a:ext uri="{FF2B5EF4-FFF2-40B4-BE49-F238E27FC236}">
                    <a16:creationId xmlns:a16="http://schemas.microsoft.com/office/drawing/2014/main" id="{DE6E13A5-674E-481E-9AEB-1002AF4E11B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3528" y="764704"/>
                <a:ext cx="8712968" cy="4392488"/>
              </a:xfrm>
              <a:prstGeom prst="rect">
                <a:avLst/>
              </a:prstGeom>
              <a:blipFill>
                <a:blip r:embed="rId4"/>
                <a:stretch>
                  <a:fillRect l="-420" t="-1248" r="-42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Ovál 1">
            <a:extLst>
              <a:ext uri="{FF2B5EF4-FFF2-40B4-BE49-F238E27FC236}">
                <a16:creationId xmlns:a16="http://schemas.microsoft.com/office/drawing/2014/main" id="{E4673D95-D77E-4595-8844-6D299106851D}"/>
              </a:ext>
            </a:extLst>
          </p:cNvPr>
          <p:cNvSpPr/>
          <p:nvPr/>
        </p:nvSpPr>
        <p:spPr>
          <a:xfrm>
            <a:off x="1871700" y="3284984"/>
            <a:ext cx="504056" cy="288032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Šipka: zahnutá doprava 7">
            <a:extLst>
              <a:ext uri="{FF2B5EF4-FFF2-40B4-BE49-F238E27FC236}">
                <a16:creationId xmlns:a16="http://schemas.microsoft.com/office/drawing/2014/main" id="{70B904F3-8970-4AFE-B3EA-AE6E9ACC9A6D}"/>
              </a:ext>
            </a:extLst>
          </p:cNvPr>
          <p:cNvSpPr/>
          <p:nvPr/>
        </p:nvSpPr>
        <p:spPr>
          <a:xfrm rot="20792496">
            <a:off x="247787" y="1803265"/>
            <a:ext cx="779325" cy="2116088"/>
          </a:xfrm>
          <a:prstGeom prst="curvedRightArrow">
            <a:avLst>
              <a:gd name="adj1" fmla="val 0"/>
              <a:gd name="adj2" fmla="val 5027"/>
              <a:gd name="adj3" fmla="val 21767"/>
            </a:avLst>
          </a:prstGeom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ek 8">
            <a:extLst>
              <a:ext uri="{FF2B5EF4-FFF2-40B4-BE49-F238E27FC236}">
                <a16:creationId xmlns:a16="http://schemas.microsoft.com/office/drawing/2014/main" id="{FE2AE204-53CC-4E5F-8022-CAE583817D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819" y="634181"/>
            <a:ext cx="4006658" cy="3821239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1BC670E1-CCC5-4907-8FA9-AE9269374C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4120" y="4455420"/>
            <a:ext cx="8220514" cy="2379883"/>
          </a:xfrm>
          <a:prstGeom prst="rect">
            <a:avLst/>
          </a:prstGeom>
        </p:spPr>
      </p:pic>
      <p:sp>
        <p:nvSpPr>
          <p:cNvPr id="135171" name="Rectangle 2">
            <a:extLst>
              <a:ext uri="{FF2B5EF4-FFF2-40B4-BE49-F238E27FC236}">
                <a16:creationId xmlns:a16="http://schemas.microsoft.com/office/drawing/2014/main" id="{DAE249AB-71E2-4C50-BD59-B65231706D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-76200"/>
            <a:ext cx="7772400" cy="1143000"/>
          </a:xfrm>
        </p:spPr>
        <p:txBody>
          <a:bodyPr/>
          <a:lstStyle/>
          <a:p>
            <a:pPr eaLnBrk="1" hangingPunct="1"/>
            <a:r>
              <a:rPr lang="cs-CZ" altLang="cs-CZ" sz="2800" b="1" dirty="0">
                <a:solidFill>
                  <a:schemeClr val="accent2"/>
                </a:solidFill>
              </a:rPr>
              <a:t>Základní technické a přístrojové vybavení</a:t>
            </a:r>
          </a:p>
        </p:txBody>
      </p:sp>
      <p:sp>
        <p:nvSpPr>
          <p:cNvPr id="135172" name="Rectangle 3">
            <a:extLst>
              <a:ext uri="{FF2B5EF4-FFF2-40B4-BE49-F238E27FC236}">
                <a16:creationId xmlns:a16="http://schemas.microsoft.com/office/drawing/2014/main" id="{E007C4F1-F319-4DD8-9803-7DFFA94946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1066800"/>
            <a:ext cx="777240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90000"/>
              </a:lnSpc>
            </a:pPr>
            <a:endParaRPr lang="cs-CZ" altLang="cs-CZ" sz="2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C3380B97-00B0-473C-A122-E9B6E979934B}"/>
              </a:ext>
            </a:extLst>
          </p:cNvPr>
          <p:cNvSpPr txBox="1"/>
          <p:nvPr/>
        </p:nvSpPr>
        <p:spPr>
          <a:xfrm>
            <a:off x="251520" y="833083"/>
            <a:ext cx="3888432" cy="43858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eaLnBrk="1" hangingPunct="1">
              <a:lnSpc>
                <a:spcPct val="90000"/>
              </a:lnSpc>
              <a:spcBef>
                <a:spcPct val="20000"/>
              </a:spcBef>
              <a:buFont typeface="Wingdings" panose="05000000000000000000" pitchFamily="2" charset="2"/>
              <a:buChar char="§"/>
              <a:defRPr/>
            </a:pPr>
            <a:r>
              <a:rPr lang="cs-CZ" altLang="cs-CZ" b="1" dirty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Širokopásmový výkonový zesilovač </a:t>
            </a:r>
            <a:r>
              <a:rPr lang="cs-CZ" altLang="cs-CZ" sz="1800" dirty="0">
                <a:solidFill>
                  <a:srgbClr val="000000"/>
                </a:solidFill>
                <a:latin typeface="+mn-lt"/>
              </a:rPr>
              <a:t>k dosažení patřičného výkonu zkušebního signálu.</a:t>
            </a:r>
          </a:p>
          <a:p>
            <a:pPr marL="285750" indent="-285750" eaLnBrk="1" hangingPunct="1">
              <a:lnSpc>
                <a:spcPct val="90000"/>
              </a:lnSpc>
              <a:spcBef>
                <a:spcPct val="20000"/>
              </a:spcBef>
              <a:buFont typeface="Wingdings" panose="05000000000000000000" pitchFamily="2" charset="2"/>
              <a:buChar char="§"/>
              <a:defRPr/>
            </a:pPr>
            <a:r>
              <a:rPr lang="cs-CZ" altLang="cs-CZ" dirty="0">
                <a:solidFill>
                  <a:srgbClr val="000000"/>
                </a:solidFill>
                <a:latin typeface="+mn-lt"/>
              </a:rPr>
              <a:t>Pro provedení vlastní zkoušky EUT v souladu s požadavky normy i pro kalibraci homogenity pole ve zkušebním prostoru jsou klíčové parametry použitého zesilovače. Nemělo by docházet k sycení zesilovače a chování zesilovače by mělo být pokud možno lineární. Nepřipouští se překročení 2dB bodu komprese. V bodě komprese 2 dB se sníží amplituda o 20 %, což vede ke snížení indexu modulace z 80 % na 64 %</a:t>
            </a:r>
            <a:endParaRPr lang="cs-CZ" altLang="cs-CZ" sz="18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DC3A9CB0-027C-4113-8815-EC842BCC1FFC}"/>
              </a:ext>
            </a:extLst>
          </p:cNvPr>
          <p:cNvSpPr txBox="1"/>
          <p:nvPr/>
        </p:nvSpPr>
        <p:spPr>
          <a:xfrm>
            <a:off x="6577827" y="657554"/>
            <a:ext cx="24768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b="1" dirty="0">
                <a:solidFill>
                  <a:srgbClr val="FF0000"/>
                </a:solidFill>
              </a:rPr>
              <a:t>lineární charakteristika ideálního zesilovače</a:t>
            </a: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A45C4E2D-B967-4220-985E-D0488D463FFE}"/>
              </a:ext>
            </a:extLst>
          </p:cNvPr>
          <p:cNvSpPr txBox="1"/>
          <p:nvPr/>
        </p:nvSpPr>
        <p:spPr>
          <a:xfrm>
            <a:off x="7880412" y="1660322"/>
            <a:ext cx="11166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b="1" dirty="0"/>
              <a:t>reálný zesilovač</a:t>
            </a:r>
          </a:p>
        </p:txBody>
      </p:sp>
    </p:spTree>
    <p:extLst>
      <p:ext uri="{BB962C8B-B14F-4D97-AF65-F5344CB8AC3E}">
        <p14:creationId xmlns:p14="http://schemas.microsoft.com/office/powerpoint/2010/main" val="316641754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Log Periodic Antennas: For EMI EMC Testing And FM Transmitters">
            <a:extLst>
              <a:ext uri="{FF2B5EF4-FFF2-40B4-BE49-F238E27FC236}">
                <a16:creationId xmlns:a16="http://schemas.microsoft.com/office/drawing/2014/main" id="{E6770905-7EE0-4331-9364-5A859A2EC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083" y="2276872"/>
            <a:ext cx="4762500" cy="3638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Biconical Antenna for EMC/EMI Pre-Compliance Testing - EMC Chambers &amp; Test  Equipment">
            <a:extLst>
              <a:ext uri="{FF2B5EF4-FFF2-40B4-BE49-F238E27FC236}">
                <a16:creationId xmlns:a16="http://schemas.microsoft.com/office/drawing/2014/main" id="{347E550E-57FA-43D8-97CC-0D57C9695F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808" y="2399605"/>
            <a:ext cx="4101197" cy="4101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34" name="Rectangle 2">
            <a:extLst>
              <a:ext uri="{FF2B5EF4-FFF2-40B4-BE49-F238E27FC236}">
                <a16:creationId xmlns:a16="http://schemas.microsoft.com/office/drawing/2014/main" id="{24D5534C-5EFB-4E93-9952-B7409480BE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686" y="809330"/>
            <a:ext cx="8216205" cy="212967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Font typeface="Wingdings" panose="05000000000000000000" pitchFamily="2" charset="2"/>
              <a:buChar char="§"/>
              <a:defRPr/>
            </a:pPr>
            <a:r>
              <a:rPr lang="cs-CZ" altLang="cs-CZ" sz="2000" b="1" dirty="0">
                <a:solidFill>
                  <a:srgbClr val="000000"/>
                </a:solidFill>
                <a:latin typeface="+mn-lt"/>
              </a:rPr>
              <a:t>Vysílací směrová anténa</a:t>
            </a:r>
            <a:r>
              <a:rPr lang="cs-CZ" altLang="cs-CZ" sz="2000" dirty="0">
                <a:solidFill>
                  <a:srgbClr val="000000"/>
                </a:solidFill>
                <a:latin typeface="+mn-lt"/>
              </a:rPr>
              <a:t> nebo několik antén vyzařujících </a:t>
            </a:r>
            <a:r>
              <a:rPr lang="cs-CZ" altLang="cs-CZ" sz="2000" dirty="0">
                <a:solidFill>
                  <a:srgbClr val="000000"/>
                </a:solidFill>
                <a:latin typeface="+mn-lt"/>
                <a:hlinkClick r:id="rId5" action="ppaction://hlinksldjump"/>
              </a:rPr>
              <a:t>lineárně polarizovanou elektromagnetickou vlnu</a:t>
            </a:r>
            <a:r>
              <a:rPr lang="cs-CZ" altLang="cs-CZ" sz="2000" dirty="0">
                <a:solidFill>
                  <a:srgbClr val="000000"/>
                </a:solidFill>
                <a:latin typeface="+mn-lt"/>
              </a:rPr>
              <a:t>. Lze použít všechny antény používané k měření rušivých polí s přihlédnutím k jejich výkonové zatížitelnosti, tj. schopnosti vyzářit vysoký výkon k dosažení předepsané úrovně pole v místě zkoušeného objektu (EUT). Obvyklými typy jsou </a:t>
            </a:r>
            <a:r>
              <a:rPr lang="cs-CZ" altLang="cs-CZ" sz="2000" b="1" dirty="0" err="1">
                <a:solidFill>
                  <a:srgbClr val="000000"/>
                </a:solidFill>
                <a:latin typeface="+mn-lt"/>
              </a:rPr>
              <a:t>bikónická</a:t>
            </a:r>
            <a:r>
              <a:rPr lang="cs-CZ" altLang="cs-CZ" sz="2000" b="1" dirty="0">
                <a:solidFill>
                  <a:srgbClr val="000000"/>
                </a:solidFill>
                <a:latin typeface="+mn-lt"/>
              </a:rPr>
              <a:t> a logaritmicko-periodická </a:t>
            </a:r>
            <a:r>
              <a:rPr lang="cs-CZ" altLang="cs-CZ" sz="2000" dirty="0">
                <a:solidFill>
                  <a:srgbClr val="000000"/>
                </a:solidFill>
                <a:latin typeface="+mn-lt"/>
              </a:rPr>
              <a:t>anténa, případně jiné typy antén s lineární polarizací. </a:t>
            </a:r>
          </a:p>
        </p:txBody>
      </p:sp>
      <p:sp>
        <p:nvSpPr>
          <p:cNvPr id="137220" name="Text Box 4">
            <a:extLst>
              <a:ext uri="{FF2B5EF4-FFF2-40B4-BE49-F238E27FC236}">
                <a16:creationId xmlns:a16="http://schemas.microsoft.com/office/drawing/2014/main" id="{69C465F0-E3D8-428F-A4AD-AFA3BD789F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5589240"/>
            <a:ext cx="2362200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cs-CZ" altLang="cs-CZ" sz="2000" b="1" dirty="0" err="1">
                <a:latin typeface="Times New Roman" panose="02020603050405020304" pitchFamily="18" charset="0"/>
              </a:rPr>
              <a:t>Bikónická</a:t>
            </a:r>
            <a:r>
              <a:rPr lang="cs-CZ" altLang="cs-CZ" sz="2000" b="1" dirty="0">
                <a:latin typeface="Times New Roman" panose="02020603050405020304" pitchFamily="18" charset="0"/>
              </a:rPr>
              <a:t> anténa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cs-CZ" altLang="cs-CZ" sz="2000" dirty="0">
                <a:latin typeface="Times New Roman" panose="02020603050405020304" pitchFamily="18" charset="0"/>
              </a:rPr>
              <a:t>(20 - 300 MHz)</a:t>
            </a:r>
          </a:p>
        </p:txBody>
      </p:sp>
      <p:sp>
        <p:nvSpPr>
          <p:cNvPr id="137221" name="Text Box 5">
            <a:extLst>
              <a:ext uri="{FF2B5EF4-FFF2-40B4-BE49-F238E27FC236}">
                <a16:creationId xmlns:a16="http://schemas.microsoft.com/office/drawing/2014/main" id="{FBCBA18D-401E-4CDC-97AF-7842059B81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07134" y="5776120"/>
            <a:ext cx="4114800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cs-CZ" altLang="cs-CZ" sz="2000" b="1" dirty="0">
                <a:latin typeface="Times New Roman" panose="02020603050405020304" pitchFamily="18" charset="0"/>
              </a:rPr>
              <a:t>Logaritmicko-periodická anténa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cs-CZ" altLang="cs-CZ" sz="2000" dirty="0">
                <a:latin typeface="Times New Roman" panose="02020603050405020304" pitchFamily="18" charset="0"/>
              </a:rPr>
              <a:t>(200 – 3000 MHz)</a:t>
            </a:r>
          </a:p>
        </p:txBody>
      </p:sp>
      <p:sp>
        <p:nvSpPr>
          <p:cNvPr id="137222" name="Rectangle 2">
            <a:extLst>
              <a:ext uri="{FF2B5EF4-FFF2-40B4-BE49-F238E27FC236}">
                <a16:creationId xmlns:a16="http://schemas.microsoft.com/office/drawing/2014/main" id="{0B95918F-DC24-4DD1-8A36-7472ACF9AD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1713" y="195263"/>
            <a:ext cx="7140575" cy="652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b="1" dirty="0">
                <a:solidFill>
                  <a:schemeClr val="accent2"/>
                </a:solidFill>
              </a:rPr>
              <a:t>Antény</a:t>
            </a: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esigning Accurate EMC/EMI Testing Equipment with RF Modeling | COMSOL Blog">
            <a:extLst>
              <a:ext uri="{FF2B5EF4-FFF2-40B4-BE49-F238E27FC236}">
                <a16:creationId xmlns:a16="http://schemas.microsoft.com/office/drawing/2014/main" id="{1226E5E0-9DA1-4957-AB78-3F02F9ABF5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22" y="2074348"/>
            <a:ext cx="9084545" cy="4769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4" name="Text Box 4">
            <a:extLst>
              <a:ext uri="{FF2B5EF4-FFF2-40B4-BE49-F238E27FC236}">
                <a16:creationId xmlns:a16="http://schemas.microsoft.com/office/drawing/2014/main" id="{132A931B-F9FF-4BB5-95F7-2C8708419A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44463"/>
            <a:ext cx="8686800" cy="5222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cs-CZ" altLang="cs-CZ" sz="2800" b="1" dirty="0">
                <a:solidFill>
                  <a:schemeClr val="accent2"/>
                </a:solidFill>
                <a:latin typeface="+mj-lt"/>
              </a:rPr>
              <a:t>Anténní faktor AF</a:t>
            </a:r>
          </a:p>
        </p:txBody>
      </p:sp>
      <p:graphicFrame>
        <p:nvGraphicFramePr>
          <p:cNvPr id="141316" name="Object 5">
            <a:extLst>
              <a:ext uri="{FF2B5EF4-FFF2-40B4-BE49-F238E27FC236}">
                <a16:creationId xmlns:a16="http://schemas.microsoft.com/office/drawing/2014/main" id="{A1E2BF4C-29E0-488E-9190-426BF9009DF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1435265"/>
              </p:ext>
            </p:extLst>
          </p:nvPr>
        </p:nvGraphicFramePr>
        <p:xfrm>
          <a:off x="4503975" y="2027692"/>
          <a:ext cx="2041525" cy="968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6" name="Rovnice" r:id="rId5" imgW="990170" imgH="469696" progId="Equation.3">
                  <p:embed/>
                </p:oleObj>
              </mc:Choice>
              <mc:Fallback>
                <p:oleObj name="Rovnice" r:id="rId5" imgW="990170" imgH="469696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3975" y="2027692"/>
                        <a:ext cx="2041525" cy="968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5" name="Text Box 6">
            <a:extLst>
              <a:ext uri="{FF2B5EF4-FFF2-40B4-BE49-F238E27FC236}">
                <a16:creationId xmlns:a16="http://schemas.microsoft.com/office/drawing/2014/main" id="{0BFD2817-817F-46B9-B8FC-4F95EAB92C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82393" y="2923194"/>
            <a:ext cx="4038600" cy="396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cs-CZ" altLang="cs-CZ" sz="2000" dirty="0">
                <a:latin typeface="+mn-lt"/>
              </a:rPr>
              <a:t>Vyjádřeno pomocí dB (decibel):</a:t>
            </a:r>
          </a:p>
        </p:txBody>
      </p:sp>
      <p:graphicFrame>
        <p:nvGraphicFramePr>
          <p:cNvPr id="141318" name="Object 7">
            <a:extLst>
              <a:ext uri="{FF2B5EF4-FFF2-40B4-BE49-F238E27FC236}">
                <a16:creationId xmlns:a16="http://schemas.microsoft.com/office/drawing/2014/main" id="{09F2F1FD-A5C5-41B2-BCB1-201F23FA3E4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1394978"/>
              </p:ext>
            </p:extLst>
          </p:nvPr>
        </p:nvGraphicFramePr>
        <p:xfrm>
          <a:off x="4503975" y="3320069"/>
          <a:ext cx="29083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7" name="Rovnice" r:id="rId7" imgW="1371600" imgH="431800" progId="Equation.3">
                  <p:embed/>
                </p:oleObj>
              </mc:Choice>
              <mc:Fallback>
                <p:oleObj name="Rovnice" r:id="rId7" imgW="1371600" imgH="4318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3975" y="3320069"/>
                        <a:ext cx="2908300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1319" name="Object 8">
            <a:extLst>
              <a:ext uri="{FF2B5EF4-FFF2-40B4-BE49-F238E27FC236}">
                <a16:creationId xmlns:a16="http://schemas.microsoft.com/office/drawing/2014/main" id="{B0218C41-818D-4EE8-8294-B024A52D50A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3600755"/>
              </p:ext>
            </p:extLst>
          </p:nvPr>
        </p:nvGraphicFramePr>
        <p:xfrm>
          <a:off x="211318" y="6118224"/>
          <a:ext cx="3733800" cy="595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8" name="Rovnice" r:id="rId9" imgW="1675673" imgH="266584" progId="Equation.3">
                  <p:embed/>
                </p:oleObj>
              </mc:Choice>
              <mc:Fallback>
                <p:oleObj name="Rovnice" r:id="rId9" imgW="1675673" imgH="266584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318" y="6118224"/>
                        <a:ext cx="3733800" cy="595313"/>
                      </a:xfrm>
                      <a:prstGeom prst="rect">
                        <a:avLst/>
                      </a:prstGeom>
                      <a:solidFill>
                        <a:schemeClr val="hlink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6" name="Text Box 9">
            <a:extLst>
              <a:ext uri="{FF2B5EF4-FFF2-40B4-BE49-F238E27FC236}">
                <a16:creationId xmlns:a16="http://schemas.microsoft.com/office/drawing/2014/main" id="{E85E4774-91E5-45ED-9F19-9244BA5284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3293" y="704253"/>
            <a:ext cx="8458200" cy="1785104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cs-CZ" altLang="cs-CZ" sz="2000" dirty="0">
                <a:latin typeface="+mn-lt"/>
              </a:rPr>
              <a:t>Tento parametr měřicích (přijímacích) EMC antén udává vztah mezi výstupním napětím </a:t>
            </a:r>
            <a:r>
              <a:rPr lang="cs-CZ" altLang="cs-CZ" sz="2000" b="1" i="1" dirty="0">
                <a:latin typeface="+mn-lt"/>
              </a:rPr>
              <a:t>U</a:t>
            </a:r>
            <a:r>
              <a:rPr lang="cs-CZ" altLang="cs-CZ" sz="2000" dirty="0">
                <a:latin typeface="+mn-lt"/>
              </a:rPr>
              <a:t> na svorkách přijímací (měřicí) antény a intenzitou elektrického pole </a:t>
            </a:r>
            <a:r>
              <a:rPr lang="cs-CZ" altLang="cs-CZ" sz="2000" b="1" i="1" dirty="0">
                <a:latin typeface="+mn-lt"/>
              </a:rPr>
              <a:t>E</a:t>
            </a:r>
            <a:r>
              <a:rPr lang="cs-CZ" altLang="cs-CZ" sz="2000" dirty="0">
                <a:latin typeface="+mn-lt"/>
              </a:rPr>
              <a:t> v místě antény produkujícího uvedené napětí na připojené zátěži antény. Anténní faktor typicky roste s rostoucí frekvencí.</a:t>
            </a:r>
          </a:p>
          <a:p>
            <a:pPr eaLnBrk="1" hangingPunct="1">
              <a:spcBef>
                <a:spcPct val="50000"/>
              </a:spcBef>
              <a:defRPr/>
            </a:pPr>
            <a:endParaRPr lang="cs-CZ" altLang="cs-CZ" sz="2000" dirty="0">
              <a:latin typeface="+mn-lt"/>
            </a:endParaRP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Skupina 4">
            <a:extLst>
              <a:ext uri="{FF2B5EF4-FFF2-40B4-BE49-F238E27FC236}">
                <a16:creationId xmlns:a16="http://schemas.microsoft.com/office/drawing/2014/main" id="{34E7168A-1FF2-440F-832B-0EA523A72ABC}"/>
              </a:ext>
            </a:extLst>
          </p:cNvPr>
          <p:cNvGrpSpPr/>
          <p:nvPr/>
        </p:nvGrpSpPr>
        <p:grpSpPr>
          <a:xfrm>
            <a:off x="1211729" y="3974741"/>
            <a:ext cx="6502354" cy="2687640"/>
            <a:chOff x="1211729" y="3974741"/>
            <a:chExt cx="6502354" cy="2687640"/>
          </a:xfrm>
        </p:grpSpPr>
        <p:pic>
          <p:nvPicPr>
            <p:cNvPr id="3" name="Obrázek 2">
              <a:extLst>
                <a:ext uri="{FF2B5EF4-FFF2-40B4-BE49-F238E27FC236}">
                  <a16:creationId xmlns:a16="http://schemas.microsoft.com/office/drawing/2014/main" id="{3E783717-3706-4F44-B449-758FEA3BFD3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11729" y="3974741"/>
              <a:ext cx="6502354" cy="2687640"/>
            </a:xfrm>
            <a:prstGeom prst="rect">
              <a:avLst/>
            </a:prstGeom>
          </p:spPr>
        </p:pic>
        <p:sp>
          <p:nvSpPr>
            <p:cNvPr id="4" name="TextovéPole 3">
              <a:extLst>
                <a:ext uri="{FF2B5EF4-FFF2-40B4-BE49-F238E27FC236}">
                  <a16:creationId xmlns:a16="http://schemas.microsoft.com/office/drawing/2014/main" id="{21051C3C-BEA3-4E19-98F8-0E5E63643DBF}"/>
                </a:ext>
              </a:extLst>
            </p:cNvPr>
            <p:cNvSpPr txBox="1"/>
            <p:nvPr/>
          </p:nvSpPr>
          <p:spPr>
            <a:xfrm>
              <a:off x="1595567" y="5805264"/>
              <a:ext cx="576064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cs-CZ" b="1" i="1" dirty="0" err="1"/>
                <a:t>U</a:t>
              </a:r>
              <a:r>
                <a:rPr lang="cs-CZ" b="1" i="1" baseline="-25000" dirty="0" err="1"/>
                <a:t>in</a:t>
              </a:r>
              <a:endParaRPr lang="cs-CZ" b="1" i="1" baseline="-25000" dirty="0"/>
            </a:p>
          </p:txBody>
        </p:sp>
      </p:grpSp>
      <p:sp>
        <p:nvSpPr>
          <p:cNvPr id="3078" name="Text Box 2">
            <a:extLst>
              <a:ext uri="{FF2B5EF4-FFF2-40B4-BE49-F238E27FC236}">
                <a16:creationId xmlns:a16="http://schemas.microsoft.com/office/drawing/2014/main" id="{5BE45A68-2D5C-41D1-AF3F-4D390BE43C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90488"/>
            <a:ext cx="8686800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cs-CZ" altLang="cs-CZ" sz="2800" b="1" dirty="0">
                <a:solidFill>
                  <a:schemeClr val="accent2"/>
                </a:solidFill>
                <a:latin typeface="+mj-lt"/>
              </a:rPr>
              <a:t>Vysílací anténní faktor TAF</a:t>
            </a:r>
          </a:p>
        </p:txBody>
      </p:sp>
      <p:sp>
        <p:nvSpPr>
          <p:cNvPr id="3080" name="Text Box 4">
            <a:extLst>
              <a:ext uri="{FF2B5EF4-FFF2-40B4-BE49-F238E27FC236}">
                <a16:creationId xmlns:a16="http://schemas.microsoft.com/office/drawing/2014/main" id="{CB6469E3-C629-409E-8188-93F5866636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806" y="556419"/>
            <a:ext cx="8458200" cy="10160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  <a:defRPr/>
            </a:pPr>
            <a:r>
              <a:rPr lang="cs-CZ" altLang="cs-CZ" sz="2000" dirty="0">
                <a:latin typeface="+mn-lt"/>
              </a:rPr>
              <a:t>Tento parametr charakterizuje vysílací schopnosti EMC antén a uvádí ve vztah intenzitu pole </a:t>
            </a:r>
            <a:r>
              <a:rPr lang="cs-CZ" altLang="cs-CZ" sz="2000" b="1" i="1" dirty="0">
                <a:latin typeface="+mn-lt"/>
              </a:rPr>
              <a:t>E</a:t>
            </a:r>
            <a:r>
              <a:rPr lang="cs-CZ" altLang="cs-CZ" sz="2000" dirty="0">
                <a:latin typeface="+mn-lt"/>
              </a:rPr>
              <a:t> generovaného anténou v dané vzdálenosti </a:t>
            </a:r>
            <a:r>
              <a:rPr lang="cs-CZ" altLang="cs-CZ" sz="2000" b="1" i="1" dirty="0">
                <a:latin typeface="+mn-lt"/>
              </a:rPr>
              <a:t>d</a:t>
            </a:r>
            <a:r>
              <a:rPr lang="cs-CZ" altLang="cs-CZ" sz="2000" dirty="0">
                <a:latin typeface="+mn-lt"/>
              </a:rPr>
              <a:t> se vstupním napětím </a:t>
            </a:r>
            <a:r>
              <a:rPr lang="cs-CZ" altLang="cs-CZ" sz="2000" b="1" i="1" dirty="0" err="1">
                <a:latin typeface="+mn-lt"/>
              </a:rPr>
              <a:t>U</a:t>
            </a:r>
            <a:r>
              <a:rPr lang="cs-CZ" altLang="cs-CZ" sz="2000" b="1" i="1" baseline="-25000" dirty="0" err="1">
                <a:latin typeface="+mn-lt"/>
              </a:rPr>
              <a:t>in</a:t>
            </a:r>
            <a:r>
              <a:rPr lang="cs-CZ" altLang="cs-CZ" sz="2000" dirty="0">
                <a:latin typeface="+mn-lt"/>
              </a:rPr>
              <a:t> na svorkách antény.    </a:t>
            </a:r>
          </a:p>
        </p:txBody>
      </p:sp>
      <p:graphicFrame>
        <p:nvGraphicFramePr>
          <p:cNvPr id="143365" name="Object 6">
            <a:extLst>
              <a:ext uri="{FF2B5EF4-FFF2-40B4-BE49-F238E27FC236}">
                <a16:creationId xmlns:a16="http://schemas.microsoft.com/office/drawing/2014/main" id="{5F2BE80A-2236-4738-A3C4-094E92A0ECE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9985027"/>
              </p:ext>
            </p:extLst>
          </p:nvPr>
        </p:nvGraphicFramePr>
        <p:xfrm>
          <a:off x="2401496" y="1605622"/>
          <a:ext cx="3810000" cy="56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0" name="Rovnice" r:id="rId5" imgW="1802618" imgH="266584" progId="Equation.3">
                  <p:embed/>
                </p:oleObj>
              </mc:Choice>
              <mc:Fallback>
                <p:oleObj name="Rovnice" r:id="rId5" imgW="1802618" imgH="266584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01496" y="1605622"/>
                        <a:ext cx="3810000" cy="565150"/>
                      </a:xfrm>
                      <a:prstGeom prst="rect">
                        <a:avLst/>
                      </a:prstGeom>
                      <a:solidFill>
                        <a:schemeClr val="hlink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366" name="Object 7">
            <a:extLst>
              <a:ext uri="{FF2B5EF4-FFF2-40B4-BE49-F238E27FC236}">
                <a16:creationId xmlns:a16="http://schemas.microsoft.com/office/drawing/2014/main" id="{AB7F0752-7865-480C-A8AB-4C06E5C2048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3225007"/>
              </p:ext>
            </p:extLst>
          </p:nvPr>
        </p:nvGraphicFramePr>
        <p:xfrm>
          <a:off x="2288381" y="2522148"/>
          <a:ext cx="4567237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1" name="Rovnice" r:id="rId7" imgW="2260600" imgH="266700" progId="Equation.3">
                  <p:embed/>
                </p:oleObj>
              </mc:Choice>
              <mc:Fallback>
                <p:oleObj name="Rovnice" r:id="rId7" imgW="2260600" imgH="2667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8381" y="2522148"/>
                        <a:ext cx="4567237" cy="539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367" name="Object 8">
            <a:extLst>
              <a:ext uri="{FF2B5EF4-FFF2-40B4-BE49-F238E27FC236}">
                <a16:creationId xmlns:a16="http://schemas.microsoft.com/office/drawing/2014/main" id="{C3A21B60-087B-4482-9322-944B09EA0DF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5001682"/>
              </p:ext>
            </p:extLst>
          </p:nvPr>
        </p:nvGraphicFramePr>
        <p:xfrm>
          <a:off x="2345313" y="2967461"/>
          <a:ext cx="4824412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2" name="Rovnice" r:id="rId9" imgW="2387600" imgH="266700" progId="Equation.3">
                  <p:embed/>
                </p:oleObj>
              </mc:Choice>
              <mc:Fallback>
                <p:oleObj name="Rovnice" r:id="rId9" imgW="2387600" imgH="2667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45313" y="2967461"/>
                        <a:ext cx="4824412" cy="539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81" name="Text Box 9">
            <a:extLst>
              <a:ext uri="{FF2B5EF4-FFF2-40B4-BE49-F238E27FC236}">
                <a16:creationId xmlns:a16="http://schemas.microsoft.com/office/drawing/2014/main" id="{F3A236DC-3BB6-4931-B73A-D298C44CD1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806" y="2193670"/>
            <a:ext cx="8458200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cs-CZ" altLang="cs-CZ" sz="2000" b="1" dirty="0">
                <a:latin typeface="+mn-lt"/>
              </a:rPr>
              <a:t>TAF</a:t>
            </a:r>
            <a:r>
              <a:rPr lang="cs-CZ" altLang="cs-CZ" sz="2000" dirty="0">
                <a:latin typeface="+mn-lt"/>
              </a:rPr>
              <a:t> je vypočítán ze zisku </a:t>
            </a:r>
            <a:r>
              <a:rPr lang="cs-CZ" altLang="cs-CZ" sz="2000" i="1" dirty="0" err="1">
                <a:latin typeface="+mn-lt"/>
              </a:rPr>
              <a:t>G</a:t>
            </a:r>
            <a:r>
              <a:rPr lang="cs-CZ" altLang="cs-CZ" sz="2000" i="1" baseline="-25000" dirty="0" err="1">
                <a:latin typeface="+mn-lt"/>
              </a:rPr>
              <a:t>dB</a:t>
            </a:r>
            <a:r>
              <a:rPr lang="cs-CZ" altLang="cs-CZ" sz="2000" dirty="0">
                <a:latin typeface="+mn-lt"/>
              </a:rPr>
              <a:t> nebo přijímacího faktoru </a:t>
            </a:r>
            <a:r>
              <a:rPr lang="cs-CZ" altLang="cs-CZ" sz="2000" i="1" dirty="0" err="1">
                <a:latin typeface="+mn-lt"/>
              </a:rPr>
              <a:t>AF</a:t>
            </a:r>
            <a:r>
              <a:rPr lang="cs-CZ" altLang="cs-CZ" sz="2000" i="1" baseline="-25000" dirty="0" err="1">
                <a:latin typeface="+mn-lt"/>
              </a:rPr>
              <a:t>dB</a:t>
            </a:r>
            <a:r>
              <a:rPr lang="cs-CZ" altLang="cs-CZ" sz="2000" baseline="-25000" dirty="0">
                <a:latin typeface="+mn-lt"/>
              </a:rPr>
              <a:t>(1/m)</a:t>
            </a:r>
            <a:r>
              <a:rPr lang="cs-CZ" altLang="cs-CZ" sz="2000" dirty="0">
                <a:latin typeface="+mn-lt"/>
              </a:rPr>
              <a:t> antény:</a:t>
            </a:r>
          </a:p>
        </p:txBody>
      </p:sp>
      <p:sp>
        <p:nvSpPr>
          <p:cNvPr id="3085" name="Text Box 13">
            <a:extLst>
              <a:ext uri="{FF2B5EF4-FFF2-40B4-BE49-F238E27FC236}">
                <a16:creationId xmlns:a16="http://schemas.microsoft.com/office/drawing/2014/main" id="{54DEB386-1774-407F-AE4E-B159F4680C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2967461"/>
            <a:ext cx="4876800" cy="4016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cs-CZ" altLang="cs-CZ" sz="2000" b="1" dirty="0">
                <a:latin typeface="+mn-lt"/>
              </a:rPr>
              <a:t>Zisk</a:t>
            </a:r>
            <a:r>
              <a:rPr lang="cs-CZ" altLang="cs-CZ" sz="2000" dirty="0">
                <a:latin typeface="+mn-lt"/>
              </a:rPr>
              <a:t> antény </a:t>
            </a:r>
            <a:r>
              <a:rPr lang="cs-CZ" altLang="cs-CZ" sz="2000" dirty="0" err="1">
                <a:latin typeface="+mn-lt"/>
              </a:rPr>
              <a:t>G</a:t>
            </a:r>
            <a:r>
              <a:rPr lang="cs-CZ" altLang="cs-CZ" sz="2000" baseline="-25000" dirty="0" err="1">
                <a:latin typeface="+mn-lt"/>
              </a:rPr>
              <a:t>dB</a:t>
            </a:r>
            <a:r>
              <a:rPr lang="cs-CZ" altLang="cs-CZ" sz="2000" dirty="0">
                <a:latin typeface="+mn-lt"/>
              </a:rPr>
              <a:t>:</a:t>
            </a:r>
          </a:p>
        </p:txBody>
      </p:sp>
      <p:graphicFrame>
        <p:nvGraphicFramePr>
          <p:cNvPr id="143373" name="Object 14">
            <a:extLst>
              <a:ext uri="{FF2B5EF4-FFF2-40B4-BE49-F238E27FC236}">
                <a16:creationId xmlns:a16="http://schemas.microsoft.com/office/drawing/2014/main" id="{8745690F-2DA2-4424-8604-3B198A8606F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1262420"/>
              </p:ext>
            </p:extLst>
          </p:nvPr>
        </p:nvGraphicFramePr>
        <p:xfrm>
          <a:off x="1197768" y="3557402"/>
          <a:ext cx="6748462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3" name="Rovnice" r:id="rId11" imgW="3340100" imgH="266700" progId="Equation.3">
                  <p:embed/>
                </p:oleObj>
              </mc:Choice>
              <mc:Fallback>
                <p:oleObj name="Rovnice" r:id="rId11" imgW="3340100" imgH="2667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97768" y="3557402"/>
                        <a:ext cx="6748462" cy="539750"/>
                      </a:xfrm>
                      <a:prstGeom prst="rect">
                        <a:avLst/>
                      </a:prstGeom>
                      <a:solidFill>
                        <a:schemeClr val="hlink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Text Box 4">
            <a:extLst>
              <a:ext uri="{FF2B5EF4-FFF2-40B4-BE49-F238E27FC236}">
                <a16:creationId xmlns:a16="http://schemas.microsoft.com/office/drawing/2014/main" id="{EEC52538-5BA3-4D3E-8784-7CB64C7E38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4845" y="116632"/>
            <a:ext cx="2880320" cy="29546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Clr>
                <a:schemeClr val="accent2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lang="cs-CZ" altLang="cs-CZ" sz="2800" b="1" dirty="0">
                <a:solidFill>
                  <a:schemeClr val="accent2"/>
                </a:solidFill>
                <a:latin typeface="+mj-lt"/>
              </a:rPr>
              <a:t>Složená širokopásmová anténa </a:t>
            </a:r>
            <a:r>
              <a:rPr lang="cs-CZ" altLang="cs-CZ" sz="2800" b="1" dirty="0" err="1">
                <a:solidFill>
                  <a:schemeClr val="accent2"/>
                </a:solidFill>
                <a:latin typeface="+mj-lt"/>
              </a:rPr>
              <a:t>BiLog</a:t>
            </a:r>
            <a:endParaRPr lang="cs-CZ" altLang="cs-CZ" sz="2800" b="1" dirty="0">
              <a:solidFill>
                <a:schemeClr val="accent2"/>
              </a:solidFill>
              <a:latin typeface="+mj-lt"/>
            </a:endParaRPr>
          </a:p>
          <a:p>
            <a:pPr eaLnBrk="1" hangingPunct="1">
              <a:buClr>
                <a:schemeClr val="accent2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lang="cs-CZ" altLang="cs-CZ" sz="2800" b="1" dirty="0">
                <a:solidFill>
                  <a:schemeClr val="accent2"/>
                </a:solidFill>
                <a:latin typeface="+mj-lt"/>
              </a:rPr>
              <a:t>26 MHz – 3 GHz</a:t>
            </a:r>
          </a:p>
          <a:p>
            <a:pPr eaLnBrk="1" hangingPunct="1">
              <a:buClr>
                <a:schemeClr val="accent2"/>
              </a:buClr>
              <a:buSzPct val="80000"/>
              <a:buFont typeface="Wingdings" panose="05000000000000000000" pitchFamily="2" charset="2"/>
              <a:buNone/>
              <a:defRPr/>
            </a:pPr>
            <a:endParaRPr lang="cs-CZ" altLang="cs-CZ" sz="2800" b="1" dirty="0">
              <a:solidFill>
                <a:schemeClr val="accent2"/>
              </a:solidFill>
              <a:latin typeface="+mj-lt"/>
            </a:endParaRPr>
          </a:p>
          <a:p>
            <a:pPr eaLnBrk="1" hangingPunct="1">
              <a:buClr>
                <a:schemeClr val="accent2"/>
              </a:buClr>
              <a:buSzPct val="80000"/>
              <a:buFont typeface="Wingdings" panose="05000000000000000000" pitchFamily="2" charset="2"/>
              <a:buNone/>
              <a:defRPr/>
            </a:pPr>
            <a:endParaRPr lang="cs-CZ" altLang="cs-CZ" sz="2800" b="1" dirty="0">
              <a:solidFill>
                <a:schemeClr val="accent2"/>
              </a:solidFill>
              <a:latin typeface="+mj-lt"/>
            </a:endParaRPr>
          </a:p>
          <a:p>
            <a:pPr eaLnBrk="1" hangingPunct="1">
              <a:buClr>
                <a:schemeClr val="accent2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lang="cs-CZ" altLang="cs-CZ" sz="1800" dirty="0">
                <a:latin typeface="+mj-lt"/>
              </a:rPr>
              <a:t>Typický anténní faktor AF: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F45CCDD-A4F2-4059-95A7-6C34E73BC7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49" y="0"/>
            <a:ext cx="51371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6AAA3EB7-EA40-44A1-8E9C-508242D3B5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0111" y="5471040"/>
            <a:ext cx="5662151" cy="1386960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7FDB8DB0-2C33-443B-8D8A-1F1B988C32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111" y="0"/>
            <a:ext cx="1800200" cy="2002723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EF7C8886-7850-40DA-A547-6B9F800C95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78721" y="2674374"/>
            <a:ext cx="3945889" cy="2796666"/>
          </a:xfrm>
          <a:prstGeom prst="rect">
            <a:avLst/>
          </a:prstGeom>
        </p:spPr>
      </p:pic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8EA9F241-4758-4C5C-8933-BD70066616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5" y="11088"/>
            <a:ext cx="62817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483" name="Text Box 4">
            <a:extLst>
              <a:ext uri="{FF2B5EF4-FFF2-40B4-BE49-F238E27FC236}">
                <a16:creationId xmlns:a16="http://schemas.microsoft.com/office/drawing/2014/main" id="{EEC52538-5BA3-4D3E-8784-7CB64C7E38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50115" y="0"/>
            <a:ext cx="2880320" cy="38164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Clr>
                <a:schemeClr val="accent2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lang="cs-CZ" altLang="cs-CZ" sz="2800" b="1" dirty="0">
                <a:solidFill>
                  <a:schemeClr val="accent2"/>
                </a:solidFill>
                <a:latin typeface="+mj-lt"/>
              </a:rPr>
              <a:t>Širokopásmová trychtýřová (</a:t>
            </a:r>
            <a:r>
              <a:rPr lang="cs-CZ" altLang="cs-CZ" sz="2800" b="1" dirty="0" err="1">
                <a:solidFill>
                  <a:schemeClr val="accent2"/>
                </a:solidFill>
                <a:latin typeface="+mj-lt"/>
              </a:rPr>
              <a:t>horn</a:t>
            </a:r>
            <a:r>
              <a:rPr lang="cs-CZ" altLang="cs-CZ" sz="2800" b="1" dirty="0">
                <a:solidFill>
                  <a:schemeClr val="accent2"/>
                </a:solidFill>
                <a:latin typeface="+mj-lt"/>
              </a:rPr>
              <a:t>) anténa</a:t>
            </a:r>
          </a:p>
          <a:p>
            <a:pPr eaLnBrk="1" hangingPunct="1">
              <a:buClr>
                <a:schemeClr val="accent2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lang="cs-CZ" altLang="cs-CZ" sz="2800" b="1" dirty="0">
                <a:solidFill>
                  <a:schemeClr val="accent2"/>
                </a:solidFill>
                <a:latin typeface="+mj-lt"/>
              </a:rPr>
              <a:t>1 GHz – 18 GHz</a:t>
            </a:r>
          </a:p>
          <a:p>
            <a:pPr eaLnBrk="1" hangingPunct="1">
              <a:buClr>
                <a:schemeClr val="accent2"/>
              </a:buClr>
              <a:buSzPct val="80000"/>
              <a:buFont typeface="Wingdings" panose="05000000000000000000" pitchFamily="2" charset="2"/>
              <a:buNone/>
              <a:defRPr/>
            </a:pPr>
            <a:endParaRPr lang="cs-CZ" altLang="cs-CZ" sz="2800" b="1" dirty="0">
              <a:solidFill>
                <a:schemeClr val="accent2"/>
              </a:solidFill>
              <a:latin typeface="+mj-lt"/>
            </a:endParaRPr>
          </a:p>
          <a:p>
            <a:pPr eaLnBrk="1" hangingPunct="1">
              <a:buClr>
                <a:schemeClr val="accent2"/>
              </a:buClr>
              <a:buSzPct val="80000"/>
              <a:buFont typeface="Wingdings" panose="05000000000000000000" pitchFamily="2" charset="2"/>
              <a:buNone/>
              <a:defRPr/>
            </a:pPr>
            <a:endParaRPr lang="cs-CZ" altLang="cs-CZ" sz="2800" b="1" dirty="0">
              <a:solidFill>
                <a:schemeClr val="accent2"/>
              </a:solidFill>
              <a:latin typeface="+mj-lt"/>
            </a:endParaRPr>
          </a:p>
          <a:p>
            <a:pPr eaLnBrk="1" hangingPunct="1">
              <a:buClr>
                <a:schemeClr val="accent2"/>
              </a:buClr>
              <a:buSzPct val="80000"/>
              <a:buFont typeface="Wingdings" panose="05000000000000000000" pitchFamily="2" charset="2"/>
              <a:buNone/>
              <a:defRPr/>
            </a:pPr>
            <a:endParaRPr lang="cs-CZ" altLang="cs-CZ" sz="2800" b="1" dirty="0">
              <a:solidFill>
                <a:schemeClr val="accent2"/>
              </a:solidFill>
              <a:latin typeface="+mj-lt"/>
            </a:endParaRPr>
          </a:p>
          <a:p>
            <a:pPr eaLnBrk="1" hangingPunct="1">
              <a:buClr>
                <a:schemeClr val="accent2"/>
              </a:buClr>
              <a:buSzPct val="80000"/>
              <a:buFont typeface="Wingdings" panose="05000000000000000000" pitchFamily="2" charset="2"/>
              <a:buNone/>
              <a:defRPr/>
            </a:pPr>
            <a:endParaRPr lang="cs-CZ" altLang="cs-CZ" sz="2800" b="1" dirty="0">
              <a:solidFill>
                <a:schemeClr val="accent2"/>
              </a:solidFill>
              <a:latin typeface="+mj-lt"/>
            </a:endParaRPr>
          </a:p>
          <a:p>
            <a:pPr eaLnBrk="1" hangingPunct="1">
              <a:buClr>
                <a:schemeClr val="accent2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lang="cs-CZ" altLang="cs-CZ" sz="1800" dirty="0">
                <a:latin typeface="+mj-lt"/>
              </a:rPr>
              <a:t>Typický anténní faktor AF: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57DE4E51-437F-47D0-B2B6-CC1D39CD32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024" y="1412776"/>
            <a:ext cx="4161789" cy="1538405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CA7213B5-F6AD-4DA7-A7A1-59998E4DEA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65" y="11088"/>
            <a:ext cx="2621979" cy="1689720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D6D4BCCB-74BA-45FC-9860-417C537D5C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12179" y="3906820"/>
            <a:ext cx="4028036" cy="2769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865439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 Box 2">
            <a:extLst>
              <a:ext uri="{FF2B5EF4-FFF2-40B4-BE49-F238E27FC236}">
                <a16:creationId xmlns:a16="http://schemas.microsoft.com/office/drawing/2014/main" id="{28AC33C3-3B49-4B17-8512-72AA9D15B8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52400"/>
            <a:ext cx="8534400" cy="6461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90000"/>
              </a:lnSpc>
              <a:buClr>
                <a:srgbClr val="FF0066"/>
              </a:buClr>
              <a:buSzPct val="120000"/>
              <a:buFont typeface="Symbol" panose="05050102010706020507" pitchFamily="18" charset="2"/>
              <a:buNone/>
              <a:defRPr/>
            </a:pPr>
            <a:r>
              <a:rPr lang="cs-CZ" altLang="cs-CZ" sz="2000" b="1" dirty="0">
                <a:solidFill>
                  <a:schemeClr val="accent2"/>
                </a:solidFill>
                <a:latin typeface="+mn-lt"/>
              </a:rPr>
              <a:t>Potřebný budicí výkon vysílací antény pro dosažení požadovaných vysokých hodnot intenzity zkušebního elektrického pole:</a:t>
            </a:r>
          </a:p>
        </p:txBody>
      </p:sp>
      <p:sp>
        <p:nvSpPr>
          <p:cNvPr id="53252" name="Rectangle 4">
            <a:extLst>
              <a:ext uri="{FF2B5EF4-FFF2-40B4-BE49-F238E27FC236}">
                <a16:creationId xmlns:a16="http://schemas.microsoft.com/office/drawing/2014/main" id="{735EE75C-65FF-4EE1-BC7D-D0C996F8BD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4312" y="1858580"/>
            <a:ext cx="7575376" cy="4555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buClr>
                <a:srgbClr val="FF0066"/>
              </a:buClr>
              <a:buSzPct val="120000"/>
              <a:buFont typeface="Symbol" pitchFamily="18" charset="2"/>
              <a:buNone/>
              <a:defRPr/>
            </a:pPr>
            <a:r>
              <a:rPr lang="cs-CZ" sz="2000" i="1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 </a:t>
            </a:r>
            <a:r>
              <a:rPr lang="cs-CZ" sz="2000" b="1" i="1" dirty="0">
                <a:latin typeface="+mn-lt"/>
              </a:rPr>
              <a:t>r</a:t>
            </a:r>
            <a:r>
              <a:rPr lang="cs-CZ" sz="2000" i="1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	- </a:t>
            </a:r>
            <a:r>
              <a:rPr lang="cs-CZ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vzdálenost vysílací antény od zkoušeného objektu,</a:t>
            </a:r>
          </a:p>
          <a:p>
            <a:pPr eaLnBrk="1" hangingPunct="1">
              <a:spcBef>
                <a:spcPct val="50000"/>
              </a:spcBef>
              <a:buClr>
                <a:srgbClr val="FF0066"/>
              </a:buClr>
              <a:buSzPct val="120000"/>
              <a:buFont typeface="Symbol" pitchFamily="18" charset="2"/>
              <a:buNone/>
              <a:defRPr/>
            </a:pPr>
            <a:r>
              <a:rPr lang="cs-CZ" sz="2000" i="1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 </a:t>
            </a:r>
            <a:r>
              <a:rPr lang="cs-CZ" sz="20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E</a:t>
            </a:r>
            <a:r>
              <a:rPr lang="cs-CZ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	- zkušební intenzita elektrického pole v místě objektu,</a:t>
            </a:r>
          </a:p>
          <a:p>
            <a:pPr eaLnBrk="1" hangingPunct="1">
              <a:spcBef>
                <a:spcPct val="50000"/>
              </a:spcBef>
              <a:buClr>
                <a:srgbClr val="FF0066"/>
              </a:buClr>
              <a:buSzPct val="120000"/>
              <a:buFont typeface="Symbol" pitchFamily="18" charset="2"/>
              <a:buNone/>
              <a:defRPr/>
            </a:pPr>
            <a:r>
              <a:rPr lang="cs-CZ" sz="2000" i="1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 </a:t>
            </a:r>
            <a:r>
              <a:rPr lang="cs-CZ" sz="20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f</a:t>
            </a:r>
            <a:r>
              <a:rPr lang="cs-CZ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	- kmitočet vyzařovaného signálu,</a:t>
            </a:r>
          </a:p>
          <a:p>
            <a:pPr eaLnBrk="1" hangingPunct="1">
              <a:spcBef>
                <a:spcPct val="50000"/>
              </a:spcBef>
              <a:buClr>
                <a:srgbClr val="FF0066"/>
              </a:buClr>
              <a:buSzPct val="120000"/>
              <a:buFont typeface="Symbol" pitchFamily="18" charset="2"/>
              <a:buNone/>
              <a:defRPr/>
            </a:pPr>
            <a:r>
              <a:rPr lang="cs-CZ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AF</a:t>
            </a:r>
            <a:r>
              <a:rPr lang="cs-CZ" sz="2000" b="1" baseline="-25000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VA</a:t>
            </a:r>
            <a:r>
              <a:rPr lang="cs-CZ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	- anténní faktor vysílací antény.</a:t>
            </a:r>
          </a:p>
          <a:p>
            <a:pPr eaLnBrk="1" hangingPunct="1">
              <a:spcBef>
                <a:spcPct val="50000"/>
              </a:spcBef>
              <a:buClr>
                <a:srgbClr val="FF0066"/>
              </a:buClr>
              <a:buSzPct val="120000"/>
              <a:buFont typeface="Symbol" pitchFamily="18" charset="2"/>
              <a:buNone/>
              <a:defRPr/>
            </a:pPr>
            <a:r>
              <a:rPr lang="cs-CZ" dirty="0">
                <a:latin typeface="+mn-lt"/>
              </a:rPr>
              <a:t>Příklad: Zařízení je vystaveno zkoušce odolnosti vůči vyzařovanému poli o kmitočtu </a:t>
            </a:r>
            <a:r>
              <a:rPr lang="cs-CZ" i="1" dirty="0">
                <a:latin typeface="+mn-lt"/>
              </a:rPr>
              <a:t>f </a:t>
            </a:r>
            <a:r>
              <a:rPr lang="cs-CZ" dirty="0">
                <a:latin typeface="+mn-lt"/>
              </a:rPr>
              <a:t>= 100 MHz až do intenzity </a:t>
            </a:r>
            <a:r>
              <a:rPr lang="cs-CZ" i="1" dirty="0">
                <a:latin typeface="+mn-lt"/>
              </a:rPr>
              <a:t>E</a:t>
            </a:r>
            <a:r>
              <a:rPr lang="cs-CZ" dirty="0">
                <a:latin typeface="+mn-lt"/>
              </a:rPr>
              <a:t> = 10 </a:t>
            </a:r>
            <a:r>
              <a:rPr lang="cs-CZ" dirty="0" err="1">
                <a:latin typeface="+mn-lt"/>
              </a:rPr>
              <a:t>kV</a:t>
            </a:r>
            <a:r>
              <a:rPr lang="cs-CZ" dirty="0">
                <a:latin typeface="+mn-lt"/>
              </a:rPr>
              <a:t>/m. Anténní faktor vysílací antény pro kmitočet 100 MHz AF</a:t>
            </a:r>
            <a:r>
              <a:rPr lang="cs-CZ" baseline="-25000" dirty="0">
                <a:latin typeface="+mn-lt"/>
              </a:rPr>
              <a:t>VA</a:t>
            </a:r>
            <a:r>
              <a:rPr lang="cs-CZ" dirty="0">
                <a:latin typeface="+mn-lt"/>
              </a:rPr>
              <a:t> = 24 dB/m a vzdálenost antény od zkoušeného zařízení je 3 m.</a:t>
            </a:r>
          </a:p>
          <a:p>
            <a:pPr eaLnBrk="1" hangingPunct="1">
              <a:spcBef>
                <a:spcPct val="50000"/>
              </a:spcBef>
              <a:buClr>
                <a:srgbClr val="FF0066"/>
              </a:buClr>
              <a:buSzPct val="120000"/>
              <a:buFont typeface="Symbol" pitchFamily="18" charset="2"/>
              <a:buNone/>
              <a:defRPr/>
            </a:pPr>
            <a:r>
              <a:rPr lang="cs-CZ" i="1" dirty="0">
                <a:latin typeface="+mn-lt"/>
              </a:rPr>
              <a:t>P</a:t>
            </a:r>
            <a:r>
              <a:rPr lang="cs-CZ" i="1" baseline="-25000" dirty="0">
                <a:latin typeface="+mn-lt"/>
              </a:rPr>
              <a:t>V</a:t>
            </a:r>
            <a:r>
              <a:rPr lang="cs-CZ" dirty="0">
                <a:latin typeface="+mn-lt"/>
              </a:rPr>
              <a:t> (</a:t>
            </a:r>
            <a:r>
              <a:rPr lang="cs-CZ" dirty="0" err="1">
                <a:latin typeface="+mn-lt"/>
              </a:rPr>
              <a:t>dBW</a:t>
            </a:r>
            <a:r>
              <a:rPr lang="cs-CZ" dirty="0">
                <a:latin typeface="+mn-lt"/>
              </a:rPr>
              <a:t>) = 20 log 10 + 20 log 3 – 20 log 100 + 24 + 15 = 28,54 </a:t>
            </a:r>
            <a:r>
              <a:rPr lang="cs-CZ" dirty="0" err="1">
                <a:latin typeface="+mn-lt"/>
              </a:rPr>
              <a:t>dBW</a:t>
            </a:r>
            <a:r>
              <a:rPr lang="cs-CZ" dirty="0">
                <a:latin typeface="+mn-lt"/>
              </a:rPr>
              <a:t>,</a:t>
            </a:r>
          </a:p>
          <a:p>
            <a:pPr eaLnBrk="1" hangingPunct="1">
              <a:spcBef>
                <a:spcPct val="50000"/>
              </a:spcBef>
              <a:buClr>
                <a:srgbClr val="FF0066"/>
              </a:buClr>
              <a:buSzPct val="120000"/>
              <a:buFont typeface="Symbol" pitchFamily="18" charset="2"/>
              <a:buNone/>
              <a:defRPr/>
            </a:pPr>
            <a:r>
              <a:rPr lang="cs-CZ" dirty="0">
                <a:latin typeface="+mn-lt"/>
              </a:rPr>
              <a:t>Tedy 714,5 W. Při amplitudové modulaci zkušebního signálu do hloubky </a:t>
            </a:r>
            <a:r>
              <a:rPr lang="cs-CZ" i="1" dirty="0">
                <a:latin typeface="+mn-lt"/>
              </a:rPr>
              <a:t>m</a:t>
            </a:r>
            <a:r>
              <a:rPr lang="cs-CZ" dirty="0">
                <a:latin typeface="+mn-lt"/>
              </a:rPr>
              <a:t> = 80 % bude potřebný budicí výkon </a:t>
            </a:r>
          </a:p>
          <a:p>
            <a:pPr eaLnBrk="1" hangingPunct="1">
              <a:spcBef>
                <a:spcPct val="50000"/>
              </a:spcBef>
              <a:buClr>
                <a:srgbClr val="FF0066"/>
              </a:buClr>
              <a:buSzPct val="120000"/>
              <a:buFont typeface="Symbol" pitchFamily="18" charset="2"/>
              <a:buNone/>
              <a:defRPr/>
            </a:pPr>
            <a:r>
              <a:rPr lang="cs-CZ" i="1" dirty="0" err="1">
                <a:latin typeface="+mn-lt"/>
              </a:rPr>
              <a:t>P</a:t>
            </a:r>
            <a:r>
              <a:rPr lang="cs-CZ" i="1" baseline="-25000" dirty="0" err="1">
                <a:latin typeface="+mn-lt"/>
              </a:rPr>
              <a:t>Vmod</a:t>
            </a:r>
            <a:r>
              <a:rPr lang="cs-CZ" dirty="0">
                <a:latin typeface="+mn-lt"/>
              </a:rPr>
              <a:t> = (1+</a:t>
            </a:r>
            <a:r>
              <a:rPr lang="cs-CZ" i="1" dirty="0">
                <a:latin typeface="+mn-lt"/>
              </a:rPr>
              <a:t>m</a:t>
            </a:r>
            <a:r>
              <a:rPr lang="cs-CZ" dirty="0">
                <a:latin typeface="+mn-lt"/>
              </a:rPr>
              <a:t>)</a:t>
            </a:r>
            <a:r>
              <a:rPr lang="cs-CZ" baseline="30000" dirty="0">
                <a:latin typeface="+mn-lt"/>
              </a:rPr>
              <a:t>2</a:t>
            </a:r>
            <a:r>
              <a:rPr lang="cs-CZ" dirty="0">
                <a:latin typeface="+mn-lt"/>
              </a:rPr>
              <a:t> ·</a:t>
            </a:r>
            <a:r>
              <a:rPr lang="cs-CZ" i="1" dirty="0">
                <a:latin typeface="+mn-lt"/>
              </a:rPr>
              <a:t>P</a:t>
            </a:r>
            <a:r>
              <a:rPr lang="cs-CZ" i="1" baseline="-25000" dirty="0">
                <a:latin typeface="+mn-lt"/>
              </a:rPr>
              <a:t>V</a:t>
            </a:r>
            <a:r>
              <a:rPr lang="cs-CZ" dirty="0">
                <a:latin typeface="+mn-lt"/>
              </a:rPr>
              <a:t> = 1,8</a:t>
            </a:r>
            <a:r>
              <a:rPr lang="cs-CZ" baseline="30000" dirty="0">
                <a:latin typeface="+mn-lt"/>
              </a:rPr>
              <a:t>2</a:t>
            </a:r>
            <a:r>
              <a:rPr lang="cs-CZ" dirty="0">
                <a:latin typeface="+mn-lt"/>
              </a:rPr>
              <a:t> ·714,5 = 2315 W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F4628670-B225-4259-85CD-2A7E93AB2A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1038027"/>
            <a:ext cx="8415054" cy="581039"/>
          </a:xfrm>
          <a:prstGeom prst="rect">
            <a:avLst/>
          </a:prstGeom>
        </p:spPr>
      </p:pic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74EDFC48-3AD9-4026-A757-B4201E630C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1920" y="3501008"/>
            <a:ext cx="5184576" cy="3216419"/>
          </a:xfrm>
          <a:prstGeom prst="rect">
            <a:avLst/>
          </a:prstGeom>
        </p:spPr>
      </p:pic>
      <p:sp>
        <p:nvSpPr>
          <p:cNvPr id="152578" name="Rectangle 2">
            <a:extLst>
              <a:ext uri="{FF2B5EF4-FFF2-40B4-BE49-F238E27FC236}">
                <a16:creationId xmlns:a16="http://schemas.microsoft.com/office/drawing/2014/main" id="{45DC48D5-8AA5-4ECA-8C23-55200302BA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838200"/>
          </a:xfrm>
        </p:spPr>
        <p:txBody>
          <a:bodyPr/>
          <a:lstStyle/>
          <a:p>
            <a:pPr eaLnBrk="1" hangingPunct="1"/>
            <a:r>
              <a:rPr lang="cs-CZ" altLang="cs-CZ" sz="2400" b="1" dirty="0">
                <a:solidFill>
                  <a:schemeClr val="accent2"/>
                </a:solidFill>
              </a:rPr>
              <a:t>Kalibrace (ověření homogenity) pole</a:t>
            </a:r>
          </a:p>
        </p:txBody>
      </p:sp>
      <p:sp>
        <p:nvSpPr>
          <p:cNvPr id="25603" name="Rectangle 4">
            <a:extLst>
              <a:ext uri="{FF2B5EF4-FFF2-40B4-BE49-F238E27FC236}">
                <a16:creationId xmlns:a16="http://schemas.microsoft.com/office/drawing/2014/main" id="{ABFA7507-83EE-48AF-9A1A-CA86F27C2A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536" y="692697"/>
            <a:ext cx="8208912" cy="324036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Font typeface="Wingdings" panose="05000000000000000000" pitchFamily="2" charset="2"/>
              <a:buChar char="§"/>
              <a:defRPr/>
            </a:pPr>
            <a:r>
              <a:rPr lang="cs-CZ" altLang="cs-CZ" sz="1600" dirty="0">
                <a:solidFill>
                  <a:srgbClr val="000000"/>
                </a:solidFill>
                <a:latin typeface="+mn-lt"/>
              </a:rPr>
              <a:t>Pro dosažení správných a reprodukovatelných výsledků zkoušek odolnosti je nutno zajistit, aby intenzita zkušebního elektrického pole byla v celém objemu, který zaujímá zkoušený objekt, konstantní, a to v celém pracovním kmitočtovém pásmu.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Font typeface="Wingdings" panose="05000000000000000000" pitchFamily="2" charset="2"/>
              <a:buChar char="§"/>
              <a:defRPr/>
            </a:pPr>
            <a:r>
              <a:rPr lang="cs-CZ" altLang="cs-CZ" sz="1600" dirty="0">
                <a:solidFill>
                  <a:srgbClr val="000000"/>
                </a:solidFill>
                <a:latin typeface="+mn-lt"/>
              </a:rPr>
              <a:t>Ke splnění tohoto požadavku je nutné ověřit, že ve zkušebním prostoru (SAC, AC) pro daný vysílací řetězec signální generátor-zesilovač-kabel-anténa jsme v místě zkoušeného objektu vůbec schopni dosáhnout požadované intenzity a zároveň homogenity elektrického pole.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Font typeface="Wingdings" panose="05000000000000000000" pitchFamily="2" charset="2"/>
              <a:buChar char="§"/>
              <a:defRPr/>
            </a:pPr>
            <a:r>
              <a:rPr lang="cs-CZ" altLang="cs-CZ" sz="1600" dirty="0">
                <a:solidFill>
                  <a:srgbClr val="000000"/>
                </a:solidFill>
                <a:latin typeface="+mn-lt"/>
              </a:rPr>
              <a:t>Kalibrace zkušebního stanoviště se provádí nemodulovaným harmonickým signálem, a to měřením velikosti generovaného pole v tzv. </a:t>
            </a:r>
            <a:r>
              <a:rPr lang="cs-CZ" altLang="cs-CZ" sz="1600" b="1" dirty="0">
                <a:solidFill>
                  <a:srgbClr val="000000"/>
                </a:solidFill>
                <a:latin typeface="+mn-lt"/>
              </a:rPr>
              <a:t>ploše homogenního pole </a:t>
            </a:r>
            <a:r>
              <a:rPr lang="cs-CZ" altLang="cs-CZ" sz="1600" dirty="0">
                <a:solidFill>
                  <a:srgbClr val="000000"/>
                </a:solidFill>
                <a:latin typeface="+mn-lt"/>
              </a:rPr>
              <a:t>(čtvercová plocha 1,5 x1,5 m ve vzdálenosti 3 m od antény).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Font typeface="Wingdings" panose="05000000000000000000" pitchFamily="2" charset="2"/>
              <a:buChar char="§"/>
              <a:defRPr/>
            </a:pPr>
            <a:r>
              <a:rPr lang="cs-CZ" altLang="cs-CZ" sz="1600" dirty="0">
                <a:solidFill>
                  <a:srgbClr val="000000"/>
                </a:solidFill>
                <a:latin typeface="+mn-lt"/>
              </a:rPr>
              <a:t>Při kalibraci je tato plocha (bez zkoušeného zařízení) ozařována vysílací anténou a malou, nejlépe všesměrovou přijímací anténou (sondou elektrického pole) je měřena intenzita pole v 16 měřicích bodech plochy.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641EB8AF-4E63-4BEB-BD0E-D2A5CA628C12}"/>
              </a:ext>
            </a:extLst>
          </p:cNvPr>
          <p:cNvSpPr txBox="1"/>
          <p:nvPr/>
        </p:nvSpPr>
        <p:spPr>
          <a:xfrm>
            <a:off x="179512" y="3901567"/>
            <a:ext cx="4186978" cy="26561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90000"/>
              </a:lnSpc>
              <a:spcBef>
                <a:spcPct val="20000"/>
              </a:spcBef>
              <a:defRPr/>
            </a:pPr>
            <a:r>
              <a:rPr lang="cs-CZ" altLang="cs-CZ" sz="1400" dirty="0">
                <a:solidFill>
                  <a:srgbClr val="000000"/>
                </a:solidFill>
                <a:latin typeface="+mn-lt"/>
              </a:rPr>
              <a:t>Poznámka: Pro kmitočty nad 1 GHz a/nebo pro anténu s úzkým vyzařovacím lalokem (například trychtýřová anténa) může být problém splnit požadavky na homogenitu pole v celé ploše homogenního pole. Potom je možné použít alternativní metodu ozáření nezávislých oken. Jednotlivá okna se kalibrují samostatně a pokud</a:t>
            </a:r>
            <a:br>
              <a:rPr lang="cs-CZ" altLang="cs-CZ" sz="1400" dirty="0">
                <a:solidFill>
                  <a:srgbClr val="000000"/>
                </a:solidFill>
                <a:latin typeface="+mn-lt"/>
              </a:rPr>
            </a:br>
            <a:r>
              <a:rPr lang="cs-CZ" altLang="cs-CZ" sz="1400" dirty="0">
                <a:solidFill>
                  <a:srgbClr val="000000"/>
                </a:solidFill>
                <a:latin typeface="+mn-lt"/>
              </a:rPr>
              <a:t>je potom při vlastní zkoušce velikost EUT</a:t>
            </a:r>
          </a:p>
          <a:p>
            <a:pPr eaLnBrk="1" hangingPunct="1">
              <a:lnSpc>
                <a:spcPct val="90000"/>
              </a:lnSpc>
              <a:spcBef>
                <a:spcPts val="0"/>
              </a:spcBef>
              <a:defRPr/>
            </a:pPr>
            <a:r>
              <a:rPr lang="cs-CZ" altLang="cs-CZ" sz="1400" dirty="0">
                <a:solidFill>
                  <a:srgbClr val="000000"/>
                </a:solidFill>
                <a:latin typeface="+mn-lt"/>
              </a:rPr>
              <a:t>větší, než plocha homogenního pole, nebo má anténa úzký vyzařovací lalok, je možné použít alternativní metodu ozáření zkoušeného zařízení (metoda nezávislých oken) a pohybovat s anténou nebo zařízením po krocích.</a:t>
            </a: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125618CA-0713-4BA1-A191-FA16D0D3E4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514" y="1171113"/>
            <a:ext cx="5002550" cy="4896862"/>
          </a:xfrm>
          <a:prstGeom prst="rect">
            <a:avLst/>
          </a:prstGeom>
        </p:spPr>
      </p:pic>
      <p:sp>
        <p:nvSpPr>
          <p:cNvPr id="153602" name="Rectangle 2">
            <a:extLst>
              <a:ext uri="{FF2B5EF4-FFF2-40B4-BE49-F238E27FC236}">
                <a16:creationId xmlns:a16="http://schemas.microsoft.com/office/drawing/2014/main" id="{1FAE3389-ABA2-4B2F-88BC-5C589499E6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533400"/>
          </a:xfrm>
        </p:spPr>
        <p:txBody>
          <a:bodyPr/>
          <a:lstStyle/>
          <a:p>
            <a:pPr eaLnBrk="1" hangingPunct="1"/>
            <a:r>
              <a:rPr lang="cs-CZ" altLang="cs-CZ" sz="2400" b="1" dirty="0">
                <a:solidFill>
                  <a:schemeClr val="accent2"/>
                </a:solidFill>
              </a:rPr>
              <a:t>Plocha homogenního pole</a:t>
            </a:r>
          </a:p>
        </p:txBody>
      </p:sp>
      <p:sp>
        <p:nvSpPr>
          <p:cNvPr id="5125" name="Text Box 4">
            <a:extLst>
              <a:ext uri="{FF2B5EF4-FFF2-40B4-BE49-F238E27FC236}">
                <a16:creationId xmlns:a16="http://schemas.microsoft.com/office/drawing/2014/main" id="{1A3DDF00-2CE5-433A-9C5B-4AEA439466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609600"/>
            <a:ext cx="8763000" cy="3698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cs-CZ" altLang="cs-CZ" sz="1800" dirty="0">
                <a:solidFill>
                  <a:srgbClr val="000000"/>
                </a:solidFill>
                <a:latin typeface="+mn-lt"/>
              </a:rPr>
              <a:t>- pomyslná vertikální plocha o velikosti 1,5 </a:t>
            </a:r>
            <a:r>
              <a:rPr lang="cs-CZ" altLang="cs-CZ" sz="1800" dirty="0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x</a:t>
            </a:r>
            <a:r>
              <a:rPr lang="cs-CZ" altLang="cs-CZ" sz="1800" dirty="0">
                <a:solidFill>
                  <a:srgbClr val="000000"/>
                </a:solidFill>
                <a:latin typeface="+mn-lt"/>
              </a:rPr>
              <a:t> 1,5 m ve výšce 0,8 m nad podlahou</a:t>
            </a:r>
            <a:r>
              <a:rPr lang="cs-CZ" altLang="cs-CZ" sz="1800" dirty="0">
                <a:latin typeface="+mn-lt"/>
              </a:rPr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26" name="Text Box 5">
                <a:extLst>
                  <a:ext uri="{FF2B5EF4-FFF2-40B4-BE49-F238E27FC236}">
                    <a16:creationId xmlns:a16="http://schemas.microsoft.com/office/drawing/2014/main" id="{17A55D0A-7D9B-4914-BD67-498593DE516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87830" y="1001070"/>
                <a:ext cx="3969842" cy="56039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r>
                  <a:rPr lang="cs-CZ" altLang="cs-CZ" sz="1800" dirty="0">
                    <a:solidFill>
                      <a:srgbClr val="000000"/>
                    </a:solidFill>
                    <a:latin typeface="+mn-lt"/>
                  </a:rPr>
                  <a:t>Pole v této ploše je považováno</a:t>
                </a:r>
                <a:br>
                  <a:rPr lang="cs-CZ" altLang="cs-CZ" sz="1800" dirty="0">
                    <a:solidFill>
                      <a:srgbClr val="000000"/>
                    </a:solidFill>
                    <a:latin typeface="+mn-lt"/>
                  </a:rPr>
                </a:br>
                <a:r>
                  <a:rPr lang="cs-CZ" altLang="cs-CZ" sz="1800" dirty="0">
                    <a:solidFill>
                      <a:srgbClr val="000000"/>
                    </a:solidFill>
                    <a:latin typeface="+mn-lt"/>
                  </a:rPr>
                  <a:t>za homogenní, pokud je jeho měřená velikost v toleranci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cs-CZ" altLang="cs-CZ" sz="18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PrePr>
                      <m:sub>
                        <m:r>
                          <m:rPr>
                            <m:nor/>
                          </m:rPr>
                          <a:rPr lang="cs-CZ" altLang="cs-CZ" sz="1800" i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cs-CZ" altLang="cs-CZ" sz="1800" b="0" i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sub>
                      <m:sup>
                        <m:r>
                          <m:rPr>
                            <m:nor/>
                          </m:rPr>
                          <a:rPr lang="cs-CZ" sz="180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cs-CZ" sz="18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p>
                      <m:e>
                        <m:r>
                          <m:rPr>
                            <m:nor/>
                          </m:rPr>
                          <a:rPr lang="cs-CZ" sz="1800" b="0" i="0" smtClean="0">
                            <a:latin typeface="+mn-lt"/>
                          </a:rPr>
                          <m:t>dB</m:t>
                        </m:r>
                      </m:e>
                    </m:sPre>
                  </m:oMath>
                </a14:m>
                <a:r>
                  <a:rPr lang="cs-CZ" altLang="cs-CZ" sz="1800" dirty="0">
                    <a:solidFill>
                      <a:srgbClr val="000000"/>
                    </a:solidFill>
                    <a:latin typeface="+mn-lt"/>
                  </a:rPr>
                  <a:t> jmenovité hodnoty pro alespoň 75 % bodů mříže, tj. aspoň ve 12 z celkových 16 měřicích bodů.</a:t>
                </a:r>
                <a:endParaRPr lang="cs-CZ" altLang="cs-CZ" sz="1800" dirty="0">
                  <a:latin typeface="+mn-lt"/>
                </a:endParaRPr>
              </a:p>
              <a:p>
                <a:pPr eaLnBrk="1" hangingPunct="1">
                  <a:spcBef>
                    <a:spcPct val="50000"/>
                  </a:spcBef>
                  <a:defRPr/>
                </a:pPr>
                <a:r>
                  <a:rPr lang="cs-CZ" altLang="cs-CZ" sz="1800" dirty="0">
                    <a:solidFill>
                      <a:srgbClr val="000000"/>
                    </a:solidFill>
                    <a:latin typeface="+mn-lt"/>
                  </a:rPr>
                  <a:t>Kalibrace může být provedena metodou konstantního pole nebo konstantního výkonu. Výsledkem kalibrace je soubor dat, který představuje přenosové vlastnosti vysílací cesty včetně vzdálenosti mezi anténou a EUT. Soubor je vložený do řídicího softwaru a vysílaný výkon je na základě těchto dat korigovaný tak, aby byla intenzita pole v místě EUT po celou dobu zkoušky a v celém frekvenčním rozsahu konstantní.</a:t>
                </a:r>
                <a:endParaRPr lang="cs-CZ" altLang="cs-CZ" sz="1800" dirty="0">
                  <a:latin typeface="+mn-lt"/>
                </a:endParaRPr>
              </a:p>
            </p:txBody>
          </p:sp>
        </mc:Choice>
        <mc:Fallback xmlns="">
          <p:sp>
            <p:nvSpPr>
              <p:cNvPr id="5126" name="Text Box 5">
                <a:extLst>
                  <a:ext uri="{FF2B5EF4-FFF2-40B4-BE49-F238E27FC236}">
                    <a16:creationId xmlns:a16="http://schemas.microsoft.com/office/drawing/2014/main" id="{17A55D0A-7D9B-4914-BD67-498593DE51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87830" y="1001070"/>
                <a:ext cx="3969842" cy="5603970"/>
              </a:xfrm>
              <a:prstGeom prst="rect">
                <a:avLst/>
              </a:prstGeom>
              <a:blipFill>
                <a:blip r:embed="rId4"/>
                <a:stretch>
                  <a:fillRect l="-1229" t="-543" r="-2611" b="-76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EA8ECAEE-DD3B-4248-8C04-F73BEAD08A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3808" y="1739718"/>
            <a:ext cx="6290050" cy="5118282"/>
          </a:xfrm>
          <a:prstGeom prst="rect">
            <a:avLst/>
          </a:prstGeom>
        </p:spPr>
      </p:pic>
      <p:sp>
        <p:nvSpPr>
          <p:cNvPr id="26627" name="Text Box 3">
            <a:extLst>
              <a:ext uri="{FF2B5EF4-FFF2-40B4-BE49-F238E27FC236}">
                <a16:creationId xmlns:a16="http://schemas.microsoft.com/office/drawing/2014/main" id="{DD305257-243E-4ED3-98F6-FDE9F1F9DD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729" y="5289272"/>
            <a:ext cx="3096344" cy="12003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cs-CZ" altLang="cs-CZ" b="1" dirty="0">
                <a:solidFill>
                  <a:schemeClr val="accent2"/>
                </a:solidFill>
                <a:latin typeface="+mj-lt"/>
              </a:rPr>
              <a:t>Kalibrace pole – ověření homogenity pole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5B9FBC2C-6F48-493B-A35E-A48B100E11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42" y="825"/>
            <a:ext cx="6265837" cy="3570973"/>
          </a:xfrm>
          <a:prstGeom prst="rect">
            <a:avLst/>
          </a:prstGeom>
        </p:spPr>
      </p:pic>
      <p:cxnSp>
        <p:nvCxnSpPr>
          <p:cNvPr id="7" name="Přímá spojnice se šipkou 6">
            <a:extLst>
              <a:ext uri="{FF2B5EF4-FFF2-40B4-BE49-F238E27FC236}">
                <a16:creationId xmlns:a16="http://schemas.microsoft.com/office/drawing/2014/main" id="{A5772FFD-1F71-4DD5-B82F-AFE85190CC16}"/>
              </a:ext>
            </a:extLst>
          </p:cNvPr>
          <p:cNvCxnSpPr>
            <a:cxnSpLocks/>
          </p:cNvCxnSpPr>
          <p:nvPr/>
        </p:nvCxnSpPr>
        <p:spPr>
          <a:xfrm>
            <a:off x="3635896" y="910824"/>
            <a:ext cx="3312368" cy="124583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Box 3">
            <a:extLst>
              <a:ext uri="{FF2B5EF4-FFF2-40B4-BE49-F238E27FC236}">
                <a16:creationId xmlns:a16="http://schemas.microsoft.com/office/drawing/2014/main" id="{CFCA3905-14CF-4AE3-A287-3103EB2160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815" y="3618404"/>
            <a:ext cx="2808312" cy="15696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cs-CZ" altLang="cs-CZ" sz="1600" dirty="0">
                <a:latin typeface="+mj-lt"/>
              </a:rPr>
              <a:t>Laserem napájená sonda</a:t>
            </a:r>
            <a:br>
              <a:rPr lang="cs-CZ" altLang="cs-CZ" sz="1600" dirty="0">
                <a:latin typeface="+mj-lt"/>
              </a:rPr>
            </a:br>
            <a:r>
              <a:rPr lang="cs-CZ" altLang="cs-CZ" sz="1600" dirty="0">
                <a:latin typeface="+mj-lt"/>
              </a:rPr>
              <a:t>pro měření elektrického pole</a:t>
            </a:r>
            <a:br>
              <a:rPr lang="cs-CZ" altLang="cs-CZ" sz="1600" dirty="0">
                <a:latin typeface="+mj-lt"/>
              </a:rPr>
            </a:br>
            <a:r>
              <a:rPr lang="cs-CZ" altLang="cs-CZ" sz="1600" dirty="0">
                <a:latin typeface="+mj-lt"/>
              </a:rPr>
              <a:t>v rozsahu </a:t>
            </a:r>
            <a:r>
              <a:rPr lang="en-US" altLang="cs-CZ" sz="1600" dirty="0">
                <a:latin typeface="+mj-lt"/>
              </a:rPr>
              <a:t>0</a:t>
            </a:r>
            <a:r>
              <a:rPr lang="cs-CZ" altLang="cs-CZ" sz="1600" dirty="0">
                <a:latin typeface="+mj-lt"/>
              </a:rPr>
              <a:t>,</a:t>
            </a:r>
            <a:r>
              <a:rPr lang="en-US" altLang="cs-CZ" sz="1600" dirty="0">
                <a:latin typeface="+mj-lt"/>
              </a:rPr>
              <a:t>1 </a:t>
            </a:r>
            <a:r>
              <a:rPr lang="cs-CZ" altLang="cs-CZ" sz="1600" dirty="0">
                <a:latin typeface="+mj-lt"/>
              </a:rPr>
              <a:t>-</a:t>
            </a:r>
            <a:r>
              <a:rPr lang="en-US" altLang="cs-CZ" sz="1600" dirty="0">
                <a:latin typeface="+mj-lt"/>
              </a:rPr>
              <a:t> 1000 V/m</a:t>
            </a:r>
            <a:br>
              <a:rPr lang="cs-CZ" altLang="cs-CZ" sz="1600" dirty="0">
                <a:latin typeface="+mj-lt"/>
              </a:rPr>
            </a:br>
            <a:r>
              <a:rPr lang="en-US" altLang="cs-CZ" sz="1600" dirty="0">
                <a:latin typeface="+mj-lt"/>
              </a:rPr>
              <a:t>a 1 </a:t>
            </a:r>
            <a:r>
              <a:rPr lang="cs-CZ" altLang="cs-CZ" sz="1600" dirty="0">
                <a:latin typeface="+mj-lt"/>
              </a:rPr>
              <a:t>-</a:t>
            </a:r>
            <a:r>
              <a:rPr lang="en-US" altLang="cs-CZ" sz="1600" dirty="0">
                <a:latin typeface="+mj-lt"/>
              </a:rPr>
              <a:t> 10 kV/m</a:t>
            </a:r>
            <a:r>
              <a:rPr lang="cs-CZ" altLang="cs-CZ" sz="1600" dirty="0">
                <a:latin typeface="+mj-lt"/>
              </a:rPr>
              <a:t> pro frekvence </a:t>
            </a:r>
            <a:r>
              <a:rPr lang="en-US" altLang="cs-CZ" sz="1600" dirty="0">
                <a:latin typeface="+mj-lt"/>
              </a:rPr>
              <a:t>10 Hz </a:t>
            </a:r>
            <a:r>
              <a:rPr lang="cs-CZ" altLang="cs-CZ" sz="1600" dirty="0">
                <a:latin typeface="+mj-lt"/>
              </a:rPr>
              <a:t>–</a:t>
            </a:r>
            <a:r>
              <a:rPr lang="en-US" altLang="cs-CZ" sz="1600" dirty="0">
                <a:latin typeface="+mj-lt"/>
              </a:rPr>
              <a:t> 8</a:t>
            </a:r>
            <a:r>
              <a:rPr lang="cs-CZ" altLang="cs-CZ" sz="1600" dirty="0">
                <a:latin typeface="+mj-lt"/>
              </a:rPr>
              <a:t>,</a:t>
            </a:r>
            <a:r>
              <a:rPr lang="en-US" altLang="cs-CZ" sz="1600" dirty="0">
                <a:latin typeface="+mj-lt"/>
              </a:rPr>
              <a:t>2 GHz</a:t>
            </a:r>
            <a:r>
              <a:rPr lang="cs-CZ" altLang="cs-CZ" sz="1600" dirty="0">
                <a:latin typeface="+mj-lt"/>
              </a:rPr>
              <a:t> od firmy </a:t>
            </a:r>
            <a:r>
              <a:rPr lang="cs-CZ" altLang="cs-CZ" sz="1600" dirty="0" err="1">
                <a:latin typeface="+mj-lt"/>
              </a:rPr>
              <a:t>Lu</a:t>
            </a:r>
            <a:r>
              <a:rPr lang="en-US" altLang="cs-CZ" sz="1600" dirty="0" err="1">
                <a:latin typeface="+mj-lt"/>
              </a:rPr>
              <a:t>miloop</a:t>
            </a:r>
            <a:r>
              <a:rPr lang="en-US" altLang="cs-CZ" sz="1600" dirty="0">
                <a:latin typeface="+mj-lt"/>
              </a:rPr>
              <a:t>.</a:t>
            </a:r>
            <a:endParaRPr lang="cs-CZ" altLang="cs-CZ" sz="1600" dirty="0">
              <a:latin typeface="+mj-lt"/>
            </a:endParaRP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8F3EE264-1C60-41C7-A7F4-5CB110023EFC}"/>
              </a:ext>
            </a:extLst>
          </p:cNvPr>
          <p:cNvSpPr txBox="1"/>
          <p:nvPr/>
        </p:nvSpPr>
        <p:spPr>
          <a:xfrm>
            <a:off x="1115616" y="236547"/>
            <a:ext cx="162486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400" dirty="0"/>
              <a:t>46 x 46 x 114 mm</a:t>
            </a:r>
          </a:p>
        </p:txBody>
      </p:sp>
      <p:pic>
        <p:nvPicPr>
          <p:cNvPr id="14" name="Obrázek 13">
            <a:extLst>
              <a:ext uri="{FF2B5EF4-FFF2-40B4-BE49-F238E27FC236}">
                <a16:creationId xmlns:a16="http://schemas.microsoft.com/office/drawing/2014/main" id="{B7F8F1B0-485E-4406-8A6A-2E06E67B00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6296777" y="0"/>
            <a:ext cx="2847223" cy="1821649"/>
          </a:xfrm>
          <a:prstGeom prst="rect">
            <a:avLst/>
          </a:prstGeom>
        </p:spPr>
      </p:pic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>
            <a:extLst>
              <a:ext uri="{FF2B5EF4-FFF2-40B4-BE49-F238E27FC236}">
                <a16:creationId xmlns:a16="http://schemas.microsoft.com/office/drawing/2014/main" id="{45DC48D5-8AA5-4ECA-8C23-55200302BA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7504" y="159357"/>
            <a:ext cx="7772400" cy="476672"/>
          </a:xfrm>
        </p:spPr>
        <p:txBody>
          <a:bodyPr/>
          <a:lstStyle/>
          <a:p>
            <a:pPr algn="l" eaLnBrk="1" hangingPunct="1"/>
            <a:r>
              <a:rPr lang="cs-CZ" altLang="cs-CZ" sz="2400" b="1" dirty="0">
                <a:solidFill>
                  <a:schemeClr val="accent2"/>
                </a:solidFill>
              </a:rPr>
              <a:t>Kalibrace konstantní intenzitou pole - příklad</a:t>
            </a:r>
          </a:p>
        </p:txBody>
      </p:sp>
      <p:sp>
        <p:nvSpPr>
          <p:cNvPr id="6" name="Text Box 5">
            <a:extLst>
              <a:ext uri="{FF2B5EF4-FFF2-40B4-BE49-F238E27FC236}">
                <a16:creationId xmlns:a16="http://schemas.microsoft.com/office/drawing/2014/main" id="{DAF72BFE-B9C0-48E6-AB4E-5787860354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848" y="641491"/>
            <a:ext cx="4464496" cy="59862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cs-CZ" altLang="cs-CZ" sz="1400" dirty="0">
                <a:solidFill>
                  <a:srgbClr val="000000"/>
                </a:solidFill>
                <a:latin typeface="+mn-lt"/>
              </a:rPr>
              <a:t>Pro konstantní intenzitu pole </a:t>
            </a:r>
            <a:r>
              <a:rPr lang="cs-CZ" altLang="cs-CZ" sz="1400" i="1" dirty="0" err="1">
                <a:solidFill>
                  <a:srgbClr val="000000"/>
                </a:solidFill>
                <a:latin typeface="+mn-lt"/>
              </a:rPr>
              <a:t>E</a:t>
            </a:r>
            <a:r>
              <a:rPr lang="cs-CZ" altLang="cs-CZ" sz="1400" i="1" baseline="-25000" dirty="0" err="1">
                <a:solidFill>
                  <a:srgbClr val="000000"/>
                </a:solidFill>
                <a:latin typeface="+mn-lt"/>
              </a:rPr>
              <a:t>c</a:t>
            </a:r>
            <a:r>
              <a:rPr lang="cs-CZ" altLang="cs-CZ" sz="1400" dirty="0">
                <a:solidFill>
                  <a:srgbClr val="000000"/>
                </a:solidFill>
                <a:latin typeface="+mn-lt"/>
              </a:rPr>
              <a:t> = 6 V/m byly změřeny hodnoty propustného výkonu v 16 bodech rastru. Intenzita pole je kontrolována sondou pole.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cs-CZ" altLang="cs-CZ" sz="1400" dirty="0">
                <a:solidFill>
                  <a:srgbClr val="000000"/>
                </a:solidFill>
                <a:latin typeface="+mn-lt"/>
              </a:rPr>
              <a:t>Po seřazení hodnot výkonu podle velikosti začneme posuzovat od nejvyššího výkonu (40 </a:t>
            </a:r>
            <a:r>
              <a:rPr lang="cs-CZ" altLang="cs-CZ" sz="1400" dirty="0" err="1">
                <a:solidFill>
                  <a:srgbClr val="000000"/>
                </a:solidFill>
                <a:latin typeface="+mn-lt"/>
              </a:rPr>
              <a:t>dBm</a:t>
            </a:r>
            <a:r>
              <a:rPr lang="cs-CZ" altLang="cs-CZ" sz="1400" dirty="0">
                <a:solidFill>
                  <a:srgbClr val="000000"/>
                </a:solidFill>
                <a:latin typeface="+mn-lt"/>
              </a:rPr>
              <a:t>, pozice 13) podle kritéria – 6/+0 dB. Zjišťujeme, zda je dalších 11 výkonů v toleranci této hodnoty.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cs-CZ" altLang="cs-CZ" sz="1400" dirty="0">
                <a:solidFill>
                  <a:srgbClr val="000000"/>
                </a:solidFill>
                <a:latin typeface="+mn-lt"/>
              </a:rPr>
              <a:t>Poloha 13: 40-6 = 34, pro 34 a 40 </a:t>
            </a:r>
            <a:r>
              <a:rPr lang="cs-CZ" altLang="cs-CZ" sz="1400" dirty="0" err="1">
                <a:solidFill>
                  <a:srgbClr val="000000"/>
                </a:solidFill>
                <a:latin typeface="+mn-lt"/>
              </a:rPr>
              <a:t>dBm</a:t>
            </a:r>
            <a:r>
              <a:rPr lang="cs-CZ" altLang="cs-CZ" sz="1400" dirty="0">
                <a:solidFill>
                  <a:srgbClr val="000000"/>
                </a:solidFill>
                <a:latin typeface="+mn-lt"/>
              </a:rPr>
              <a:t> vyhovuje toleranci pouze pozice 3 a 13.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cs-CZ" altLang="cs-CZ" sz="1400" dirty="0">
                <a:solidFill>
                  <a:srgbClr val="000000"/>
                </a:solidFill>
                <a:latin typeface="+mn-lt"/>
              </a:rPr>
              <a:t>Pokračujeme stejným způsobem na další pozici.</a:t>
            </a:r>
          </a:p>
          <a:p>
            <a:pPr eaLnBrk="1" hangingPunct="1">
              <a:spcBef>
                <a:spcPts val="600"/>
              </a:spcBef>
              <a:defRPr/>
            </a:pPr>
            <a:r>
              <a:rPr lang="cs-CZ" altLang="cs-CZ" sz="1400" dirty="0">
                <a:solidFill>
                  <a:srgbClr val="000000"/>
                </a:solidFill>
                <a:latin typeface="+mn-lt"/>
              </a:rPr>
              <a:t>Poloha 3: 37-6 = 31, pro 31 a 37 dB vyhovuje poloha 5,12,15,16,4 a 3.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cs-CZ" altLang="cs-CZ" sz="1400" dirty="0">
                <a:solidFill>
                  <a:srgbClr val="000000"/>
                </a:solidFill>
                <a:latin typeface="+mn-lt"/>
              </a:rPr>
              <a:t>Poloha 4: 33-6 = 27, pro 27 a 33 dB nevyhovují pouze pozice 3, 13, 2 a 7. 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cs-CZ" altLang="cs-CZ" sz="1400" b="1" dirty="0">
                <a:solidFill>
                  <a:srgbClr val="000000"/>
                </a:solidFill>
                <a:latin typeface="+mn-lt"/>
              </a:rPr>
              <a:t>12 poloh vyhovuje pro výkon 33 </a:t>
            </a:r>
            <a:r>
              <a:rPr lang="cs-CZ" altLang="cs-CZ" sz="1400" b="1" dirty="0" err="1">
                <a:solidFill>
                  <a:srgbClr val="000000"/>
                </a:solidFill>
                <a:latin typeface="+mn-lt"/>
              </a:rPr>
              <a:t>dBm</a:t>
            </a:r>
            <a:r>
              <a:rPr lang="cs-CZ" altLang="cs-CZ" sz="1400" b="1" dirty="0">
                <a:solidFill>
                  <a:srgbClr val="000000"/>
                </a:solidFill>
                <a:latin typeface="+mn-lt"/>
              </a:rPr>
              <a:t>.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cs-CZ" altLang="cs-CZ" sz="1400" dirty="0">
                <a:solidFill>
                  <a:srgbClr val="000000"/>
                </a:solidFill>
                <a:latin typeface="+mn-lt"/>
              </a:rPr>
              <a:t>Tento proces je nutné opakovat pro všechny úrovně pole a všechny frekvence v požadovaném rozsahu</a:t>
            </a:r>
            <a:br>
              <a:rPr lang="cs-CZ" altLang="cs-CZ" sz="1400" dirty="0">
                <a:solidFill>
                  <a:srgbClr val="000000"/>
                </a:solidFill>
                <a:latin typeface="+mn-lt"/>
              </a:rPr>
            </a:br>
            <a:r>
              <a:rPr lang="cs-CZ" altLang="cs-CZ" sz="1400" dirty="0">
                <a:solidFill>
                  <a:srgbClr val="000000"/>
                </a:solidFill>
                <a:latin typeface="+mn-lt"/>
              </a:rPr>
              <a:t>s krokem přelaďování mezi frekvencemi 1 %. V reálu je </a:t>
            </a:r>
            <a:r>
              <a:rPr lang="cs-CZ" altLang="cs-CZ" sz="1400" dirty="0">
                <a:solidFill>
                  <a:srgbClr val="000000"/>
                </a:solidFill>
                <a:latin typeface="+mn-lt"/>
                <a:hlinkClick r:id="rId2" action="ppaction://hlinksldjump"/>
              </a:rPr>
              <a:t>proces kalibrace implementovaný v řídicím softwaru</a:t>
            </a:r>
            <a:r>
              <a:rPr lang="cs-CZ" altLang="cs-CZ" sz="1400" dirty="0">
                <a:solidFill>
                  <a:srgbClr val="000000"/>
                </a:solidFill>
                <a:latin typeface="+mn-lt"/>
              </a:rPr>
              <a:t>, kde je pak možné zahájit zkoušku zařízení pouze po nahrání uloženého referenčního kalibračního souboru. Data slouží pro korekci vysílaného výkonu tak, aby intenzita elektrického pole v místě EUT byla konstantní. </a:t>
            </a:r>
          </a:p>
        </p:txBody>
      </p:sp>
      <p:graphicFrame>
        <p:nvGraphicFramePr>
          <p:cNvPr id="4" name="Tabulka 4">
            <a:extLst>
              <a:ext uri="{FF2B5EF4-FFF2-40B4-BE49-F238E27FC236}">
                <a16:creationId xmlns:a16="http://schemas.microsoft.com/office/drawing/2014/main" id="{1055F66E-3270-4D0D-B88A-37324025EE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9149625"/>
              </p:ext>
            </p:extLst>
          </p:nvPr>
        </p:nvGraphicFramePr>
        <p:xfrm>
          <a:off x="323528" y="1157597"/>
          <a:ext cx="1872208" cy="484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80">
                  <a:extLst>
                    <a:ext uri="{9D8B030D-6E8A-4147-A177-3AD203B41FA5}">
                      <a16:colId xmlns:a16="http://schemas.microsoft.com/office/drawing/2014/main" val="1146689552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1364225062"/>
                    </a:ext>
                  </a:extLst>
                </a:gridCol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Poloha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Propustný výkon </a:t>
                      </a:r>
                      <a:r>
                        <a:rPr lang="cs-CZ" sz="1200" dirty="0" err="1">
                          <a:solidFill>
                            <a:schemeClr val="tx1"/>
                          </a:solidFill>
                        </a:rPr>
                        <a:t>dBm</a:t>
                      </a:r>
                      <a:endParaRPr lang="cs-CZ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75542087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27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08661249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22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6805317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37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44833818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33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70832199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31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018925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29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8574418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23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74012166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27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67487744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28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5666841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30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98527447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30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8047723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31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7335098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13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40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66164605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14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30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306449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31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14193435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16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31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8929590"/>
                  </a:ext>
                </a:extLst>
              </a:tr>
            </a:tbl>
          </a:graphicData>
        </a:graphic>
      </p:graphicFrame>
      <p:graphicFrame>
        <p:nvGraphicFramePr>
          <p:cNvPr id="9" name="Tabulka 4">
            <a:extLst>
              <a:ext uri="{FF2B5EF4-FFF2-40B4-BE49-F238E27FC236}">
                <a16:creationId xmlns:a16="http://schemas.microsoft.com/office/drawing/2014/main" id="{45A688B0-6DAE-4FEA-8FF7-C714F7DC37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7662234"/>
              </p:ext>
            </p:extLst>
          </p:nvPr>
        </p:nvGraphicFramePr>
        <p:xfrm>
          <a:off x="2411760" y="787804"/>
          <a:ext cx="1872208" cy="521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80">
                  <a:extLst>
                    <a:ext uri="{9D8B030D-6E8A-4147-A177-3AD203B41FA5}">
                      <a16:colId xmlns:a16="http://schemas.microsoft.com/office/drawing/2014/main" val="1146689552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1364225062"/>
                    </a:ext>
                  </a:extLst>
                </a:gridCol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Poloha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Propustný výkon </a:t>
                      </a:r>
                      <a:r>
                        <a:rPr lang="cs-CZ" sz="1200" dirty="0" err="1">
                          <a:solidFill>
                            <a:schemeClr val="tx1"/>
                          </a:solidFill>
                        </a:rPr>
                        <a:t>dBm</a:t>
                      </a:r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 podle velikosti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75542087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22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08661249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23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6805317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27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44833818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27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70832199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28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018925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29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8574418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30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74012166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30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67487744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14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30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5666841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31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98527447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31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8047723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31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7335098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16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31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66164605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33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306449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37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14193435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13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40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89295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154257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>
            <a:extLst>
              <a:ext uri="{FF2B5EF4-FFF2-40B4-BE49-F238E27FC236}">
                <a16:creationId xmlns:a16="http://schemas.microsoft.com/office/drawing/2014/main" id="{45DC48D5-8AA5-4ECA-8C23-55200302BA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09182" y="199228"/>
            <a:ext cx="7772400" cy="490733"/>
          </a:xfrm>
        </p:spPr>
        <p:txBody>
          <a:bodyPr/>
          <a:lstStyle/>
          <a:p>
            <a:pPr algn="l" eaLnBrk="1" hangingPunct="1"/>
            <a:r>
              <a:rPr lang="cs-CZ" altLang="cs-CZ" sz="2400" b="1" dirty="0">
                <a:solidFill>
                  <a:schemeClr val="accent2"/>
                </a:solidFill>
              </a:rPr>
              <a:t>Kalibrace konstantním výkonem - příklad</a:t>
            </a:r>
          </a:p>
        </p:txBody>
      </p:sp>
      <p:sp>
        <p:nvSpPr>
          <p:cNvPr id="6" name="Text Box 5">
            <a:extLst>
              <a:ext uri="{FF2B5EF4-FFF2-40B4-BE49-F238E27FC236}">
                <a16:creationId xmlns:a16="http://schemas.microsoft.com/office/drawing/2014/main" id="{DAF72BFE-B9C0-48E6-AB4E-5787860354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34294" y="659196"/>
            <a:ext cx="4392488" cy="512448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cs-CZ" altLang="cs-CZ" sz="1400" dirty="0">
                <a:solidFill>
                  <a:srgbClr val="000000"/>
                </a:solidFill>
                <a:latin typeface="+mn-lt"/>
              </a:rPr>
              <a:t>V bodě číslo 1 byla výkonem 27 </a:t>
            </a:r>
            <a:r>
              <a:rPr lang="cs-CZ" altLang="cs-CZ" sz="1400" dirty="0" err="1">
                <a:solidFill>
                  <a:srgbClr val="000000"/>
                </a:solidFill>
                <a:latin typeface="+mn-lt"/>
              </a:rPr>
              <a:t>dBm</a:t>
            </a:r>
            <a:r>
              <a:rPr lang="cs-CZ" altLang="cs-CZ" sz="1400" dirty="0">
                <a:solidFill>
                  <a:srgbClr val="000000"/>
                </a:solidFill>
                <a:latin typeface="+mn-lt"/>
              </a:rPr>
              <a:t> vytvořena požadovaná intenzita elektrického pole </a:t>
            </a:r>
            <a:r>
              <a:rPr lang="cs-CZ" altLang="cs-CZ" sz="1400" i="1" dirty="0" err="1">
                <a:solidFill>
                  <a:srgbClr val="000000"/>
                </a:solidFill>
                <a:latin typeface="+mn-lt"/>
              </a:rPr>
              <a:t>E</a:t>
            </a:r>
            <a:r>
              <a:rPr lang="cs-CZ" altLang="cs-CZ" sz="1400" i="1" baseline="-25000" dirty="0" err="1">
                <a:solidFill>
                  <a:srgbClr val="000000"/>
                </a:solidFill>
                <a:latin typeface="+mn-lt"/>
              </a:rPr>
              <a:t>cal</a:t>
            </a:r>
            <a:r>
              <a:rPr lang="cs-CZ" altLang="cs-CZ" sz="1400" dirty="0">
                <a:solidFill>
                  <a:srgbClr val="000000"/>
                </a:solidFill>
                <a:latin typeface="+mn-lt"/>
              </a:rPr>
              <a:t> = 6 V/m a pro konstantní výkon </a:t>
            </a:r>
            <a:r>
              <a:rPr lang="cs-CZ" sz="1400" i="1" dirty="0" err="1">
                <a:solidFill>
                  <a:srgbClr val="000000"/>
                </a:solidFill>
                <a:latin typeface="+mn-lt"/>
              </a:rPr>
              <a:t>P</a:t>
            </a:r>
            <a:r>
              <a:rPr lang="cs-CZ" sz="1400" i="1" baseline="-30000" dirty="0" err="1">
                <a:solidFill>
                  <a:srgbClr val="000000"/>
                </a:solidFill>
                <a:latin typeface="+mn-lt"/>
              </a:rPr>
              <a:t>cal</a:t>
            </a:r>
            <a:r>
              <a:rPr lang="cs-CZ" sz="1400" dirty="0">
                <a:solidFill>
                  <a:srgbClr val="000000"/>
                </a:solidFill>
                <a:latin typeface="+mn-lt"/>
              </a:rPr>
              <a:t> =</a:t>
            </a:r>
            <a:r>
              <a:rPr lang="cs-CZ" sz="1400" baseline="-30000" dirty="0">
                <a:solidFill>
                  <a:srgbClr val="000000"/>
                </a:solidFill>
                <a:latin typeface="+mn-lt"/>
              </a:rPr>
              <a:t> </a:t>
            </a:r>
            <a:r>
              <a:rPr lang="cs-CZ" altLang="cs-CZ" sz="1400" dirty="0">
                <a:solidFill>
                  <a:srgbClr val="000000"/>
                </a:solidFill>
                <a:latin typeface="+mn-lt"/>
              </a:rPr>
              <a:t>27 </a:t>
            </a:r>
            <a:r>
              <a:rPr lang="cs-CZ" altLang="cs-CZ" sz="1400" dirty="0" err="1">
                <a:solidFill>
                  <a:srgbClr val="000000"/>
                </a:solidFill>
                <a:latin typeface="+mn-lt"/>
              </a:rPr>
              <a:t>dBm</a:t>
            </a:r>
            <a:r>
              <a:rPr lang="cs-CZ" altLang="cs-CZ" sz="1400" dirty="0">
                <a:solidFill>
                  <a:srgbClr val="000000"/>
                </a:solidFill>
                <a:latin typeface="+mn-lt"/>
              </a:rPr>
              <a:t> byly změřeny hodnoty intenzity pole v ostatních 15 bodech rastru. 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cs-CZ" altLang="cs-CZ" sz="1400" dirty="0">
                <a:solidFill>
                  <a:srgbClr val="000000"/>
                </a:solidFill>
                <a:latin typeface="+mn-lt"/>
              </a:rPr>
              <a:t>Bod 1 rastru je vybrán jako referenční a vypočtou se v dB odchylky všech ostatních hodnot od této referenční hodnoty.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cs-CZ" altLang="cs-CZ" sz="1400" dirty="0">
                <a:solidFill>
                  <a:srgbClr val="000000"/>
                </a:solidFill>
                <a:latin typeface="+mn-lt"/>
              </a:rPr>
              <a:t>Posouzení podle kritéria – 0/+6 dB. Začneme posuzovat od nejnižší hodnoty intenzity pole (pozice 13). Zjišťujeme, zda je dalších 11 hodnot v toleranci této nejnižší hodnoty.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cs-CZ" altLang="cs-CZ" sz="1400" dirty="0">
                <a:solidFill>
                  <a:srgbClr val="000000"/>
                </a:solidFill>
                <a:latin typeface="+mn-lt"/>
              </a:rPr>
              <a:t>Poloha 13: -13+6 = -7, v toleranci -13 a -7 jsou pouze pozice 3 a 13.</a:t>
            </a:r>
          </a:p>
          <a:p>
            <a:pPr eaLnBrk="1" hangingPunct="1">
              <a:spcBef>
                <a:spcPts val="600"/>
              </a:spcBef>
              <a:defRPr/>
            </a:pPr>
            <a:r>
              <a:rPr lang="cs-CZ" altLang="cs-CZ" sz="1400" dirty="0">
                <a:solidFill>
                  <a:srgbClr val="000000"/>
                </a:solidFill>
                <a:latin typeface="+mn-lt"/>
              </a:rPr>
              <a:t>Poloha 3: -10+6 = - 4, toleranci -10 a -4 vyhovují polohy 3, 4, 5,12,15,16.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cs-CZ" altLang="cs-CZ" sz="1400" dirty="0">
                <a:solidFill>
                  <a:srgbClr val="000000"/>
                </a:solidFill>
                <a:latin typeface="+mn-lt"/>
              </a:rPr>
              <a:t>Poloha 4: -6+6 = 0, nevyhovují pouze pozice 3, 13, 2 a 7, </a:t>
            </a:r>
            <a:r>
              <a:rPr lang="cs-CZ" altLang="cs-CZ" sz="1400" b="1" dirty="0">
                <a:solidFill>
                  <a:srgbClr val="000000"/>
                </a:solidFill>
                <a:latin typeface="+mn-lt"/>
              </a:rPr>
              <a:t>12 poloh vyhovuje.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cs-CZ" sz="1400" dirty="0">
                <a:solidFill>
                  <a:srgbClr val="000000"/>
                </a:solidFill>
                <a:latin typeface="+mn-lt"/>
              </a:rPr>
              <a:t>Zkušební výkon se pak vypočte jako (</a:t>
            </a:r>
            <a:r>
              <a:rPr lang="cs-CZ" sz="1400" i="1" dirty="0">
                <a:solidFill>
                  <a:srgbClr val="000000"/>
                </a:solidFill>
                <a:latin typeface="+mn-lt"/>
              </a:rPr>
              <a:t>E</a:t>
            </a:r>
            <a:r>
              <a:rPr lang="cs-CZ" sz="1400" i="1" baseline="-25000" dirty="0">
                <a:solidFill>
                  <a:srgbClr val="000000"/>
                </a:solidFill>
                <a:latin typeface="+mn-lt"/>
              </a:rPr>
              <a:t>t</a:t>
            </a:r>
            <a:r>
              <a:rPr lang="cs-CZ" sz="1400" dirty="0">
                <a:solidFill>
                  <a:srgbClr val="000000"/>
                </a:solidFill>
                <a:latin typeface="+mn-lt"/>
              </a:rPr>
              <a:t> je intenzita pole požadovaná pro zkoušku EUT):</a:t>
            </a:r>
            <a:endParaRPr lang="cs-CZ" sz="1400" dirty="0">
              <a:latin typeface="+mn-lt"/>
            </a:endParaRPr>
          </a:p>
          <a:p>
            <a:pPr eaLnBrk="1" hangingPunct="1">
              <a:spcBef>
                <a:spcPct val="50000"/>
              </a:spcBef>
              <a:defRPr/>
            </a:pPr>
            <a:endParaRPr lang="cs-CZ" sz="1400" dirty="0">
              <a:latin typeface="+mn-lt"/>
            </a:endParaRPr>
          </a:p>
        </p:txBody>
      </p:sp>
      <p:graphicFrame>
        <p:nvGraphicFramePr>
          <p:cNvPr id="4" name="Tabulka 4">
            <a:extLst>
              <a:ext uri="{FF2B5EF4-FFF2-40B4-BE49-F238E27FC236}">
                <a16:creationId xmlns:a16="http://schemas.microsoft.com/office/drawing/2014/main" id="{1055F66E-3270-4D0D-B88A-37324025EE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2994316"/>
              </p:ext>
            </p:extLst>
          </p:nvPr>
        </p:nvGraphicFramePr>
        <p:xfrm>
          <a:off x="107504" y="1203537"/>
          <a:ext cx="1711072" cy="484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9072">
                  <a:extLst>
                    <a:ext uri="{9D8B030D-6E8A-4147-A177-3AD203B41FA5}">
                      <a16:colId xmlns:a16="http://schemas.microsoft.com/office/drawing/2014/main" val="1146689552"/>
                    </a:ext>
                  </a:extLst>
                </a:gridCol>
                <a:gridCol w="972000">
                  <a:extLst>
                    <a:ext uri="{9D8B030D-6E8A-4147-A177-3AD203B41FA5}">
                      <a16:colId xmlns:a16="http://schemas.microsoft.com/office/drawing/2014/main" val="1364225062"/>
                    </a:ext>
                  </a:extLst>
                </a:gridCol>
              </a:tblGrid>
              <a:tr h="334856"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Poloha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Intenzita pole V/m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75542087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6,0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08661249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10,7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6805317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1,9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44833818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3,0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70832199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3,8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018925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4,8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8574418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9,5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74012166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6,0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67487744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5,3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5666841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4,2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98527447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4,2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8047723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3,8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7335098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13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1,3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66164605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14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4,2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306449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3,8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14193435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16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3,8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8929590"/>
                  </a:ext>
                </a:extLst>
              </a:tr>
            </a:tbl>
          </a:graphicData>
        </a:graphic>
      </p:graphicFrame>
      <p:graphicFrame>
        <p:nvGraphicFramePr>
          <p:cNvPr id="9" name="Tabulka 4">
            <a:extLst>
              <a:ext uri="{FF2B5EF4-FFF2-40B4-BE49-F238E27FC236}">
                <a16:creationId xmlns:a16="http://schemas.microsoft.com/office/drawing/2014/main" id="{45A688B0-6DAE-4FEA-8FF7-C714F7DC37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5511213"/>
              </p:ext>
            </p:extLst>
          </p:nvPr>
        </p:nvGraphicFramePr>
        <p:xfrm>
          <a:off x="1879003" y="659196"/>
          <a:ext cx="2494864" cy="539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7961">
                  <a:extLst>
                    <a:ext uri="{9D8B030D-6E8A-4147-A177-3AD203B41FA5}">
                      <a16:colId xmlns:a16="http://schemas.microsoft.com/office/drawing/2014/main" val="1146689552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829634697"/>
                    </a:ext>
                  </a:extLst>
                </a:gridCol>
                <a:gridCol w="1122807">
                  <a:extLst>
                    <a:ext uri="{9D8B030D-6E8A-4147-A177-3AD203B41FA5}">
                      <a16:colId xmlns:a16="http://schemas.microsoft.com/office/drawing/2014/main" val="1364225062"/>
                    </a:ext>
                  </a:extLst>
                </a:gridCol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Poloha</a:t>
                      </a: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Intenzita pole V/m</a:t>
                      </a:r>
                    </a:p>
                    <a:p>
                      <a:pPr algn="ctr"/>
                      <a:endParaRPr lang="cs-CZ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Intenzita pole</a:t>
                      </a:r>
                    </a:p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dB</a:t>
                      </a:r>
                    </a:p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relativně</a:t>
                      </a:r>
                      <a:br>
                        <a:rPr lang="cs-CZ" sz="1200" dirty="0">
                          <a:solidFill>
                            <a:schemeClr val="tx1"/>
                          </a:solidFill>
                        </a:rPr>
                      </a:br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k poloze 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75542087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13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1,3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-13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08661249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1,9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-10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6805317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3,0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-6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44833818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3,8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-4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70832199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3,8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-4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018925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3,8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-4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8574418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16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3,8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-4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74012166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4,2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-3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67487744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4,2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-3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5666841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14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4,2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-3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98527447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4,8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-2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8047723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5,3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-1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7335098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6,0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66164605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6,0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306449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9,5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14193435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10,7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892959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7" name="Object 8">
                <a:extLst>
                  <a:ext uri="{FF2B5EF4-FFF2-40B4-BE49-F238E27FC236}">
                    <a16:creationId xmlns:a16="http://schemas.microsoft.com/office/drawing/2014/main" id="{24822E5B-1DF2-4EB5-A886-FC0B20A36CAD}"/>
                  </a:ext>
                </a:extLst>
              </p:cNvPr>
              <p:cNvSpPr txBox="1"/>
              <p:nvPr/>
            </p:nvSpPr>
            <p:spPr bwMode="auto">
              <a:xfrm>
                <a:off x="4213575" y="5393577"/>
                <a:ext cx="4822921" cy="649938"/>
              </a:xfrm>
              <a:prstGeom prst="rect">
                <a:avLst/>
              </a:prstGeom>
              <a:noFill/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cs-CZ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cs-CZ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cs-CZ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cs-CZ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cs-CZ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cs-CZ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𝑎𝑙</m:t>
                          </m:r>
                        </m:sub>
                      </m:sSub>
                      <m:r>
                        <a:rPr lang="cs-CZ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sSup>
                        <m:sSupPr>
                          <m:ctrlPr>
                            <a:rPr lang="cs-CZ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cs-CZ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cs-CZ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cs-CZ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cs-CZ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r>
                                        <a:rPr lang="cs-CZ" sz="20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𝑐𝑎𝑙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cs-CZ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cs-CZ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r>
                                        <a:rPr lang="cs-CZ" sz="20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cs-CZ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m:rPr>
                          <m:nor/>
                        </m:rPr>
                        <a:rPr lang="cs-CZ" sz="20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v</m:t>
                      </m:r>
                      <m:r>
                        <m:rPr>
                          <m:nor/>
                        </m:rPr>
                        <a:rPr lang="cs-CZ" sz="20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cs-CZ" sz="20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decibelech</m:t>
                      </m:r>
                      <m:r>
                        <m:rPr>
                          <m:nor/>
                        </m:rPr>
                        <a:rPr lang="cs-CZ" sz="20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cs-CZ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27+20</m:t>
                      </m:r>
                      <m:func>
                        <m:funcPr>
                          <m:ctrlPr>
                            <a:rPr lang="cs-CZ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cs-CZ" sz="2000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d>
                            <m:dPr>
                              <m:ctrlPr>
                                <a:rPr lang="cs-CZ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cs-CZ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cs-CZ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6 </m:t>
                                  </m:r>
                                  <m:r>
                                    <a:rPr lang="cs-CZ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𝑉</m:t>
                                  </m:r>
                                  <m:r>
                                    <a:rPr lang="cs-CZ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/</m:t>
                                  </m:r>
                                  <m:r>
                                    <a:rPr lang="cs-CZ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𝑚</m:t>
                                  </m:r>
                                </m:num>
                                <m:den>
                                  <m:r>
                                    <a:rPr lang="cs-CZ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3 </m:t>
                                  </m:r>
                                  <m:r>
                                    <a:rPr lang="cs-CZ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𝑉</m:t>
                                  </m:r>
                                  <m:r>
                                    <a:rPr lang="cs-CZ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/</m:t>
                                  </m:r>
                                  <m:r>
                                    <a:rPr lang="cs-CZ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𝑚</m:t>
                                  </m:r>
                                </m:den>
                              </m:f>
                            </m:e>
                          </m:d>
                          <m:r>
                            <a:rPr lang="cs-CZ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r>
                            <a:rPr lang="cs-CZ" sz="20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𝟑𝟑</m:t>
                          </m:r>
                          <m:r>
                            <a:rPr lang="cs-CZ" sz="20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cs-CZ" sz="20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𝒅𝑩𝒎</m:t>
                          </m:r>
                        </m:e>
                      </m:func>
                    </m:oMath>
                  </m:oMathPara>
                </a14:m>
                <a:endParaRPr lang="cs-CZ" sz="2000" dirty="0"/>
              </a:p>
            </p:txBody>
          </p:sp>
        </mc:Choice>
        <mc:Fallback xmlns="">
          <p:sp>
            <p:nvSpPr>
              <p:cNvPr id="7" name="Object 8">
                <a:extLst>
                  <a:ext uri="{FF2B5EF4-FFF2-40B4-BE49-F238E27FC236}">
                    <a16:creationId xmlns:a16="http://schemas.microsoft.com/office/drawing/2014/main" id="{24822E5B-1DF2-4EB5-A886-FC0B20A36C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13575" y="5393577"/>
                <a:ext cx="4822921" cy="64993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2672027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465-70 Log Periodic Antenna (UHF) - Comprod Inc.">
            <a:extLst>
              <a:ext uri="{FF2B5EF4-FFF2-40B4-BE49-F238E27FC236}">
                <a16:creationId xmlns:a16="http://schemas.microsoft.com/office/drawing/2014/main" id="{762E8970-301F-47A8-AB33-9A114F6870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50" y="3356992"/>
            <a:ext cx="2520044" cy="2800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AFF8ACA2-9A67-422E-9D6A-66B9FA158F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568282"/>
            <a:ext cx="4943547" cy="3168000"/>
          </a:xfrm>
          <a:prstGeom prst="rect">
            <a:avLst/>
          </a:prstGeom>
        </p:spPr>
      </p:pic>
      <p:pic>
        <p:nvPicPr>
          <p:cNvPr id="19" name="Obrázek 18">
            <a:extLst>
              <a:ext uri="{FF2B5EF4-FFF2-40B4-BE49-F238E27FC236}">
                <a16:creationId xmlns:a16="http://schemas.microsoft.com/office/drawing/2014/main" id="{F2EE7F81-555F-4D4E-8440-28BAFE18243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70000"/>
          </a:blip>
          <a:stretch>
            <a:fillRect/>
          </a:stretch>
        </p:blipFill>
        <p:spPr>
          <a:xfrm>
            <a:off x="3476544" y="1528052"/>
            <a:ext cx="3293029" cy="1075587"/>
          </a:xfrm>
          <a:prstGeom prst="rect">
            <a:avLst/>
          </a:prstGeom>
        </p:spPr>
      </p:pic>
      <p:pic>
        <p:nvPicPr>
          <p:cNvPr id="1030" name="Picture 6" descr="Log Periodic Antenna">
            <a:extLst>
              <a:ext uri="{FF2B5EF4-FFF2-40B4-BE49-F238E27FC236}">
                <a16:creationId xmlns:a16="http://schemas.microsoft.com/office/drawing/2014/main" id="{183B09D8-4C9E-49C2-A96E-5DA256D1A9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6241" y="186769"/>
            <a:ext cx="3073512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845" name="Text Box 10"/>
          <p:cNvSpPr txBox="1">
            <a:spLocks noChangeArrowheads="1"/>
          </p:cNvSpPr>
          <p:nvPr/>
        </p:nvSpPr>
        <p:spPr bwMode="auto">
          <a:xfrm>
            <a:off x="395536" y="106617"/>
            <a:ext cx="7991475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cs-CZ" sz="2400" b="1" dirty="0">
                <a:solidFill>
                  <a:schemeClr val="accent2"/>
                </a:solidFill>
                <a:latin typeface="+mj-lt"/>
              </a:rPr>
              <a:t>Homogenita pole SAC, záznam z měřicího softwaru </a:t>
            </a: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D0A18216-1B80-45B8-A95E-10F62C3689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86859" y="3762801"/>
            <a:ext cx="4819461" cy="3095199"/>
          </a:xfrm>
          <a:prstGeom prst="rect">
            <a:avLst/>
          </a:prstGeom>
        </p:spPr>
      </p:pic>
      <p:pic>
        <p:nvPicPr>
          <p:cNvPr id="16" name="Obrázek 15">
            <a:extLst>
              <a:ext uri="{FF2B5EF4-FFF2-40B4-BE49-F238E27FC236}">
                <a16:creationId xmlns:a16="http://schemas.microsoft.com/office/drawing/2014/main" id="{DF653E32-E12F-46E8-A52A-2EBC01E59C2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35696" y="4857471"/>
            <a:ext cx="2191056" cy="2000529"/>
          </a:xfrm>
          <a:prstGeom prst="rect">
            <a:avLst/>
          </a:prstGeom>
        </p:spPr>
      </p:pic>
      <p:sp>
        <p:nvSpPr>
          <p:cNvPr id="17" name="TextovéPole 16">
            <a:extLst>
              <a:ext uri="{FF2B5EF4-FFF2-40B4-BE49-F238E27FC236}">
                <a16:creationId xmlns:a16="http://schemas.microsoft.com/office/drawing/2014/main" id="{314D3209-F960-4AA7-ADA6-1F15048651B7}"/>
              </a:ext>
            </a:extLst>
          </p:cNvPr>
          <p:cNvSpPr txBox="1"/>
          <p:nvPr/>
        </p:nvSpPr>
        <p:spPr>
          <a:xfrm>
            <a:off x="5410538" y="2833772"/>
            <a:ext cx="37334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/>
              <a:t>Polarizace je určena orientací elektrické složky rovinné vlny vůči zemskému povrchu.</a:t>
            </a:r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0A4C46B5-475D-46FE-84B3-9E5996D2F6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240" y="627261"/>
            <a:ext cx="7488832" cy="6164064"/>
          </a:xfrm>
          <a:prstGeom prst="rect">
            <a:avLst/>
          </a:prstGeom>
        </p:spPr>
      </p:pic>
      <p:sp>
        <p:nvSpPr>
          <p:cNvPr id="28675" name="Text Box 4">
            <a:extLst>
              <a:ext uri="{FF2B5EF4-FFF2-40B4-BE49-F238E27FC236}">
                <a16:creationId xmlns:a16="http://schemas.microsoft.com/office/drawing/2014/main" id="{78606423-6795-412F-BD52-4EBD9A1F56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70061"/>
            <a:ext cx="8686800" cy="457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cs-CZ" altLang="cs-CZ" b="1" dirty="0">
                <a:solidFill>
                  <a:schemeClr val="accent2"/>
                </a:solidFill>
                <a:latin typeface="+mj-lt"/>
              </a:rPr>
              <a:t>Blokový diagram typické sestavy pro test imunity</a:t>
            </a:r>
          </a:p>
        </p:txBody>
      </p:sp>
      <p:sp>
        <p:nvSpPr>
          <p:cNvPr id="157700" name="Text Box 5">
            <a:extLst>
              <a:ext uri="{FF2B5EF4-FFF2-40B4-BE49-F238E27FC236}">
                <a16:creationId xmlns:a16="http://schemas.microsoft.com/office/drawing/2014/main" id="{0083B813-AC83-40E6-9A16-09621597D6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192" y="4405612"/>
            <a:ext cx="2043336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0"/>
              </a:spcBef>
              <a:buFontTx/>
              <a:buNone/>
            </a:pPr>
            <a:r>
              <a:rPr lang="cs-CZ" altLang="cs-CZ" sz="1200" b="1" dirty="0">
                <a:solidFill>
                  <a:srgbClr val="FF0000"/>
                </a:solidFill>
                <a:latin typeface="+mn-lt"/>
              </a:rPr>
              <a:t>A</a:t>
            </a:r>
            <a:r>
              <a:rPr lang="cs-CZ" altLang="cs-CZ" sz="1200" b="1" dirty="0">
                <a:latin typeface="+mn-lt"/>
              </a:rPr>
              <a:t> výstup generátoru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cs-CZ" altLang="cs-CZ" sz="1200" b="1" dirty="0">
                <a:solidFill>
                  <a:srgbClr val="FF0000"/>
                </a:solidFill>
                <a:latin typeface="+mn-lt"/>
              </a:rPr>
              <a:t>B</a:t>
            </a:r>
            <a:r>
              <a:rPr lang="cs-CZ" altLang="cs-CZ" sz="1200" b="1" dirty="0">
                <a:latin typeface="+mn-lt"/>
              </a:rPr>
              <a:t> zisk zesilovače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cs-CZ" altLang="cs-CZ" sz="1200" b="1" dirty="0">
                <a:solidFill>
                  <a:srgbClr val="FF0000"/>
                </a:solidFill>
                <a:latin typeface="+mn-lt"/>
              </a:rPr>
              <a:t>C</a:t>
            </a:r>
            <a:r>
              <a:rPr lang="cs-CZ" altLang="cs-CZ" sz="1200" b="1" dirty="0">
                <a:latin typeface="+mn-lt"/>
              </a:rPr>
              <a:t> výstup generátoru + zisk zesilovače = úroveň signálu na vstupu antény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cs-CZ" altLang="cs-CZ" sz="1200" b="1" dirty="0">
                <a:solidFill>
                  <a:srgbClr val="FF0000"/>
                </a:solidFill>
                <a:latin typeface="+mn-lt"/>
              </a:rPr>
              <a:t>D</a:t>
            </a:r>
            <a:r>
              <a:rPr lang="cs-CZ" altLang="cs-CZ" sz="1200" b="1" dirty="0">
                <a:latin typeface="+mn-lt"/>
              </a:rPr>
              <a:t> vysílací faktor</a:t>
            </a:r>
            <a:br>
              <a:rPr lang="cs-CZ" altLang="cs-CZ" sz="1200" b="1" dirty="0">
                <a:latin typeface="+mn-lt"/>
              </a:rPr>
            </a:br>
            <a:r>
              <a:rPr lang="cs-CZ" altLang="cs-CZ" sz="1200" b="1" dirty="0">
                <a:latin typeface="+mn-lt"/>
              </a:rPr>
              <a:t>antény TAF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cs-CZ" altLang="cs-CZ" sz="1200" b="1" dirty="0">
                <a:solidFill>
                  <a:srgbClr val="FF0000"/>
                </a:solidFill>
                <a:latin typeface="+mn-lt"/>
              </a:rPr>
              <a:t>E</a:t>
            </a:r>
            <a:r>
              <a:rPr lang="cs-CZ" altLang="cs-CZ" sz="1200" b="1" dirty="0">
                <a:latin typeface="+mn-lt"/>
              </a:rPr>
              <a:t> intenzita vyzařovaného pole = vstupní signál</a:t>
            </a:r>
            <a:br>
              <a:rPr lang="cs-CZ" altLang="cs-CZ" sz="1200" b="1" dirty="0">
                <a:latin typeface="+mn-lt"/>
              </a:rPr>
            </a:br>
            <a:r>
              <a:rPr lang="cs-CZ" altLang="cs-CZ" sz="1200" b="1" dirty="0">
                <a:latin typeface="+mn-lt"/>
              </a:rPr>
              <a:t>do antény + TAF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ovéPole 6">
                <a:extLst>
                  <a:ext uri="{FF2B5EF4-FFF2-40B4-BE49-F238E27FC236}">
                    <a16:creationId xmlns:a16="http://schemas.microsoft.com/office/drawing/2014/main" id="{2B3F7F52-9D50-46A0-9EE6-2456098C2ECE}"/>
                  </a:ext>
                </a:extLst>
              </p:cNvPr>
              <p:cNvSpPr txBox="1"/>
              <p:nvPr/>
            </p:nvSpPr>
            <p:spPr>
              <a:xfrm>
                <a:off x="4144104" y="5726326"/>
                <a:ext cx="4851648" cy="55162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cs-CZ" sz="14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cs-CZ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cs-CZ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cs-CZ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cs-CZ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𝑈</m:t>
                            </m:r>
                          </m:e>
                          <m:sup>
                            <m:r>
                              <a:rPr lang="cs-CZ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cs-CZ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50</m:t>
                        </m:r>
                        <m:r>
                          <m:rPr>
                            <m:sty m:val="p"/>
                          </m:rPr>
                          <a:rPr lang="el-GR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Ω</m:t>
                        </m:r>
                        <m:r>
                          <a:rPr lang="cs-CZ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den>
                    </m:f>
                  </m:oMath>
                </a14:m>
                <a:r>
                  <a:rPr lang="cs-CZ" sz="1400" dirty="0"/>
                  <a:t> </a:t>
                </a:r>
                <a:r>
                  <a:rPr lang="cs-CZ" sz="1200" dirty="0"/>
                  <a:t>pro </a:t>
                </a:r>
                <a:r>
                  <a:rPr lang="cs-CZ" sz="1200" i="1" dirty="0"/>
                  <a:t>P</a:t>
                </a:r>
                <a:r>
                  <a:rPr lang="cs-CZ" sz="1200" dirty="0"/>
                  <a:t> v </a:t>
                </a:r>
                <a:r>
                  <a:rPr lang="cs-CZ" sz="1200" dirty="0" err="1"/>
                  <a:t>mW</a:t>
                </a:r>
                <a:r>
                  <a:rPr lang="cs-CZ" sz="1200" dirty="0"/>
                  <a:t> a </a:t>
                </a:r>
                <a:r>
                  <a:rPr lang="cs-CZ" sz="1200" i="1" dirty="0"/>
                  <a:t>U</a:t>
                </a:r>
                <a:r>
                  <a:rPr lang="cs-CZ" sz="1200" dirty="0"/>
                  <a:t> v </a:t>
                </a:r>
                <a:r>
                  <a:rPr lang="el-GR" sz="1200" dirty="0"/>
                  <a:t>μ</a:t>
                </a:r>
                <a:r>
                  <a:rPr lang="cs-CZ" sz="1200" dirty="0"/>
                  <a:t>V při přechodu na dB platí </a:t>
                </a:r>
                <a14:m>
                  <m:oMath xmlns:m="http://schemas.openxmlformats.org/officeDocument/2006/math">
                    <m:r>
                      <a:rPr lang="cs-CZ" sz="1400" b="0" i="1" smtClean="0">
                        <a:latin typeface="Cambria Math" panose="02040503050406030204" pitchFamily="18" charset="0"/>
                      </a:rPr>
                      <m:t>10</m:t>
                    </m:r>
                    <m:func>
                      <m:funcPr>
                        <m:ctrlPr>
                          <a:rPr lang="cs-CZ" sz="14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cs-CZ" sz="1400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cs-CZ" sz="14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cs-CZ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+10</m:t>
                        </m:r>
                        <m:func>
                          <m:funcPr>
                            <m:ctrlPr>
                              <a:rPr lang="cs-CZ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cs-CZ" sz="14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sSup>
                              <m:sSupPr>
                                <m:ctrlPr>
                                  <a:rPr lang="cs-CZ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cs-CZ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10</m:t>
                                </m:r>
                              </m:e>
                              <m:sup>
                                <m:r>
                                  <a:rPr lang="cs-CZ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−3</m:t>
                                </m:r>
                              </m:sup>
                            </m:sSup>
                            <m:r>
                              <a:rPr lang="cs-CZ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=20</m:t>
                            </m:r>
                            <m:func>
                              <m:funcPr>
                                <m:ctrlPr>
                                  <a:rPr lang="cs-CZ" sz="1400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cs-CZ" sz="1400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fName>
                              <m:e>
                                <m:r>
                                  <a:rPr lang="cs-CZ" sz="1400" i="1" smtClean="0">
                                    <a:latin typeface="Cambria Math" panose="02040503050406030204" pitchFamily="18" charset="0"/>
                                  </a:rPr>
                                  <m:t>𝑈</m:t>
                                </m:r>
                                <m:r>
                                  <a:rPr lang="cs-CZ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+10</m:t>
                                </m:r>
                                <m:func>
                                  <m:funcPr>
                                    <m:ctrlPr>
                                      <a:rPr lang="cs-CZ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cs-CZ" sz="140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log</m:t>
                                    </m:r>
                                  </m:fName>
                                  <m:e>
                                    <m:sSup>
                                      <m:sSupPr>
                                        <m:ctrlPr>
                                          <a:rPr lang="cs-CZ" sz="140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d>
                                          <m:dPr>
                                            <m:ctrlPr>
                                              <a:rPr lang="cs-CZ" sz="1400" i="1" smtClean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sSup>
                                              <m:sSupPr>
                                                <m:ctrlPr>
                                                  <a:rPr lang="cs-CZ" sz="1400" i="1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r>
                                                  <a:rPr lang="cs-CZ" sz="1400" i="1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  <m:t>10</m:t>
                                                </m:r>
                                              </m:e>
                                              <m:sup>
                                                <m:r>
                                                  <a:rPr lang="cs-CZ" sz="1400" i="1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  <m:t>−6</m:t>
                                                </m:r>
                                              </m:sup>
                                            </m:sSup>
                                          </m:e>
                                        </m:d>
                                      </m:e>
                                      <m:sup>
                                        <m:r>
                                          <a:rPr lang="cs-CZ" sz="14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  <m:r>
                                      <a:rPr lang="cs-CZ" sz="14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cs-CZ" sz="1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10</m:t>
                                    </m:r>
                                    <m:func>
                                      <m:funcPr>
                                        <m:ctrlPr>
                                          <a:rPr lang="cs-CZ" sz="14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funcPr>
                                      <m:fName>
                                        <m:r>
                                          <m:rPr>
                                            <m:sty m:val="p"/>
                                          </m:rPr>
                                          <a:rPr lang="cs-CZ" sz="1400" b="0" i="0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log</m:t>
                                        </m:r>
                                      </m:fName>
                                      <m:e>
                                        <m:r>
                                          <a:rPr lang="cs-CZ" sz="14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50</m:t>
                                        </m:r>
                                      </m:e>
                                    </m:func>
                                  </m:e>
                                </m:func>
                              </m:e>
                            </m:func>
                          </m:e>
                        </m:func>
                      </m:e>
                    </m:func>
                  </m:oMath>
                </a14:m>
                <a:endParaRPr lang="cs-CZ" sz="1400" dirty="0"/>
              </a:p>
            </p:txBody>
          </p:sp>
        </mc:Choice>
        <mc:Fallback xmlns="">
          <p:sp>
            <p:nvSpPr>
              <p:cNvPr id="7" name="TextovéPole 6">
                <a:extLst>
                  <a:ext uri="{FF2B5EF4-FFF2-40B4-BE49-F238E27FC236}">
                    <a16:creationId xmlns:a16="http://schemas.microsoft.com/office/drawing/2014/main" id="{2B3F7F52-9D50-46A0-9EE6-2456098C2E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4104" y="5726326"/>
                <a:ext cx="4851648" cy="551626"/>
              </a:xfrm>
              <a:prstGeom prst="rect">
                <a:avLst/>
              </a:prstGeom>
              <a:blipFill>
                <a:blip r:embed="rId4"/>
                <a:stretch>
                  <a:fillRect l="-1256" b="-13187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ovéPole 7">
                <a:extLst>
                  <a:ext uri="{FF2B5EF4-FFF2-40B4-BE49-F238E27FC236}">
                    <a16:creationId xmlns:a16="http://schemas.microsoft.com/office/drawing/2014/main" id="{EC1468D9-A5F7-4399-A778-0EE1127DD3C2}"/>
                  </a:ext>
                </a:extLst>
              </p:cNvPr>
              <p:cNvSpPr txBox="1"/>
              <p:nvPr/>
            </p:nvSpPr>
            <p:spPr>
              <a:xfrm>
                <a:off x="3959656" y="6230739"/>
                <a:ext cx="352839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cs-CZ" sz="1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cs-CZ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cs-CZ" sz="1400" b="0" i="1" smtClean="0">
                              <a:latin typeface="Cambria Math" panose="02040503050406030204" pitchFamily="18" charset="0"/>
                            </a:rPr>
                            <m:t>𝑑𝐵𝑚</m:t>
                          </m:r>
                        </m:e>
                      </m:d>
                      <m:r>
                        <a:rPr lang="cs-CZ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cs-CZ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30=</m:t>
                      </m:r>
                      <m:r>
                        <a:rPr lang="cs-CZ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𝑈</m:t>
                      </m:r>
                      <m:d>
                        <m:dPr>
                          <m:ctrlPr>
                            <a:rPr lang="cs-CZ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cs-CZ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𝑑𝐵</m:t>
                          </m:r>
                          <m:r>
                            <a:rPr lang="cs-CZ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  <m:r>
                            <a:rPr lang="cs-CZ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</m:e>
                      </m:d>
                      <m:r>
                        <a:rPr lang="cs-CZ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−120−17</m:t>
                      </m:r>
                    </m:oMath>
                  </m:oMathPara>
                </a14:m>
                <a:endParaRPr lang="cs-CZ" sz="1400" b="0" dirty="0"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cs-CZ" sz="1400" b="1" i="1" smtClean="0">
                          <a:latin typeface="Cambria Math" panose="02040503050406030204" pitchFamily="18" charset="0"/>
                        </a:rPr>
                        <m:t>𝑷</m:t>
                      </m:r>
                      <m:d>
                        <m:dPr>
                          <m:ctrlPr>
                            <a:rPr lang="cs-CZ" sz="14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cs-CZ" sz="1400" b="1" i="1" smtClean="0">
                              <a:latin typeface="Cambria Math" panose="02040503050406030204" pitchFamily="18" charset="0"/>
                            </a:rPr>
                            <m:t>𝒅𝑩𝒎</m:t>
                          </m:r>
                        </m:e>
                      </m:d>
                      <m:r>
                        <a:rPr lang="cs-CZ" sz="1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cs-CZ" sz="1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𝑼</m:t>
                      </m:r>
                      <m:d>
                        <m:dPr>
                          <m:ctrlPr>
                            <a:rPr lang="cs-CZ" sz="1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cs-CZ" sz="1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𝒅𝑩</m:t>
                          </m:r>
                          <m:r>
                            <a:rPr lang="cs-CZ" sz="1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𝝁</m:t>
                          </m:r>
                          <m:r>
                            <a:rPr lang="cs-CZ" sz="1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𝑽</m:t>
                          </m:r>
                        </m:e>
                      </m:d>
                      <m:r>
                        <a:rPr lang="cs-CZ" sz="1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cs-CZ" sz="1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𝟏𝟎𝟕</m:t>
                      </m:r>
                    </m:oMath>
                  </m:oMathPara>
                </a14:m>
                <a:endParaRPr lang="cs-CZ" sz="1400" b="1" dirty="0"/>
              </a:p>
            </p:txBody>
          </p:sp>
        </mc:Choice>
        <mc:Fallback xmlns="">
          <p:sp>
            <p:nvSpPr>
              <p:cNvPr id="8" name="TextovéPole 7">
                <a:extLst>
                  <a:ext uri="{FF2B5EF4-FFF2-40B4-BE49-F238E27FC236}">
                    <a16:creationId xmlns:a16="http://schemas.microsoft.com/office/drawing/2014/main" id="{EC1468D9-A5F7-4399-A778-0EE1127DD3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9656" y="6230739"/>
                <a:ext cx="3528392" cy="523220"/>
              </a:xfrm>
              <a:prstGeom prst="rect">
                <a:avLst/>
              </a:prstGeom>
              <a:blipFill>
                <a:blip r:embed="rId5"/>
                <a:stretch>
                  <a:fillRect b="-5814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Obdélník: se zakulacenými rohy 1">
            <a:extLst>
              <a:ext uri="{FF2B5EF4-FFF2-40B4-BE49-F238E27FC236}">
                <a16:creationId xmlns:a16="http://schemas.microsoft.com/office/drawing/2014/main" id="{1203587C-4589-4E51-91BE-6C3617330648}"/>
              </a:ext>
            </a:extLst>
          </p:cNvPr>
          <p:cNvSpPr/>
          <p:nvPr/>
        </p:nvSpPr>
        <p:spPr>
          <a:xfrm>
            <a:off x="3584482" y="6081824"/>
            <a:ext cx="483461" cy="196127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" name="Šipka: nahoru 2">
            <a:extLst>
              <a:ext uri="{FF2B5EF4-FFF2-40B4-BE49-F238E27FC236}">
                <a16:creationId xmlns:a16="http://schemas.microsoft.com/office/drawing/2014/main" id="{716A8A87-E1FA-4AFB-BAAE-F8CDDBE98EA7}"/>
              </a:ext>
            </a:extLst>
          </p:cNvPr>
          <p:cNvSpPr/>
          <p:nvPr/>
        </p:nvSpPr>
        <p:spPr>
          <a:xfrm rot="4112358">
            <a:off x="3958060" y="5890022"/>
            <a:ext cx="76160" cy="288032"/>
          </a:xfrm>
          <a:prstGeom prst="upArrow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8377EFCE-8D61-4C89-9C23-AB7E5FCC8F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7386" y="784382"/>
            <a:ext cx="6671267" cy="5823688"/>
          </a:xfrm>
          <a:prstGeom prst="rect">
            <a:avLst/>
          </a:prstGeom>
        </p:spPr>
      </p:pic>
      <p:sp>
        <p:nvSpPr>
          <p:cNvPr id="29702" name="Text Box 6">
            <a:extLst>
              <a:ext uri="{FF2B5EF4-FFF2-40B4-BE49-F238E27FC236}">
                <a16:creationId xmlns:a16="http://schemas.microsoft.com/office/drawing/2014/main" id="{D3D85A86-BBB6-437D-8CEA-1D6F5C4177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205619"/>
            <a:ext cx="8686800" cy="457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cs-CZ" altLang="cs-CZ" b="1" dirty="0">
                <a:solidFill>
                  <a:schemeClr val="accent2"/>
                </a:solidFill>
                <a:latin typeface="+mn-lt"/>
              </a:rPr>
              <a:t>Grafické zobrazení úrovně testovacího signálu</a:t>
            </a:r>
          </a:p>
        </p:txBody>
      </p:sp>
      <p:grpSp>
        <p:nvGrpSpPr>
          <p:cNvPr id="5" name="Skupina 4">
            <a:extLst>
              <a:ext uri="{FF2B5EF4-FFF2-40B4-BE49-F238E27FC236}">
                <a16:creationId xmlns:a16="http://schemas.microsoft.com/office/drawing/2014/main" id="{E62FB972-C094-450B-8CC1-38D700C0505B}"/>
              </a:ext>
            </a:extLst>
          </p:cNvPr>
          <p:cNvGrpSpPr/>
          <p:nvPr/>
        </p:nvGrpSpPr>
        <p:grpSpPr>
          <a:xfrm>
            <a:off x="107504" y="706572"/>
            <a:ext cx="2952328" cy="5579091"/>
            <a:chOff x="107504" y="706572"/>
            <a:chExt cx="2952328" cy="557909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699" name="Text Box 3">
                  <a:extLst>
                    <a:ext uri="{FF2B5EF4-FFF2-40B4-BE49-F238E27FC236}">
                      <a16:creationId xmlns:a16="http://schemas.microsoft.com/office/drawing/2014/main" id="{75E56223-B0AA-46F2-BADB-C26B6C6DD11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07504" y="706572"/>
                  <a:ext cx="2952328" cy="557909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  <a:defRPr/>
                  </a:pPr>
                  <a:r>
                    <a:rPr lang="cs-CZ" altLang="cs-CZ" sz="1200" b="1" dirty="0">
                      <a:latin typeface="+mn-lt"/>
                    </a:rPr>
                    <a:t>Nastavení potřebné úrovně signálu</a:t>
                  </a:r>
                  <a:br>
                    <a:rPr lang="cs-CZ" altLang="cs-CZ" sz="1200" b="1" dirty="0">
                      <a:latin typeface="+mn-lt"/>
                    </a:rPr>
                  </a:br>
                  <a:r>
                    <a:rPr lang="cs-CZ" altLang="cs-CZ" sz="1200" b="1" dirty="0">
                      <a:latin typeface="+mn-lt"/>
                    </a:rPr>
                    <a:t>na generátoru směrem zprava doleva pro </a:t>
                  </a:r>
                  <a:r>
                    <a:rPr lang="cs-CZ" altLang="cs-CZ" sz="1200" b="1" i="1" dirty="0">
                      <a:latin typeface="+mn-lt"/>
                    </a:rPr>
                    <a:t>f</a:t>
                  </a:r>
                  <a:r>
                    <a:rPr lang="cs-CZ" altLang="cs-CZ" sz="1200" b="1" dirty="0">
                      <a:latin typeface="+mn-lt"/>
                    </a:rPr>
                    <a:t> = 100 MHz a požadovanou intenzitu pole 10 V/m</a:t>
                  </a:r>
                </a:p>
                <a:p>
                  <a:pPr eaLnBrk="1" hangingPunct="1">
                    <a:spcBef>
                      <a:spcPct val="50000"/>
                    </a:spcBef>
                    <a:defRPr/>
                  </a:pPr>
                  <a:endParaRPr lang="cs-CZ" altLang="cs-CZ" sz="1200" b="1" dirty="0">
                    <a:latin typeface="+mn-lt"/>
                  </a:endParaRPr>
                </a:p>
                <a:p>
                  <a:pPr eaLnBrk="1" hangingPunct="1">
                    <a:spcBef>
                      <a:spcPct val="50000"/>
                    </a:spcBef>
                    <a:defRPr/>
                  </a:pPr>
                  <a:r>
                    <a:rPr lang="cs-CZ" altLang="cs-CZ" sz="1200" dirty="0">
                      <a:latin typeface="+mn-lt"/>
                    </a:rPr>
                    <a:t>Požadovaná úroveň zkušebního pole</a:t>
                  </a:r>
                  <a:br>
                    <a:rPr lang="cs-CZ" altLang="cs-CZ" sz="1200" dirty="0">
                      <a:latin typeface="+mn-lt"/>
                    </a:rPr>
                  </a:br>
                  <a:r>
                    <a:rPr lang="cs-CZ" altLang="cs-CZ" sz="1200" dirty="0">
                      <a:latin typeface="+mn-lt"/>
                    </a:rPr>
                    <a:t>v </a:t>
                  </a:r>
                  <a:r>
                    <a:rPr lang="cs-CZ" altLang="cs-CZ" sz="1200" dirty="0" err="1">
                      <a:latin typeface="+mn-lt"/>
                    </a:rPr>
                    <a:t>dBμV</a:t>
                  </a:r>
                  <a:r>
                    <a:rPr lang="cs-CZ" altLang="cs-CZ" sz="1200" dirty="0">
                      <a:latin typeface="+mn-lt"/>
                    </a:rPr>
                    <a:t>:</a:t>
                  </a:r>
                </a:p>
                <a:p>
                  <a:pPr eaLnBrk="1" hangingPunct="1">
                    <a:spcBef>
                      <a:spcPct val="5000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cs-CZ" altLang="cs-CZ" sz="1200" b="0" i="1" smtClean="0">
                            <a:latin typeface="Cambria Math" panose="02040503050406030204" pitchFamily="18" charset="0"/>
                          </a:rPr>
                          <m:t>20</m:t>
                        </m:r>
                        <m:func>
                          <m:funcPr>
                            <m:ctrlPr>
                              <a:rPr lang="cs-CZ" altLang="cs-CZ" sz="12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cs-CZ" altLang="cs-CZ" sz="1200" b="0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f>
                              <m:fPr>
                                <m:ctrlPr>
                                  <a:rPr lang="cs-CZ" altLang="cs-CZ" sz="1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cs-CZ" altLang="cs-CZ" sz="1200" b="1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𝟏𝟎</m:t>
                                </m:r>
                                <m:r>
                                  <a:rPr lang="cs-CZ" altLang="cs-CZ" sz="1200" b="1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num>
                              <m:den>
                                <m:sSup>
                                  <m:sSupPr>
                                    <m:ctrlPr>
                                      <a:rPr lang="cs-CZ" altLang="cs-CZ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cs-CZ" altLang="cs-CZ" sz="1200" b="0" i="1" smtClean="0"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cs-CZ" altLang="cs-CZ" sz="1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−6</m:t>
                                    </m:r>
                                  </m:sup>
                                </m:sSup>
                              </m:den>
                            </m:f>
                            <m:r>
                              <a:rPr lang="cs-CZ" altLang="cs-CZ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=20 </m:t>
                            </m:r>
                            <m:r>
                              <a:rPr lang="cs-CZ" altLang="cs-CZ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𝑑𝐵𝑉</m:t>
                            </m:r>
                            <m:r>
                              <a:rPr lang="cs-CZ" altLang="cs-CZ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/</m:t>
                            </m:r>
                            <m:r>
                              <a:rPr lang="cs-CZ" altLang="cs-CZ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𝑚</m:t>
                            </m:r>
                            <m:r>
                              <a:rPr lang="cs-CZ" altLang="cs-CZ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=140 </m:t>
                            </m:r>
                            <m:f>
                              <m:fPr>
                                <m:type m:val="lin"/>
                                <m:ctrlPr>
                                  <a:rPr lang="cs-CZ" altLang="cs-CZ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cs-CZ" altLang="cs-CZ" sz="1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𝑑𝐵</m:t>
                                </m:r>
                                <m:r>
                                  <a:rPr lang="cs-CZ" altLang="cs-CZ" sz="1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𝜇</m:t>
                                </m:r>
                                <m:r>
                                  <a:rPr lang="cs-CZ" altLang="cs-CZ" sz="1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𝑉</m:t>
                                </m:r>
                              </m:num>
                              <m:den>
                                <m:r>
                                  <a:rPr lang="cs-CZ" altLang="cs-CZ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𝑚</m:t>
                                </m:r>
                              </m:den>
                            </m:f>
                          </m:e>
                        </m:func>
                      </m:oMath>
                    </m:oMathPara>
                  </a14:m>
                  <a:endParaRPr lang="cs-CZ" altLang="cs-CZ" sz="1200" dirty="0">
                    <a:latin typeface="+mn-lt"/>
                  </a:endParaRPr>
                </a:p>
                <a:p>
                  <a:pPr eaLnBrk="1" hangingPunct="1">
                    <a:spcBef>
                      <a:spcPct val="50000"/>
                    </a:spcBef>
                    <a:defRPr/>
                  </a:pPr>
                  <a:endParaRPr lang="cs-CZ" altLang="cs-CZ" sz="1200" dirty="0">
                    <a:latin typeface="+mn-lt"/>
                  </a:endParaRPr>
                </a:p>
                <a:p>
                  <a:pPr eaLnBrk="1" hangingPunct="1">
                    <a:spcBef>
                      <a:spcPct val="50000"/>
                    </a:spcBef>
                    <a:defRPr/>
                  </a:pPr>
                  <a:r>
                    <a:rPr lang="cs-CZ" altLang="cs-CZ" sz="1200" dirty="0">
                      <a:latin typeface="+mn-lt"/>
                    </a:rPr>
                    <a:t>Na 100 MHz je TAF = ‒ 8,66 dB tedy vstupní napětí do antény musí být:</a:t>
                  </a:r>
                </a:p>
                <a:p>
                  <a:pPr eaLnBrk="1" hangingPunct="1">
                    <a:spcBef>
                      <a:spcPct val="50000"/>
                    </a:spcBef>
                    <a:defRPr/>
                  </a:pPr>
                  <a:r>
                    <a:rPr lang="cs-CZ" altLang="cs-CZ" sz="1200" i="1" dirty="0" err="1">
                      <a:latin typeface="+mn-lt"/>
                    </a:rPr>
                    <a:t>U</a:t>
                  </a:r>
                  <a:r>
                    <a:rPr lang="cs-CZ" altLang="cs-CZ" sz="1200" i="1" baseline="-25000" dirty="0" err="1">
                      <a:latin typeface="+mn-lt"/>
                    </a:rPr>
                    <a:t>in</a:t>
                  </a:r>
                  <a:r>
                    <a:rPr lang="cs-CZ" altLang="cs-CZ" sz="1200" i="1" dirty="0">
                      <a:latin typeface="+mn-lt"/>
                    </a:rPr>
                    <a:t> = </a:t>
                  </a:r>
                  <a:r>
                    <a:rPr lang="cs-CZ" altLang="cs-CZ" sz="1200" dirty="0">
                      <a:latin typeface="+mn-lt"/>
                    </a:rPr>
                    <a:t>140 ‒ (‒ 8,86) = 148,86 dB</a:t>
                  </a:r>
                  <a:r>
                    <a:rPr lang="el-GR" altLang="cs-CZ" sz="1200" dirty="0">
                      <a:latin typeface="+mn-lt"/>
                    </a:rPr>
                    <a:t>μ</a:t>
                  </a:r>
                  <a:r>
                    <a:rPr lang="cs-CZ" altLang="cs-CZ" sz="1200" dirty="0">
                      <a:latin typeface="+mn-lt"/>
                    </a:rPr>
                    <a:t>V</a:t>
                  </a:r>
                </a:p>
                <a:p>
                  <a:pPr eaLnBrk="1" hangingPunct="1">
                    <a:spcBef>
                      <a:spcPct val="50000"/>
                    </a:spcBef>
                    <a:defRPr/>
                  </a:pPr>
                  <a:r>
                    <a:rPr lang="cs-CZ" altLang="cs-CZ" sz="1200" dirty="0">
                      <a:latin typeface="+mn-lt"/>
                    </a:rPr>
                    <a:t>Poznámka: TAF vyjadřuje ztrátu na anténě a vzdálenosti, dodaný výkon musí být o ni navýšen.</a:t>
                  </a:r>
                </a:p>
                <a:p>
                  <a:pPr eaLnBrk="1" hangingPunct="1">
                    <a:spcBef>
                      <a:spcPct val="50000"/>
                    </a:spcBef>
                    <a:defRPr/>
                  </a:pPr>
                  <a:endParaRPr lang="cs-CZ" altLang="cs-CZ" sz="1200" dirty="0">
                    <a:latin typeface="+mn-lt"/>
                  </a:endParaRPr>
                </a:p>
                <a:p>
                  <a:pPr eaLnBrk="1" hangingPunct="1">
                    <a:spcBef>
                      <a:spcPts val="1200"/>
                    </a:spcBef>
                    <a:defRPr/>
                  </a:pPr>
                  <a:r>
                    <a:rPr lang="cs-CZ" altLang="cs-CZ" sz="1200" dirty="0">
                      <a:latin typeface="+mn-lt"/>
                    </a:rPr>
                    <a:t>Pokud potřebujeme vstupní napětí</a:t>
                  </a:r>
                  <a:br>
                    <a:rPr lang="cs-CZ" altLang="cs-CZ" sz="1200" dirty="0">
                      <a:latin typeface="+mn-lt"/>
                    </a:rPr>
                  </a:br>
                  <a:r>
                    <a:rPr lang="cs-CZ" altLang="cs-CZ" sz="1200" dirty="0">
                      <a:latin typeface="+mn-lt"/>
                    </a:rPr>
                    <a:t>na anténě 148,86 dB</a:t>
                  </a:r>
                  <a:r>
                    <a:rPr lang="el-GR" altLang="cs-CZ" sz="1200" dirty="0">
                      <a:latin typeface="+mn-lt"/>
                    </a:rPr>
                    <a:t>μ</a:t>
                  </a:r>
                  <a:r>
                    <a:rPr lang="cs-CZ" altLang="cs-CZ" sz="1200" dirty="0">
                      <a:latin typeface="+mn-lt"/>
                    </a:rPr>
                    <a:t>V a zisk zesilovače je pro 100 MHz 47dB, tak samotný výstup signálového generátoru = vstupní napětí </a:t>
                  </a:r>
                  <a:r>
                    <a:rPr lang="cs-CZ" altLang="cs-CZ" sz="1200" i="1" dirty="0" err="1">
                      <a:latin typeface="+mn-lt"/>
                    </a:rPr>
                    <a:t>U</a:t>
                  </a:r>
                  <a:r>
                    <a:rPr lang="cs-CZ" altLang="cs-CZ" sz="1200" i="1" baseline="-25000" dirty="0" err="1">
                      <a:latin typeface="+mn-lt"/>
                    </a:rPr>
                    <a:t>in</a:t>
                  </a:r>
                  <a:r>
                    <a:rPr lang="cs-CZ" altLang="cs-CZ" sz="1200" dirty="0">
                      <a:latin typeface="+mn-lt"/>
                    </a:rPr>
                    <a:t> do antény mínus zisk zesilovače = 148,86 – 47 = 101,86 dB</a:t>
                  </a:r>
                  <a:r>
                    <a:rPr lang="el-GR" altLang="cs-CZ" sz="1200" dirty="0">
                      <a:latin typeface="+mn-lt"/>
                    </a:rPr>
                    <a:t>μ</a:t>
                  </a:r>
                  <a:r>
                    <a:rPr lang="cs-CZ" altLang="cs-CZ" sz="1200" dirty="0">
                      <a:latin typeface="+mn-lt"/>
                    </a:rPr>
                    <a:t>V = 123 </a:t>
                  </a:r>
                  <a:r>
                    <a:rPr lang="cs-CZ" altLang="cs-CZ" sz="1200" dirty="0" err="1">
                      <a:latin typeface="+mn-lt"/>
                    </a:rPr>
                    <a:t>mV</a:t>
                  </a:r>
                  <a:endParaRPr lang="cs-CZ" altLang="cs-CZ" sz="1200" dirty="0">
                    <a:latin typeface="+mn-lt"/>
                  </a:endParaRPr>
                </a:p>
                <a:p>
                  <a:pPr eaLnBrk="1" hangingPunct="1">
                    <a:spcBef>
                      <a:spcPct val="50000"/>
                    </a:spcBef>
                    <a:defRPr/>
                  </a:pPr>
                  <a:endParaRPr lang="cs-CZ" altLang="cs-CZ" sz="1200" dirty="0">
                    <a:latin typeface="+mn-lt"/>
                  </a:endParaRPr>
                </a:p>
              </p:txBody>
            </p:sp>
          </mc:Choice>
          <mc:Fallback xmlns="">
            <p:sp>
              <p:nvSpPr>
                <p:cNvPr id="29699" name="Text Box 3">
                  <a:extLst>
                    <a:ext uri="{FF2B5EF4-FFF2-40B4-BE49-F238E27FC236}">
                      <a16:creationId xmlns:a16="http://schemas.microsoft.com/office/drawing/2014/main" id="{75E56223-B0AA-46F2-BADB-C26B6C6DD11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07504" y="706572"/>
                  <a:ext cx="2952328" cy="5579091"/>
                </a:xfrm>
                <a:prstGeom prst="rect">
                  <a:avLst/>
                </a:prstGeom>
                <a:blipFill>
                  <a:blip r:embed="rId4"/>
                  <a:stretch>
                    <a:fillRect l="-207" t="-219" r="-8058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cs-CZ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" name="Ovál 1">
              <a:extLst>
                <a:ext uri="{FF2B5EF4-FFF2-40B4-BE49-F238E27FC236}">
                  <a16:creationId xmlns:a16="http://schemas.microsoft.com/office/drawing/2014/main" id="{12B87055-D917-42C5-AAA5-A21099BC2CAA}"/>
                </a:ext>
              </a:extLst>
            </p:cNvPr>
            <p:cNvSpPr/>
            <p:nvPr/>
          </p:nvSpPr>
          <p:spPr>
            <a:xfrm>
              <a:off x="228600" y="1484784"/>
              <a:ext cx="252000" cy="252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cs-CZ" dirty="0"/>
                <a:t>1</a:t>
              </a:r>
            </a:p>
          </p:txBody>
        </p:sp>
        <p:sp>
          <p:nvSpPr>
            <p:cNvPr id="9" name="Ovál 8">
              <a:extLst>
                <a:ext uri="{FF2B5EF4-FFF2-40B4-BE49-F238E27FC236}">
                  <a16:creationId xmlns:a16="http://schemas.microsoft.com/office/drawing/2014/main" id="{A538C087-E4E0-40A8-AD4D-9A4B83FD7525}"/>
                </a:ext>
              </a:extLst>
            </p:cNvPr>
            <p:cNvSpPr/>
            <p:nvPr/>
          </p:nvSpPr>
          <p:spPr>
            <a:xfrm>
              <a:off x="228600" y="2635484"/>
              <a:ext cx="252000" cy="252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cs-CZ" dirty="0"/>
                <a:t>2</a:t>
              </a:r>
            </a:p>
          </p:txBody>
        </p:sp>
        <p:sp>
          <p:nvSpPr>
            <p:cNvPr id="12" name="Ovál 11">
              <a:extLst>
                <a:ext uri="{FF2B5EF4-FFF2-40B4-BE49-F238E27FC236}">
                  <a16:creationId xmlns:a16="http://schemas.microsoft.com/office/drawing/2014/main" id="{F57D78F4-831C-4F89-B8AF-AB0F166A3088}"/>
                </a:ext>
              </a:extLst>
            </p:cNvPr>
            <p:cNvSpPr/>
            <p:nvPr/>
          </p:nvSpPr>
          <p:spPr>
            <a:xfrm>
              <a:off x="228600" y="4293096"/>
              <a:ext cx="252000" cy="252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cs-CZ" dirty="0"/>
                <a:t>3</a:t>
              </a:r>
            </a:p>
          </p:txBody>
        </p:sp>
      </p:grpSp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4">
            <a:extLst>
              <a:ext uri="{FF2B5EF4-FFF2-40B4-BE49-F238E27FC236}">
                <a16:creationId xmlns:a16="http://schemas.microsoft.com/office/drawing/2014/main" id="{77D98B8D-7BF6-4487-A529-7E3764B46AE3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685799" y="1234392"/>
            <a:ext cx="7772400" cy="511175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cs-CZ" altLang="cs-CZ" sz="2000" dirty="0">
                <a:solidFill>
                  <a:srgbClr val="000000"/>
                </a:solidFill>
              </a:rPr>
              <a:t>Při zkoušce odolnosti se zkoušené zařízení umísťuje tak, aby jeho čelní stěna byla umístěna v kalibrované ploše homogenního pole, přičemž se takto postupně vystřídají všechny čtyři strany zařízení, a to při obou </a:t>
            </a:r>
            <a:r>
              <a:rPr lang="cs-CZ" altLang="cs-CZ" sz="2000" i="1" dirty="0">
                <a:solidFill>
                  <a:srgbClr val="000000"/>
                </a:solidFill>
              </a:rPr>
              <a:t>polarizacích testovacího pole (horizontální a vertikální poloha antény).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endParaRPr lang="cs-CZ" altLang="cs-CZ" sz="2000" dirty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cs-CZ" altLang="cs-CZ" sz="2000" dirty="0">
                <a:solidFill>
                  <a:srgbClr val="000000"/>
                </a:solidFill>
              </a:rPr>
              <a:t>Je-li plocha některé čelní stěny zařízení větší než kalibrovaná plocha homogenního pole 1,5 </a:t>
            </a:r>
            <a:r>
              <a:rPr lang="cs-CZ" altLang="cs-CZ" sz="2000" dirty="0">
                <a:solidFill>
                  <a:srgbClr val="000000"/>
                </a:solidFill>
                <a:cs typeface="Arial" panose="020B0604020202020204" pitchFamily="34" charset="0"/>
              </a:rPr>
              <a:t>x</a:t>
            </a:r>
            <a:r>
              <a:rPr lang="cs-CZ" altLang="cs-CZ" sz="2000" dirty="0">
                <a:solidFill>
                  <a:srgbClr val="000000"/>
                </a:solidFill>
              </a:rPr>
              <a:t> 1,5 m, je nutno uskutečnit řadu zkoušek odolnosti postupným ozařováním dílčích částí čelní plochy nepřesahujících rozměry použité kalibrované plochy.</a:t>
            </a:r>
            <a:endParaRPr lang="cs-CZ" altLang="cs-CZ" sz="2000" dirty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endParaRPr lang="cs-CZ" altLang="cs-CZ" sz="2000" dirty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cs-CZ" altLang="cs-CZ" sz="2000" dirty="0">
                <a:solidFill>
                  <a:srgbClr val="000000"/>
                </a:solidFill>
              </a:rPr>
              <a:t>Při zkoušce musí být použita stejná anténa, stejné kabely a celkově stejná úprava zkušebny jako při její předchozí kalibraci. I malá přemístění antén, spojovacích kabelů a dalších částí uvnitř zkušebního prostoru mohou mít značný vliv na rozložení elektromagnetického pole ve zkušebně a tím i na výsledky zkoušek odolnosti.</a:t>
            </a:r>
            <a:endParaRPr lang="cs-CZ" altLang="cs-CZ" sz="2000" dirty="0"/>
          </a:p>
        </p:txBody>
      </p:sp>
      <p:sp>
        <p:nvSpPr>
          <p:cNvPr id="162819" name="Rectangle 2">
            <a:extLst>
              <a:ext uri="{FF2B5EF4-FFF2-40B4-BE49-F238E27FC236}">
                <a16:creationId xmlns:a16="http://schemas.microsoft.com/office/drawing/2014/main" id="{CAE476C8-ADC0-4A49-BF7B-CB41BEDF49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1712" y="476672"/>
            <a:ext cx="7140575" cy="652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b="1" dirty="0">
                <a:solidFill>
                  <a:schemeClr val="accent2"/>
                </a:solidFill>
              </a:rPr>
              <a:t>Vyzařované vf pole</a:t>
            </a:r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42" name="Picture 2" descr="E:\EMC\ČSN EN 61000-4-3\norma2.bmp">
            <a:extLst>
              <a:ext uri="{FF2B5EF4-FFF2-40B4-BE49-F238E27FC236}">
                <a16:creationId xmlns:a16="http://schemas.microsoft.com/office/drawing/2014/main" id="{CE09364E-C061-4E88-898C-328D549EAF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96183"/>
            <a:ext cx="5832648" cy="6433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1" name="Text Box 3">
            <a:extLst>
              <a:ext uri="{FF2B5EF4-FFF2-40B4-BE49-F238E27FC236}">
                <a16:creationId xmlns:a16="http://schemas.microsoft.com/office/drawing/2014/main" id="{A2ED771B-A125-4D32-B7E2-81B6FE4B01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76200"/>
            <a:ext cx="8534400" cy="457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cs-CZ" altLang="cs-CZ" b="1" dirty="0">
                <a:solidFill>
                  <a:schemeClr val="accent2"/>
                </a:solidFill>
                <a:latin typeface="+mj-lt"/>
              </a:rPr>
              <a:t>Příklad zkušební sestavy pro zařízení stojící na podlaze</a:t>
            </a:r>
          </a:p>
        </p:txBody>
      </p:sp>
      <p:sp>
        <p:nvSpPr>
          <p:cNvPr id="163844" name="Text Box 4">
            <a:extLst>
              <a:ext uri="{FF2B5EF4-FFF2-40B4-BE49-F238E27FC236}">
                <a16:creationId xmlns:a16="http://schemas.microsoft.com/office/drawing/2014/main" id="{9926F2C2-800C-4425-9740-B49E47534A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0" y="6477000"/>
            <a:ext cx="4953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cs-CZ" altLang="cs-CZ" sz="1400">
                <a:latin typeface="Times New Roman" panose="02020603050405020304" pitchFamily="18" charset="0"/>
              </a:rPr>
              <a:t>Pozn.: Pro zjednodušení je bezodrazové obložení stěn vynecháno.</a:t>
            </a:r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866" name="Picture 1026" descr="E:\EMC\ČSN EN 61000-4-3\norma3.bmp">
            <a:extLst>
              <a:ext uri="{FF2B5EF4-FFF2-40B4-BE49-F238E27FC236}">
                <a16:creationId xmlns:a16="http://schemas.microsoft.com/office/drawing/2014/main" id="{2DEE2072-266D-49A7-9099-A4D1DBFB30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792" y="166775"/>
            <a:ext cx="8686169" cy="6597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5" name="Text Box 1027">
            <a:extLst>
              <a:ext uri="{FF2B5EF4-FFF2-40B4-BE49-F238E27FC236}">
                <a16:creationId xmlns:a16="http://schemas.microsoft.com/office/drawing/2014/main" id="{E3F6E88B-604E-45E1-AC7C-06F46F0BED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07950"/>
            <a:ext cx="8534400" cy="457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cs-CZ" altLang="cs-CZ" b="1" dirty="0">
                <a:solidFill>
                  <a:schemeClr val="accent2"/>
                </a:solidFill>
                <a:latin typeface="+mj-lt"/>
              </a:rPr>
              <a:t>Příklad zkušební sestavy pro zařízení na stole</a:t>
            </a:r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8364B49-CD10-4067-BF99-CB19BD80E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201981"/>
            <a:ext cx="8229600" cy="634731"/>
          </a:xfrm>
        </p:spPr>
        <p:txBody>
          <a:bodyPr/>
          <a:lstStyle/>
          <a:p>
            <a:r>
              <a:rPr lang="cs-CZ" sz="4000" b="1" dirty="0">
                <a:solidFill>
                  <a:schemeClr val="accent2"/>
                </a:solidFill>
                <a:ea typeface="+mn-ea"/>
                <a:cs typeface="+mn-cs"/>
              </a:rPr>
              <a:t>Bezodrazové komory</a:t>
            </a:r>
          </a:p>
        </p:txBody>
      </p:sp>
      <p:pic>
        <p:nvPicPr>
          <p:cNvPr id="1026" name="Picture 2" descr="EMI/EMC all for you testlab | Amtele AB">
            <a:extLst>
              <a:ext uri="{FF2B5EF4-FFF2-40B4-BE49-F238E27FC236}">
                <a16:creationId xmlns:a16="http://schemas.microsoft.com/office/drawing/2014/main" id="{FC6F2291-A8A4-4062-8D5E-1EE239C1CC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23" y="1344981"/>
            <a:ext cx="9144000" cy="5508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85435C24-B3AC-4266-88DD-E32C383E2C41}"/>
              </a:ext>
            </a:extLst>
          </p:cNvPr>
          <p:cNvSpPr txBox="1"/>
          <p:nvPr/>
        </p:nvSpPr>
        <p:spPr>
          <a:xfrm>
            <a:off x="107504" y="980728"/>
            <a:ext cx="8928992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cs-CZ" dirty="0"/>
              <a:t>Absorpční haly se realizují jako částečně nebo plně bezodrazové.</a:t>
            </a:r>
          </a:p>
          <a:p>
            <a:pPr algn="just">
              <a:spcBef>
                <a:spcPct val="50000"/>
              </a:spcBef>
            </a:pPr>
            <a:r>
              <a:rPr lang="cs-CZ" dirty="0">
                <a:solidFill>
                  <a:srgbClr val="FFFF00"/>
                </a:solidFill>
              </a:rPr>
              <a:t>Částečně </a:t>
            </a:r>
            <a:r>
              <a:rPr lang="cs-CZ" dirty="0" err="1">
                <a:solidFill>
                  <a:srgbClr val="FFFF00"/>
                </a:solidFill>
              </a:rPr>
              <a:t>bezodrazová</a:t>
            </a:r>
            <a:r>
              <a:rPr lang="cs-CZ" dirty="0">
                <a:solidFill>
                  <a:srgbClr val="FFFF00"/>
                </a:solidFill>
              </a:rPr>
              <a:t> hala (</a:t>
            </a:r>
            <a:r>
              <a:rPr lang="cs-CZ" i="1" dirty="0">
                <a:solidFill>
                  <a:srgbClr val="FFFF00"/>
                </a:solidFill>
              </a:rPr>
              <a:t>Semi-</a:t>
            </a:r>
            <a:r>
              <a:rPr lang="cs-CZ" i="1" dirty="0" err="1">
                <a:solidFill>
                  <a:srgbClr val="FFFF00"/>
                </a:solidFill>
              </a:rPr>
              <a:t>anechoic</a:t>
            </a:r>
            <a:r>
              <a:rPr lang="cs-CZ" i="1" dirty="0">
                <a:solidFill>
                  <a:srgbClr val="FFFF00"/>
                </a:solidFill>
              </a:rPr>
              <a:t> </a:t>
            </a:r>
            <a:r>
              <a:rPr lang="cs-CZ" i="1" dirty="0" err="1">
                <a:solidFill>
                  <a:srgbClr val="FFFF00"/>
                </a:solidFill>
              </a:rPr>
              <a:t>Room</a:t>
            </a:r>
            <a:r>
              <a:rPr lang="cs-CZ" dirty="0">
                <a:solidFill>
                  <a:srgbClr val="FFFF00"/>
                </a:solidFill>
              </a:rPr>
              <a:t>)</a:t>
            </a:r>
            <a:r>
              <a:rPr lang="cs-CZ" i="1" dirty="0">
                <a:solidFill>
                  <a:srgbClr val="FFFF00"/>
                </a:solidFill>
              </a:rPr>
              <a:t> </a:t>
            </a:r>
            <a:r>
              <a:rPr lang="cs-CZ" dirty="0">
                <a:solidFill>
                  <a:srgbClr val="FFFF00"/>
                </a:solidFill>
              </a:rPr>
              <a:t>je taková, v níž jsou absorpčním materiálem obloženy stěny a strop, nikoli však podlaha. Hala tak simuluje volné měřicí prostranství včetně odrazů od zemní roviny. </a:t>
            </a:r>
          </a:p>
          <a:p>
            <a:pPr algn="just">
              <a:spcBef>
                <a:spcPct val="50000"/>
              </a:spcBef>
            </a:pPr>
            <a:r>
              <a:rPr lang="cs-CZ" dirty="0">
                <a:solidFill>
                  <a:srgbClr val="FFFF00"/>
                </a:solidFill>
              </a:rPr>
              <a:t>Plně </a:t>
            </a:r>
            <a:r>
              <a:rPr lang="cs-CZ" dirty="0" err="1">
                <a:solidFill>
                  <a:srgbClr val="FFFF00"/>
                </a:solidFill>
              </a:rPr>
              <a:t>bezodrazová</a:t>
            </a:r>
            <a:r>
              <a:rPr lang="cs-CZ" dirty="0">
                <a:solidFill>
                  <a:srgbClr val="FFFF00"/>
                </a:solidFill>
              </a:rPr>
              <a:t> hala (</a:t>
            </a:r>
            <a:r>
              <a:rPr lang="cs-CZ" i="1" dirty="0" err="1">
                <a:solidFill>
                  <a:srgbClr val="FFFF00"/>
                </a:solidFill>
              </a:rPr>
              <a:t>Anechoic</a:t>
            </a:r>
            <a:r>
              <a:rPr lang="cs-CZ" i="1" dirty="0">
                <a:solidFill>
                  <a:srgbClr val="FFFF00"/>
                </a:solidFill>
              </a:rPr>
              <a:t> </a:t>
            </a:r>
            <a:r>
              <a:rPr lang="cs-CZ" i="1" dirty="0" err="1">
                <a:solidFill>
                  <a:srgbClr val="FFFF00"/>
                </a:solidFill>
              </a:rPr>
              <a:t>Room</a:t>
            </a:r>
            <a:r>
              <a:rPr lang="cs-CZ" dirty="0">
                <a:solidFill>
                  <a:srgbClr val="FFFF00"/>
                </a:solidFill>
              </a:rPr>
              <a:t>) má absorpčním materiálem obloženy stěny, strop i podlaha a hala simuluje volný neomezený prostor. </a:t>
            </a:r>
          </a:p>
        </p:txBody>
      </p:sp>
    </p:spTree>
    <p:extLst>
      <p:ext uri="{BB962C8B-B14F-4D97-AF65-F5344CB8AC3E}">
        <p14:creationId xmlns:p14="http://schemas.microsoft.com/office/powerpoint/2010/main" val="1738059119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Frankonia FAC-3 L Fully Anechoic 3m EMC Chamber">
            <a:extLst>
              <a:ext uri="{FF2B5EF4-FFF2-40B4-BE49-F238E27FC236}">
                <a16:creationId xmlns:a16="http://schemas.microsoft.com/office/drawing/2014/main" id="{68AA4A80-25A2-4AA1-91C5-984E5DDBBB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87" y="82394"/>
            <a:ext cx="4294489" cy="3346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Obrázek 4" descr="Obsah obrázku interiér&#10;&#10;Popis byl vytvořen automaticky">
            <a:extLst>
              <a:ext uri="{FF2B5EF4-FFF2-40B4-BE49-F238E27FC236}">
                <a16:creationId xmlns:a16="http://schemas.microsoft.com/office/drawing/2014/main" id="{1621062D-BE2D-4BD3-AF4E-8702B304CD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3692" y="2427481"/>
            <a:ext cx="5770308" cy="4422365"/>
          </a:xfrm>
          <a:prstGeom prst="rect">
            <a:avLst/>
          </a:prstGeom>
        </p:spPr>
      </p:pic>
      <p:sp>
        <p:nvSpPr>
          <p:cNvPr id="9222" name="Text Box 12">
            <a:extLst>
              <a:ext uri="{FF2B5EF4-FFF2-40B4-BE49-F238E27FC236}">
                <a16:creationId xmlns:a16="http://schemas.microsoft.com/office/drawing/2014/main" id="{B7BB8E5E-B76F-4C7B-B9CD-40AF995CC4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9786" y="5704820"/>
            <a:ext cx="3352800" cy="10895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90000"/>
              </a:lnSpc>
              <a:buClr>
                <a:srgbClr val="FF0066"/>
              </a:buClr>
              <a:buSzPct val="120000"/>
              <a:buFont typeface="Symbol" panose="05050102010706020507" pitchFamily="18" charset="2"/>
              <a:buNone/>
              <a:defRPr/>
            </a:pPr>
            <a:r>
              <a:rPr lang="cs-CZ" altLang="cs-CZ" sz="1800" dirty="0">
                <a:latin typeface="+mn-lt"/>
              </a:rPr>
              <a:t>Interiér částečně bezodrazové komory FEL ZČU (</a:t>
            </a:r>
            <a:r>
              <a:rPr lang="cs-CZ" altLang="cs-CZ" sz="1800" dirty="0" err="1">
                <a:latin typeface="+mn-lt"/>
              </a:rPr>
              <a:t>semi</a:t>
            </a:r>
            <a:r>
              <a:rPr lang="cs-CZ" altLang="cs-CZ" sz="1800" dirty="0">
                <a:latin typeface="+mn-lt"/>
              </a:rPr>
              <a:t> </a:t>
            </a:r>
            <a:r>
              <a:rPr lang="cs-CZ" altLang="cs-CZ" sz="1800" dirty="0" err="1">
                <a:latin typeface="+mn-lt"/>
              </a:rPr>
              <a:t>anechoic</a:t>
            </a:r>
            <a:r>
              <a:rPr lang="cs-CZ" altLang="cs-CZ" sz="1800" dirty="0">
                <a:latin typeface="+mn-lt"/>
              </a:rPr>
              <a:t> </a:t>
            </a:r>
            <a:r>
              <a:rPr lang="cs-CZ" altLang="cs-CZ" sz="1800" dirty="0" err="1">
                <a:latin typeface="+mn-lt"/>
              </a:rPr>
              <a:t>chamber</a:t>
            </a:r>
            <a:r>
              <a:rPr lang="cs-CZ" altLang="cs-CZ" sz="1800" dirty="0">
                <a:latin typeface="+mn-lt"/>
              </a:rPr>
              <a:t>, absorbéry na podlaze je možné odstranit)</a:t>
            </a:r>
          </a:p>
        </p:txBody>
      </p:sp>
      <p:sp>
        <p:nvSpPr>
          <p:cNvPr id="9223" name="Text Box 14">
            <a:extLst>
              <a:ext uri="{FF2B5EF4-FFF2-40B4-BE49-F238E27FC236}">
                <a16:creationId xmlns:a16="http://schemas.microsoft.com/office/drawing/2014/main" id="{048014B5-B486-4B33-BBA3-F3C3046ED1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31465" y="248338"/>
            <a:ext cx="4913172" cy="213904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cs-CZ" altLang="cs-CZ" sz="1400" dirty="0">
                <a:latin typeface="+mn-lt"/>
              </a:rPr>
              <a:t>Pro zkoušku odolnosti zařízení vf elektromagnetickým polem se používá konfigurace s absorbéry i na podlaze komory. Při zkoušce odolnosti musí mít zkušební signál konstantní velikost a odrazy je nutné eliminovat pomocí absorbérů na všech plochách komory. 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cs-CZ" altLang="cs-CZ" sz="1400" dirty="0">
                <a:latin typeface="+mn-lt"/>
              </a:rPr>
              <a:t>Naopak pro měření vyzařovaného rušení (emise) se používá komora s kovovou zemní rovinou bez absorbérů. Cílem je změřit i signály odražené od podlahy, které mohou být díky skládání vln silnější, než přímo vyzářené rušení. </a:t>
            </a:r>
          </a:p>
        </p:txBody>
      </p:sp>
      <p:sp>
        <p:nvSpPr>
          <p:cNvPr id="9220" name="Text Box 6">
            <a:extLst>
              <a:ext uri="{FF2B5EF4-FFF2-40B4-BE49-F238E27FC236}">
                <a16:creationId xmlns:a16="http://schemas.microsoft.com/office/drawing/2014/main" id="{8B90D641-B248-42D9-B4DC-CAFB21C7F4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3008885"/>
            <a:ext cx="1558266" cy="13388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90000"/>
              </a:lnSpc>
              <a:buClr>
                <a:srgbClr val="FF0066"/>
              </a:buClr>
              <a:buSzPct val="120000"/>
              <a:buFont typeface="Symbol" panose="05050102010706020507" pitchFamily="18" charset="2"/>
              <a:buNone/>
              <a:defRPr/>
            </a:pPr>
            <a:r>
              <a:rPr lang="cs-CZ" altLang="cs-CZ" sz="1800" dirty="0">
                <a:latin typeface="+mn-lt"/>
              </a:rPr>
              <a:t>Plně </a:t>
            </a:r>
            <a:r>
              <a:rPr lang="cs-CZ" altLang="cs-CZ" sz="1800" dirty="0" err="1">
                <a:latin typeface="+mn-lt"/>
              </a:rPr>
              <a:t>bezodrazová</a:t>
            </a:r>
            <a:r>
              <a:rPr lang="cs-CZ" altLang="cs-CZ" sz="1800" dirty="0">
                <a:latin typeface="+mn-lt"/>
              </a:rPr>
              <a:t> komora (</a:t>
            </a:r>
            <a:r>
              <a:rPr lang="cs-CZ" altLang="cs-CZ" sz="1800" dirty="0" err="1">
                <a:latin typeface="+mn-lt"/>
              </a:rPr>
              <a:t>fully</a:t>
            </a:r>
            <a:r>
              <a:rPr lang="cs-CZ" altLang="cs-CZ" sz="1800" dirty="0">
                <a:latin typeface="+mn-lt"/>
              </a:rPr>
              <a:t> </a:t>
            </a:r>
            <a:r>
              <a:rPr lang="cs-CZ" altLang="cs-CZ" sz="1800" dirty="0" err="1">
                <a:latin typeface="+mn-lt"/>
              </a:rPr>
              <a:t>anechoic</a:t>
            </a:r>
            <a:r>
              <a:rPr lang="cs-CZ" altLang="cs-CZ" sz="1800" dirty="0">
                <a:latin typeface="+mn-lt"/>
              </a:rPr>
              <a:t> </a:t>
            </a:r>
            <a:r>
              <a:rPr lang="cs-CZ" altLang="cs-CZ" sz="1800" dirty="0" err="1">
                <a:latin typeface="+mn-lt"/>
              </a:rPr>
              <a:t>chamber</a:t>
            </a:r>
            <a:r>
              <a:rPr lang="cs-CZ" altLang="cs-CZ" sz="1800" dirty="0">
                <a:latin typeface="+mn-lt"/>
              </a:rPr>
              <a:t>)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E9F92F2C-4D16-4226-940E-6E20B63367D3}"/>
              </a:ext>
            </a:extLst>
          </p:cNvPr>
          <p:cNvSpPr txBox="1"/>
          <p:nvPr/>
        </p:nvSpPr>
        <p:spPr>
          <a:xfrm>
            <a:off x="229559" y="4370608"/>
            <a:ext cx="302433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cs-CZ" altLang="cs-CZ" sz="2400" b="1" dirty="0">
                <a:solidFill>
                  <a:schemeClr val="accent2"/>
                </a:solidFill>
                <a:latin typeface="+mj-lt"/>
              </a:rPr>
              <a:t>Bezodrazové  absorpční  komory</a:t>
            </a:r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43D1E5FD-7137-4108-8A3C-07F816484C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629" y="3534047"/>
            <a:ext cx="4032651" cy="1879803"/>
          </a:xfrm>
          <a:prstGeom prst="rect">
            <a:avLst/>
          </a:prstGeom>
        </p:spPr>
      </p:pic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4450"/>
            <a:ext cx="7772400" cy="638175"/>
          </a:xfrm>
        </p:spPr>
        <p:txBody>
          <a:bodyPr/>
          <a:lstStyle/>
          <a:p>
            <a:pPr eaLnBrk="1" hangingPunct="1"/>
            <a:r>
              <a:rPr lang="cs-CZ" sz="2800" b="1" dirty="0">
                <a:solidFill>
                  <a:schemeClr val="accent2"/>
                </a:solidFill>
                <a:ea typeface="+mn-ea"/>
                <a:cs typeface="+mn-cs"/>
              </a:rPr>
              <a:t>Princip absorpční komory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8292" y="531493"/>
            <a:ext cx="8569325" cy="317842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cs-CZ" sz="1800" dirty="0"/>
              <a:t>Elektromagneticky stíněný prostor potřebných rozměrů (pro měřicí vzdálenost mezi EUT a anténou 3, 10 nebo 30 m), jehož vnitřní stěny (včetně stropu</a:t>
            </a:r>
            <a:br>
              <a:rPr lang="cs-CZ" sz="1800" dirty="0"/>
            </a:br>
            <a:r>
              <a:rPr lang="cs-CZ" sz="1800" dirty="0"/>
              <a:t>a pro plně bezodrazové komory i podlahy) jsou obloženy elektromagneticky absorpčním (pohlcujícím) materiálem, který silně omezuje vnitřní odrazy</a:t>
            </a:r>
            <a:br>
              <a:rPr lang="cs-CZ" sz="1800" dirty="0"/>
            </a:br>
            <a:r>
              <a:rPr lang="cs-CZ" sz="1800" dirty="0"/>
              <a:t>v komoře v širokém pásmu kmitočtů.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cs-CZ" sz="1800" dirty="0"/>
              <a:t>Absorpční materiály pro obložení stěn bezodrazových komor přeměňují energii dopadající vlny na teplo, a to s využitím buď dielektrických nebo magnetických ztrát.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cs-CZ" sz="1800" dirty="0"/>
              <a:t>Princip absorpce je založený na podélně nehomogenním ztrátovém vedení nakrátko (absorbéry na vodivé stěně komory, která zároveň plní funkci stínění proti vnějšímu rušení):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ovéPole 3">
                <a:extLst>
                  <a:ext uri="{FF2B5EF4-FFF2-40B4-BE49-F238E27FC236}">
                    <a16:creationId xmlns:a16="http://schemas.microsoft.com/office/drawing/2014/main" id="{75D463ED-7B50-44BB-A4E0-B2245D0F3357}"/>
                  </a:ext>
                </a:extLst>
              </p:cNvPr>
              <p:cNvSpPr txBox="1"/>
              <p:nvPr/>
            </p:nvSpPr>
            <p:spPr>
              <a:xfrm>
                <a:off x="4437856" y="3272354"/>
                <a:ext cx="1835120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cs-CZ" sz="20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cs-CZ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cs-CZ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cs-CZ" sz="2000" b="0" i="1" smtClean="0">
                                  <a:latin typeface="Cambria Math" panose="02040503050406030204" pitchFamily="18" charset="0"/>
                                </a:rPr>
                                <m:t>𝑣𝑠𝑡</m:t>
                              </m:r>
                            </m:sub>
                          </m:sSub>
                        </m:e>
                      </m:d>
                      <m:r>
                        <a:rPr lang="cs-CZ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cs-CZ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cs-CZ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cs-CZ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cs-CZ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cs-CZ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cs-CZ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</m:t>
                          </m:r>
                        </m:sup>
                      </m:sSup>
                    </m:oMath>
                  </m:oMathPara>
                </a14:m>
                <a:endParaRPr lang="cs-CZ" sz="2000" dirty="0"/>
              </a:p>
            </p:txBody>
          </p:sp>
        </mc:Choice>
        <mc:Fallback xmlns="">
          <p:sp>
            <p:nvSpPr>
              <p:cNvPr id="4" name="TextovéPole 3">
                <a:extLst>
                  <a:ext uri="{FF2B5EF4-FFF2-40B4-BE49-F238E27FC236}">
                    <a16:creationId xmlns:a16="http://schemas.microsoft.com/office/drawing/2014/main" id="{75D463ED-7B50-44BB-A4E0-B2245D0F33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7856" y="3272354"/>
                <a:ext cx="1835120" cy="313291"/>
              </a:xfrm>
              <a:prstGeom prst="rect">
                <a:avLst/>
              </a:prstGeom>
              <a:blipFill>
                <a:blip r:embed="rId3"/>
                <a:stretch>
                  <a:fillRect t="-1961" b="-27451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ovéPole 4">
                <a:extLst>
                  <a:ext uri="{FF2B5EF4-FFF2-40B4-BE49-F238E27FC236}">
                    <a16:creationId xmlns:a16="http://schemas.microsoft.com/office/drawing/2014/main" id="{00F59003-EAB6-4DEB-B052-4ED059BEDC13}"/>
                  </a:ext>
                </a:extLst>
              </p:cNvPr>
              <p:cNvSpPr txBox="1"/>
              <p:nvPr/>
            </p:nvSpPr>
            <p:spPr>
              <a:xfrm>
                <a:off x="4423562" y="3709916"/>
                <a:ext cx="4156489" cy="34406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cs-CZ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sz="20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cs-CZ" sz="2000" b="0" i="1" smtClean="0">
                              <a:latin typeface="Cambria Math" panose="02040503050406030204" pitchFamily="18" charset="0"/>
                            </a:rPr>
                            <m:t>𝑜𝑑𝑟</m:t>
                          </m:r>
                        </m:sub>
                      </m:sSub>
                      <m:r>
                        <a:rPr lang="cs-CZ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cs-CZ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cs-CZ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𝑑𝑜𝑝</m:t>
                          </m:r>
                        </m:sub>
                      </m:sSub>
                      <m:r>
                        <a:rPr lang="cs-CZ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cs-CZ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cs-CZ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cs-CZ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cs-CZ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  <m:sub>
                                  <m:r>
                                    <a:rPr lang="cs-CZ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𝑣𝑠𝑡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cs-CZ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cs-CZ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cs-CZ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cs-CZ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𝑑𝑜𝑝</m:t>
                          </m:r>
                        </m:sub>
                      </m:sSub>
                      <m:sSup>
                        <m:sSupPr>
                          <m:ctrlPr>
                            <a:rPr lang="cs-CZ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cs-CZ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cs-CZ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cs-CZ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cs-CZ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  <m:r>
                            <a:rPr lang="cs-CZ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cs-CZ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</m:t>
                          </m:r>
                        </m:sup>
                      </m:sSup>
                    </m:oMath>
                  </m:oMathPara>
                </a14:m>
                <a:endParaRPr lang="cs-CZ" sz="2000" dirty="0"/>
              </a:p>
            </p:txBody>
          </p:sp>
        </mc:Choice>
        <mc:Fallback xmlns="">
          <p:sp>
            <p:nvSpPr>
              <p:cNvPr id="5" name="TextovéPole 4">
                <a:extLst>
                  <a:ext uri="{FF2B5EF4-FFF2-40B4-BE49-F238E27FC236}">
                    <a16:creationId xmlns:a16="http://schemas.microsoft.com/office/drawing/2014/main" id="{00F59003-EAB6-4DEB-B052-4ED059BEDC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3562" y="3709916"/>
                <a:ext cx="4156489" cy="344069"/>
              </a:xfrm>
              <a:prstGeom prst="rect">
                <a:avLst/>
              </a:prstGeom>
              <a:blipFill>
                <a:blip r:embed="rId4"/>
                <a:stretch>
                  <a:fillRect b="-26786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ovéPole 11">
            <a:extLst>
              <a:ext uri="{FF2B5EF4-FFF2-40B4-BE49-F238E27FC236}">
                <a16:creationId xmlns:a16="http://schemas.microsoft.com/office/drawing/2014/main" id="{E0A64B78-1A24-4FE4-86EC-14DA4B6C8B5E}"/>
              </a:ext>
            </a:extLst>
          </p:cNvPr>
          <p:cNvSpPr txBox="1"/>
          <p:nvPr/>
        </p:nvSpPr>
        <p:spPr>
          <a:xfrm>
            <a:off x="4423562" y="4269982"/>
            <a:ext cx="454981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cs-CZ" sz="1600" dirty="0"/>
              <a:t>Na začátku vedení (</a:t>
            </a:r>
            <a:r>
              <a:rPr lang="cs-CZ" sz="1600" i="1" dirty="0"/>
              <a:t>x</a:t>
            </a:r>
            <a:r>
              <a:rPr lang="cs-CZ" sz="1600" dirty="0"/>
              <a:t> = 0) je </a:t>
            </a:r>
            <a:r>
              <a:rPr lang="cs-CZ" sz="1600" i="1" dirty="0"/>
              <a:t>Z</a:t>
            </a:r>
            <a:r>
              <a:rPr lang="cs-CZ" sz="1600" baseline="-25000" dirty="0"/>
              <a:t>0V</a:t>
            </a:r>
            <a:r>
              <a:rPr lang="cs-CZ" sz="1600" dirty="0"/>
              <a:t> ≈ </a:t>
            </a:r>
            <a:r>
              <a:rPr lang="cs-CZ" sz="1600" i="1" dirty="0"/>
              <a:t>Z</a:t>
            </a:r>
            <a:r>
              <a:rPr lang="cs-CZ" sz="1600" baseline="-25000" dirty="0"/>
              <a:t>0</a:t>
            </a:r>
            <a:r>
              <a:rPr lang="cs-CZ" sz="1600" dirty="0"/>
              <a:t>, </a:t>
            </a:r>
            <a:r>
              <a:rPr lang="el-GR" sz="1600" i="1" dirty="0"/>
              <a:t>α</a:t>
            </a:r>
            <a:r>
              <a:rPr lang="cs-CZ" sz="1600" dirty="0"/>
              <a:t> </a:t>
            </a:r>
            <a:r>
              <a:rPr lang="el-GR" sz="1600" dirty="0"/>
              <a:t>≈</a:t>
            </a:r>
            <a:r>
              <a:rPr lang="cs-CZ" sz="1600" dirty="0"/>
              <a:t> 0,</a:t>
            </a:r>
          </a:p>
          <a:p>
            <a:pPr marL="285750" indent="-285750"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cs-CZ" sz="1600" dirty="0"/>
              <a:t>na konci vedení (</a:t>
            </a:r>
            <a:r>
              <a:rPr lang="cs-CZ" sz="1600" i="1" dirty="0"/>
              <a:t>x</a:t>
            </a:r>
            <a:r>
              <a:rPr lang="cs-CZ" sz="1600" dirty="0"/>
              <a:t> = l) je </a:t>
            </a:r>
            <a:r>
              <a:rPr lang="cs-CZ" sz="1600" i="1" dirty="0"/>
              <a:t>Z</a:t>
            </a:r>
            <a:r>
              <a:rPr lang="cs-CZ" sz="1600" baseline="-25000" dirty="0"/>
              <a:t>0Vmin</a:t>
            </a:r>
            <a:r>
              <a:rPr lang="cs-CZ" sz="1600" dirty="0"/>
              <a:t> ≈ 0, </a:t>
            </a:r>
            <a:r>
              <a:rPr lang="el-GR" sz="1600" i="1" dirty="0"/>
              <a:t>α</a:t>
            </a:r>
            <a:r>
              <a:rPr lang="cs-CZ" sz="1600" dirty="0"/>
              <a:t> </a:t>
            </a:r>
            <a:r>
              <a:rPr lang="el-GR" sz="1600" dirty="0"/>
              <a:t>≈</a:t>
            </a:r>
            <a:r>
              <a:rPr lang="cs-CZ" sz="1600" dirty="0"/>
              <a:t> max,</a:t>
            </a:r>
          </a:p>
          <a:p>
            <a:pPr eaLnBrk="1" hangingPunct="1">
              <a:lnSpc>
                <a:spcPct val="90000"/>
              </a:lnSpc>
            </a:pPr>
            <a:r>
              <a:rPr lang="cs-CZ" sz="1600" dirty="0"/>
              <a:t>kde </a:t>
            </a:r>
            <a:r>
              <a:rPr lang="cs-CZ" sz="1600" i="1" dirty="0"/>
              <a:t>ρ</a:t>
            </a:r>
            <a:r>
              <a:rPr lang="cs-CZ" sz="1600" dirty="0"/>
              <a:t> je vstupní činitel odrazu, </a:t>
            </a:r>
            <a:r>
              <a:rPr lang="el-GR" sz="1600" i="1" dirty="0"/>
              <a:t>α</a:t>
            </a:r>
            <a:r>
              <a:rPr lang="cs-CZ" sz="1600" i="1" dirty="0"/>
              <a:t> </a:t>
            </a:r>
            <a:r>
              <a:rPr lang="cs-CZ" sz="1600" dirty="0"/>
              <a:t>je měrný útlum (dB/m) a </a:t>
            </a:r>
            <a:r>
              <a:rPr lang="cs-CZ" sz="1600" i="1" dirty="0"/>
              <a:t>Z</a:t>
            </a:r>
            <a:r>
              <a:rPr lang="cs-CZ" sz="1600" baseline="-25000" dirty="0"/>
              <a:t>0</a:t>
            </a:r>
            <a:r>
              <a:rPr lang="cs-CZ" sz="1600" dirty="0"/>
              <a:t> = 120</a:t>
            </a:r>
            <a:r>
              <a:rPr lang="el-GR" sz="1600" dirty="0"/>
              <a:t>π</a:t>
            </a:r>
            <a:r>
              <a:rPr lang="cs-CZ" sz="1600" dirty="0"/>
              <a:t> = 377 </a:t>
            </a:r>
            <a:r>
              <a:rPr lang="el-GR" sz="1600" dirty="0"/>
              <a:t>Ω</a:t>
            </a:r>
            <a:r>
              <a:rPr lang="cs-CZ" sz="1600" dirty="0"/>
              <a:t> je impedance volného prostoru.</a:t>
            </a: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F7876555-F99E-445F-8050-0C187A9F15FA}"/>
              </a:ext>
            </a:extLst>
          </p:cNvPr>
          <p:cNvSpPr txBox="1"/>
          <p:nvPr/>
        </p:nvSpPr>
        <p:spPr>
          <a:xfrm>
            <a:off x="358292" y="5470311"/>
            <a:ext cx="829620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cs-CZ" sz="1600" dirty="0"/>
              <a:t>Délka vedení (tloušťka absorpčního obkladu) musí být srovnatelná s vlnovou délkou pohlcovaného signálu. Prakticky se požaduje, aby tloušťka ztrátového obložení komory byla alespoň ¼ největší vlnové délky používaných signálů. Pokud tedy je komora vhodná pro měření od 30 MHz, je minimální požadovaná výška absorpčního jehlanu </a:t>
            </a:r>
            <a:r>
              <a:rPr lang="el-GR" sz="1600" dirty="0"/>
              <a:t>λ</a:t>
            </a:r>
            <a:r>
              <a:rPr lang="cs-CZ" sz="1600" dirty="0"/>
              <a:t>/4 = c/4f = 3·10</a:t>
            </a:r>
            <a:r>
              <a:rPr lang="cs-CZ" sz="1600" baseline="30000" dirty="0"/>
              <a:t>8</a:t>
            </a:r>
            <a:r>
              <a:rPr lang="cs-CZ" sz="1600" dirty="0"/>
              <a:t>/4·30·10</a:t>
            </a:r>
            <a:r>
              <a:rPr lang="cs-CZ" sz="1600" baseline="30000" dirty="0"/>
              <a:t>6</a:t>
            </a:r>
            <a:r>
              <a:rPr lang="cs-CZ" sz="1600" dirty="0"/>
              <a:t> = 2,5 m.</a:t>
            </a:r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Text Box 6"/>
          <p:cNvSpPr txBox="1">
            <a:spLocks noChangeArrowheads="1"/>
          </p:cNvSpPr>
          <p:nvPr/>
        </p:nvSpPr>
        <p:spPr bwMode="auto">
          <a:xfrm>
            <a:off x="250825" y="90488"/>
            <a:ext cx="86423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cs-CZ" sz="2800" b="1" dirty="0">
                <a:solidFill>
                  <a:schemeClr val="accent2"/>
                </a:solidFill>
                <a:latin typeface="+mj-lt"/>
              </a:rPr>
              <a:t>Princip absorpce bez odrazů</a:t>
            </a:r>
          </a:p>
        </p:txBody>
      </p:sp>
      <p:sp>
        <p:nvSpPr>
          <p:cNvPr id="37893" name="Text Box 8"/>
          <p:cNvSpPr txBox="1">
            <a:spLocks noChangeArrowheads="1"/>
          </p:cNvSpPr>
          <p:nvPr/>
        </p:nvSpPr>
        <p:spPr bwMode="auto">
          <a:xfrm>
            <a:off x="4572000" y="4027543"/>
            <a:ext cx="4098222" cy="1338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>
              <a:spcBef>
                <a:spcPct val="50000"/>
              </a:spcBef>
              <a:buFont typeface="Wingdings" panose="05000000000000000000" pitchFamily="2" charset="2"/>
              <a:buChar char="§"/>
            </a:pPr>
            <a:r>
              <a:rPr lang="cs-CZ" dirty="0"/>
              <a:t>nízké hodnoty relativní permitivity  </a:t>
            </a:r>
            <a:r>
              <a:rPr lang="cs-CZ" i="1" dirty="0"/>
              <a:t>ε</a:t>
            </a:r>
            <a:r>
              <a:rPr lang="cs-CZ" baseline="-25000" dirty="0"/>
              <a:t>3</a:t>
            </a:r>
            <a:r>
              <a:rPr lang="cs-CZ" dirty="0"/>
              <a:t> &gt; </a:t>
            </a:r>
            <a:r>
              <a:rPr lang="cs-CZ" i="1" dirty="0"/>
              <a:t>ε</a:t>
            </a:r>
            <a:r>
              <a:rPr lang="cs-CZ" baseline="-25000" dirty="0"/>
              <a:t>2</a:t>
            </a:r>
            <a:r>
              <a:rPr lang="cs-CZ" dirty="0"/>
              <a:t> &gt; </a:t>
            </a:r>
            <a:r>
              <a:rPr lang="cs-CZ" i="1" dirty="0"/>
              <a:t>ε</a:t>
            </a:r>
            <a:r>
              <a:rPr lang="cs-CZ" baseline="-25000" dirty="0"/>
              <a:t>1</a:t>
            </a:r>
            <a:endParaRPr lang="cs-CZ" dirty="0"/>
          </a:p>
          <a:p>
            <a:pPr marL="285750" indent="-285750">
              <a:spcBef>
                <a:spcPct val="50000"/>
              </a:spcBef>
              <a:buFont typeface="Wingdings" panose="05000000000000000000" pitchFamily="2" charset="2"/>
              <a:buChar char="§"/>
            </a:pPr>
            <a:r>
              <a:rPr lang="cs-CZ" dirty="0"/>
              <a:t>velké hodnoty činitele dielektrických ztrát  tg δ</a:t>
            </a:r>
            <a:r>
              <a:rPr lang="cs-CZ" baseline="-25000" dirty="0"/>
              <a:t>3</a:t>
            </a:r>
            <a:r>
              <a:rPr lang="cs-CZ" dirty="0"/>
              <a:t> &gt; tg δ</a:t>
            </a:r>
            <a:r>
              <a:rPr lang="cs-CZ" baseline="-25000" dirty="0"/>
              <a:t>2</a:t>
            </a:r>
            <a:r>
              <a:rPr lang="cs-CZ" dirty="0"/>
              <a:t> &gt; tg δ</a:t>
            </a:r>
            <a:r>
              <a:rPr lang="cs-CZ" baseline="-25000" dirty="0"/>
              <a:t>1</a:t>
            </a:r>
            <a:r>
              <a:rPr lang="cs-CZ" dirty="0"/>
              <a:t> </a:t>
            </a:r>
          </a:p>
        </p:txBody>
      </p:sp>
      <p:sp>
        <p:nvSpPr>
          <p:cNvPr id="37894" name="Text Box 9"/>
          <p:cNvSpPr txBox="1">
            <a:spLocks noChangeArrowheads="1"/>
          </p:cNvSpPr>
          <p:nvPr/>
        </p:nvSpPr>
        <p:spPr bwMode="auto">
          <a:xfrm>
            <a:off x="294553" y="5579949"/>
            <a:ext cx="8640763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spcBef>
                <a:spcPct val="50000"/>
              </a:spcBef>
              <a:buFont typeface="Wingdings" panose="05000000000000000000" pitchFamily="2" charset="2"/>
              <a:buChar char="§"/>
            </a:pPr>
            <a:r>
              <a:rPr lang="cs-CZ" sz="1600" dirty="0"/>
              <a:t>vrstvy 1 a 2 realizují především impedanční přizpůsobení celého absorbéru</a:t>
            </a:r>
            <a:br>
              <a:rPr lang="cs-CZ" sz="1600" dirty="0"/>
            </a:br>
            <a:r>
              <a:rPr lang="cs-CZ" sz="1600" dirty="0"/>
              <a:t>k impedanci volného prostoru (vzduchu) </a:t>
            </a:r>
            <a:r>
              <a:rPr lang="cs-CZ" sz="1600" i="1" dirty="0"/>
              <a:t>Z</a:t>
            </a:r>
            <a:r>
              <a:rPr lang="cs-CZ" sz="1600" baseline="-25000" dirty="0"/>
              <a:t>0</a:t>
            </a:r>
            <a:endParaRPr lang="cs-CZ" sz="1600" dirty="0"/>
          </a:p>
          <a:p>
            <a:pPr marL="285750" indent="-285750">
              <a:spcBef>
                <a:spcPct val="50000"/>
              </a:spcBef>
              <a:buFont typeface="Wingdings" panose="05000000000000000000" pitchFamily="2" charset="2"/>
              <a:buChar char="§"/>
            </a:pPr>
            <a:r>
              <a:rPr lang="cs-CZ" sz="1600" dirty="0"/>
              <a:t>ve vrstvě 3 zakončené vodivou deskou (zkratem) se absorbuje většina energie dopadající elektromagnetické vlny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BC816E10-E0F9-48C4-85A4-14AC9B6A78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825" y="3756672"/>
            <a:ext cx="4128081" cy="1880570"/>
          </a:xfrm>
          <a:prstGeom prst="rect">
            <a:avLst/>
          </a:prstGeom>
        </p:spPr>
      </p:pic>
      <p:sp>
        <p:nvSpPr>
          <p:cNvPr id="11" name="TextovéPole 10">
            <a:extLst>
              <a:ext uri="{FF2B5EF4-FFF2-40B4-BE49-F238E27FC236}">
                <a16:creationId xmlns:a16="http://schemas.microsoft.com/office/drawing/2014/main" id="{18A33EB2-E013-456A-8402-7E733D070F03}"/>
              </a:ext>
            </a:extLst>
          </p:cNvPr>
          <p:cNvSpPr txBox="1"/>
          <p:nvPr/>
        </p:nvSpPr>
        <p:spPr>
          <a:xfrm>
            <a:off x="230324" y="599817"/>
            <a:ext cx="8683351" cy="30500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cs-CZ" sz="1600" dirty="0"/>
              <a:t>Použitá ztrátová dielektrika by měla mít jen nízké hodnoty relativní permitivity </a:t>
            </a:r>
            <a:r>
              <a:rPr lang="cs-CZ" sz="1600" i="1" dirty="0" err="1"/>
              <a:t>ε</a:t>
            </a:r>
            <a:r>
              <a:rPr lang="cs-CZ" sz="1600" i="1" baseline="-25000" dirty="0" err="1"/>
              <a:t>r</a:t>
            </a:r>
            <a:r>
              <a:rPr lang="cs-CZ" sz="1600" dirty="0"/>
              <a:t>,</a:t>
            </a:r>
            <a:r>
              <a:rPr lang="cs-CZ" sz="1600" i="1" dirty="0"/>
              <a:t> </a:t>
            </a:r>
            <a:r>
              <a:rPr lang="cs-CZ" sz="1600" dirty="0"/>
              <a:t>aby se svými dielektrickými (nikoli ztrátovými) vlastnostmi co nejvíce blížila vlastnostem vzduchu (volného prostoru). Důvodem je minimalizace odrazů při přechodu elektromagnetické vlny z volného prostoru do absorbéru.</a:t>
            </a:r>
          </a:p>
          <a:p>
            <a:pPr marL="285750" indent="-285750" eaLnBrk="1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cs-CZ" sz="1600" dirty="0"/>
              <a:t>Jako ztrátová dielektrika se používají tvrzené pěnové materiály z polystyrénu, polypropylénu či polyuretanu sycené elektricky vodivými (grafitovými) plnidly různé hustoty. Stupněm sycení lze účinně regulovat zejména ztrátové parametry výsledného materiálu.</a:t>
            </a:r>
            <a:br>
              <a:rPr lang="cs-CZ" sz="1600" dirty="0"/>
            </a:br>
            <a:r>
              <a:rPr lang="cs-CZ" sz="1600" dirty="0"/>
              <a:t>S ohledem na požadavky na tloušťku absorpčního obkladu se na nižších frekvencích</a:t>
            </a:r>
            <a:br>
              <a:rPr lang="cs-CZ" sz="1600" dirty="0"/>
            </a:br>
            <a:r>
              <a:rPr lang="cs-CZ" sz="1600" dirty="0"/>
              <a:t>do 1 GHz mohou použít feritové obklady, které pracují na principu magnetických ztrát a jsou na těchto frekvencích velmi účinné. Přestože je relativní permitivita feritů velmi vysoká (10 – 20), může být díky jejich vysoké permeabilitě impedance feritového obkladu </a:t>
            </a:r>
            <a:r>
              <a:rPr lang="cs-CZ" sz="1600" i="1" dirty="0"/>
              <a:t>Z</a:t>
            </a:r>
            <a:r>
              <a:rPr lang="cs-CZ" sz="1600" baseline="-25000" dirty="0"/>
              <a:t>0V</a:t>
            </a:r>
            <a:r>
              <a:rPr lang="cs-CZ" sz="1600" dirty="0"/>
              <a:t> = (</a:t>
            </a:r>
            <a:r>
              <a:rPr lang="el-GR" sz="1600" i="1" dirty="0"/>
              <a:t>μ</a:t>
            </a:r>
            <a:r>
              <a:rPr lang="cs-CZ" sz="1600" i="1" dirty="0"/>
              <a:t>/</a:t>
            </a:r>
            <a:r>
              <a:rPr lang="el-GR" sz="1600" i="1" dirty="0"/>
              <a:t>ε</a:t>
            </a:r>
            <a:r>
              <a:rPr lang="cs-CZ" sz="1600" dirty="0"/>
              <a:t>)</a:t>
            </a:r>
            <a:r>
              <a:rPr lang="cs-CZ" sz="1600" baseline="30000" dirty="0"/>
              <a:t>1/2</a:t>
            </a:r>
            <a:r>
              <a:rPr lang="cs-CZ" sz="1600" dirty="0"/>
              <a:t> velmi blízká impedanci volného prostoru a obklady mohou mít v porovnání</a:t>
            </a:r>
            <a:br>
              <a:rPr lang="cs-CZ" sz="1600" dirty="0"/>
            </a:br>
            <a:r>
              <a:rPr lang="cs-CZ" sz="1600" dirty="0"/>
              <a:t>s pěnovými materiály na nižších frekvencích podstatně menší tloušťku.</a:t>
            </a:r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How to Adapt the Real World for Electromagnetics Simulations | COMSOL Blog">
            <a:extLst>
              <a:ext uri="{FF2B5EF4-FFF2-40B4-BE49-F238E27FC236}">
                <a16:creationId xmlns:a16="http://schemas.microsoft.com/office/drawing/2014/main" id="{796E2DAA-8CEA-43FC-85CA-FEAAB131C1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55" y="3313423"/>
            <a:ext cx="4651830" cy="3488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8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322263"/>
            <a:ext cx="8569325" cy="3106737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§"/>
            </a:pPr>
            <a:r>
              <a:rPr lang="cs-CZ" sz="1800" dirty="0"/>
              <a:t>Materiály lze obvykle použít do poměrně vysokých teplot (90 ÷ 160 °C), a tím pro pohlcování vysokých intenzit elektrického pole (až 200 V/m), případně vysokých hustot výkonu  (až 100 W/m</a:t>
            </a:r>
            <a:r>
              <a:rPr lang="cs-CZ" sz="1800" baseline="30000" dirty="0"/>
              <a:t>2</a:t>
            </a:r>
            <a:r>
              <a:rPr lang="cs-CZ" sz="1800" dirty="0"/>
              <a:t>).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cs-CZ" sz="1800" dirty="0"/>
              <a:t>Kromě elektricky vhodných vlastností jsou dalšími výhodami pěnových materiálů jejich nízká hmotnost, snadná mechanická opracovatelnost a snadné spojování lepením.  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cs-CZ" sz="1800" dirty="0"/>
              <a:t>Materiály jsou většinou nevznětlivé, tj. v případě požáru jen doutnají, ale nehoří plamenem.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cs-CZ" sz="1800" dirty="0"/>
              <a:t>V případě feritových obkladů se jedná o materiály, které jsou těžké a drahé, ale jejich použití je někdy nezbytné pro splnění požadavků na homogenitu komory.</a:t>
            </a:r>
          </a:p>
        </p:txBody>
      </p:sp>
      <p:pic>
        <p:nvPicPr>
          <p:cNvPr id="2062" name="Picture 14" descr="Ferrite Tiles | Global EMC">
            <a:extLst>
              <a:ext uri="{FF2B5EF4-FFF2-40B4-BE49-F238E27FC236}">
                <a16:creationId xmlns:a16="http://schemas.microsoft.com/office/drawing/2014/main" id="{E38848AC-186D-4261-B71A-29F41F47EE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5525" y="3399649"/>
            <a:ext cx="4764020" cy="3430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ovéPole 12">
            <a:extLst>
              <a:ext uri="{FF2B5EF4-FFF2-40B4-BE49-F238E27FC236}">
                <a16:creationId xmlns:a16="http://schemas.microsoft.com/office/drawing/2014/main" id="{00071F63-B385-4D83-8CCD-08FD496AE66B}"/>
              </a:ext>
            </a:extLst>
          </p:cNvPr>
          <p:cNvSpPr txBox="1"/>
          <p:nvPr/>
        </p:nvSpPr>
        <p:spPr>
          <a:xfrm>
            <a:off x="1337913" y="6021288"/>
            <a:ext cx="66967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/>
            <a:r>
              <a:rPr lang="cs-CZ" sz="1800" b="1" dirty="0"/>
              <a:t>Pyramidové a feritové absorbéry.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DDD05221-29DF-4B7D-9235-2533DEB5D1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4235" y="3358563"/>
            <a:ext cx="4418853" cy="1780731"/>
          </a:xfrm>
          <a:prstGeom prst="rect">
            <a:avLst/>
          </a:prstGeom>
        </p:spPr>
      </p:pic>
    </p:spTree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960" y="219916"/>
            <a:ext cx="4818090" cy="442441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cs-CZ" sz="2000" b="1" dirty="0">
                <a:solidFill>
                  <a:schemeClr val="accent2"/>
                </a:solidFill>
                <a:latin typeface="+mj-lt"/>
              </a:rPr>
              <a:t>Typy absorpčních materiálů pro EMC: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7CF5134A-EBF9-4202-B895-57628BB6D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850" y="764704"/>
            <a:ext cx="4608512" cy="2874192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8642596D-6D76-41DD-A362-90FFE1F274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8049" y="387642"/>
            <a:ext cx="4145992" cy="2835578"/>
          </a:xfrm>
          <a:prstGeom prst="rect">
            <a:avLst/>
          </a:prstGeom>
        </p:spPr>
      </p:pic>
      <p:sp>
        <p:nvSpPr>
          <p:cNvPr id="12" name="TextovéPole 11">
            <a:extLst>
              <a:ext uri="{FF2B5EF4-FFF2-40B4-BE49-F238E27FC236}">
                <a16:creationId xmlns:a16="http://schemas.microsoft.com/office/drawing/2014/main" id="{DFCA3D77-E1DD-4F87-94A0-430E81F43A04}"/>
              </a:ext>
            </a:extLst>
          </p:cNvPr>
          <p:cNvSpPr txBox="1"/>
          <p:nvPr/>
        </p:nvSpPr>
        <p:spPr>
          <a:xfrm>
            <a:off x="4825969" y="139451"/>
            <a:ext cx="428396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200" b="1" dirty="0"/>
              <a:t>https://www.dmcrf.com/pyramidal-hybrid-emc-absorber/</a:t>
            </a: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AF7AE8E9-7633-4012-A4E3-D8E49D4BE3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889" y="3763335"/>
            <a:ext cx="4608512" cy="2799731"/>
          </a:xfrm>
          <a:prstGeom prst="rect">
            <a:avLst/>
          </a:prstGeom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F2420039-801C-4569-A0C0-1478730D6F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6139" y="3356992"/>
            <a:ext cx="4477861" cy="3501008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BA6F2D01-9A70-498C-A79E-CDEDA68BA9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59635" y="2657314"/>
            <a:ext cx="1869728" cy="1484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527300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 Box 4"/>
          <p:cNvSpPr txBox="1">
            <a:spLocks noChangeArrowheads="1"/>
          </p:cNvSpPr>
          <p:nvPr/>
        </p:nvSpPr>
        <p:spPr bwMode="auto">
          <a:xfrm>
            <a:off x="250825" y="90488"/>
            <a:ext cx="86423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cs-CZ" sz="2400" b="1" dirty="0">
                <a:solidFill>
                  <a:schemeClr val="accent2"/>
                </a:solidFill>
                <a:latin typeface="+mj-lt"/>
              </a:rPr>
              <a:t>Pyramidální absorbéry</a:t>
            </a:r>
          </a:p>
        </p:txBody>
      </p:sp>
      <p:sp>
        <p:nvSpPr>
          <p:cNvPr id="6149" name="Text Box 7"/>
          <p:cNvSpPr txBox="1">
            <a:spLocks noChangeArrowheads="1"/>
          </p:cNvSpPr>
          <p:nvPr/>
        </p:nvSpPr>
        <p:spPr bwMode="auto">
          <a:xfrm>
            <a:off x="287350" y="579225"/>
            <a:ext cx="8551849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cs-CZ" sz="1600" dirty="0"/>
              <a:t>Lineárně se rozšiřující průřez jehlanů realizuje impedanční transformátor, který </a:t>
            </a:r>
            <a:r>
              <a:rPr lang="cs-CZ" sz="1600" dirty="0" err="1"/>
              <a:t>bezodrazově</a:t>
            </a:r>
            <a:r>
              <a:rPr lang="cs-CZ" sz="1600" dirty="0"/>
              <a:t> převádí impedanci volného prostoru na "špičkách" jehlanů na velmi nízkou impedanci prostoru zcela zaplněného absorbérem v zadní části jehlanů. Stejně tak se postupně zvyšují ztráty absorpčního obkladu, takže maximální pohlcení energie dopadající vlny nastává až v zadní (plné) části absorbéru. </a:t>
            </a:r>
          </a:p>
        </p:txBody>
      </p:sp>
      <p:sp>
        <p:nvSpPr>
          <p:cNvPr id="6" name="Text Box 5">
            <a:extLst>
              <a:ext uri="{FF2B5EF4-FFF2-40B4-BE49-F238E27FC236}">
                <a16:creationId xmlns:a16="http://schemas.microsoft.com/office/drawing/2014/main" id="{DE347D88-0476-4681-8C66-32F9DE3DEF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858" y="1784593"/>
            <a:ext cx="86868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cs-CZ" sz="1600" dirty="0"/>
              <a:t>Kvantitativně se </a:t>
            </a:r>
            <a:r>
              <a:rPr lang="cs-CZ" sz="1600" dirty="0" err="1"/>
              <a:t>bezodrazovost</a:t>
            </a:r>
            <a:r>
              <a:rPr lang="cs-CZ" sz="1600" dirty="0"/>
              <a:t> absorbéru (plošného, pyramidálního) posuzuje hodnotou tzv. </a:t>
            </a:r>
            <a:r>
              <a:rPr lang="cs-CZ" sz="1600" b="1" dirty="0"/>
              <a:t>útlumu odrazem RL </a:t>
            </a:r>
            <a:r>
              <a:rPr lang="cs-CZ" sz="1600" dirty="0"/>
              <a:t>(</a:t>
            </a:r>
            <a:r>
              <a:rPr lang="cs-CZ" sz="1600" b="1" i="1" dirty="0"/>
              <a:t>R</a:t>
            </a:r>
            <a:r>
              <a:rPr lang="cs-CZ" sz="1600" i="1" dirty="0"/>
              <a:t>eturn </a:t>
            </a:r>
            <a:r>
              <a:rPr lang="cs-CZ" sz="1600" b="1" i="1" dirty="0" err="1"/>
              <a:t>L</a:t>
            </a:r>
            <a:r>
              <a:rPr lang="cs-CZ" sz="1600" i="1" dirty="0" err="1"/>
              <a:t>oss</a:t>
            </a:r>
            <a:r>
              <a:rPr lang="cs-CZ" sz="1600" dirty="0"/>
              <a:t>): 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CB276507-D175-4296-A98C-38C1771CD7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2374" y="2493574"/>
            <a:ext cx="3556634" cy="427393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Object 6">
                <a:extLst>
                  <a:ext uri="{FF2B5EF4-FFF2-40B4-BE49-F238E27FC236}">
                    <a16:creationId xmlns:a16="http://schemas.microsoft.com/office/drawing/2014/main" id="{73D85759-5FAE-4B99-BA29-4338E867295D}"/>
                  </a:ext>
                </a:extLst>
              </p:cNvPr>
              <p:cNvSpPr txBox="1"/>
              <p:nvPr/>
            </p:nvSpPr>
            <p:spPr bwMode="auto">
              <a:xfrm>
                <a:off x="3707904" y="2319332"/>
                <a:ext cx="3071813" cy="720725"/>
              </a:xfrm>
              <a:prstGeom prst="rect">
                <a:avLst/>
              </a:prstGeom>
              <a:noFill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cs-CZ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𝑅𝐿</m:t>
                      </m:r>
                      <m:r>
                        <a:rPr lang="cs-CZ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=10⋅</m:t>
                      </m:r>
                      <m:func>
                        <m:funcPr>
                          <m:ctrlPr>
                            <a:rPr lang="cs-CZ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cs-CZ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f>
                            <m:fPr>
                              <m:ctrlPr>
                                <a:rPr lang="cs-CZ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cs-CZ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cs-CZ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</m:e>
                                <m:sub>
                                  <m:r>
                                    <a:rPr lang="cs-CZ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𝑜𝑑𝑟𝑎</m:t>
                                  </m:r>
                                  <m:r>
                                    <a:rPr lang="cs-CZ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ž</m:t>
                                  </m:r>
                                  <m:r>
                                    <a:rPr lang="cs-CZ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𝑒𝑛</m:t>
                                  </m:r>
                                  <m:r>
                                    <a:rPr lang="cs-CZ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ý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cs-CZ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cs-CZ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</m:e>
                                <m:sub>
                                  <m:r>
                                    <a:rPr lang="cs-CZ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𝑑𝑜𝑝𝑎𝑑𝑎𝑗</m:t>
                                  </m:r>
                                  <m:r>
                                    <a:rPr lang="cs-CZ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í</m:t>
                                  </m:r>
                                  <m:r>
                                    <a:rPr lang="cs-CZ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  <m:r>
                                    <a:rPr lang="cs-CZ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í</m:t>
                                  </m:r>
                                </m:sub>
                              </m:sSub>
                            </m:den>
                          </m:f>
                        </m:e>
                      </m:func>
                      <m:d>
                        <m:dPr>
                          <m:ctrlPr>
                            <a:rPr lang="cs-CZ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cs-CZ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dB</m:t>
                          </m:r>
                        </m:e>
                      </m:d>
                    </m:oMath>
                  </m:oMathPara>
                </a14:m>
                <a:endParaRPr lang="cs-CZ" dirty="0"/>
              </a:p>
            </p:txBody>
          </p:sp>
        </mc:Choice>
        <mc:Fallback xmlns="">
          <p:sp>
            <p:nvSpPr>
              <p:cNvPr id="7" name="Object 6">
                <a:extLst>
                  <a:ext uri="{FF2B5EF4-FFF2-40B4-BE49-F238E27FC236}">
                    <a16:creationId xmlns:a16="http://schemas.microsoft.com/office/drawing/2014/main" id="{73D85759-5FAE-4B99-BA29-4338E86729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07904" y="2319332"/>
                <a:ext cx="3071813" cy="72072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 Box 7">
                <a:extLst>
                  <a:ext uri="{FF2B5EF4-FFF2-40B4-BE49-F238E27FC236}">
                    <a16:creationId xmlns:a16="http://schemas.microsoft.com/office/drawing/2014/main" id="{994D9A02-9AA5-418D-ABC6-7BD4936150D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77858" y="3135104"/>
                <a:ext cx="5169755" cy="13234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cs-CZ" sz="1600" dirty="0"/>
                  <a:t>Je-li výška jehlanů absorbéru rovna </a:t>
                </a:r>
                <a:r>
                  <a:rPr lang="cs-CZ" sz="1600" i="1" dirty="0"/>
                  <a:t>λ</a:t>
                </a:r>
                <a:r>
                  <a:rPr lang="cs-CZ" sz="1600" dirty="0"/>
                  <a:t>/4 na nejnižším pracovním kmitočtu, je útlum odrazem na tomto kmitočtu cca </a:t>
                </a:r>
                <a14:m>
                  <m:oMath xmlns:m="http://schemas.openxmlformats.org/officeDocument/2006/math">
                    <m:r>
                      <a:rPr lang="cs-CZ" sz="1600" i="1" smtClean="0">
                        <a:latin typeface="Cambria Math" panose="02040503050406030204" pitchFamily="18" charset="0"/>
                      </a:rPr>
                      <m:t>‒</m:t>
                    </m:r>
                  </m:oMath>
                </a14:m>
                <a:r>
                  <a:rPr lang="cs-CZ" sz="1600" dirty="0"/>
                  <a:t>20 dB, což znamená, že pouze jedna setina výkonu dopadajícího signálu se od absorbéru odráží zpět do vnitřního prostoru komory. </a:t>
                </a:r>
              </a:p>
            </p:txBody>
          </p:sp>
        </mc:Choice>
        <mc:Fallback xmlns="">
          <p:sp>
            <p:nvSpPr>
              <p:cNvPr id="8" name="Text Box 7">
                <a:extLst>
                  <a:ext uri="{FF2B5EF4-FFF2-40B4-BE49-F238E27FC236}">
                    <a16:creationId xmlns:a16="http://schemas.microsoft.com/office/drawing/2014/main" id="{994D9A02-9AA5-418D-ABC6-7BD4936150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7858" y="3135104"/>
                <a:ext cx="5169755" cy="1323439"/>
              </a:xfrm>
              <a:prstGeom prst="rect">
                <a:avLst/>
              </a:prstGeom>
              <a:blipFill>
                <a:blip r:embed="rId5"/>
                <a:stretch>
                  <a:fillRect l="-708" t="-1382" b="-5069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 Box 3">
            <a:extLst>
              <a:ext uri="{FF2B5EF4-FFF2-40B4-BE49-F238E27FC236}">
                <a16:creationId xmlns:a16="http://schemas.microsoft.com/office/drawing/2014/main" id="{8073BCA8-C9C6-4369-AFC1-2B19B8D485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858" y="4458543"/>
            <a:ext cx="5184576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cs-CZ" sz="1600" dirty="0"/>
              <a:t>Kromě toho se odražená vlna vrací zpět do vnitřního prostoru komory  až  po několika částečných odrazech od absorpčních jehlanů. Protože při každém odrazu se část energie vlny absorbuje a jen část se odrazí, je celková energie odražené vlny po vícenásobném odrazu výrazně menší. Počet dílčích odrazů závisí</a:t>
            </a:r>
            <a:br>
              <a:rPr lang="cs-CZ" sz="1600" dirty="0"/>
            </a:br>
            <a:r>
              <a:rPr lang="cs-CZ" sz="1600" dirty="0"/>
              <a:t>na vrcholovém úhlu jehlanů, který se u praktických konstrukcí pohybuje kolem 25°.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Výchozí návrh">
  <a:themeElements>
    <a:clrScheme name="Výchozí návrh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ýchozí návrh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ýchozí návr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11371</TotalTime>
  <Words>14673</Words>
  <Application>Microsoft Office PowerPoint</Application>
  <PresentationFormat>Předvádění na obrazovce (4:3)</PresentationFormat>
  <Paragraphs>1724</Paragraphs>
  <Slides>163</Slides>
  <Notes>27</Notes>
  <HiddenSlides>0</HiddenSlides>
  <MMClips>0</MMClips>
  <ScaleCrop>false</ScaleCrop>
  <HeadingPairs>
    <vt:vector size="8" baseType="variant">
      <vt:variant>
        <vt:lpstr>Použitá písma</vt:lpstr>
      </vt:variant>
      <vt:variant>
        <vt:i4>8</vt:i4>
      </vt:variant>
      <vt:variant>
        <vt:lpstr>Motiv</vt:lpstr>
      </vt:variant>
      <vt:variant>
        <vt:i4>1</vt:i4>
      </vt:variant>
      <vt:variant>
        <vt:lpstr>Vložené servery OLE</vt:lpstr>
      </vt:variant>
      <vt:variant>
        <vt:i4>3</vt:i4>
      </vt:variant>
      <vt:variant>
        <vt:lpstr>Nadpisy snímků</vt:lpstr>
      </vt:variant>
      <vt:variant>
        <vt:i4>163</vt:i4>
      </vt:variant>
    </vt:vector>
  </HeadingPairs>
  <TitlesOfParts>
    <vt:vector size="175" baseType="lpstr">
      <vt:lpstr>Arial</vt:lpstr>
      <vt:lpstr>Arial Narrow</vt:lpstr>
      <vt:lpstr>Calibri</vt:lpstr>
      <vt:lpstr>Cambria Math</vt:lpstr>
      <vt:lpstr>Helvetica</vt:lpstr>
      <vt:lpstr>Symbol</vt:lpstr>
      <vt:lpstr>Times New Roman</vt:lpstr>
      <vt:lpstr>Wingdings</vt:lpstr>
      <vt:lpstr>Výchozí návrh</vt:lpstr>
      <vt:lpstr>PHOTO-PAINT Image</vt:lpstr>
      <vt:lpstr>Rastrový obrázek</vt:lpstr>
      <vt:lpstr>Rovnice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Vstupy rušivých signálů do zkoušeného zařízení</vt:lpstr>
      <vt:lpstr>Prezentace aplikace PowerPoint</vt:lpstr>
      <vt:lpstr>Kategorie požadované odolnosti</vt:lpstr>
      <vt:lpstr>Normy pro odolnost zařízení</vt:lpstr>
      <vt:lpstr>Základní normy pro odolnost zařízení</vt:lpstr>
      <vt:lpstr>Normy pro odolnost zařízení</vt:lpstr>
      <vt:lpstr>Normy pro odolnost zařízení</vt:lpstr>
      <vt:lpstr>Elektrostatický výboj  – zkouška odolnosti</vt:lpstr>
      <vt:lpstr>Prezentace aplikace PowerPoint</vt:lpstr>
      <vt:lpstr>Prezentace aplikace PowerPoint</vt:lpstr>
      <vt:lpstr>Prezentace aplikace PowerPoint</vt:lpstr>
      <vt:lpstr>Prezentace aplikace PowerPoint</vt:lpstr>
      <vt:lpstr>ESD generátor (simulátor)</vt:lpstr>
      <vt:lpstr>Schéma zkušebního generátoru</vt:lpstr>
      <vt:lpstr>Impulz výstupního proudu generátoru při kontaktním výboji </vt:lpstr>
      <vt:lpstr>Tři způsoby aplikace zkušebních výbojů</vt:lpstr>
      <vt:lpstr>Tři způsoby aplikace zkušebních výbojů</vt:lpstr>
      <vt:lpstr>Tři způsoby aplikace zkušebních výbojů</vt:lpstr>
      <vt:lpstr>Floating EUT, neuzemněný zkušební objekt </vt:lpstr>
      <vt:lpstr>   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Skupiny rychlých impulzů</vt:lpstr>
      <vt:lpstr>Prezentace aplikace PowerPoint</vt:lpstr>
      <vt:lpstr>Prezentace aplikace PowerPoint</vt:lpstr>
      <vt:lpstr>Prezentace aplikace PowerPoint</vt:lpstr>
      <vt:lpstr>Prezentace aplikace PowerPoint</vt:lpstr>
      <vt:lpstr>Kapacitní vazební a oddělovací obvod</vt:lpstr>
      <vt:lpstr>Prezentace aplikace PowerPoint</vt:lpstr>
      <vt:lpstr>Kapacitní kleština (vazební zařízení)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Rázový impulz – zkouška odolnosti</vt:lpstr>
      <vt:lpstr>Rázový impulz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Dimenzování SPD 1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Magnetické pole síťového kmitočtu ČSN EN 61000-4-8</vt:lpstr>
      <vt:lpstr>Prezentace aplikace PowerPoint</vt:lpstr>
      <vt:lpstr>Prezentace aplikace PowerPoint</vt:lpstr>
      <vt:lpstr>Magnetické pole síťového kmitočtu</vt:lpstr>
      <vt:lpstr>Magnetické pole síťového kmitočtu - charakteristiky indukční cívky:</vt:lpstr>
      <vt:lpstr>Magnetické pole síťového kmitočtu</vt:lpstr>
      <vt:lpstr>Magnetické pole síťového kmitočtu</vt:lpstr>
      <vt:lpstr>Magnetické pole síťového kmitočtu</vt:lpstr>
      <vt:lpstr>Zkušební sestava:</vt:lpstr>
      <vt:lpstr>Magnetické pole síťového kmitočtu - postup zkoušky:</vt:lpstr>
      <vt:lpstr>Prezentace aplikace PowerPoint</vt:lpstr>
      <vt:lpstr>Pulzy magnetického pole</vt:lpstr>
      <vt:lpstr>Pulzy magnetického pole</vt:lpstr>
      <vt:lpstr>Pulzy magnetického pole</vt:lpstr>
      <vt:lpstr>Pulzy magnetického pole - zkušební generátor:               </vt:lpstr>
      <vt:lpstr>Prezentace aplikace PowerPoint</vt:lpstr>
      <vt:lpstr>Poklesy a přerušení napětí</vt:lpstr>
      <vt:lpstr>Krátkodobé poklesy napětí</vt:lpstr>
      <vt:lpstr>Krátká přerušení napětí</vt:lpstr>
      <vt:lpstr>Pomalé změny napětí (nezávazné)</vt:lpstr>
      <vt:lpstr>Poklesy a přerušení napětí</vt:lpstr>
      <vt:lpstr>Poklesy a přerušení napětí</vt:lpstr>
      <vt:lpstr>Prezentace aplikace PowerPoint</vt:lpstr>
      <vt:lpstr>Rušení šířené vedením vyvolané elektromagnetickým polem RF vysílačů</vt:lpstr>
      <vt:lpstr>Rušení šířené vedením</vt:lpstr>
      <vt:lpstr>Rušení šířené vedením vyvolané elektromagnetickým polem RF vysílačů</vt:lpstr>
      <vt:lpstr>Sestava zkušebního generátoru RF rušení</vt:lpstr>
      <vt:lpstr>Schéma zkušební sestavy s vazební/oddělovací sítí CDN</vt:lpstr>
      <vt:lpstr>Schéma zkušební sestavy pro proudové nebo elektromagnetické kleště</vt:lpstr>
      <vt:lpstr>Způsoby injektování RF rušení do vodičů - přímé injektování do stíněných kabelů</vt:lpstr>
      <vt:lpstr>Způsoby injektování RF rušení do vodičů - vazba na nestíněné kabely s použitím vazební/ oddělovací sítě CDN</vt:lpstr>
      <vt:lpstr>Vazební prvky</vt:lpstr>
      <vt:lpstr>Prezentace aplikace PowerPoint</vt:lpstr>
      <vt:lpstr>Vazební/oddělovací síť CDN, typ M pro nestíněná napájecí vedení</vt:lpstr>
      <vt:lpstr>Vazební/oddělovací síť CDN typ S, RJ45-S, USB-C, USB-P, USB-3.0,HDMI, FireWire pro stíněné vodiče a stíněné datové vodiče 50 Ω nebo 75 Ω</vt:lpstr>
      <vt:lpstr>Vazební/oddělovací síť CDN typ AF pro nestíněné nevyvážené vodiče</vt:lpstr>
      <vt:lpstr>Vazební/oddělovací síť CDN typ T, RJ11, RJ45 pro nestíněné vyvážené vodiče</vt:lpstr>
      <vt:lpstr>Nastavení výstupní úrovně vstupu/výstupu vazebního prostředku u EUT</vt:lpstr>
      <vt:lpstr>Prezentace aplikace PowerPoint</vt:lpstr>
      <vt:lpstr>Porovnání konfigurace pro nastavení výstupní úrovně vstupu/výstupu EM kleští u EUT a zapojení pro test zařízení: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Vyzařované vf pole</vt:lpstr>
      <vt:lpstr>Prezentace aplikace PowerPoint</vt:lpstr>
      <vt:lpstr>Prezentace aplikace PowerPoint</vt:lpstr>
      <vt:lpstr>Prezentace aplikace PowerPoint</vt:lpstr>
      <vt:lpstr>Prezentace aplikace PowerPoint</vt:lpstr>
      <vt:lpstr>Základní technické a přístrojové vybavení</vt:lpstr>
      <vt:lpstr>Základní technické a přístrojové vybavení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Kalibrace (ověření homogenity) pole</vt:lpstr>
      <vt:lpstr>Plocha homogenního pole</vt:lpstr>
      <vt:lpstr>Prezentace aplikace PowerPoint</vt:lpstr>
      <vt:lpstr>Kalibrace konstantní intenzitou pole - příklad</vt:lpstr>
      <vt:lpstr>Kalibrace konstantním výkonem - příklad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Bezodrazové komory</vt:lpstr>
      <vt:lpstr>Prezentace aplikace PowerPoint</vt:lpstr>
      <vt:lpstr>Princip absorpční komory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>VN-EMC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Martan_2</dc:creator>
  <cp:lastModifiedBy>Eva Müllerová</cp:lastModifiedBy>
  <cp:revision>723</cp:revision>
  <dcterms:created xsi:type="dcterms:W3CDTF">2008-02-14T11:29:34Z</dcterms:created>
  <dcterms:modified xsi:type="dcterms:W3CDTF">2021-10-11T06:31:14Z</dcterms:modified>
</cp:coreProperties>
</file>