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7" r:id="rId3"/>
    <p:sldId id="258" r:id="rId4"/>
    <p:sldId id="260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72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80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92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7998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8277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6982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762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1917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6871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533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7237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1719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3604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3625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1710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840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0677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08AFC-6F2C-43CF-9BB2-2C1300371464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7ECCE35-8CB1-4988-B2B9-628B789EAC2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5937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5E886832-0707-8C9D-0880-CC4326559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923" y="297159"/>
            <a:ext cx="8574225" cy="626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15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C03D14-FC4C-485D-BECA-946D31BF3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latin typeface="Calibri" panose="020F0502020204030204" pitchFamily="34" charset="0"/>
                <a:cs typeface="Calibri" panose="020F0502020204030204" pitchFamily="34" charset="0"/>
              </a:rPr>
              <a:t>Žákovské postoje k předmětu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008B3E8-4420-498F-8343-3C4B7A71C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9684" y="2133600"/>
            <a:ext cx="10044928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Obliba, obtížnost, význam předmětu.</a:t>
            </a:r>
          </a:p>
          <a:p>
            <a:pPr marL="0" indent="0">
              <a:buNone/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Vyučovací předmět plní svou funkci, jestliže </a:t>
            </a:r>
            <a:r>
              <a:rPr lang="cs-CZ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zprostředkovává žákům odpovídající informace, 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které jim umožňují jako plnohodnotný spokojený osobní život, tak i úspěšnost v profesionálním životě.</a:t>
            </a:r>
          </a:p>
          <a:p>
            <a:pPr marL="0" indent="0">
              <a:buNone/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Aby mohl tuto funkci plnit, musejí ho žáci prožívat jako </a:t>
            </a:r>
            <a:r>
              <a:rPr lang="cs-CZ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přitažlivý (měl by být u</a:t>
            </a:r>
            <a:r>
              <a:rPr lang="cs-CZ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nich oblíbený), ne příliš obtížný, ale ani příliš jednoduchý,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 měli by si uvědomovat jeho význam, především z hlediska jejich budoucího uplatnění. </a:t>
            </a: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(Zdroj: Hrabal, Pavelková, 2010, s. 25)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069011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03FA1D-1C52-4D55-806C-653659142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3153534" cy="634239"/>
          </a:xfrm>
        </p:spPr>
        <p:txBody>
          <a:bodyPr>
            <a:normAutofit fontScale="90000"/>
          </a:bodyPr>
          <a:lstStyle/>
          <a:p>
            <a:r>
              <a:rPr lang="cs-CZ" sz="3600" dirty="0">
                <a:latin typeface="Calibri" panose="020F0502020204030204" pitchFamily="34" charset="0"/>
                <a:cs typeface="Calibri" panose="020F0502020204030204" pitchFamily="34" charset="0"/>
              </a:rPr>
              <a:t>Obliba předmětu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7FB13CC-1BB9-4D41-9E6E-D9F20C3A2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9017" y="2133600"/>
            <a:ext cx="10145595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Obliba předmětu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je vymezována jako </a:t>
            </a:r>
            <a:r>
              <a:rPr lang="cs-CZ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emocionální prožitek z předmětu a v předmětu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Tento prožitek je </a:t>
            </a:r>
            <a:r>
              <a:rPr lang="cs-CZ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předpokladem i výsledkem motivace k učební činnosti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Učitel může považovat své motivující působení v zásadě za tím úspěšnější, čím oblíbenější je jeho předmět – ovšem jen za předpokladu, že vzniklé motivační struktury jsou pedagogicky hodnotné, což nelze jednoznačně zjistit z obliby předmětu, zvyšovat ji například snižováním nároků, není vhodné.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226491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90269C-4804-4923-A75B-5C1BB1B36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1"/>
            <a:ext cx="6240682" cy="709740"/>
          </a:xfrm>
        </p:spPr>
        <p:txBody>
          <a:bodyPr>
            <a:normAutofit/>
          </a:bodyPr>
          <a:lstStyle/>
          <a:p>
            <a:r>
              <a:rPr lang="cs-CZ" sz="3600" dirty="0">
                <a:latin typeface="Calibri" panose="020F0502020204030204" pitchFamily="34" charset="0"/>
                <a:cs typeface="Calibri" panose="020F0502020204030204" pitchFamily="34" charset="0"/>
              </a:rPr>
              <a:t>Obtížnost předmětu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78BF36-2212-43EF-A852-C79F4C487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8015" y="2133600"/>
            <a:ext cx="10296597" cy="377762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Obtížnost předmětu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je chápána jako charakteristika, která se vztahuje k řadě motivačních procesů ve vyučování, jako je pocit výkonnosti, sebeobraz, úspěch aj.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cs-CZ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(Zdroj: Hrabal, Pavelková, 2010, s. 26)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Zhodnocení obtížnosti předmětu žáky získáváme </a:t>
            </a:r>
            <a:r>
              <a:rPr lang="cs-CZ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informaci o jeho působení z hlediska adekvátnosti požadavků, obsahových a výkonových cílů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Proto je nutné vědět, nedosahuje-li učitel popularity předmětu (případně vlastní osoby) za cenu snížených požadavků, nebo naopak, nebrzdí-li jeho motivační úsilí nepřiměřená náročnost.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99839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3420AB-737B-4B3C-AF79-9B2D8C1F6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237" y="1832171"/>
            <a:ext cx="9969617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Údaj žáků o této obtížnosti je ovšem jen orientační a relativní: </a:t>
            </a:r>
            <a:r>
              <a:rPr lang="cs-CZ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jde o prožívaný a pociťovaný rozdíl mezi realizovanými možnostmi žáka – a výkony a požadavky učitele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Relativita tohoto údaje spočívá v tom, že žák: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cs-CZ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Není schopen objektivně posoudit výši učitelových požadavků, jestliže mu poskytneme dobré podmínky a vytvoříme předpoklady pro řešení obtížných úkolů, pak je nebude prožívat jako příliš náročné (v opačném případě může jako obtížné prožívat i objektivně ne příliš těžké úkoly).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98577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806A93-B9F8-4DBC-BBC4-6164F69B4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460" y="1308683"/>
            <a:ext cx="10389065" cy="554931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cs-CZ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Obtížnost předmětu </a:t>
            </a:r>
            <a:r>
              <a:rPr lang="cs-CZ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porovnává se svou vlastní zkušeností se všemi předměty, jimiž se ve škole učí, a proto údaj o obtížnosti nemůže nahradit konkrétní údaje o jeho výkonnosti, o dosažené úrovni rozvoje jeho </a:t>
            </a:r>
            <a:r>
              <a:rPr lang="cs-CZ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sociopsychických</a:t>
            </a:r>
            <a:r>
              <a:rPr lang="cs-CZ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 psychických dispozic (vědomostí, dovedností, schopností, pro učitele jsou </a:t>
            </a:r>
            <a:r>
              <a:rPr lang="cs-CZ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autodiagnosticky</a:t>
            </a:r>
            <a:r>
              <a:rPr lang="cs-CZ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významné zvláště odchylky ve vnímání obtížnosti předmětu jeho žáky. 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cs-CZ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c) Význam předmětu</a:t>
            </a:r>
            <a:r>
              <a:rPr lang="cs-CZ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je chápán jako motivační zdroj zprostředkovaný zvnitřněnou sociální reprezentací předmětu z hlediska jeho uplatnění ve společnosti a jeho významem pro dosažení vlastních (profesionálních) cílů v budoucnosti. Dotazem na význam předmětu zjišťujeme to, co bývá označováno jako subjektivní smysl činnosti jedince. 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cs-CZ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(Zdroj: Hrabal, Pavelková, 2010 s. 26- 27</a:t>
            </a:r>
            <a:r>
              <a:rPr lang="cs-CZ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cs-CZ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537730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82F66A-CEF6-F5FC-942E-94F1CB2D4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3072" y="662747"/>
            <a:ext cx="8911687" cy="831203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D5C572-29EF-F365-AF7D-C938F61B9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203" y="1760113"/>
            <a:ext cx="10461423" cy="3777622"/>
          </a:xfrm>
        </p:spPr>
        <p:txBody>
          <a:bodyPr/>
          <a:lstStyle/>
          <a:p>
            <a:r>
              <a:rPr lang="cs-CZ" sz="20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HRABAL, Vladimír a Isabella PAVELKOVÁ. </a:t>
            </a:r>
            <a:r>
              <a:rPr lang="cs-CZ" sz="2000" b="0" i="1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Jaký jsem učitel</a:t>
            </a:r>
            <a:r>
              <a:rPr lang="cs-CZ" sz="2000" b="0" i="0" dirty="0">
                <a:solidFill>
                  <a:srgbClr val="212529"/>
                </a:solidFill>
                <a:effectLst/>
                <a:latin typeface="Open Sans" panose="020B0606030504020204" pitchFamily="34" charset="0"/>
              </a:rPr>
              <a:t>. Praha: Portál, 2010. ISBN 978-80-7367-755-8.</a:t>
            </a: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9937646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90</TotalTime>
  <Words>489</Words>
  <Application>Microsoft Office PowerPoint</Application>
  <PresentationFormat>Širokoúhlá obrazovka</PresentationFormat>
  <Paragraphs>20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Open Sans</vt:lpstr>
      <vt:lpstr>Wingdings 3</vt:lpstr>
      <vt:lpstr>Stébla</vt:lpstr>
      <vt:lpstr>Prezentace aplikace PowerPoint</vt:lpstr>
      <vt:lpstr>Žákovské postoje k předmětu</vt:lpstr>
      <vt:lpstr>Obliba předmětu</vt:lpstr>
      <vt:lpstr>Obtížnost předmětu</vt:lpstr>
      <vt:lpstr>Prezentace aplikace PowerPoint</vt:lpstr>
      <vt:lpstr>Prezentace aplikace PowerPoint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Věra Kosíková</dc:creator>
  <cp:lastModifiedBy>Jan Topinka</cp:lastModifiedBy>
  <cp:revision>14</cp:revision>
  <dcterms:created xsi:type="dcterms:W3CDTF">2021-09-01T10:23:22Z</dcterms:created>
  <dcterms:modified xsi:type="dcterms:W3CDTF">2023-08-29T08:31:27Z</dcterms:modified>
</cp:coreProperties>
</file>