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16" autoAdjust="0"/>
    <p:restoredTop sz="94660"/>
  </p:normalViewPr>
  <p:slideViewPr>
    <p:cSldViewPr snapToGrid="0">
      <p:cViewPr varScale="1">
        <p:scale>
          <a:sx n="57" d="100"/>
          <a:sy n="57" d="100"/>
        </p:scale>
        <p:origin x="72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3" d="100"/>
          <a:sy n="43" d="100"/>
        </p:scale>
        <p:origin x="2482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1F07E-F205-4385-BD77-096E61B234FB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FEC1F-9845-4F12-985A-296AE22F42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441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6471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7873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3656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260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09631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91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463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330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2608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651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64262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1156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D83533-D36B-4747-9046-57F8A4C71F21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AA729B-10EB-4392-AC36-7A5A5B40F32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5451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.m4a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7.m4a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7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9.m4a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9.m4a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13.m4a"/><Relationship Id="rId3" Type="http://schemas.microsoft.com/office/2007/relationships/media" Target="../media/media11.m4a"/><Relationship Id="rId7" Type="http://schemas.microsoft.com/office/2007/relationships/media" Target="../media/media13.m4a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audio" Target="../media/media12.m4a"/><Relationship Id="rId5" Type="http://schemas.microsoft.com/office/2007/relationships/media" Target="../media/media12.m4a"/><Relationship Id="rId10" Type="http://schemas.openxmlformats.org/officeDocument/2006/relationships/image" Target="../media/image4.png"/><Relationship Id="rId4" Type="http://schemas.openxmlformats.org/officeDocument/2006/relationships/audio" Target="../media/media11.m4a"/><Relationship Id="rId9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17.m4a"/><Relationship Id="rId3" Type="http://schemas.microsoft.com/office/2007/relationships/media" Target="../media/media15.m4a"/><Relationship Id="rId7" Type="http://schemas.microsoft.com/office/2007/relationships/media" Target="../media/media17.m4a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audio" Target="../media/media16.m4a"/><Relationship Id="rId5" Type="http://schemas.microsoft.com/office/2007/relationships/media" Target="../media/media16.m4a"/><Relationship Id="rId10" Type="http://schemas.openxmlformats.org/officeDocument/2006/relationships/image" Target="../media/image4.png"/><Relationship Id="rId4" Type="http://schemas.openxmlformats.org/officeDocument/2006/relationships/audio" Target="../media/media15.m4a"/><Relationship Id="rId9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9.m4a"/><Relationship Id="rId7" Type="http://schemas.openxmlformats.org/officeDocument/2006/relationships/image" Target="../media/image5.jpe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19.m4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7688107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698500"/>
            <a:ext cx="9144000" cy="1257300"/>
          </a:xfrm>
          <a:solidFill>
            <a:schemeClr val="accent2">
              <a:lumMod val="40000"/>
              <a:lumOff val="6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 fontScale="90000"/>
          </a:bodyPr>
          <a:lstStyle/>
          <a:p>
            <a:r>
              <a:rPr lang="cs-CZ" sz="27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27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cs-CZ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sz="27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LES </a:t>
            </a:r>
            <a:r>
              <a:rPr lang="cs-CZ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PROCÉDÉS DE TRADUCTION – PŘEKLADATELSKÉ </a:t>
            </a:r>
            <a:r>
              <a:rPr lang="cs-CZ" sz="2700" b="1" u="sng">
                <a:latin typeface="Times New Roman" panose="02020603050405020304" pitchFamily="18" charset="0"/>
                <a:cs typeface="Times New Roman" panose="02020603050405020304" pitchFamily="18" charset="0"/>
              </a:rPr>
              <a:t>POSTUPY</a:t>
            </a:r>
            <a:r>
              <a:rPr lang="cs-CZ" sz="27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36700" y="2386012"/>
            <a:ext cx="9144000" cy="3683000"/>
          </a:xfr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just"/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fr-F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traduction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consiste à transposer un texte écrit d’une langue à une autre, en transmettant le plus fidèlement possible le message.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traduisant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très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rare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d’employer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traduction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littérale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(mot-à-mot). 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: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Quelqu’un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sonne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fr-F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’est le facteur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 apporte une lettre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Někdo </a:t>
            </a:r>
            <a:r>
              <a:rPr lang="cs-C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zvoní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fr-FR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to </a:t>
            </a:r>
            <a:r>
              <a:rPr lang="fr-FR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listono</a:t>
            </a:r>
            <a:r>
              <a:rPr lang="cs-CZ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Přináší dopis.</a:t>
            </a:r>
          </a:p>
          <a:p>
            <a:pPr algn="just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Plus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souvent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pour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exprimer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même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message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faut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utiliser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procédé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traduction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ou la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combinaison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plusieurs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procédés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cs-CZ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traduction</a:t>
            </a:r>
            <a:r>
              <a:rPr lang="cs-CZ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cs-C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Ex. </a:t>
            </a:r>
            <a:r>
              <a:rPr lang="cs-CZ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s’engage </a:t>
            </a:r>
            <a:r>
              <a:rPr lang="fr-F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à travailler</a:t>
            </a:r>
            <a:r>
              <a:rPr lang="fr-F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Zavazuje se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práci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/ Zavazuje se, </a:t>
            </a:r>
            <a:r>
              <a:rPr lang="cs-CZ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 bude pracovat</a:t>
            </a:r>
            <a:r>
              <a:rPr lang="cs-C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7100" y="2386012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7100" y="3194844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" y="44259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40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8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51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1900" y="468093"/>
            <a:ext cx="9639300" cy="57084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</a:t>
            </a: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TRANSPOSITION – TRANSPOZICE </a:t>
            </a:r>
            <a:endParaRPr lang="cs-CZ" sz="2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228600" indent="-6350">
              <a:lnSpc>
                <a:spcPct val="107000"/>
              </a:lnSpc>
            </a:pP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cs-CZ" sz="2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   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A.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Transposition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d’une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partie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du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discours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– transpozice slovního</a:t>
            </a: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druhu</a:t>
            </a: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: </a:t>
            </a:r>
            <a:endParaRPr lang="cs-CZ" sz="2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Spočívá v tom, že týž sémantický obsah je vyjádřen v cílovém textu jiným slovním druhem než v originálu. Může být: </a:t>
            </a:r>
          </a:p>
          <a:p>
            <a:pPr marL="6350" indent="-6350">
              <a:lnSpc>
                <a:spcPct val="107000"/>
              </a:lnSpc>
              <a:spcAft>
                <a:spcPts val="20"/>
              </a:spcAft>
            </a:pP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cs-CZ" sz="2200" dirty="0" smtClean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2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a) Simple </a:t>
            </a:r>
            <a:r>
              <a:rPr lang="cs-CZ" sz="2200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(</a:t>
            </a:r>
            <a:r>
              <a:rPr lang="cs-CZ" sz="22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jednoduchá) : 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ex. </a:t>
            </a:r>
            <a:r>
              <a:rPr lang="cs-CZ" sz="22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Une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robe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de </a:t>
            </a:r>
            <a:r>
              <a:rPr lang="cs-CZ" sz="22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soir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– </a:t>
            </a:r>
            <a:r>
              <a:rPr lang="cs-CZ" sz="22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večerní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šaty</a:t>
            </a:r>
            <a:r>
              <a:rPr lang="cs-CZ" sz="2200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lang="cs-CZ" sz="2200" u="none" strike="noStrike" dirty="0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2200" b="1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b) Double </a:t>
            </a:r>
            <a:r>
              <a:rPr lang="cs-CZ" sz="2200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ou </a:t>
            </a:r>
            <a:r>
              <a:rPr lang="cs-CZ" sz="2200" b="1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multiple</a:t>
            </a:r>
            <a:r>
              <a:rPr lang="cs-CZ" sz="2200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: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ex. </a:t>
            </a:r>
            <a:r>
              <a:rPr lang="cs-CZ" sz="22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Il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travaillait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avec</a:t>
            </a:r>
            <a:r>
              <a:rPr lang="cs-CZ" sz="22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une</a:t>
            </a:r>
            <a:r>
              <a:rPr lang="cs-CZ" sz="22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grande </a:t>
            </a:r>
            <a:r>
              <a:rPr lang="cs-CZ" sz="22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précision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Pracoval </a:t>
            </a:r>
            <a:r>
              <a:rPr lang="cs-CZ" sz="22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velmi přesně</a:t>
            </a:r>
            <a:r>
              <a:rPr lang="cs-CZ" sz="22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6350" indent="-6350">
              <a:lnSpc>
                <a:spcPct val="107000"/>
              </a:lnSpc>
              <a:spcAft>
                <a:spcPts val="100"/>
              </a:spcAft>
            </a:pP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Příklad trojnásobné transpozice : </a:t>
            </a:r>
            <a:r>
              <a:rPr lang="cs-CZ" sz="2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Il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continue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son </a:t>
            </a:r>
            <a:r>
              <a:rPr lang="cs-CZ" sz="2200" dirty="0" err="1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éducation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musicale. </a:t>
            </a:r>
            <a:r>
              <a:rPr lang="cs-CZ" sz="2200" i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Stále se vzdělává v hudbě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. (ve FRJ sloveso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continue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– v ČJ příslovce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stále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ve FRJ podstatné jméno </a:t>
            </a:r>
            <a:r>
              <a:rPr lang="cs-CZ" sz="2200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éducation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– v ČJ sloveso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vzdělává se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, ve FRJ přídavné jméno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musicale</a:t>
            </a:r>
            <a:r>
              <a:rPr lang="cs-CZ" sz="2200" b="1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– v ČJ podstatné jméno </a:t>
            </a:r>
            <a:r>
              <a:rPr lang="cs-CZ" sz="2200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v hudbě</a:t>
            </a:r>
            <a:r>
              <a:rPr lang="cs-CZ" sz="2200" dirty="0" smtClean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).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endParaRPr lang="cs-CZ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8000" y="4680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758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72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04900" y="762874"/>
            <a:ext cx="9550400" cy="526092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B.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Transposition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syntaxique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– transpozice syntaktická:</a:t>
            </a: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Spočívá 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 tom, že větné členy (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termes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proposition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mění svou funkci. Sloveso může změnit svůj rod (činný v trpný a naopak), to, co je v jednom jazyce vyjádřeno větným členem, může být vyjádřeno vedlejší větou. </a:t>
            </a:r>
          </a:p>
          <a:p>
            <a:pPr marL="6350" indent="-6350"/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a) transpozice pasivum – aktivum </a:t>
            </a:r>
            <a:endParaRPr lang="cs-CZ" u="none" strike="noStrike" dirty="0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fut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réveillé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par les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enfants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Vzbudily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ho děti. (pasivní konstrukce se změnila v aktivní)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Les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fleurs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jonchaient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trottoirs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Chodníky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byly vystlány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květinami. (francouzská aktivní konstrukce se v ČJ změnila na pasivní).  </a:t>
            </a:r>
          </a:p>
          <a:p>
            <a:pPr marL="6350" indent="-6350">
              <a:spcAft>
                <a:spcPts val="30"/>
              </a:spcAft>
            </a:pPr>
            <a:r>
              <a:rPr lang="cs-CZ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2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b="1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b) transpozice větný člen – vedlejší věta </a:t>
            </a:r>
            <a:endParaRPr lang="cs-CZ" u="none" strike="noStrike" dirty="0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Př. Je ne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regrette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pas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mon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refus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Nelituji,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že jsem odmítl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(předmět – věta předmětná)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votre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arrivée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ici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...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Když jste sem přijel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... (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přísloveč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určení času – věta časová)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On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peut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marcher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à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volonté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Člověk může chodit,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jak se mu zachce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(příslovečné určení způsobu – věta způsobová) </a:t>
            </a: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J’ai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plan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u="sng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d’organisation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.... Mám plán, </a:t>
            </a:r>
            <a:r>
              <a:rPr lang="cs-CZ" b="1" u="sng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jak to zorganizovat</a:t>
            </a: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....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(přívlastek neshodný – věta přívlastková</a:t>
            </a: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 </a:t>
            </a:r>
            <a:endParaRPr lang="cs-CZ" sz="2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2900" y="9148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3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5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24000" y="1064144"/>
            <a:ext cx="9283700" cy="41650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1. Remplacez le complément de nom par l’adjectif tchèque :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fontAlgn="base">
              <a:lnSpc>
                <a:spcPct val="114000"/>
              </a:lnSpc>
            </a:pP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1. 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partis de gauche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 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travaux de drainage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leviers de commande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4. Le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gaz d’échappement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5. Un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bulletin de salaire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6. La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piste d’envol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7. Un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air de fête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8. Les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canaux d’irrigation  </a:t>
            </a:r>
          </a:p>
          <a:p>
            <a:pPr lvl="0" fontAlgn="base">
              <a:lnSpc>
                <a:spcPct val="114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9. Une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robe d’été  </a:t>
            </a:r>
          </a:p>
          <a:p>
            <a:pPr>
              <a:lnSpc>
                <a:spcPct val="114000"/>
              </a:lnSpc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10.Le comité d’entreprise 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endParaRPr lang="cs-CZ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700" y="1089544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40900" y="4368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906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4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27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066800" y="1362281"/>
            <a:ext cx="10020300" cy="41719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5715" indent="-6350" algn="just">
              <a:lnSpc>
                <a:spcPct val="110000"/>
              </a:lnSpc>
              <a:spcAft>
                <a:spcPts val="255"/>
              </a:spcAft>
            </a:pP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2. Remplacez l’adjectif tchèque par un substantif français précédé de la</a:t>
            </a:r>
            <a:r>
              <a:rPr lang="cs-CZ" b="1" u="sng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préposition :</a:t>
            </a: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 </a:t>
            </a:r>
            <a:endParaRPr lang="cs-CZ" b="1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715" indent="-6350" algn="just">
              <a:lnSpc>
                <a:spcPct val="110000"/>
              </a:lnSpc>
              <a:spcAft>
                <a:spcPts val="255"/>
              </a:spcAft>
            </a:pPr>
            <a:r>
              <a:rPr lang="cs-CZ" b="1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</a:t>
            </a: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) de 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					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b) sans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záchranný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přístroj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1.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bezúspěšný pokus 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pracovní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úraz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	2. bezbranný člověk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výzkumný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program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3. bezzásadové chování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pravicová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strana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4. beznadějná láska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kupní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síla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	5. bezpodmínečná kapitulace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obchodní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síť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	6. bezvýhradný souhlas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pracovní podmínky				7. bezvýznamná záležitost  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bezpečnostní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opatření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8. nezávazný slib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výrobní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náklady  </a:t>
            </a: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	9. bezstarostný člověk</a:t>
            </a:r>
            <a:endParaRPr lang="cs-CZ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5715" indent="-6350" algn="just">
              <a:lnSpc>
                <a:spcPct val="110000"/>
              </a:lnSpc>
              <a:spcAft>
                <a:spcPts val="95"/>
              </a:spcAft>
            </a:pP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10.výstavní plocha  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				10. bezchybná práce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3200" y="1362281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198100" y="4660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55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1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181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/>
          <p:cNvSpPr/>
          <p:nvPr/>
        </p:nvSpPr>
        <p:spPr>
          <a:xfrm>
            <a:off x="1689100" y="863600"/>
            <a:ext cx="9563100" cy="55594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b="1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c) d’autres prépositions (à, en, pour, par ......) </a:t>
            </a:r>
            <a:endParaRPr lang="cs-CZ" b="1" kern="0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1. papírový sáček				6. kolečkové brusle</a:t>
            </a: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2. plynový sporák				7. dálkové studium</a:t>
            </a: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3. zlatý prsten				8. frekventovaná ulice</a:t>
            </a: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4. </a:t>
            </a:r>
            <a:r>
              <a:rPr lang="cs-CZ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p</a:t>
            </a: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arní stroj				9. týmová práce</a:t>
            </a: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5. </a:t>
            </a:r>
            <a:r>
              <a:rPr lang="cs-CZ" ker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</a:t>
            </a:r>
            <a:r>
              <a:rPr lang="cs-CZ" kern="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řevěná stavba				10. akciová společnost</a:t>
            </a:r>
            <a:endParaRPr lang="cs-CZ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715" indent="-6350">
              <a:lnSpc>
                <a:spcPct val="107000"/>
              </a:lnSpc>
              <a:spcAft>
                <a:spcPts val="0"/>
              </a:spcAft>
            </a:pPr>
            <a:endParaRPr lang="cs-CZ" kern="0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3. Traduisez l’infinitif français par un substantif verbal tchèque :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augmenter le volume des exportations ………………………………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supprimer les difficultés ………………………………………………..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faciliter la vente des produits …………………………………………..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4.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assurer un meilleur rendement ………………………………………..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5.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réduire les frais de production ………………………………………… 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pour surmonter tous les obstacles …………………………………………..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7.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accélérer les travaux de réparation ……………………………………  </a:t>
            </a:r>
          </a:p>
          <a:p>
            <a:pPr lvl="0" fontAlgn="base">
              <a:lnSpc>
                <a:spcPct val="110000"/>
              </a:lnSpc>
            </a:pP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8. pour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lancer une campagne publicitaire ………………………………………  </a:t>
            </a:r>
          </a:p>
          <a:p>
            <a:pPr>
              <a:lnSpc>
                <a:spcPct val="110000"/>
              </a:lnSpc>
            </a:pP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- il faudra faire un effort supplémentaire ………………………………………. </a:t>
            </a:r>
            <a:endParaRPr lang="cs-CZ" b="1" ker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2800" y="863600"/>
            <a:ext cx="609600" cy="609600"/>
          </a:xfrm>
          <a:prstGeom prst="rect">
            <a:avLst/>
          </a:prstGeom>
        </p:spPr>
      </p:pic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85400" y="23749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2800" y="3338535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185400" y="5435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076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2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99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1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261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19200" y="397858"/>
            <a:ext cx="10312400" cy="597548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5715" indent="-6350" algn="just">
              <a:lnSpc>
                <a:spcPct val="110000"/>
              </a:lnSpc>
              <a:spcAft>
                <a:spcPts val="255"/>
              </a:spcAft>
            </a:pP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4. Traduisez en français en remplaçant un substantif verbal tchèque par</a:t>
            </a:r>
            <a:r>
              <a:rPr lang="cs-CZ" b="1" u="sng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un infinitif français :</a:t>
            </a: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zjištění výše škod …………………………………………………………….. 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porovnání výhod obou návrhů ………………………………………………. 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objasnění příčin krize ………………………………………………………… 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K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důslednému rozboru situace …………………………………………………... 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K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vyřešení tohoto sporu ….……………………………………………………….. </a:t>
            </a:r>
            <a:endParaRPr lang="cs-CZ" smtClean="0">
              <a:solidFill>
                <a:srgbClr val="000000"/>
              </a:solidFill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stanovení minimální mzdy …………………………………………………… 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zajištění lepších podmínek ………………………………………………..…. </a:t>
            </a:r>
          </a:p>
          <a:p>
            <a:pPr lvl="0" algn="just" fontAlgn="base">
              <a:lnSpc>
                <a:spcPct val="110000"/>
              </a:lnSpc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Pro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zvýšení produktivity práce …………………………………………………… </a:t>
            </a:r>
          </a:p>
          <a:p>
            <a:pPr marL="285115" indent="-285750" algn="just">
              <a:lnSpc>
                <a:spcPct val="110000"/>
              </a:lnSpc>
              <a:buFontTx/>
              <a:buChar char="-"/>
            </a:pP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doporučuje 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konference vypracovat podrobnou studii. </a:t>
            </a: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…………………………..</a:t>
            </a:r>
          </a:p>
          <a:p>
            <a:pPr algn="just">
              <a:lnSpc>
                <a:spcPct val="110000"/>
              </a:lnSpc>
            </a:pPr>
            <a:r>
              <a:rPr lang="cs-CZ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r>
              <a:rPr lang="cs-CZ" b="1" u="sng">
                <a:latin typeface="Arial" panose="020B0604020202020204" pitchFamily="34" charset="0"/>
                <a:cs typeface="Arial" panose="020B0604020202020204" pitchFamily="34" charset="0"/>
              </a:rPr>
              <a:t>5. Dites en tchèque à la voix active :</a:t>
            </a:r>
            <a:r>
              <a:rPr lang="cs-CZ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1. Vous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serez dépassé par les événements.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2. Le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commissaire était préoccupé par l’affaire de la drogue.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3. On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dit que cet arbre a été planté par Napoléon.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4. Tous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les regards étaient fixés sur lui.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5. Il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est parti pour ne pas être grondé par son père.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6. Il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s’est enfui pour ne pas être mordu par le chien.  </a:t>
            </a: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7. Il 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s’est caché pour ne pas être vu par la concierge. </a:t>
            </a:r>
            <a:endParaRPr lang="cs-CZ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base"/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cs-CZ">
                <a:latin typeface="Arial" panose="020B0604020202020204" pitchFamily="34" charset="0"/>
                <a:cs typeface="Arial" panose="020B0604020202020204" pitchFamily="34" charset="0"/>
              </a:rPr>
              <a:t>. Elle fut réveillée par le chant du coq</a:t>
            </a:r>
            <a:r>
              <a:rPr lang="cs-CZ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cs-CZ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900" y="3967163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502900" y="5588000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42900" y="385158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363200" y="3238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55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8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76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0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84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143000" y="1309687"/>
            <a:ext cx="10350500" cy="41251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5715" indent="-6350" algn="just">
              <a:lnSpc>
                <a:spcPct val="110000"/>
              </a:lnSpc>
              <a:spcAft>
                <a:spcPts val="255"/>
              </a:spcAft>
            </a:pPr>
            <a:r>
              <a:rPr lang="cs-CZ" b="1" u="sng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6. Déterminez le genre des transpositions opérées :</a:t>
            </a:r>
            <a:r>
              <a:rPr lang="cs-CZ" b="1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5715" indent="-6350" algn="just">
              <a:lnSpc>
                <a:spcPct val="110000"/>
              </a:lnSpc>
              <a:spcAft>
                <a:spcPts val="255"/>
              </a:spcAft>
            </a:pPr>
            <a:endParaRPr lang="cs-CZ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L’air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pur de ces montagnes –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čistý horský vzduch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Le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ciel embrasé par un soleil d’août –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k nebi, na němž plálo srpnové slunce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17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L’oiseau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 proie –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dravý pták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Il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 eu une grave maladie.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Byl vážně nemocen.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De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jeunes chômeurs protestent.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Nezaměstnaná mládež protestuje.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Il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s’obstine à le nier.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Tvrdošijně to popírá.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14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Quel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orgueil fou il faut avoir !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Jak šíleně pyšný musí být člověk.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On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nous a promis la livraison pour la fin du mois.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Dodávka nám byla přislíbena na konec měsíce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pPr lvl="0" algn="just" fontAlgn="base">
              <a:lnSpc>
                <a:spcPct val="110000"/>
              </a:lnSpc>
              <a:spcAft>
                <a:spcPts val="280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9. Son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visage était tout à coup pétrifié.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Jeho tvář náhle zkameněla.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07000"/>
              </a:lnSpc>
              <a:spcAft>
                <a:spcPts val="10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10. Ça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 rendait furieux.  </a:t>
            </a:r>
            <a:r>
              <a:rPr lang="cs-CZ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 ho přivádělo k zuřivosti. </a:t>
            </a: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79400" y="14097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87000" y="4622800"/>
            <a:ext cx="609600" cy="609600"/>
          </a:xfrm>
          <a:prstGeom prst="rect">
            <a:avLst/>
          </a:prstGeom>
        </p:spPr>
      </p:pic>
      <p:pic>
        <p:nvPicPr>
          <p:cNvPr id="5" name="Obrázek 4" descr="\\op.msmt.cz\DavWWWRoot\SiteCollectionDocuments\OPVVV\12_Publicita\Vizuální identita OP VVV - platná loga 2014-2020\02_Logolinky\a) logolink horizontální a vertikální čj barevný\EU OP VVV MSMT logo horizont CZ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80" y="5630638"/>
            <a:ext cx="4643755" cy="1029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3835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3773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880</Words>
  <Application>Microsoft Office PowerPoint</Application>
  <PresentationFormat>Širokoúhlá obrazovka</PresentationFormat>
  <Paragraphs>103</Paragraphs>
  <Slides>9</Slides>
  <Notes>0</Notes>
  <HiddenSlides>0</HiddenSlides>
  <MMClips>19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Motiv Office</vt:lpstr>
      <vt:lpstr>Prezentace aplikace PowerPoint</vt:lpstr>
      <vt:lpstr>  2. LES PROCÉDÉS DE TRADUCTION – PŘEKLADATELSKÉ POSTUPY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PROCÉDÉS DE TRADUCTION – PŘEKLADATELSKÉ POSTUPY</dc:title>
  <dc:creator>Koláříková</dc:creator>
  <cp:lastModifiedBy>martin.buk@tiscali.cz</cp:lastModifiedBy>
  <cp:revision>29</cp:revision>
  <dcterms:created xsi:type="dcterms:W3CDTF">2020-09-23T17:47:34Z</dcterms:created>
  <dcterms:modified xsi:type="dcterms:W3CDTF">2023-02-16T19:44:22Z</dcterms:modified>
</cp:coreProperties>
</file>