
<file path=[Content_Types].xml><?xml version="1.0" encoding="utf-8"?>
<Types xmlns="http://schemas.openxmlformats.org/package/2006/content-types">
  <Default Extension="png" ContentType="image/png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330" r:id="rId3"/>
    <p:sldId id="331" r:id="rId4"/>
    <p:sldId id="332" r:id="rId5"/>
    <p:sldId id="333" r:id="rId6"/>
    <p:sldId id="334" r:id="rId7"/>
    <p:sldId id="335" r:id="rId8"/>
    <p:sldId id="336" r:id="rId9"/>
    <p:sldId id="337" r:id="rId10"/>
    <p:sldId id="350" r:id="rId11"/>
    <p:sldId id="338" r:id="rId12"/>
    <p:sldId id="339" r:id="rId13"/>
    <p:sldId id="341" r:id="rId14"/>
    <p:sldId id="342" r:id="rId15"/>
    <p:sldId id="344" r:id="rId16"/>
    <p:sldId id="346" r:id="rId17"/>
    <p:sldId id="347" r:id="rId18"/>
    <p:sldId id="349" r:id="rId19"/>
    <p:sldId id="348" r:id="rId20"/>
    <p:sldId id="300" r:id="rId2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216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6057900" y="0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9836E6-BBB3-4CE0-B8B5-45F182961987}" type="datetimeFigureOut">
              <a:rPr lang="cs-CZ" smtClean="0"/>
              <a:t>07.01.2022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66738"/>
            <a:ext cx="4010025" cy="28368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1069975" y="3592513"/>
            <a:ext cx="8553450" cy="3403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7183438"/>
            <a:ext cx="4633913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6057900" y="7183438"/>
            <a:ext cx="4632325" cy="3778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06862B-8E87-47B4-B636-8AA41BBDAC6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08183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1371949" y="2184823"/>
            <a:ext cx="4455583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05756" y="2184823"/>
            <a:ext cx="4455583" cy="2308132"/>
          </a:xfrm>
        </p:spPr>
        <p:txBody>
          <a:bodyPr/>
          <a:lstStyle>
            <a:lvl1pPr>
              <a:defRPr sz="3088"/>
            </a:lvl1pPr>
            <a:lvl2pPr>
              <a:defRPr sz="2647"/>
            </a:lvl2pPr>
            <a:lvl3pPr>
              <a:defRPr sz="2206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Rectangle 27"/>
          <p:cNvSpPr>
            <a:spLocks noGrp="1" noChangeArrowheads="1"/>
          </p:cNvSpPr>
          <p:nvPr>
            <p:ph type="dt" sz="half" idx="10"/>
          </p:nvPr>
        </p:nvSpPr>
        <p:spPr>
          <a:xfrm>
            <a:off x="534670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F08DD-5066-4637-8DBF-BE0A5DE60701}" type="datetimeFigureOut">
              <a:rPr lang="cs-CZ"/>
              <a:pPr>
                <a:defRPr/>
              </a:pPr>
              <a:t>07.01.2022</a:t>
            </a:fld>
            <a:endParaRPr lang="cs-CZ" dirty="0"/>
          </a:p>
        </p:txBody>
      </p:sp>
      <p:sp>
        <p:nvSpPr>
          <p:cNvPr id="6" name="Rectangle 28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756" y="7033450"/>
            <a:ext cx="3421888" cy="276999"/>
          </a:xfr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Rectangle 2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699248" y="7033450"/>
            <a:ext cx="2459482" cy="276999"/>
          </a:xfrm>
          <a:ln/>
        </p:spPr>
        <p:txBody>
          <a:bodyPr/>
          <a:lstStyle>
            <a:lvl1pPr>
              <a:defRPr/>
            </a:lvl1pPr>
          </a:lstStyle>
          <a:p>
            <a:fld id="{E3A3E139-BBFE-41E2-B0D8-A4539F9DAB3B}" type="slidenum">
              <a:rPr lang="cs-CZ" altLang="cs-CZ"/>
              <a:pPr/>
              <a:t>‹#›</a:t>
            </a:fld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9015071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1/7/2022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0692002" cy="647999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94968" y="6572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object 18"/>
          <p:cNvSpPr txBox="1"/>
          <p:nvPr/>
        </p:nvSpPr>
        <p:spPr>
          <a:xfrm>
            <a:off x="1047942" y="2774389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4000" b="1" spc="-20" dirty="0">
                <a:solidFill>
                  <a:srgbClr val="428F9B"/>
                </a:solidFill>
                <a:cs typeface="Calibri"/>
              </a:rPr>
              <a:t>Rozšířená resuscitace dětí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20" name="object 18"/>
          <p:cNvSpPr txBox="1"/>
          <p:nvPr/>
        </p:nvSpPr>
        <p:spPr>
          <a:xfrm>
            <a:off x="1047942" y="4695825"/>
            <a:ext cx="8902065" cy="6027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2000" b="1" spc="-20" dirty="0" smtClean="0">
                <a:solidFill>
                  <a:srgbClr val="428F9B"/>
                </a:solidFill>
                <a:cs typeface="Calibri"/>
              </a:rPr>
              <a:t>Eva Pfefferová</a:t>
            </a:r>
            <a:endParaRPr sz="2000" dirty="0">
              <a:latin typeface="Calibri"/>
              <a:cs typeface="Calibri"/>
            </a:endParaRPr>
          </a:p>
        </p:txBody>
      </p:sp>
    </p:spTree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8C92813-295D-2E4D-A0F0-EAA73229A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RESUSCITACE DĚTÍ – GUIDELINES </a:t>
            </a:r>
            <a:r>
              <a:rPr lang="cs-CZ" sz="4000" b="1" dirty="0" smtClean="0"/>
              <a:t>2021</a:t>
            </a:r>
            <a:endParaRPr lang="cs-CZ" sz="4000" b="1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65CBC32-9583-2C41-96E8-1E3FFCBA6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443198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Dle postupů </a:t>
            </a:r>
            <a:r>
              <a:rPr lang="cs-CZ" sz="2800" b="1" dirty="0"/>
              <a:t>resuscitace dětí</a:t>
            </a:r>
            <a:r>
              <a:rPr lang="cs-CZ" sz="2800" dirty="0"/>
              <a:t> resuscitujeme </a:t>
            </a:r>
            <a:r>
              <a:rPr lang="cs-CZ" sz="2800" b="1" dirty="0"/>
              <a:t>děti, které nedosáhly puberty</a:t>
            </a:r>
            <a:r>
              <a:rPr lang="cs-CZ" sz="2800" dirty="0"/>
              <a:t>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Pokud si nejsme jistí, že dítě již dospělo do puberty, provádíme KPR dle GL pro </a:t>
            </a:r>
            <a:r>
              <a:rPr lang="cs-CZ" sz="2800" dirty="0" smtClean="0"/>
              <a:t>dítě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Výjimkou jsou </a:t>
            </a:r>
            <a:r>
              <a:rPr lang="cs-CZ" sz="2800" b="1" dirty="0"/>
              <a:t>novorozenci</a:t>
            </a:r>
            <a:r>
              <a:rPr lang="cs-CZ" sz="2800" dirty="0"/>
              <a:t> s poruchou poporodní adaptace - postupy resuscitace novorozence jsou odlišné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3548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A7B25AB-49C1-D54E-9193-99FEB3891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SRDEČNÍ ZÁSTAVA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435FFA8-A6E2-6E45-9225-445152EAC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0" y="1876425"/>
            <a:ext cx="9278797" cy="4419600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dirty="0"/>
              <a:t>Příčinou zástavy u dětí bývá nejčastěji </a:t>
            </a:r>
            <a:r>
              <a:rPr lang="cs-CZ" sz="3300" b="1" dirty="0"/>
              <a:t>asfyxie</a:t>
            </a:r>
            <a:r>
              <a:rPr lang="cs-CZ" sz="3300" dirty="0"/>
              <a:t> z důvodu </a:t>
            </a:r>
            <a:r>
              <a:rPr lang="cs-CZ" sz="3300" b="1" dirty="0"/>
              <a:t>obstrukce dýchacích cest</a:t>
            </a:r>
            <a:r>
              <a:rPr lang="cs-CZ" sz="3300" dirty="0"/>
              <a:t> (vdechnutí cizího tělesa).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33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3300" dirty="0"/>
              <a:t>Děti jsou oproti dospělým citlivější na nedostatek kyslíku.</a:t>
            </a:r>
          </a:p>
          <a:p>
            <a:pPr lvl="1"/>
            <a:endParaRPr lang="cs-CZ" sz="33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3300" dirty="0"/>
              <a:t>Pokud jsme svědky dušení dítěte, provádíme vypuzovací manévry. 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3300" dirty="0"/>
              <a:t>Údery mezi lopatky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3300" dirty="0"/>
              <a:t>Dítě &lt;1 rok: prudké stlačování hrudníku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3300" dirty="0"/>
              <a:t>Dítě &gt;1 rok: prudká stlačování nadbřišku</a:t>
            </a:r>
          </a:p>
          <a:p>
            <a:pPr marL="1259220" lvl="2" indent="-457200">
              <a:buFont typeface="Arial" panose="020B0604020202020204" pitchFamily="34" charset="0"/>
              <a:buChar char="•"/>
            </a:pPr>
            <a:endParaRPr lang="cs-CZ" sz="33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3300" dirty="0"/>
              <a:t>Pokud dítě ztratí vědomí, postupujeme </a:t>
            </a:r>
            <a:r>
              <a:rPr lang="cs-CZ" sz="3300" dirty="0" smtClean="0"/>
              <a:t>IHNED dle </a:t>
            </a:r>
            <a:r>
              <a:rPr lang="cs-CZ" sz="3300" dirty="0"/>
              <a:t>postupů KPR.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45534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C234DC-F4BD-E046-A087-133AF57BE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POSTUP PŘED ZAHÁJENÍM KPR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EC54E29-37F2-B743-B547-8EA7E9979F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3877985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Zajištění bezpečnosti zachránce a dítěte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Zhodnocení stavu pacienta</a:t>
            </a:r>
            <a:r>
              <a:rPr lang="cs-CZ" sz="2800" dirty="0"/>
              <a:t>	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Oslovení + dotyk – zatřesení ramenem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Hodnocení známek života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/>
              <a:t>Vědomí, reakce na stimuly, kontakt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/>
              <a:t>Pohyby těla, dechové pohyby</a:t>
            </a:r>
          </a:p>
          <a:p>
            <a:pPr marL="1259220" lvl="2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Pokračujeme algoritmem </a:t>
            </a:r>
            <a:r>
              <a:rPr lang="cs-CZ" sz="2800" b="1" dirty="0"/>
              <a:t>ABC</a:t>
            </a:r>
          </a:p>
        </p:txBody>
      </p:sp>
    </p:spTree>
    <p:extLst>
      <p:ext uri="{BB962C8B-B14F-4D97-AF65-F5344CB8AC3E}">
        <p14:creationId xmlns:p14="http://schemas.microsoft.com/office/powerpoint/2010/main" val="168584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19194E7-D3A3-D444-B259-84CCFF1136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87387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AIRWAY – zprůchodnění dýchacích cest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00CCEE-C1AC-F244-AB75-2BD8A239A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Zprůchodnění provádíme mírným </a:t>
            </a:r>
            <a:r>
              <a:rPr lang="cs-CZ" sz="2800" b="1" dirty="0"/>
              <a:t>záklonem hlavy</a:t>
            </a:r>
            <a:r>
              <a:rPr lang="cs-CZ" sz="2800" dirty="0"/>
              <a:t> a </a:t>
            </a:r>
            <a:r>
              <a:rPr lang="cs-CZ" sz="2800" b="1" dirty="0"/>
              <a:t>zvednutím brady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Bradu zvedáme za kostěnou část – pozor na měkké tkáně pod ní</a:t>
            </a:r>
          </a:p>
          <a:p>
            <a:pPr lvl="1"/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/>
              <a:t>Děti do 1 roku: </a:t>
            </a:r>
            <a:r>
              <a:rPr lang="cs-CZ" sz="2800" dirty="0"/>
              <a:t>	neutrální poloha hlavy + zvednutí brady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Např. podložením ramének </a:t>
            </a:r>
            <a:r>
              <a:rPr lang="cs-CZ" sz="2800" dirty="0" smtClean="0"/>
              <a:t>složeným                     </a:t>
            </a:r>
            <a:r>
              <a:rPr lang="cs-CZ" sz="2800" dirty="0"/>
              <a:t>ručníkem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136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55A90A-7881-8B49-B33A-182746CF1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8230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AIRWAY – zprůchodnění dýchacích cest </a:t>
            </a:r>
            <a:endParaRPr lang="cs-CZ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022DE06-D5B7-A941-9D20-C2EB591416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154984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Pokud předpokládáme poranění krční páteře (dle mechanismu úrazu), provádíme pouze </a:t>
            </a:r>
            <a:r>
              <a:rPr lang="cs-CZ" sz="2800" b="1" dirty="0"/>
              <a:t>předsunutí dolní čelisti.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Dvěma prsty každé ruky za úhel mandibuly – tlačit čelist směrem dopředu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Kontrola dutiny ústní – odstraňujeme pouze viditelné předměty nebo zbytky potravy, u kterých nehrozí jejich zatlačení </a:t>
            </a:r>
            <a:r>
              <a:rPr lang="cs-CZ" sz="2800" dirty="0" smtClean="0"/>
              <a:t>dovnitř</a:t>
            </a:r>
            <a:endParaRPr lang="cs-CZ" sz="2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03921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0DCD4D3-1C7A-3749-B69E-ECB573F61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BREATHING – dýchání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02C9144-BA64-6641-9CA3-65373644D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0" y="1952625"/>
            <a:ext cx="9278797" cy="3083160"/>
          </a:xfrm>
        </p:spPr>
        <p:txBody>
          <a:bodyPr>
            <a:normAutofit fontScale="85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dirty="0"/>
              <a:t>Provedeme kontrolu dechu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3300" dirty="0">
                <a:solidFill>
                  <a:schemeClr val="tx1"/>
                </a:solidFill>
              </a:rPr>
              <a:t>Ucho přiložíme nad ústa – posloucháme a cítíme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3300" dirty="0">
                <a:solidFill>
                  <a:schemeClr val="tx1"/>
                </a:solidFill>
              </a:rPr>
              <a:t>Očima sledujeme pohyby hrudníku</a:t>
            </a:r>
          </a:p>
          <a:p>
            <a:pPr marL="858210" lvl="1" indent="-457200">
              <a:buFont typeface="Arial" panose="020B0604020202020204" pitchFamily="34" charset="0"/>
              <a:buChar char="•"/>
            </a:pPr>
            <a:endParaRPr lang="cs-CZ" sz="33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b="1" dirty="0"/>
              <a:t>Nedýchá normálně: </a:t>
            </a:r>
            <a:r>
              <a:rPr lang="cs-CZ" sz="3300" dirty="0"/>
              <a:t>indikace k zahájení KPR</a:t>
            </a:r>
            <a:endParaRPr lang="cs-CZ" sz="33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3300" dirty="0">
                <a:solidFill>
                  <a:schemeClr val="tx1"/>
                </a:solidFill>
              </a:rPr>
              <a:t>bradypnoe, usilovné dýchání, mělké dýchání, </a:t>
            </a:r>
            <a:r>
              <a:rPr lang="cs-CZ" sz="3300" dirty="0" err="1">
                <a:solidFill>
                  <a:schemeClr val="tx1"/>
                </a:solidFill>
              </a:rPr>
              <a:t>hypopnoe</a:t>
            </a:r>
            <a:r>
              <a:rPr lang="cs-CZ" sz="3300" dirty="0">
                <a:solidFill>
                  <a:schemeClr val="tx1"/>
                </a:solidFill>
              </a:rPr>
              <a:t>, </a:t>
            </a:r>
            <a:r>
              <a:rPr lang="cs-CZ" sz="3300" dirty="0" err="1">
                <a:solidFill>
                  <a:schemeClr val="tx1"/>
                </a:solidFill>
              </a:rPr>
              <a:t>gasping</a:t>
            </a:r>
            <a:r>
              <a:rPr lang="cs-CZ" sz="3300" dirty="0">
                <a:solidFill>
                  <a:schemeClr val="tx1"/>
                </a:solidFill>
              </a:rPr>
              <a:t> a dechové fenomény (</a:t>
            </a:r>
            <a:r>
              <a:rPr lang="cs-CZ" sz="3300" dirty="0" err="1">
                <a:solidFill>
                  <a:schemeClr val="tx1"/>
                </a:solidFill>
              </a:rPr>
              <a:t>grunting</a:t>
            </a:r>
            <a:r>
              <a:rPr lang="cs-CZ" sz="3300" dirty="0">
                <a:solidFill>
                  <a:schemeClr val="tx1"/>
                </a:solidFill>
              </a:rPr>
              <a:t>, </a:t>
            </a:r>
            <a:r>
              <a:rPr lang="cs-CZ" sz="3300" dirty="0" err="1">
                <a:solidFill>
                  <a:schemeClr val="tx1"/>
                </a:solidFill>
              </a:rPr>
              <a:t>stridor</a:t>
            </a:r>
            <a:r>
              <a:rPr lang="cs-CZ" sz="3300" dirty="0">
                <a:solidFill>
                  <a:schemeClr val="tx1"/>
                </a:solidFill>
              </a:rPr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3300" dirty="0">
              <a:solidFill>
                <a:schemeClr val="tx1"/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300" b="1" dirty="0"/>
              <a:t>Nedýchá: </a:t>
            </a:r>
            <a:r>
              <a:rPr lang="cs-CZ" sz="3300" dirty="0"/>
              <a:t>indikace k zahájení KPR</a:t>
            </a:r>
          </a:p>
          <a:p>
            <a:endParaRPr lang="cs-CZ" dirty="0"/>
          </a:p>
          <a:p>
            <a:pPr lvl="1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0390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B315EF4-70B8-A045-AD45-588F6416AF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>
                <a:solidFill>
                  <a:schemeClr val="accent5">
                    <a:lumMod val="75000"/>
                  </a:schemeClr>
                </a:solidFill>
              </a:rPr>
              <a:t>CIRCULATION – krevní oběh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D87EA88-B52A-5945-97ED-372EC452F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2778360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000" dirty="0"/>
              <a:t>Dle </a:t>
            </a:r>
            <a:r>
              <a:rPr lang="cs-CZ" sz="3000" dirty="0" err="1"/>
              <a:t>G</a:t>
            </a:r>
            <a:r>
              <a:rPr lang="cs-CZ" sz="2800" dirty="0" err="1"/>
              <a:t>uidelines</a:t>
            </a:r>
            <a:r>
              <a:rPr lang="cs-CZ" sz="2800" dirty="0"/>
              <a:t> </a:t>
            </a:r>
            <a:r>
              <a:rPr lang="cs-CZ" sz="2800" b="1" dirty="0"/>
              <a:t>nepotřebujeme</a:t>
            </a:r>
            <a:r>
              <a:rPr lang="cs-CZ" sz="2800" dirty="0"/>
              <a:t> k zahájení KPR</a:t>
            </a:r>
            <a:r>
              <a:rPr lang="cs-CZ" sz="2800" b="1" dirty="0"/>
              <a:t> ověřovat </a:t>
            </a:r>
            <a:r>
              <a:rPr lang="cs-CZ" sz="2800" dirty="0"/>
              <a:t>přítomnost </a:t>
            </a:r>
            <a:r>
              <a:rPr lang="cs-CZ" sz="2800" dirty="0" smtClean="0"/>
              <a:t>pulzu</a:t>
            </a:r>
            <a:r>
              <a:rPr lang="cs-CZ" sz="2800" dirty="0"/>
              <a:t>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3900" b="1" dirty="0">
                <a:solidFill>
                  <a:srgbClr val="FF0000"/>
                </a:solidFill>
              </a:rPr>
              <a:t>Pokud dítě nereaguje a nedýchá nebo nedýchá normálně, zahajujeme KPR. </a:t>
            </a:r>
          </a:p>
        </p:txBody>
      </p:sp>
    </p:spTree>
    <p:extLst>
      <p:ext uri="{BB962C8B-B14F-4D97-AF65-F5344CB8AC3E}">
        <p14:creationId xmlns:p14="http://schemas.microsoft.com/office/powerpoint/2010/main" val="41252501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CB30AE-3BB2-4B43-8D05-05E632CE1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POSTUP KPR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C3CDFD-5485-8F4C-B823-A3F0EEB44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4191000"/>
          </a:xfrm>
        </p:spPr>
        <p:txBody>
          <a:bodyPr>
            <a:normAutofit fontScale="77500" lnSpcReduction="20000"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cs-CZ" sz="4000" b="1" dirty="0"/>
              <a:t>5 úvodních vdechů </a:t>
            </a:r>
            <a:r>
              <a:rPr lang="cs-CZ" sz="4000" dirty="0"/>
              <a:t>– </a:t>
            </a:r>
            <a:r>
              <a:rPr lang="cs-CZ" sz="4000" dirty="0" err="1" smtClean="0"/>
              <a:t>samorozpínacím</a:t>
            </a:r>
            <a:r>
              <a:rPr lang="cs-CZ" sz="4000" dirty="0" smtClean="0"/>
              <a:t> </a:t>
            </a:r>
            <a:r>
              <a:rPr lang="cs-CZ" sz="4000" dirty="0"/>
              <a:t>vakem s rezervoárem O</a:t>
            </a:r>
            <a:r>
              <a:rPr lang="cs-CZ" sz="4000" baseline="-25000" dirty="0"/>
              <a:t>2</a:t>
            </a:r>
            <a:r>
              <a:rPr lang="cs-CZ" sz="4000" dirty="0"/>
              <a:t> 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4000" dirty="0"/>
              <a:t>Důležité je správné přiložení obličejové masky + stále držíme záklon hlavy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4000" dirty="0"/>
              <a:t>Objem - pohledem hodnotíme zvednutí hrudníku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r>
              <a:rPr lang="cs-CZ" sz="4000" dirty="0"/>
              <a:t>Pozor na velké objemy (</a:t>
            </a:r>
            <a:r>
              <a:rPr lang="cs-CZ" sz="4000" dirty="0">
                <a:solidFill>
                  <a:srgbClr val="FF0000"/>
                </a:solidFill>
              </a:rPr>
              <a:t>otevřený ventil na vaku</a:t>
            </a:r>
            <a:r>
              <a:rPr lang="cs-CZ" sz="4000" dirty="0"/>
              <a:t>) </a:t>
            </a:r>
          </a:p>
          <a:p>
            <a:pPr marL="1600200" lvl="2" indent="-685800">
              <a:buFont typeface="Arial" panose="020B0604020202020204" pitchFamily="34" charset="0"/>
              <a:buChar char="•"/>
            </a:pPr>
            <a:endParaRPr lang="cs-CZ" sz="4000" dirty="0"/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cs-CZ" sz="4000" b="1" dirty="0"/>
              <a:t>Po 5ti úvodních vdeších zkontrolujeme stav dítěte</a:t>
            </a:r>
          </a:p>
          <a:p>
            <a:pPr marL="1086810" lvl="1" indent="-685800">
              <a:buFont typeface="Arial" panose="020B0604020202020204" pitchFamily="34" charset="0"/>
              <a:buChar char="•"/>
            </a:pPr>
            <a:endParaRPr lang="cs-CZ" sz="4700" dirty="0"/>
          </a:p>
          <a:p>
            <a:pPr lvl="1"/>
            <a:endParaRPr lang="cs-CZ" sz="45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156614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CB30AE-3BB2-4B43-8D05-05E632CE1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0382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POSTUP KPR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7C3CDFD-5485-8F4C-B823-A3F0EEB447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00225"/>
            <a:ext cx="9278797" cy="3276600"/>
          </a:xfrm>
        </p:spPr>
        <p:txBody>
          <a:bodyPr>
            <a:normAutofit fontScale="70000" lnSpcReduction="20000"/>
          </a:bodyPr>
          <a:lstStyle/>
          <a:p>
            <a:pPr marL="685800" indent="-685800">
              <a:buFont typeface="Arial" panose="020B0604020202020204" pitchFamily="34" charset="0"/>
              <a:buChar char="•"/>
            </a:pPr>
            <a:r>
              <a:rPr lang="cs-CZ" sz="4700" b="1" dirty="0" smtClean="0"/>
              <a:t>Komprese </a:t>
            </a:r>
            <a:r>
              <a:rPr lang="cs-CZ" sz="4700" b="1" dirty="0"/>
              <a:t>hrudníku : umělé vdechy	   15:2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4700" dirty="0"/>
              <a:t>Stlačujeme v </a:t>
            </a:r>
            <a:r>
              <a:rPr lang="cs-CZ" sz="4700" b="1" dirty="0"/>
              <a:t>dolní polovině hrudníku</a:t>
            </a:r>
            <a:r>
              <a:rPr lang="cs-CZ" sz="4700" dirty="0"/>
              <a:t> (pozor na poškození břišních orgánů)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4700" dirty="0"/>
              <a:t>Hloubka: alespoň </a:t>
            </a:r>
            <a:r>
              <a:rPr lang="cs-CZ" sz="4700" b="1" dirty="0"/>
              <a:t>1/3 předozadního průměru hrudníku 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4700" dirty="0"/>
              <a:t>Frekvence: </a:t>
            </a:r>
            <a:r>
              <a:rPr lang="cs-CZ" sz="4700" b="1" dirty="0"/>
              <a:t>100 – 120/min </a:t>
            </a:r>
          </a:p>
          <a:p>
            <a:pPr marL="1143000" lvl="1" indent="-685800">
              <a:buFont typeface="Arial" panose="020B0604020202020204" pitchFamily="34" charset="0"/>
              <a:buChar char="•"/>
            </a:pPr>
            <a:r>
              <a:rPr lang="cs-CZ" sz="4700" dirty="0"/>
              <a:t>Poměr komprese : dekomprese </a:t>
            </a:r>
            <a:r>
              <a:rPr lang="cs-CZ" sz="4700" b="1" dirty="0"/>
              <a:t>1:1</a:t>
            </a:r>
          </a:p>
          <a:p>
            <a:pPr lvl="1"/>
            <a:endParaRPr lang="cs-CZ" sz="4500" dirty="0"/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909549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66FFB9-702E-7041-A9EA-4270F3523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086448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POSTUP KPR – technika kompresí </a:t>
            </a:r>
          </a:p>
        </p:txBody>
      </p:sp>
      <p:sp>
        <p:nvSpPr>
          <p:cNvPr id="9" name="Zástupný obsah 8">
            <a:extLst>
              <a:ext uri="{FF2B5EF4-FFF2-40B4-BE49-F238E27FC236}">
                <a16:creationId xmlns:a16="http://schemas.microsoft.com/office/drawing/2014/main" id="{ED211CBB-C030-214F-A9FB-03B894455F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782396"/>
            <a:ext cx="9278797" cy="1292662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Postiženého vždy pokládáme na pevnou rovnou podložku!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Pro provádění kompresí + </a:t>
            </a:r>
            <a:r>
              <a:rPr lang="cs-CZ" sz="2800" dirty="0" smtClean="0"/>
              <a:t>ventilace </a:t>
            </a:r>
            <a:r>
              <a:rPr lang="cs-CZ" sz="2800" dirty="0"/>
              <a:t>je vhodná poloha zachránce</a:t>
            </a:r>
            <a:r>
              <a:rPr lang="cs-CZ" sz="2800" b="1" dirty="0"/>
              <a:t> za hlavou postiženého 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EE9D2DA7-C0CC-F84D-AC40-9AF462844B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4100" y="3556471"/>
            <a:ext cx="3135926" cy="2405135"/>
          </a:xfrm>
          <a:prstGeom prst="rect">
            <a:avLst/>
          </a:prstGeom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4889500" y="5710461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resuscitace.cz</a:t>
            </a:r>
          </a:p>
        </p:txBody>
      </p:sp>
    </p:spTree>
    <p:extLst>
      <p:ext uri="{BB962C8B-B14F-4D97-AF65-F5344CB8AC3E}">
        <p14:creationId xmlns:p14="http://schemas.microsoft.com/office/powerpoint/2010/main" val="2248091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2A97723-64A1-8443-B7A3-B0181C9DC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71561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POSTUP KPR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9624B4A-37A2-754A-9C03-BBD35FAC4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876425"/>
            <a:ext cx="9278797" cy="2585323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Během provádění kompresí hrudníku </a:t>
            </a:r>
            <a:r>
              <a:rPr lang="cs-CZ" sz="2800" b="1" dirty="0"/>
              <a:t>nalepíme elektrody </a:t>
            </a:r>
            <a:r>
              <a:rPr lang="cs-CZ" sz="2800" dirty="0"/>
              <a:t>pro děti/dospělé a provedeme </a:t>
            </a:r>
            <a:r>
              <a:rPr lang="cs-CZ" sz="2800" b="1" dirty="0"/>
              <a:t>analýzu vstupního rytmu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 err="1"/>
              <a:t>Anterolaterálně</a:t>
            </a:r>
            <a:r>
              <a:rPr lang="cs-CZ" sz="2800" b="1" dirty="0"/>
              <a:t>: </a:t>
            </a:r>
            <a:r>
              <a:rPr lang="cs-CZ" sz="2800" dirty="0"/>
              <a:t>pod pravý klíček a na levý hrot</a:t>
            </a:r>
            <a:endParaRPr lang="cs-CZ" sz="2800" b="1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 err="1"/>
              <a:t>Anteroposteriorně</a:t>
            </a:r>
            <a:r>
              <a:rPr lang="cs-CZ" sz="2800" b="1" dirty="0"/>
              <a:t>: </a:t>
            </a:r>
            <a:r>
              <a:rPr lang="cs-CZ" sz="2800" dirty="0"/>
              <a:t>pod levou bradavku a pod levou lopatku</a:t>
            </a:r>
            <a:endParaRPr lang="cs-CZ" sz="2800" b="1" dirty="0"/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id="{0430317F-89E8-AD40-91A1-688B3B009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4500" y="4162425"/>
            <a:ext cx="5005618" cy="2011377"/>
          </a:xfrm>
          <a:prstGeom prst="rect">
            <a:avLst/>
          </a:prstGeom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4584700" y="6035302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is.muni.cz</a:t>
            </a:r>
          </a:p>
        </p:txBody>
      </p:sp>
    </p:spTree>
    <p:extLst>
      <p:ext uri="{BB962C8B-B14F-4D97-AF65-F5344CB8AC3E}">
        <p14:creationId xmlns:p14="http://schemas.microsoft.com/office/powerpoint/2010/main" val="20935125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254EFE-889D-5D42-9BB1-607DF3B09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0" y="11144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DEFIBRILOVATELNÝ RYTMUS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30267C-1513-CB47-8F30-3984288A3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6457" y="1766717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KF a </a:t>
            </a:r>
            <a:r>
              <a:rPr lang="cs-CZ" sz="2800" dirty="0" err="1"/>
              <a:t>bKT</a:t>
            </a:r>
            <a:r>
              <a:rPr lang="cs-CZ" sz="2800" dirty="0"/>
              <a:t> jsou </a:t>
            </a:r>
            <a:r>
              <a:rPr lang="cs-CZ" sz="2800" b="1" dirty="0"/>
              <a:t>indikací </a:t>
            </a:r>
            <a:r>
              <a:rPr lang="cs-CZ" sz="2800" dirty="0"/>
              <a:t>pro podání </a:t>
            </a:r>
            <a:r>
              <a:rPr lang="cs-CZ" sz="2800" b="1" dirty="0"/>
              <a:t>defibrilačního výboje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Energie </a:t>
            </a:r>
            <a:r>
              <a:rPr lang="cs-CZ" sz="2800" dirty="0"/>
              <a:t>výboje: </a:t>
            </a:r>
            <a:r>
              <a:rPr lang="cs-CZ" sz="2800" b="1" dirty="0"/>
              <a:t>4J/kg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/>
              <a:t>Dětské defibrilační elektrody lze použít pouze pro </a:t>
            </a:r>
            <a:r>
              <a:rPr lang="cs-CZ" sz="2800" dirty="0" smtClean="0"/>
              <a:t>energii max. 100 J </a:t>
            </a:r>
            <a:r>
              <a:rPr lang="cs-CZ" sz="2800" dirty="0"/>
              <a:t>(tzn. dítě do </a:t>
            </a:r>
            <a:r>
              <a:rPr lang="cs-CZ" sz="2800" dirty="0" smtClean="0"/>
              <a:t>25 kg</a:t>
            </a:r>
            <a:r>
              <a:rPr lang="cs-CZ" sz="2800" dirty="0"/>
              <a:t>). U těžšího dítěte použijeme elektrody pro </a:t>
            </a:r>
            <a:r>
              <a:rPr lang="cs-CZ" sz="2800" dirty="0" smtClean="0"/>
              <a:t>dospělé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Po podání výboje ihned pokračujeme 2 minuty v resuscitaci (nehodnotíme křivku!)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Zajištění </a:t>
            </a:r>
            <a:r>
              <a:rPr lang="cs-CZ" sz="2800" dirty="0" err="1"/>
              <a:t>i.v</a:t>
            </a:r>
            <a:r>
              <a:rPr lang="cs-CZ" sz="2800" dirty="0"/>
              <a:t>. nebo </a:t>
            </a:r>
            <a:r>
              <a:rPr lang="cs-CZ" sz="2800" dirty="0" err="1"/>
              <a:t>i.o</a:t>
            </a:r>
            <a:r>
              <a:rPr lang="cs-CZ" sz="2800" dirty="0"/>
              <a:t>. vstupu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Zajištění </a:t>
            </a:r>
            <a:r>
              <a:rPr lang="cs-CZ" sz="2800" dirty="0"/>
              <a:t>DC dostupnými pomůckami + monitorujeme </a:t>
            </a:r>
            <a:r>
              <a:rPr lang="cs-CZ" sz="2800" dirty="0" err="1"/>
              <a:t>kapnometrii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25880661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7254EFE-889D-5D42-9BB1-607DF3B09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0" y="1190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DEFIBRILOVATELNÝ RYTMUS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30267C-1513-CB47-8F30-3984288A30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0" y="1876425"/>
            <a:ext cx="9278797" cy="3886200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Po 3. výboji aplikujeme </a:t>
            </a:r>
            <a:r>
              <a:rPr lang="cs-CZ" sz="2800" b="1" dirty="0"/>
              <a:t>adrenalin</a:t>
            </a:r>
            <a:r>
              <a:rPr lang="cs-CZ" sz="2800" dirty="0"/>
              <a:t> </a:t>
            </a:r>
            <a:r>
              <a:rPr lang="cs-CZ" sz="2800" b="1" dirty="0"/>
              <a:t>0,01 mg/kg </a:t>
            </a:r>
            <a:r>
              <a:rPr lang="cs-CZ" sz="2800" dirty="0"/>
              <a:t>a </a:t>
            </a:r>
            <a:r>
              <a:rPr lang="cs-CZ" sz="2800" b="1" dirty="0" err="1"/>
              <a:t>amiodaron</a:t>
            </a:r>
            <a:r>
              <a:rPr lang="cs-CZ" sz="2800" b="1" dirty="0"/>
              <a:t> 5mg/kg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Pokračujeme v resuscitaci 15:2, provádíme analýzu rytmu a příp. </a:t>
            </a:r>
            <a:r>
              <a:rPr lang="cs-CZ" sz="2800" dirty="0" smtClean="0"/>
              <a:t>defibrilujeme </a:t>
            </a:r>
            <a:r>
              <a:rPr lang="cs-CZ" sz="2800" b="1" dirty="0"/>
              <a:t>každé 2 minuty</a:t>
            </a:r>
            <a:r>
              <a:rPr lang="cs-CZ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b="1" dirty="0"/>
              <a:t>Adrenalin 0,01 mg/kg  </a:t>
            </a:r>
            <a:r>
              <a:rPr lang="cs-CZ" sz="2800" dirty="0"/>
              <a:t>následně podáváme </a:t>
            </a:r>
            <a:r>
              <a:rPr lang="cs-CZ" sz="2800" b="1" dirty="0"/>
              <a:t>každých 3 – 5 minut</a:t>
            </a:r>
            <a:r>
              <a:rPr lang="cs-CZ" sz="28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b="1" dirty="0" err="1"/>
              <a:t>Amiodaron</a:t>
            </a:r>
            <a:r>
              <a:rPr lang="cs-CZ" sz="2800" dirty="0"/>
              <a:t> podáme znovu </a:t>
            </a:r>
            <a:r>
              <a:rPr lang="cs-CZ" sz="2800" b="1" dirty="0"/>
              <a:t>po 5. výboji </a:t>
            </a:r>
            <a:r>
              <a:rPr lang="cs-CZ" sz="2800" dirty="0"/>
              <a:t>v dávce </a:t>
            </a:r>
            <a:r>
              <a:rPr lang="cs-CZ" sz="2800" b="1" dirty="0"/>
              <a:t>5mg/kg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b="1" dirty="0"/>
          </a:p>
          <a:p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20785243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7366CCF-DCCF-2746-B7C5-92423FA45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NEDEFIBRILOVATELNÝ RYTMUS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5FBB52-BA21-8342-B1A0-6F542B2140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1952625"/>
            <a:ext cx="9278797" cy="387798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Asystolie a PEA </a:t>
            </a:r>
            <a:r>
              <a:rPr lang="cs-CZ" sz="2800" b="1" dirty="0"/>
              <a:t>nejsou </a:t>
            </a:r>
            <a:r>
              <a:rPr lang="cs-CZ" sz="2800" dirty="0"/>
              <a:t>rytmy indikované k </a:t>
            </a:r>
            <a:r>
              <a:rPr lang="cs-CZ" sz="2800" dirty="0" smtClean="0"/>
              <a:t>defibrilaci</a:t>
            </a:r>
            <a:endParaRPr lang="cs-CZ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Po analýze ihned pokračujeme v KPR v poměru </a:t>
            </a:r>
            <a:r>
              <a:rPr lang="cs-CZ" sz="2800" b="1" dirty="0"/>
              <a:t>15:2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Zajištění </a:t>
            </a:r>
            <a:r>
              <a:rPr lang="cs-CZ" sz="2800" dirty="0" err="1"/>
              <a:t>i.v</a:t>
            </a:r>
            <a:r>
              <a:rPr lang="cs-CZ" sz="2800" dirty="0"/>
              <a:t>./</a:t>
            </a:r>
            <a:r>
              <a:rPr lang="cs-CZ" sz="2800" dirty="0" err="1"/>
              <a:t>i.o</a:t>
            </a:r>
            <a:r>
              <a:rPr lang="cs-CZ" sz="2800" dirty="0"/>
              <a:t>. vstupu a podání </a:t>
            </a:r>
            <a:r>
              <a:rPr lang="cs-CZ" sz="2800" b="1" dirty="0"/>
              <a:t>adrenalinu 0,01mg/kg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cs-CZ" sz="2800" dirty="0"/>
              <a:t>Dále podáváme každých</a:t>
            </a:r>
            <a:r>
              <a:rPr lang="cs-CZ" sz="2800" b="1" dirty="0"/>
              <a:t> 3– 5 minut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8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sz="2800" dirty="0"/>
              <a:t>Zajištění DC dostupnými pomůckami + monitorujeme </a:t>
            </a:r>
            <a:r>
              <a:rPr lang="cs-CZ" sz="2800" dirty="0" err="1"/>
              <a:t>kapnometrii</a:t>
            </a: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205572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CD2044-E059-9645-A6E2-40C22C15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28410"/>
            <a:ext cx="9278797" cy="615553"/>
          </a:xfrm>
        </p:spPr>
        <p:txBody>
          <a:bodyPr/>
          <a:lstStyle/>
          <a:p>
            <a:pPr algn="ctr"/>
            <a:r>
              <a:rPr lang="cs-CZ" sz="4000" dirty="0"/>
              <a:t>Léky pro dětskou KPR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0EC967-CBAD-D747-8792-1FB2AFD6B3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cs-CZ" sz="2800" b="1" dirty="0"/>
              <a:t>ADRENALIN </a:t>
            </a:r>
            <a:r>
              <a:rPr lang="cs-CZ" sz="2800" dirty="0"/>
              <a:t>(</a:t>
            </a:r>
            <a:r>
              <a:rPr lang="cs-CZ" sz="2800" i="1" dirty="0"/>
              <a:t>adrenalin</a:t>
            </a:r>
            <a:r>
              <a:rPr lang="cs-CZ" sz="2800" dirty="0" smtClean="0"/>
              <a:t>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1amp </a:t>
            </a:r>
            <a:r>
              <a:rPr lang="cs-CZ" sz="2800" dirty="0"/>
              <a:t>= </a:t>
            </a:r>
            <a:r>
              <a:rPr lang="cs-CZ" sz="2800" dirty="0" smtClean="0"/>
              <a:t>1 ml </a:t>
            </a:r>
            <a:r>
              <a:rPr lang="cs-CZ" sz="2800" dirty="0"/>
              <a:t>= </a:t>
            </a:r>
            <a:r>
              <a:rPr lang="cs-CZ" sz="2800" dirty="0" smtClean="0"/>
              <a:t>1 mg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Dávka: </a:t>
            </a:r>
            <a:r>
              <a:rPr lang="cs-CZ" sz="2800" dirty="0" smtClean="0"/>
              <a:t>0,01 mg/kg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Ředění: </a:t>
            </a:r>
            <a:r>
              <a:rPr lang="cs-CZ" sz="2800" dirty="0"/>
              <a:t>1 </a:t>
            </a:r>
            <a:r>
              <a:rPr lang="cs-CZ" sz="2800" dirty="0" err="1"/>
              <a:t>amp</a:t>
            </a:r>
            <a:r>
              <a:rPr lang="cs-CZ" sz="2800" dirty="0"/>
              <a:t> adrenalinu + </a:t>
            </a:r>
            <a:r>
              <a:rPr lang="cs-CZ" sz="2800" dirty="0" smtClean="0"/>
              <a:t>9 ml </a:t>
            </a:r>
            <a:r>
              <a:rPr lang="cs-CZ" sz="2800" dirty="0"/>
              <a:t>FR do </a:t>
            </a:r>
            <a:r>
              <a:rPr lang="cs-CZ" sz="2800" dirty="0" smtClean="0"/>
              <a:t>10 ml stříkačky 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Následné podání: </a:t>
            </a:r>
            <a:r>
              <a:rPr lang="cs-CZ" sz="2800" dirty="0" smtClean="0"/>
              <a:t>1 ml </a:t>
            </a:r>
            <a:r>
              <a:rPr lang="cs-CZ" sz="2800" dirty="0"/>
              <a:t>= </a:t>
            </a:r>
            <a:r>
              <a:rPr lang="cs-CZ" sz="2800" dirty="0" smtClean="0"/>
              <a:t>0,1 mg </a:t>
            </a:r>
            <a:r>
              <a:rPr lang="cs-CZ" sz="2800" dirty="0"/>
              <a:t>= na </a:t>
            </a:r>
            <a:r>
              <a:rPr lang="cs-CZ" sz="2800" dirty="0" smtClean="0"/>
              <a:t>10 kg </a:t>
            </a:r>
            <a:r>
              <a:rPr lang="cs-CZ" sz="2800" dirty="0"/>
              <a:t>tělesné váhy</a:t>
            </a:r>
          </a:p>
          <a:p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38164891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4CD2044-E059-9645-A6E2-40C22C1580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28410"/>
            <a:ext cx="9278797" cy="615553"/>
          </a:xfrm>
        </p:spPr>
        <p:txBody>
          <a:bodyPr/>
          <a:lstStyle/>
          <a:p>
            <a:pPr algn="ctr"/>
            <a:r>
              <a:rPr lang="cs-CZ" sz="4000" dirty="0"/>
              <a:t>Léky pro dětskou KPR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20EC967-CBAD-D747-8792-1FB2AFD6B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6100" y="1883528"/>
            <a:ext cx="9278797" cy="1854200"/>
          </a:xfrm>
        </p:spPr>
        <p:txBody>
          <a:bodyPr>
            <a:no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b="1" dirty="0" smtClean="0"/>
              <a:t>CORDARONE</a:t>
            </a:r>
            <a:r>
              <a:rPr lang="cs-CZ" sz="2800" dirty="0" smtClean="0"/>
              <a:t> </a:t>
            </a:r>
            <a:r>
              <a:rPr lang="cs-CZ" sz="2800" dirty="0"/>
              <a:t>(</a:t>
            </a:r>
            <a:r>
              <a:rPr lang="cs-CZ" sz="2800" i="1" dirty="0" err="1"/>
              <a:t>amiodaron</a:t>
            </a:r>
            <a:r>
              <a:rPr lang="cs-CZ" sz="2800" dirty="0" smtClean="0"/>
              <a:t>)</a:t>
            </a:r>
            <a:r>
              <a:rPr lang="cs-CZ" sz="2800" dirty="0"/>
              <a:t>	</a:t>
            </a:r>
            <a:endParaRPr lang="cs-CZ" sz="2800" dirty="0" smtClean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1 </a:t>
            </a:r>
            <a:r>
              <a:rPr lang="cs-CZ" sz="2800" dirty="0" err="1" smtClean="0"/>
              <a:t>amp</a:t>
            </a:r>
            <a:r>
              <a:rPr lang="cs-CZ" sz="2800" dirty="0" smtClean="0"/>
              <a:t> </a:t>
            </a:r>
            <a:r>
              <a:rPr lang="cs-CZ" sz="2800" dirty="0"/>
              <a:t>= </a:t>
            </a:r>
            <a:r>
              <a:rPr lang="cs-CZ" sz="2800" dirty="0" smtClean="0"/>
              <a:t>3 ml </a:t>
            </a:r>
            <a:r>
              <a:rPr lang="cs-CZ" sz="2800" dirty="0"/>
              <a:t>= </a:t>
            </a:r>
            <a:r>
              <a:rPr lang="cs-CZ" sz="2800" dirty="0" smtClean="0"/>
              <a:t>150 mg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Dávka: </a:t>
            </a:r>
            <a:r>
              <a:rPr lang="cs-CZ" sz="2800" dirty="0" smtClean="0"/>
              <a:t>5 mg/kg</a:t>
            </a:r>
            <a:endParaRPr lang="cs-CZ" sz="2800" dirty="0"/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Ředění: </a:t>
            </a:r>
            <a:r>
              <a:rPr lang="cs-CZ" sz="2800" dirty="0" smtClean="0"/>
              <a:t>1 </a:t>
            </a:r>
            <a:r>
              <a:rPr lang="cs-CZ" sz="2800" dirty="0" err="1" smtClean="0"/>
              <a:t>amp</a:t>
            </a:r>
            <a:r>
              <a:rPr lang="cs-CZ" sz="2800" dirty="0" smtClean="0"/>
              <a:t> </a:t>
            </a:r>
            <a:r>
              <a:rPr lang="cs-CZ" sz="2800" dirty="0" err="1"/>
              <a:t>Cordarone</a:t>
            </a:r>
            <a:r>
              <a:rPr lang="cs-CZ" sz="2800" dirty="0"/>
              <a:t> + 12 ml 5% glukózy do 20 ml stříkačky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Následné podání: </a:t>
            </a:r>
            <a:r>
              <a:rPr lang="cs-CZ" sz="2800" dirty="0" smtClean="0"/>
              <a:t>1 ml </a:t>
            </a:r>
            <a:r>
              <a:rPr lang="cs-CZ" sz="2800" dirty="0"/>
              <a:t>= </a:t>
            </a:r>
            <a:r>
              <a:rPr lang="cs-CZ" sz="2800" dirty="0" smtClean="0"/>
              <a:t>10 mg </a:t>
            </a:r>
            <a:r>
              <a:rPr lang="cs-CZ" sz="2800" dirty="0"/>
              <a:t>= na </a:t>
            </a:r>
            <a:r>
              <a:rPr lang="cs-CZ" sz="2800" dirty="0" smtClean="0"/>
              <a:t>2 kg                   tělesné </a:t>
            </a:r>
            <a:r>
              <a:rPr lang="cs-CZ" sz="2800" dirty="0"/>
              <a:t>váhy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cs-CZ" sz="2800" dirty="0"/>
              <a:t>Např. </a:t>
            </a:r>
            <a:r>
              <a:rPr lang="cs-CZ" sz="2800" dirty="0" smtClean="0"/>
              <a:t>5 ml </a:t>
            </a:r>
            <a:r>
              <a:rPr lang="cs-CZ" sz="2800" dirty="0"/>
              <a:t>= </a:t>
            </a:r>
            <a:r>
              <a:rPr lang="cs-CZ" sz="2800" dirty="0" smtClean="0"/>
              <a:t>50 mg </a:t>
            </a:r>
            <a:r>
              <a:rPr lang="cs-CZ" sz="2800" dirty="0"/>
              <a:t>= 10 kg (pomůcka: </a:t>
            </a:r>
            <a:r>
              <a:rPr lang="cs-CZ" sz="2800" dirty="0" smtClean="0"/>
              <a:t>                     váha </a:t>
            </a:r>
            <a:r>
              <a:rPr lang="cs-CZ" sz="2800" dirty="0"/>
              <a:t>dítěte / 2 = počet ml naředěného léku)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cs-CZ" sz="2800" b="1" dirty="0"/>
              <a:t>Kontraindikace: </a:t>
            </a:r>
            <a:r>
              <a:rPr lang="cs-CZ" sz="2800" dirty="0"/>
              <a:t>děti mladší 3 let</a:t>
            </a:r>
          </a:p>
        </p:txBody>
      </p:sp>
    </p:spTree>
    <p:extLst>
      <p:ext uri="{BB962C8B-B14F-4D97-AF65-F5344CB8AC3E}">
        <p14:creationId xmlns:p14="http://schemas.microsoft.com/office/powerpoint/2010/main" val="76797429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707301" y="1328879"/>
            <a:ext cx="9278797" cy="615553"/>
          </a:xfrm>
        </p:spPr>
        <p:txBody>
          <a:bodyPr/>
          <a:lstStyle/>
          <a:p>
            <a:pPr algn="ctr" eaLnBrk="1" hangingPunct="1"/>
            <a:r>
              <a:rPr lang="cs-CZ" altLang="cs-CZ" sz="4000" dirty="0" smtClean="0">
                <a:latin typeface="+mj-lt"/>
                <a:cs typeface="Arial" panose="020B0604020202020204" pitchFamily="34" charset="0"/>
              </a:rPr>
              <a:t>Reverzibilní příčiny NZO</a:t>
            </a:r>
          </a:p>
        </p:txBody>
      </p:sp>
      <p:pic>
        <p:nvPicPr>
          <p:cNvPr id="28675" name="Picture 3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8900" y="2181225"/>
            <a:ext cx="2621093" cy="3388493"/>
          </a:xfr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5727700" y="5915025"/>
            <a:ext cx="4664336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ea typeface="+mj-ea"/>
                <a:cs typeface="Calibri"/>
              </a:defRPr>
            </a:lvl1pPr>
          </a:lstStyle>
          <a:p>
            <a:pPr algn="ctr"/>
            <a:r>
              <a:rPr lang="cs-CZ" altLang="cs-CZ" sz="1800" b="0" kern="0" dirty="0" smtClean="0">
                <a:solidFill>
                  <a:schemeClr val="tx1"/>
                </a:solidFill>
                <a:latin typeface="Arial" charset="0"/>
              </a:rPr>
              <a:t>Zdroj: akutne.cz</a:t>
            </a:r>
          </a:p>
        </p:txBody>
      </p:sp>
    </p:spTree>
    <p:extLst>
      <p:ext uri="{BB962C8B-B14F-4D97-AF65-F5344CB8AC3E}">
        <p14:creationId xmlns:p14="http://schemas.microsoft.com/office/powerpoint/2010/main" val="32302949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37B3D92-8188-8343-8DBD-E08306D93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301" y="1190625"/>
            <a:ext cx="9278797" cy="615553"/>
          </a:xfrm>
        </p:spPr>
        <p:txBody>
          <a:bodyPr/>
          <a:lstStyle/>
          <a:p>
            <a:pPr algn="ctr"/>
            <a:r>
              <a:rPr lang="cs-CZ" sz="4000" b="1" dirty="0"/>
              <a:t>UKONČENÍ </a:t>
            </a:r>
            <a:r>
              <a:rPr lang="cs-CZ" sz="4000" b="1" dirty="0" smtClean="0"/>
              <a:t>KPR</a:t>
            </a:r>
            <a:endParaRPr lang="cs-CZ" sz="40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BF936534-766D-834E-B42D-CB767111CD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4308872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Vždy </a:t>
            </a:r>
            <a:r>
              <a:rPr lang="cs-CZ" sz="2800" dirty="0"/>
              <a:t>indikuje </a:t>
            </a:r>
            <a:r>
              <a:rPr lang="cs-CZ" sz="2800" dirty="0" smtClean="0"/>
              <a:t>lékař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smtClean="0"/>
              <a:t>ROSC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Neobnoví-li se oběh do 30 minut (při vyloučení 4H &amp; 4T)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Vyčerpání zachránců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Známky smrti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val="12140351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114425"/>
            <a:ext cx="9278797" cy="677108"/>
          </a:xfrm>
        </p:spPr>
        <p:txBody>
          <a:bodyPr/>
          <a:lstStyle/>
          <a:p>
            <a:pPr algn="ctr"/>
            <a:r>
              <a:rPr lang="cs-CZ" altLang="cs-CZ" sz="4400" dirty="0" smtClean="0">
                <a:latin typeface="+mj-lt"/>
              </a:rPr>
              <a:t>Použité zdroje</a:t>
            </a:r>
            <a:endParaRPr lang="cs-CZ" sz="4400" dirty="0">
              <a:latin typeface="+mj-lt"/>
            </a:endParaRP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439999" cy="4247317"/>
          </a:xfrm>
        </p:spPr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 err="1"/>
              <a:t>European</a:t>
            </a:r>
            <a:r>
              <a:rPr lang="cs-CZ" sz="2800" dirty="0"/>
              <a:t> </a:t>
            </a:r>
            <a:r>
              <a:rPr lang="cs-CZ" sz="2800" dirty="0" err="1"/>
              <a:t>Resuscitation</a:t>
            </a:r>
            <a:r>
              <a:rPr lang="cs-CZ" sz="2800" dirty="0"/>
              <a:t> </a:t>
            </a:r>
            <a:r>
              <a:rPr lang="cs-CZ" sz="2800" dirty="0" err="1"/>
              <a:t>Council</a:t>
            </a:r>
            <a:r>
              <a:rPr lang="cs-CZ" sz="2800" dirty="0"/>
              <a:t>: </a:t>
            </a:r>
            <a:r>
              <a:rPr lang="cs-CZ" sz="2800" dirty="0" err="1"/>
              <a:t>Guidelines</a:t>
            </a:r>
            <a:r>
              <a:rPr lang="cs-CZ" sz="2800" dirty="0"/>
              <a:t> </a:t>
            </a:r>
            <a:r>
              <a:rPr lang="cs-CZ" sz="2800" dirty="0" err="1"/>
              <a:t>for</a:t>
            </a:r>
            <a:r>
              <a:rPr lang="cs-CZ" sz="2800" dirty="0"/>
              <a:t> </a:t>
            </a:r>
            <a:r>
              <a:rPr lang="cs-CZ" sz="2800" dirty="0" err="1"/>
              <a:t>Resuscitation</a:t>
            </a:r>
            <a:r>
              <a:rPr lang="cs-CZ" sz="2800" dirty="0"/>
              <a:t> 2021.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KNOR, J., MÁLEK, J. </a:t>
            </a:r>
            <a:r>
              <a:rPr lang="cs-CZ" sz="2800" i="1" dirty="0"/>
              <a:t>Farmakoterapie urgentních stavů</a:t>
            </a:r>
            <a:r>
              <a:rPr lang="cs-CZ" sz="2800" dirty="0"/>
              <a:t>. 3. vyd. Praha: </a:t>
            </a:r>
            <a:r>
              <a:rPr lang="cs-CZ" sz="2800" dirty="0" err="1"/>
              <a:t>Maxdorf</a:t>
            </a:r>
            <a:r>
              <a:rPr lang="cs-CZ" sz="2800" dirty="0"/>
              <a:t>, 2019. ISBN 978-80-7345-595-8</a:t>
            </a:r>
            <a:r>
              <a:rPr lang="cs-CZ" sz="2800" b="1" dirty="0"/>
              <a:t>. </a:t>
            </a:r>
            <a:endParaRPr lang="cs-CZ" sz="28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MIXA, V., et al. </a:t>
            </a:r>
            <a:r>
              <a:rPr lang="cs-CZ" sz="2800" i="1" dirty="0"/>
              <a:t>Dětská přednemocniční a urgentní péče</a:t>
            </a:r>
            <a:r>
              <a:rPr lang="cs-CZ" sz="2800" dirty="0"/>
              <a:t>. 2. vyd. Praha: </a:t>
            </a:r>
            <a:r>
              <a:rPr lang="cs-CZ" sz="2800" dirty="0" err="1"/>
              <a:t>Grada</a:t>
            </a:r>
            <a:r>
              <a:rPr lang="cs-CZ" sz="2800" dirty="0"/>
              <a:t>, 2021. ISBN 978-80-271-3088-7.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cs-CZ" sz="2800" dirty="0" smtClean="0">
                <a:cs typeface="Arial" panose="020B0604020202020204" pitchFamily="34" charset="0"/>
              </a:rPr>
              <a:t> </a:t>
            </a:r>
            <a:r>
              <a:rPr lang="cs-CZ" sz="2800" dirty="0" err="1" smtClean="0">
                <a:cs typeface="Arial" panose="020B0604020202020204" pitchFamily="34" charset="0"/>
              </a:rPr>
              <a:t>Š</a:t>
            </a:r>
            <a:r>
              <a:rPr lang="cs-CZ" sz="2800" cap="all" dirty="0" err="1" smtClean="0">
                <a:cs typeface="Arial" panose="020B0604020202020204" pitchFamily="34" charset="0"/>
              </a:rPr>
              <a:t>eblová</a:t>
            </a:r>
            <a:r>
              <a:rPr lang="cs-CZ" sz="2800" dirty="0">
                <a:cs typeface="Arial" panose="020B0604020202020204" pitchFamily="34" charset="0"/>
              </a:rPr>
              <a:t>, J. a kol. </a:t>
            </a:r>
            <a:r>
              <a:rPr lang="cs-CZ" sz="2800" i="1" dirty="0">
                <a:cs typeface="Arial" panose="020B0604020202020204" pitchFamily="34" charset="0"/>
              </a:rPr>
              <a:t>Urgentní medicína v klinické praxi lékaře.</a:t>
            </a:r>
            <a:r>
              <a:rPr lang="cs-CZ" sz="2800" dirty="0">
                <a:cs typeface="Arial" panose="020B0604020202020204" pitchFamily="34" charset="0"/>
              </a:rPr>
              <a:t> 2. </a:t>
            </a:r>
            <a:r>
              <a:rPr lang="cs-CZ" sz="2800" dirty="0" smtClean="0">
                <a:cs typeface="Arial" panose="020B0604020202020204" pitchFamily="34" charset="0"/>
              </a:rPr>
              <a:t>            vyd</a:t>
            </a:r>
            <a:r>
              <a:rPr lang="cs-CZ" sz="2800" dirty="0">
                <a:cs typeface="Arial" panose="020B0604020202020204" pitchFamily="34" charset="0"/>
              </a:rPr>
              <a:t>. Praha: </a:t>
            </a:r>
            <a:r>
              <a:rPr lang="cs-CZ" sz="2800" dirty="0" err="1">
                <a:cs typeface="Arial" panose="020B0604020202020204" pitchFamily="34" charset="0"/>
              </a:rPr>
              <a:t>Grada</a:t>
            </a:r>
            <a:r>
              <a:rPr lang="cs-CZ" sz="2800" dirty="0">
                <a:cs typeface="Arial" panose="020B0604020202020204" pitchFamily="34" charset="0"/>
              </a:rPr>
              <a:t>, 2018. ISBN 978-80-271-0596-0.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cs-CZ" sz="2800" dirty="0">
              <a:cs typeface="Arial" panose="020B0604020202020204" pitchFamily="34" charset="0"/>
            </a:endParaRPr>
          </a:p>
          <a:p>
            <a:endParaRPr lang="cs-C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1784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596</TotalTime>
  <Words>734</Words>
  <Application>Microsoft Office PowerPoint</Application>
  <PresentationFormat>Vlastní</PresentationFormat>
  <Paragraphs>143</Paragraphs>
  <Slides>20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Prezentace aplikace PowerPoint</vt:lpstr>
      <vt:lpstr>RESUSCITACE DĚTÍ – GUIDELINES 2021</vt:lpstr>
      <vt:lpstr>SRDEČNÍ ZÁSTAVA</vt:lpstr>
      <vt:lpstr>POSTUP PŘED ZAHÁJENÍM KPR</vt:lpstr>
      <vt:lpstr>AIRWAY – zprůchodnění dýchacích cest </vt:lpstr>
      <vt:lpstr>AIRWAY – zprůchodnění dýchacích cest </vt:lpstr>
      <vt:lpstr>BREATHING – dýchání</vt:lpstr>
      <vt:lpstr>CIRCULATION – krevní oběh </vt:lpstr>
      <vt:lpstr>POSTUP KPR</vt:lpstr>
      <vt:lpstr>POSTUP KPR</vt:lpstr>
      <vt:lpstr>POSTUP KPR – technika kompresí </vt:lpstr>
      <vt:lpstr>POSTUP KPR</vt:lpstr>
      <vt:lpstr>DEFIBRILOVATELNÝ RYTMUS</vt:lpstr>
      <vt:lpstr>DEFIBRILOVATELNÝ RYTMUS</vt:lpstr>
      <vt:lpstr>NEDEFIBRILOVATELNÝ RYTMUS</vt:lpstr>
      <vt:lpstr>Léky pro dětskou KPR</vt:lpstr>
      <vt:lpstr>Léky pro dětskou KPR</vt:lpstr>
      <vt:lpstr>Reverzibilní příčiny NZO</vt:lpstr>
      <vt:lpstr>UKONČENÍ KPR</vt:lpstr>
      <vt:lpstr>Použité zdroje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pfeffe</cp:lastModifiedBy>
  <cp:revision>43</cp:revision>
  <dcterms:created xsi:type="dcterms:W3CDTF">2017-03-15T11:07:40Z</dcterms:created>
  <dcterms:modified xsi:type="dcterms:W3CDTF">2022-01-07T19:06:01Z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