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0680700" cy="7556500"/>
  <p:notesSz cx="10680700" cy="75565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ESOJDF+Tahoma" panose="020B0604030504040204" pitchFamily="34" charset="0"/>
      <p:regular r:id="rId20"/>
    </p:embeddedFont>
    <p:embeddedFont>
      <p:font typeface="FIIAGC+Wingdings" pitchFamily="2" charset="2"/>
      <p:regular r:id="rId21"/>
    </p:embeddedFont>
    <p:embeddedFont>
      <p:font typeface="HFIULP+Arial" panose="020B0604020202020204" pitchFamily="34" charset="0"/>
      <p:regular r:id="rId22"/>
    </p:embeddedFont>
    <p:embeddedFont>
      <p:font typeface="SBEOWR+Times New Roman" panose="02020603050405020304" pitchFamily="18" charset="0"/>
      <p:regular r:id="rId23"/>
    </p:embeddedFont>
    <p:embeddedFont>
      <p:font typeface="Times New Roman" panose="02020603050405020304" pitchFamily="18" charset="0"/>
      <p:regular r:id="rId24"/>
    </p:embeddedFont>
  </p:embeddedFontLst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74"/>
  </p:normalViewPr>
  <p:slideViewPr>
    <p:cSldViewPr>
      <p:cViewPr varScale="1">
        <p:scale>
          <a:sx n="112" d="100"/>
          <a:sy n="112" d="100"/>
        </p:scale>
        <p:origin x="1648" y="200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8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Title</a:t>
            </a:r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3/20/23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3/20/23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404DE31B-C982-99F5-824F-1B4C369353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774303"/>
            <a:ext cx="10588933" cy="595627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3408"/>
            <a:ext cx="9148573" cy="68656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91312" y="1827419"/>
            <a:ext cx="7553494" cy="6842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793"/>
              </a:lnSpc>
              <a:spcBef>
                <a:spcPts val="0"/>
              </a:spcBef>
              <a:spcAft>
                <a:spcPts val="0"/>
              </a:spcAft>
            </a:pPr>
            <a:r>
              <a:rPr sz="4800" dirty="0">
                <a:solidFill>
                  <a:srgbClr val="CCFFFF"/>
                </a:solidFill>
                <a:latin typeface="ESOJDF+Tahoma"/>
                <a:cs typeface="ESOJDF+Tahoma"/>
              </a:rPr>
              <a:t>Propedeutika</a:t>
            </a:r>
            <a:r>
              <a:rPr sz="4800" spc="13" dirty="0">
                <a:solidFill>
                  <a:srgbClr val="CCFFFF"/>
                </a:solidFill>
                <a:latin typeface="ESOJDF+Tahoma"/>
                <a:cs typeface="ESOJDF+Tahoma"/>
              </a:rPr>
              <a:t> </a:t>
            </a:r>
            <a:r>
              <a:rPr sz="4800" dirty="0" err="1">
                <a:solidFill>
                  <a:srgbClr val="CCFFFF"/>
                </a:solidFill>
                <a:latin typeface="ESOJDF+Tahoma"/>
                <a:cs typeface="ESOJDF+Tahoma"/>
              </a:rPr>
              <a:t>výuky</a:t>
            </a:r>
            <a:r>
              <a:rPr sz="4800" dirty="0">
                <a:solidFill>
                  <a:srgbClr val="CCFFFF"/>
                </a:solidFill>
                <a:latin typeface="ESOJDF+Tahoma"/>
                <a:cs typeface="ESOJDF+Tahoma"/>
              </a:rPr>
              <a:t> </a:t>
            </a:r>
            <a:r>
              <a:rPr sz="4800" dirty="0" err="1">
                <a:solidFill>
                  <a:srgbClr val="CCFFFF"/>
                </a:solidFill>
                <a:latin typeface="ESOJDF+Tahoma"/>
                <a:cs typeface="ESOJDF+Tahoma"/>
              </a:rPr>
              <a:t>chemi</a:t>
            </a:r>
            <a:r>
              <a:rPr lang="cs-CZ" sz="4800" dirty="0">
                <a:solidFill>
                  <a:srgbClr val="CCFFFF"/>
                </a:solidFill>
                <a:latin typeface="ESOJDF+Tahoma"/>
                <a:cs typeface="ESOJDF+Tahoma"/>
              </a:rPr>
              <a:t>e</a:t>
            </a:r>
            <a:endParaRPr sz="4800" dirty="0">
              <a:solidFill>
                <a:srgbClr val="CCFFFF"/>
              </a:solidFill>
              <a:latin typeface="ESOJDF+Tahoma"/>
              <a:cs typeface="ESOJDF+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237982" y="3891094"/>
            <a:ext cx="429439" cy="6506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823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CCECFF"/>
                </a:solidFill>
                <a:latin typeface="ESOJDF+Tahoma"/>
                <a:cs typeface="ESOJDF+Tahoma"/>
              </a:rPr>
              <a:t>4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375960" y="4608777"/>
            <a:ext cx="6156672" cy="12482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345"/>
              </a:lnSpc>
              <a:spcBef>
                <a:spcPts val="0"/>
              </a:spcBef>
              <a:spcAft>
                <a:spcPts val="0"/>
              </a:spcAft>
            </a:pPr>
            <a:r>
              <a:rPr sz="3600" dirty="0">
                <a:solidFill>
                  <a:srgbClr val="FF0000"/>
                </a:solidFill>
                <a:latin typeface="ESOJDF+Tahoma"/>
                <a:cs typeface="ESOJDF+Tahoma"/>
              </a:rPr>
              <a:t>Rámcový</a:t>
            </a:r>
            <a:r>
              <a:rPr sz="3600" spc="39" dirty="0">
                <a:solidFill>
                  <a:srgbClr val="FF0000"/>
                </a:solidFill>
                <a:latin typeface="ESOJDF+Tahoma"/>
                <a:cs typeface="ESOJDF+Tahoma"/>
              </a:rPr>
              <a:t> </a:t>
            </a:r>
            <a:r>
              <a:rPr sz="3600" dirty="0">
                <a:solidFill>
                  <a:srgbClr val="FF0000"/>
                </a:solidFill>
                <a:latin typeface="ESOJDF+Tahoma"/>
                <a:cs typeface="ESOJDF+Tahoma"/>
              </a:rPr>
              <a:t>vzdělávací program,</a:t>
            </a:r>
          </a:p>
          <a:p>
            <a:pPr marL="68535" marR="0">
              <a:lnSpc>
                <a:spcPts val="4345"/>
              </a:lnSpc>
              <a:spcBef>
                <a:spcPts val="888"/>
              </a:spcBef>
              <a:spcAft>
                <a:spcPts val="0"/>
              </a:spcAft>
            </a:pPr>
            <a:r>
              <a:rPr sz="3600" dirty="0">
                <a:solidFill>
                  <a:srgbClr val="FF0000"/>
                </a:solidFill>
                <a:latin typeface="ESOJDF+Tahoma"/>
                <a:cs typeface="ESOJDF+Tahoma"/>
              </a:rPr>
              <a:t>příprava</a:t>
            </a:r>
            <a:r>
              <a:rPr sz="3600" spc="-28" dirty="0">
                <a:solidFill>
                  <a:srgbClr val="FF0000"/>
                </a:solidFill>
                <a:latin typeface="ESOJDF+Tahoma"/>
                <a:cs typeface="ESOJDF+Tahoma"/>
              </a:rPr>
              <a:t> </a:t>
            </a:r>
            <a:r>
              <a:rPr sz="3600" dirty="0">
                <a:solidFill>
                  <a:srgbClr val="FF0000"/>
                </a:solidFill>
                <a:latin typeface="ESOJDF+Tahoma"/>
                <a:cs typeface="ESOJDF+Tahoma"/>
              </a:rPr>
              <a:t>na </a:t>
            </a:r>
            <a:r>
              <a:rPr sz="3600" dirty="0" err="1">
                <a:solidFill>
                  <a:srgbClr val="FF0000"/>
                </a:solidFill>
                <a:latin typeface="ESOJDF+Tahoma"/>
                <a:cs typeface="ESOJDF+Tahoma"/>
              </a:rPr>
              <a:t>vyučování</a:t>
            </a:r>
            <a:r>
              <a:rPr sz="3600" spc="36" dirty="0">
                <a:solidFill>
                  <a:srgbClr val="FF0000"/>
                </a:solidFill>
                <a:latin typeface="ESOJDF+Tahoma"/>
                <a:cs typeface="ESOJDF+Tahoma"/>
              </a:rPr>
              <a:t> </a:t>
            </a:r>
            <a:r>
              <a:rPr sz="3600" dirty="0" err="1">
                <a:solidFill>
                  <a:srgbClr val="FF0000"/>
                </a:solidFill>
                <a:latin typeface="ESOJDF+Tahoma"/>
                <a:cs typeface="ESOJDF+Tahoma"/>
              </a:rPr>
              <a:t>chemi</a:t>
            </a:r>
            <a:r>
              <a:rPr lang="cs-CZ" sz="3600" dirty="0">
                <a:solidFill>
                  <a:srgbClr val="FF0000"/>
                </a:solidFill>
                <a:latin typeface="ESOJDF+Tahoma"/>
                <a:cs typeface="ESOJDF+Tahoma"/>
              </a:rPr>
              <a:t>e</a:t>
            </a:r>
            <a:endParaRPr sz="3600" dirty="0">
              <a:solidFill>
                <a:srgbClr val="FF0000"/>
              </a:solidFill>
              <a:latin typeface="ESOJDF+Tahoma"/>
              <a:cs typeface="ESOJDF+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HFIULP+Arial"/>
                <a:cs typeface="HFIULP+Arial"/>
              </a:rPr>
              <a:t>1 / 13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88801" y="579276"/>
            <a:ext cx="2622310" cy="7132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315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CCFFFF"/>
                </a:solidFill>
                <a:latin typeface="ESOJDF+Tahoma"/>
                <a:cs typeface="ESOJDF+Tahoma"/>
              </a:rPr>
              <a:t>Kurikulum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88661" y="1377991"/>
            <a:ext cx="8107137" cy="15397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-9" dirty="0">
                <a:solidFill>
                  <a:srgbClr val="CC99FF"/>
                </a:solidFill>
                <a:latin typeface="FIIAGC+Wingdings"/>
                <a:cs typeface="FIIAGC+Wingdings"/>
              </a:rPr>
              <a:t></a:t>
            </a:r>
            <a:r>
              <a:rPr sz="3400" spc="459" baseline="-9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ESOJDF+Tahoma"/>
                <a:cs typeface="ESOJDF+Tahoma"/>
              </a:rPr>
              <a:t>Kurikulum</a:t>
            </a:r>
            <a:r>
              <a:rPr sz="2800" spc="49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SOJDF+Tahoma"/>
                <a:cs typeface="ESOJDF+Tahoma"/>
              </a:rPr>
              <a:t>– základ</a:t>
            </a:r>
            <a:r>
              <a:rPr sz="2800" spc="40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SOJDF+Tahoma"/>
                <a:cs typeface="ESOJDF+Tahoma"/>
              </a:rPr>
              <a:t>pro</a:t>
            </a:r>
            <a:r>
              <a:rPr sz="2800" spc="15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SOJDF+Tahoma"/>
                <a:cs typeface="ESOJDF+Tahoma"/>
              </a:rPr>
              <a:t>kurikulární</a:t>
            </a:r>
            <a:r>
              <a:rPr sz="2800" spc="52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SOJDF+Tahoma"/>
                <a:cs typeface="ESOJDF+Tahoma"/>
              </a:rPr>
              <a:t>dokumenty</a:t>
            </a:r>
          </a:p>
          <a:p>
            <a:pPr marL="104" marR="0">
              <a:lnSpc>
                <a:spcPts val="3867"/>
              </a:lnSpc>
              <a:spcBef>
                <a:spcPts val="741"/>
              </a:spcBef>
              <a:spcAft>
                <a:spcPts val="0"/>
              </a:spcAft>
            </a:pPr>
            <a:r>
              <a:rPr sz="3850" baseline="-2" dirty="0">
                <a:solidFill>
                  <a:srgbClr val="CC99FF"/>
                </a:solidFill>
                <a:latin typeface="FIIAGC+Wingdings"/>
                <a:cs typeface="FIIAGC+Wingdings"/>
              </a:rPr>
              <a:t></a:t>
            </a:r>
            <a:r>
              <a:rPr sz="3850" spc="159" baseline="-2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ESOJDF+Tahoma"/>
                <a:cs typeface="ESOJDF+Tahoma"/>
              </a:rPr>
              <a:t>Kurikulární dokumenty – dílčí </a:t>
            </a:r>
            <a:r>
              <a:rPr sz="3200" dirty="0" err="1">
                <a:solidFill>
                  <a:srgbClr val="FFFFFF"/>
                </a:solidFill>
                <a:latin typeface="ESOJDF+Tahoma"/>
                <a:cs typeface="ESOJDF+Tahoma"/>
              </a:rPr>
              <a:t>uspořádání</a:t>
            </a:r>
            <a:r>
              <a:rPr sz="3200" spc="-39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SOJDF+Tahoma"/>
                <a:cs typeface="ESOJDF+Tahoma"/>
              </a:rPr>
              <a:t>s</a:t>
            </a:r>
            <a:r>
              <a:rPr lang="cs-CZ" sz="3200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3200" dirty="0" err="1">
                <a:solidFill>
                  <a:srgbClr val="FFFFFF"/>
                </a:solidFill>
                <a:latin typeface="ESOJDF+Tahoma"/>
                <a:cs typeface="ESOJDF+Tahoma"/>
              </a:rPr>
              <a:t>hierarchickým</a:t>
            </a:r>
            <a:r>
              <a:rPr sz="3200" spc="28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SOJDF+Tahoma"/>
                <a:cs typeface="ESOJDF+Tahoma"/>
              </a:rPr>
              <a:t>charakterem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188661" y="3041321"/>
            <a:ext cx="8404691" cy="403956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67"/>
              </a:lnSpc>
              <a:spcBef>
                <a:spcPts val="0"/>
              </a:spcBef>
              <a:spcAft>
                <a:spcPts val="0"/>
              </a:spcAft>
            </a:pPr>
            <a:r>
              <a:rPr sz="3850" baseline="-2" dirty="0">
                <a:solidFill>
                  <a:srgbClr val="CC99FF"/>
                </a:solidFill>
                <a:latin typeface="FIIAGC+Wingdings"/>
                <a:cs typeface="FIIAGC+Wingdings"/>
              </a:rPr>
              <a:t></a:t>
            </a:r>
            <a:r>
              <a:rPr sz="3850" spc="-166" baseline="-2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00"/>
                </a:solidFill>
                <a:latin typeface="ESOJDF+Tahoma"/>
                <a:cs typeface="ESOJDF+Tahoma"/>
              </a:rPr>
              <a:t>Bílá</a:t>
            </a:r>
            <a:r>
              <a:rPr sz="3200" spc="17" dirty="0">
                <a:solidFill>
                  <a:srgbClr val="FFFF00"/>
                </a:solidFill>
                <a:latin typeface="ESOJDF+Tahoma"/>
                <a:cs typeface="ESOJDF+Tahoma"/>
              </a:rPr>
              <a:t> </a:t>
            </a:r>
            <a:r>
              <a:rPr sz="3200" dirty="0">
                <a:solidFill>
                  <a:srgbClr val="FFFF00"/>
                </a:solidFill>
                <a:latin typeface="ESOJDF+Tahoma"/>
                <a:cs typeface="ESOJDF+Tahoma"/>
              </a:rPr>
              <a:t>kniha –</a:t>
            </a:r>
            <a:r>
              <a:rPr sz="3200" spc="-23" dirty="0">
                <a:solidFill>
                  <a:srgbClr val="FFFF00"/>
                </a:solidFill>
                <a:latin typeface="ESOJDF+Tahoma"/>
                <a:cs typeface="ESOJDF+Tahoma"/>
              </a:rPr>
              <a:t> </a:t>
            </a:r>
            <a:r>
              <a:rPr sz="3200" dirty="0">
                <a:solidFill>
                  <a:srgbClr val="FFFF00"/>
                </a:solidFill>
                <a:latin typeface="ESOJDF+Tahoma"/>
                <a:cs typeface="ESOJDF+Tahoma"/>
              </a:rPr>
              <a:t>Národní program rozvoje</a:t>
            </a:r>
          </a:p>
          <a:p>
            <a:pPr marL="342899" marR="0">
              <a:lnSpc>
                <a:spcPts val="3840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00"/>
                </a:solidFill>
                <a:latin typeface="ESOJDF+Tahoma"/>
                <a:cs typeface="ESOJDF+Tahoma"/>
              </a:rPr>
              <a:t>vzdělávání,</a:t>
            </a:r>
            <a:r>
              <a:rPr sz="3200" spc="14" dirty="0">
                <a:solidFill>
                  <a:srgbClr val="FFFF00"/>
                </a:solidFill>
                <a:latin typeface="ESOJDF+Tahoma"/>
                <a:cs typeface="ESOJDF+Tahoma"/>
              </a:rPr>
              <a:t> </a:t>
            </a:r>
            <a:r>
              <a:rPr sz="3200" dirty="0">
                <a:solidFill>
                  <a:srgbClr val="FFFF00"/>
                </a:solidFill>
                <a:latin typeface="ESOJDF+Tahoma"/>
                <a:cs typeface="ESOJDF+Tahoma"/>
              </a:rPr>
              <a:t>RVP,</a:t>
            </a:r>
            <a:r>
              <a:rPr sz="3200" spc="25" dirty="0">
                <a:solidFill>
                  <a:srgbClr val="FFFF00"/>
                </a:solidFill>
                <a:latin typeface="ESOJDF+Tahoma"/>
                <a:cs typeface="ESOJDF+Tahoma"/>
              </a:rPr>
              <a:t> </a:t>
            </a:r>
            <a:r>
              <a:rPr sz="3200" dirty="0">
                <a:solidFill>
                  <a:srgbClr val="FFFF00"/>
                </a:solidFill>
                <a:latin typeface="ESOJDF+Tahoma"/>
                <a:cs typeface="ESOJDF+Tahoma"/>
              </a:rPr>
              <a:t>ŠVP,</a:t>
            </a:r>
            <a:r>
              <a:rPr sz="3200" spc="21" dirty="0">
                <a:solidFill>
                  <a:srgbClr val="FFFF00"/>
                </a:solidFill>
                <a:latin typeface="ESOJDF+Tahoma"/>
                <a:cs typeface="ESOJDF+Tahoma"/>
              </a:rPr>
              <a:t> </a:t>
            </a:r>
            <a:r>
              <a:rPr sz="3200" dirty="0">
                <a:solidFill>
                  <a:srgbClr val="FFFF00"/>
                </a:solidFill>
                <a:latin typeface="ESOJDF+Tahoma"/>
                <a:cs typeface="ESOJDF+Tahoma"/>
              </a:rPr>
              <a:t>učební plán,</a:t>
            </a:r>
          </a:p>
          <a:p>
            <a:pPr marL="342899" marR="0">
              <a:lnSpc>
                <a:spcPts val="3839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00"/>
                </a:solidFill>
                <a:latin typeface="ESOJDF+Tahoma"/>
                <a:cs typeface="ESOJDF+Tahoma"/>
              </a:rPr>
              <a:t>vzdělávací oblasti,</a:t>
            </a:r>
            <a:r>
              <a:rPr sz="3200" spc="15" dirty="0">
                <a:solidFill>
                  <a:srgbClr val="FFFF00"/>
                </a:solidFill>
                <a:latin typeface="ESOJDF+Tahoma"/>
                <a:cs typeface="ESOJDF+Tahoma"/>
              </a:rPr>
              <a:t> </a:t>
            </a:r>
            <a:r>
              <a:rPr sz="3200" dirty="0">
                <a:solidFill>
                  <a:srgbClr val="FFFF00"/>
                </a:solidFill>
                <a:latin typeface="ESOJDF+Tahoma"/>
                <a:cs typeface="ESOJDF+Tahoma"/>
              </a:rPr>
              <a:t>osnovy,</a:t>
            </a:r>
            <a:r>
              <a:rPr sz="3200" spc="19" dirty="0">
                <a:solidFill>
                  <a:srgbClr val="FFFF00"/>
                </a:solidFill>
                <a:latin typeface="ESOJDF+Tahoma"/>
                <a:cs typeface="ESOJDF+Tahoma"/>
              </a:rPr>
              <a:t> </a:t>
            </a:r>
            <a:r>
              <a:rPr sz="3200" dirty="0">
                <a:solidFill>
                  <a:srgbClr val="FFFF00"/>
                </a:solidFill>
                <a:latin typeface="ESOJDF+Tahoma"/>
                <a:cs typeface="ESOJDF+Tahoma"/>
              </a:rPr>
              <a:t>tematický plán</a:t>
            </a:r>
          </a:p>
          <a:p>
            <a:pPr marL="342899" marR="0">
              <a:lnSpc>
                <a:spcPts val="3840"/>
              </a:lnSpc>
              <a:spcBef>
                <a:spcPts val="50"/>
              </a:spcBef>
              <a:spcAft>
                <a:spcPts val="0"/>
              </a:spcAft>
            </a:pPr>
            <a:r>
              <a:rPr sz="3200" dirty="0">
                <a:solidFill>
                  <a:srgbClr val="FFFF00"/>
                </a:solidFill>
                <a:latin typeface="ESOJDF+Tahoma"/>
                <a:cs typeface="ESOJDF+Tahoma"/>
              </a:rPr>
              <a:t>apod.</a:t>
            </a:r>
          </a:p>
          <a:p>
            <a:pPr marL="0" marR="0">
              <a:lnSpc>
                <a:spcPts val="3867"/>
              </a:lnSpc>
              <a:spcBef>
                <a:spcPts val="739"/>
              </a:spcBef>
              <a:spcAft>
                <a:spcPts val="0"/>
              </a:spcAft>
            </a:pPr>
            <a:r>
              <a:rPr sz="3850" baseline="-25" dirty="0">
                <a:solidFill>
                  <a:srgbClr val="CC99FF"/>
                </a:solidFill>
                <a:latin typeface="FIIAGC+Wingdings"/>
                <a:cs typeface="FIIAGC+Wingdings"/>
              </a:rPr>
              <a:t></a:t>
            </a:r>
            <a:r>
              <a:rPr sz="3850" spc="-166" baseline="-25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ESOJDF+Tahoma"/>
                <a:cs typeface="ESOJDF+Tahoma"/>
              </a:rPr>
              <a:t>Změna</a:t>
            </a:r>
            <a:r>
              <a:rPr sz="3200" spc="-21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SOJDF+Tahoma"/>
                <a:cs typeface="ESOJDF+Tahoma"/>
              </a:rPr>
              <a:t>proti</a:t>
            </a:r>
            <a:r>
              <a:rPr sz="3200" spc="30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SOJDF+Tahoma"/>
                <a:cs typeface="ESOJDF+Tahoma"/>
              </a:rPr>
              <a:t>dřívějším dokumentům:</a:t>
            </a:r>
          </a:p>
          <a:p>
            <a:pPr marL="342899" marR="0">
              <a:lnSpc>
                <a:spcPts val="3840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ESOJDF+Tahoma"/>
                <a:cs typeface="ESOJDF+Tahoma"/>
              </a:rPr>
              <a:t>vyváženost</a:t>
            </a:r>
            <a:r>
              <a:rPr sz="3200" spc="-23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SOJDF+Tahoma"/>
                <a:cs typeface="ESOJDF+Tahoma"/>
              </a:rPr>
              <a:t>poznatkového</a:t>
            </a:r>
            <a:r>
              <a:rPr sz="3200" spc="-19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SOJDF+Tahoma"/>
                <a:cs typeface="ESOJDF+Tahoma"/>
              </a:rPr>
              <a:t>základu kurikula,</a:t>
            </a:r>
          </a:p>
          <a:p>
            <a:pPr marL="342899" marR="0">
              <a:lnSpc>
                <a:spcPts val="3839"/>
              </a:lnSpc>
              <a:spcBef>
                <a:spcPts val="5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ESOJDF+Tahoma"/>
                <a:cs typeface="ESOJDF+Tahoma"/>
              </a:rPr>
              <a:t>rozvoje kompetencí i osvojování postojů a</a:t>
            </a:r>
          </a:p>
          <a:p>
            <a:pPr marL="342899" marR="0">
              <a:lnSpc>
                <a:spcPts val="3840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ESOJDF+Tahoma"/>
                <a:cs typeface="ESOJDF+Tahoma"/>
              </a:rPr>
              <a:t>hodnot</a:t>
            </a:r>
            <a:r>
              <a:rPr sz="3200" spc="-26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SOJDF+Tahoma"/>
                <a:cs typeface="ESOJDF+Tahoma"/>
              </a:rPr>
              <a:t>– viz tabulka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HFIULP+Arial"/>
                <a:cs typeface="HFIULP+Arial"/>
              </a:rPr>
              <a:t>2 / 13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HFIULP+Arial"/>
                <a:cs typeface="HFIULP+Arial"/>
              </a:rPr>
              <a:t>3 / 13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1879A2DC-A5E5-6731-4FC6-99287F7B2D3D}"/>
              </a:ext>
            </a:extLst>
          </p:cNvPr>
          <p:cNvSpPr txBox="1"/>
          <p:nvPr/>
        </p:nvSpPr>
        <p:spPr>
          <a:xfrm>
            <a:off x="6492478" y="6915191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chemeClr val="bg1"/>
                </a:solidFill>
              </a:rPr>
              <a:t>Zdroj obrázku: archiv autora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73806" y="795843"/>
            <a:ext cx="8710334" cy="57429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1804" marR="0">
              <a:lnSpc>
                <a:spcPts val="5315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CCFFFF"/>
                </a:solidFill>
                <a:latin typeface="ESOJDF+Tahoma"/>
                <a:cs typeface="ESOJDF+Tahoma"/>
              </a:rPr>
              <a:t>Kurikulární</a:t>
            </a:r>
            <a:r>
              <a:rPr sz="4400" spc="-48" dirty="0">
                <a:solidFill>
                  <a:srgbClr val="CCFFFF"/>
                </a:solidFill>
                <a:latin typeface="ESOJDF+Tahoma"/>
                <a:cs typeface="ESOJDF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ESOJDF+Tahoma"/>
                <a:cs typeface="ESOJDF+Tahoma"/>
              </a:rPr>
              <a:t>dokumenty</a:t>
            </a:r>
          </a:p>
          <a:p>
            <a:pPr marL="0" marR="0">
              <a:lnSpc>
                <a:spcPts val="3374"/>
              </a:lnSpc>
              <a:spcBef>
                <a:spcPts val="612"/>
              </a:spcBef>
              <a:spcAft>
                <a:spcPts val="0"/>
              </a:spcAft>
            </a:pPr>
            <a:r>
              <a:rPr sz="3400" baseline="5" dirty="0">
                <a:solidFill>
                  <a:srgbClr val="CC99FF"/>
                </a:solidFill>
                <a:latin typeface="FIIAGC+Wingdings"/>
                <a:cs typeface="FIIAGC+Wingdings"/>
              </a:rPr>
              <a:t></a:t>
            </a:r>
            <a:r>
              <a:rPr sz="3400" spc="170" baseline="5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ESOJDF+Tahoma"/>
                <a:cs typeface="ESOJDF+Tahoma"/>
              </a:rPr>
              <a:t>Dle schématu</a:t>
            </a:r>
            <a:r>
              <a:rPr sz="2800" spc="27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SOJDF+Tahoma"/>
                <a:cs typeface="ESOJDF+Tahoma"/>
              </a:rPr>
              <a:t>stojí na vrcholu</a:t>
            </a:r>
            <a:r>
              <a:rPr sz="2800" spc="11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SOJDF+Tahoma"/>
                <a:cs typeface="ESOJDF+Tahoma"/>
              </a:rPr>
              <a:t>„Bílá kniha</a:t>
            </a:r>
            <a:r>
              <a:rPr sz="2800" spc="35" dirty="0">
                <a:solidFill>
                  <a:srgbClr val="FFFF00"/>
                </a:solidFill>
                <a:latin typeface="ESOJDF+Tahoma"/>
                <a:cs typeface="ESOJDF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SOJDF+Tahoma"/>
                <a:cs typeface="ESOJDF+Tahoma"/>
              </a:rPr>
              <a:t>– Národní</a:t>
            </a:r>
          </a:p>
          <a:p>
            <a:pPr marL="342883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00"/>
                </a:solidFill>
                <a:latin typeface="ESOJDF+Tahoma"/>
                <a:cs typeface="ESOJDF+Tahoma"/>
              </a:rPr>
              <a:t>program</a:t>
            </a:r>
            <a:r>
              <a:rPr sz="2800" spc="16" dirty="0">
                <a:solidFill>
                  <a:srgbClr val="FFFF00"/>
                </a:solidFill>
                <a:latin typeface="ESOJDF+Tahoma"/>
                <a:cs typeface="ESOJDF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SOJDF+Tahoma"/>
                <a:cs typeface="ESOJDF+Tahoma"/>
              </a:rPr>
              <a:t>rozvoje vzdělávání“</a:t>
            </a:r>
          </a:p>
          <a:p>
            <a:pPr marL="0" marR="0">
              <a:lnSpc>
                <a:spcPts val="3374"/>
              </a:lnSpc>
              <a:spcBef>
                <a:spcPts val="606"/>
              </a:spcBef>
              <a:spcAft>
                <a:spcPts val="0"/>
              </a:spcAft>
            </a:pPr>
            <a:r>
              <a:rPr sz="3400" baseline="-5" dirty="0">
                <a:solidFill>
                  <a:srgbClr val="CC99FF"/>
                </a:solidFill>
                <a:latin typeface="FIIAGC+Wingdings"/>
                <a:cs typeface="FIIAGC+Wingdings"/>
              </a:rPr>
              <a:t></a:t>
            </a:r>
            <a:r>
              <a:rPr sz="3400" spc="170" baseline="-5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ESOJDF+Tahoma"/>
                <a:cs typeface="ESOJDF+Tahoma"/>
              </a:rPr>
              <a:t>Jsou v ní vyjádřeny</a:t>
            </a:r>
            <a:r>
              <a:rPr sz="2800" spc="22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SOJDF+Tahoma"/>
                <a:cs typeface="ESOJDF+Tahoma"/>
              </a:rPr>
              <a:t>hlavní</a:t>
            </a:r>
            <a:r>
              <a:rPr sz="2800" spc="29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SOJDF+Tahoma"/>
                <a:cs typeface="ESOJDF+Tahoma"/>
              </a:rPr>
              <a:t>zásady</a:t>
            </a:r>
            <a:r>
              <a:rPr sz="2800" spc="21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SOJDF+Tahoma"/>
                <a:cs typeface="ESOJDF+Tahoma"/>
              </a:rPr>
              <a:t>kurikulární</a:t>
            </a:r>
            <a:r>
              <a:rPr sz="2800" spc="52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SOJDF+Tahoma"/>
                <a:cs typeface="ESOJDF+Tahoma"/>
              </a:rPr>
              <a:t>politiky</a:t>
            </a:r>
          </a:p>
          <a:p>
            <a:pPr marL="342883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SOJDF+Tahoma"/>
                <a:cs typeface="ESOJDF+Tahoma"/>
              </a:rPr>
              <a:t>státu</a:t>
            </a:r>
            <a:r>
              <a:rPr sz="2800" spc="26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SOJDF+Tahoma"/>
                <a:cs typeface="ESOJDF+Tahoma"/>
              </a:rPr>
              <a:t>a obecně</a:t>
            </a:r>
            <a:r>
              <a:rPr sz="2800" spc="31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SOJDF+Tahoma"/>
                <a:cs typeface="ESOJDF+Tahoma"/>
              </a:rPr>
              <a:t>závazné</a:t>
            </a:r>
            <a:r>
              <a:rPr sz="2800" spc="60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SOJDF+Tahoma"/>
                <a:cs typeface="ESOJDF+Tahoma"/>
              </a:rPr>
              <a:t>požadavky,</a:t>
            </a:r>
            <a:r>
              <a:rPr sz="2800" spc="71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ESOJDF+Tahoma"/>
                <a:cs typeface="ESOJDF+Tahoma"/>
              </a:rPr>
              <a:t>do</a:t>
            </a:r>
            <a:r>
              <a:rPr sz="2800" spc="19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SOJDF+Tahoma"/>
                <a:cs typeface="ESOJDF+Tahoma"/>
              </a:rPr>
              <a:t>nichž se</a:t>
            </a:r>
          </a:p>
          <a:p>
            <a:pPr marL="342883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SOJDF+Tahoma"/>
                <a:cs typeface="ESOJDF+Tahoma"/>
              </a:rPr>
              <a:t>promítají všechny cíle vzdělávání</a:t>
            </a:r>
            <a:r>
              <a:rPr sz="2800" spc="51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SOJDF+Tahoma"/>
                <a:cs typeface="ESOJDF+Tahoma"/>
              </a:rPr>
              <a:t>a</a:t>
            </a:r>
            <a:r>
              <a:rPr sz="2800" spc="-24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SOJDF+Tahoma"/>
                <a:cs typeface="ESOJDF+Tahoma"/>
              </a:rPr>
              <a:t>výchovy</a:t>
            </a:r>
          </a:p>
          <a:p>
            <a:pPr marL="0" marR="0">
              <a:lnSpc>
                <a:spcPts val="3374"/>
              </a:lnSpc>
              <a:spcBef>
                <a:spcPts val="608"/>
              </a:spcBef>
              <a:spcAft>
                <a:spcPts val="0"/>
              </a:spcAft>
            </a:pPr>
            <a:r>
              <a:rPr sz="3400" baseline="14" dirty="0">
                <a:solidFill>
                  <a:srgbClr val="CC99FF"/>
                </a:solidFill>
                <a:latin typeface="FIIAGC+Wingdings"/>
                <a:cs typeface="FIIAGC+Wingdings"/>
              </a:rPr>
              <a:t></a:t>
            </a:r>
            <a:r>
              <a:rPr sz="3400" spc="170" baseline="14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ESOJDF+Tahoma"/>
                <a:cs typeface="ESOJDF+Tahoma"/>
              </a:rPr>
              <a:t>Další úroveň</a:t>
            </a:r>
            <a:r>
              <a:rPr sz="2800" spc="24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SOJDF+Tahoma"/>
                <a:cs typeface="ESOJDF+Tahoma"/>
              </a:rPr>
              <a:t>kurikulárních</a:t>
            </a:r>
            <a:r>
              <a:rPr sz="2800" spc="26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SOJDF+Tahoma"/>
                <a:cs typeface="ESOJDF+Tahoma"/>
              </a:rPr>
              <a:t>dokumentů</a:t>
            </a:r>
            <a:r>
              <a:rPr sz="2800" spc="23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SOJDF+Tahoma"/>
                <a:cs typeface="ESOJDF+Tahoma"/>
              </a:rPr>
              <a:t>jsou</a:t>
            </a:r>
            <a:r>
              <a:rPr sz="2800" spc="16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SOJDF+Tahoma"/>
                <a:cs typeface="ESOJDF+Tahoma"/>
              </a:rPr>
              <a:t>rámcové</a:t>
            </a:r>
          </a:p>
          <a:p>
            <a:pPr marL="342883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00"/>
                </a:solidFill>
                <a:latin typeface="ESOJDF+Tahoma"/>
                <a:cs typeface="ESOJDF+Tahoma"/>
              </a:rPr>
              <a:t>vzdělávací</a:t>
            </a:r>
            <a:r>
              <a:rPr sz="2800" spc="52" dirty="0">
                <a:solidFill>
                  <a:srgbClr val="FFFF00"/>
                </a:solidFill>
                <a:latin typeface="ESOJDF+Tahoma"/>
                <a:cs typeface="ESOJDF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SOJDF+Tahoma"/>
                <a:cs typeface="ESOJDF+Tahoma"/>
              </a:rPr>
              <a:t>programy</a:t>
            </a:r>
            <a:r>
              <a:rPr sz="2800" spc="27" dirty="0">
                <a:solidFill>
                  <a:srgbClr val="FFFF00"/>
                </a:solidFill>
                <a:latin typeface="ESOJDF+Tahoma"/>
                <a:cs typeface="ESOJDF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SOJDF+Tahoma"/>
                <a:cs typeface="ESOJDF+Tahoma"/>
              </a:rPr>
              <a:t>– RVP</a:t>
            </a:r>
          </a:p>
          <a:p>
            <a:pPr marL="0" marR="0">
              <a:lnSpc>
                <a:spcPts val="3374"/>
              </a:lnSpc>
              <a:spcBef>
                <a:spcPts val="606"/>
              </a:spcBef>
              <a:spcAft>
                <a:spcPts val="0"/>
              </a:spcAft>
            </a:pPr>
            <a:r>
              <a:rPr sz="3400" baseline="4" dirty="0">
                <a:solidFill>
                  <a:srgbClr val="CC99FF"/>
                </a:solidFill>
                <a:latin typeface="FIIAGC+Wingdings"/>
                <a:cs typeface="FIIAGC+Wingdings"/>
              </a:rPr>
              <a:t></a:t>
            </a:r>
            <a:r>
              <a:rPr sz="3400" spc="170" baseline="4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00"/>
                </a:solidFill>
                <a:latin typeface="ESOJDF+Tahoma"/>
                <a:cs typeface="ESOJDF+Tahoma"/>
              </a:rPr>
              <a:t>RVP</a:t>
            </a:r>
            <a:r>
              <a:rPr sz="2800" spc="-15" dirty="0">
                <a:solidFill>
                  <a:srgbClr val="FFFF00"/>
                </a:solidFill>
                <a:latin typeface="ESOJDF+Tahoma"/>
                <a:cs typeface="ESOJDF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SOJDF+Tahoma"/>
                <a:cs typeface="ESOJDF+Tahoma"/>
              </a:rPr>
              <a:t>– </a:t>
            </a:r>
            <a:r>
              <a:rPr sz="2800" dirty="0">
                <a:solidFill>
                  <a:srgbClr val="FFFFFF"/>
                </a:solidFill>
                <a:latin typeface="ESOJDF+Tahoma"/>
                <a:cs typeface="ESOJDF+Tahoma"/>
              </a:rPr>
              <a:t>specifikují</a:t>
            </a:r>
            <a:r>
              <a:rPr sz="2800" spc="24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SOJDF+Tahoma"/>
                <a:cs typeface="ESOJDF+Tahoma"/>
              </a:rPr>
              <a:t>obecně</a:t>
            </a:r>
            <a:r>
              <a:rPr sz="2800" spc="-31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SOJDF+Tahoma"/>
                <a:cs typeface="ESOJDF+Tahoma"/>
              </a:rPr>
              <a:t>závazné</a:t>
            </a:r>
            <a:r>
              <a:rPr sz="2800" spc="27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SOJDF+Tahoma"/>
                <a:cs typeface="ESOJDF+Tahoma"/>
              </a:rPr>
              <a:t>požadavky</a:t>
            </a:r>
            <a:r>
              <a:rPr sz="2800" spc="52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SOJDF+Tahoma"/>
                <a:cs typeface="ESOJDF+Tahoma"/>
              </a:rPr>
              <a:t>pro</a:t>
            </a:r>
          </a:p>
          <a:p>
            <a:pPr marL="342883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SOJDF+Tahoma"/>
                <a:cs typeface="ESOJDF+Tahoma"/>
              </a:rPr>
              <a:t>jednotlivé stupně</a:t>
            </a:r>
            <a:r>
              <a:rPr sz="2800" spc="29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SOJDF+Tahoma"/>
                <a:cs typeface="ESOJDF+Tahoma"/>
              </a:rPr>
              <a:t>a</a:t>
            </a:r>
            <a:r>
              <a:rPr sz="2800" spc="-24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SOJDF+Tahoma"/>
                <a:cs typeface="ESOJDF+Tahoma"/>
              </a:rPr>
              <a:t>obory</a:t>
            </a:r>
            <a:r>
              <a:rPr sz="2800" spc="18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SOJDF+Tahoma"/>
                <a:cs typeface="ESOJDF+Tahoma"/>
              </a:rPr>
              <a:t>vzdělávání,</a:t>
            </a:r>
            <a:r>
              <a:rPr sz="2800" spc="42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SOJDF+Tahoma"/>
                <a:cs typeface="ESOJDF+Tahoma"/>
              </a:rPr>
              <a:t>vymezují</a:t>
            </a:r>
          </a:p>
          <a:p>
            <a:pPr marL="342883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SOJDF+Tahoma"/>
                <a:cs typeface="ESOJDF+Tahoma"/>
              </a:rPr>
              <a:t>rámec</a:t>
            </a:r>
            <a:r>
              <a:rPr sz="2800" spc="17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SOJDF+Tahoma"/>
                <a:cs typeface="ESOJDF+Tahoma"/>
              </a:rPr>
              <a:t>pro</a:t>
            </a:r>
            <a:r>
              <a:rPr sz="2800" spc="43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SOJDF+Tahoma"/>
                <a:cs typeface="ESOJDF+Tahoma"/>
              </a:rPr>
              <a:t>návrh</a:t>
            </a:r>
            <a:r>
              <a:rPr sz="2800" spc="27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SOJDF+Tahoma"/>
                <a:cs typeface="ESOJDF+Tahoma"/>
              </a:rPr>
              <a:t>učebních plánů</a:t>
            </a:r>
            <a:r>
              <a:rPr sz="2800" spc="29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SOJDF+Tahoma"/>
                <a:cs typeface="ESOJDF+Tahoma"/>
              </a:rPr>
              <a:t>a formulují pravidla</a:t>
            </a:r>
          </a:p>
          <a:p>
            <a:pPr marL="342883" marR="0">
              <a:lnSpc>
                <a:spcPts val="3361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SOJDF+Tahoma"/>
                <a:cs typeface="ESOJDF+Tahoma"/>
              </a:rPr>
              <a:t>pro</a:t>
            </a:r>
            <a:r>
              <a:rPr sz="2800" spc="43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SOJDF+Tahoma"/>
                <a:cs typeface="ESOJDF+Tahoma"/>
              </a:rPr>
              <a:t>tvorbu </a:t>
            </a:r>
            <a:r>
              <a:rPr sz="2800" dirty="0">
                <a:solidFill>
                  <a:srgbClr val="FFFF00"/>
                </a:solidFill>
                <a:latin typeface="ESOJDF+Tahoma"/>
                <a:cs typeface="ESOJDF+Tahoma"/>
              </a:rPr>
              <a:t>školních vzdělávacích</a:t>
            </a:r>
            <a:r>
              <a:rPr sz="2800" spc="26" dirty="0">
                <a:solidFill>
                  <a:srgbClr val="FFFF00"/>
                </a:solidFill>
                <a:latin typeface="ESOJDF+Tahoma"/>
                <a:cs typeface="ESOJDF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SOJDF+Tahoma"/>
                <a:cs typeface="ESOJDF+Tahoma"/>
              </a:rPr>
              <a:t>programů</a:t>
            </a:r>
            <a:r>
              <a:rPr sz="2800" spc="24" dirty="0">
                <a:solidFill>
                  <a:srgbClr val="FFFF00"/>
                </a:solidFill>
                <a:latin typeface="ESOJDF+Tahoma"/>
                <a:cs typeface="ESOJDF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SOJDF+Tahoma"/>
                <a:cs typeface="ESOJDF+Tahoma"/>
              </a:rPr>
              <a:t>- ŠVP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HFIULP+Arial"/>
                <a:cs typeface="HFIULP+Arial"/>
              </a:rPr>
              <a:t>4 / 13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68864" y="722653"/>
            <a:ext cx="8100070" cy="7132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315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CCFFFF"/>
                </a:solidFill>
                <a:latin typeface="ESOJDF+Tahoma"/>
                <a:cs typeface="ESOJDF+Tahoma"/>
              </a:rPr>
              <a:t>ŠVP</a:t>
            </a:r>
            <a:r>
              <a:rPr sz="4400" spc="37" dirty="0">
                <a:solidFill>
                  <a:srgbClr val="CCFFFF"/>
                </a:solidFill>
                <a:latin typeface="ESOJDF+Tahoma"/>
                <a:cs typeface="ESOJDF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ESOJDF+Tahoma"/>
                <a:cs typeface="ESOJDF+Tahoma"/>
              </a:rPr>
              <a:t>–</a:t>
            </a:r>
            <a:r>
              <a:rPr sz="4400" spc="-34" dirty="0">
                <a:solidFill>
                  <a:srgbClr val="CCFFFF"/>
                </a:solidFill>
                <a:latin typeface="ESOJDF+Tahoma"/>
                <a:cs typeface="ESOJDF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ESOJDF+Tahoma"/>
                <a:cs typeface="ESOJDF+Tahoma"/>
              </a:rPr>
              <a:t>školní</a:t>
            </a:r>
            <a:r>
              <a:rPr sz="4400" spc="-54" dirty="0">
                <a:solidFill>
                  <a:srgbClr val="CCFFFF"/>
                </a:solidFill>
                <a:latin typeface="ESOJDF+Tahoma"/>
                <a:cs typeface="ESOJDF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ESOJDF+Tahoma"/>
                <a:cs typeface="ESOJDF+Tahoma"/>
              </a:rPr>
              <a:t>vzdělávací</a:t>
            </a:r>
            <a:r>
              <a:rPr sz="4400" spc="-49" dirty="0">
                <a:solidFill>
                  <a:srgbClr val="CCFFFF"/>
                </a:solidFill>
                <a:latin typeface="ESOJDF+Tahoma"/>
                <a:cs typeface="ESOJDF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ESOJDF+Tahoma"/>
                <a:cs typeface="ESOJDF+Tahoma"/>
              </a:rPr>
              <a:t>program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68953" y="1656946"/>
            <a:ext cx="4851747" cy="529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67"/>
              </a:lnSpc>
              <a:spcBef>
                <a:spcPts val="0"/>
              </a:spcBef>
              <a:spcAft>
                <a:spcPts val="0"/>
              </a:spcAft>
            </a:pPr>
            <a:r>
              <a:rPr sz="3850" baseline="-5" dirty="0">
                <a:solidFill>
                  <a:srgbClr val="CC99FF"/>
                </a:solidFill>
                <a:latin typeface="FIIAGC+Wingdings"/>
                <a:cs typeface="FIIAGC+Wingdings"/>
              </a:rPr>
              <a:t></a:t>
            </a:r>
            <a:r>
              <a:rPr sz="3850" spc="-167" baseline="-5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ESOJDF+Tahoma"/>
                <a:cs typeface="ESOJDF+Tahoma"/>
              </a:rPr>
              <a:t>ŠVP</a:t>
            </a:r>
            <a:r>
              <a:rPr sz="3200" spc="27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SOJDF+Tahoma"/>
                <a:cs typeface="ESOJDF+Tahoma"/>
              </a:rPr>
              <a:t>– je</a:t>
            </a:r>
            <a:r>
              <a:rPr sz="3200" spc="11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SOJDF+Tahoma"/>
                <a:cs typeface="ESOJDF+Tahoma"/>
              </a:rPr>
              <a:t>tvořen ve</a:t>
            </a:r>
            <a:r>
              <a:rPr sz="3200" spc="-33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SOJDF+Tahoma"/>
                <a:cs typeface="ESOJDF+Tahoma"/>
              </a:rPr>
              <a:t>škole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168953" y="2242074"/>
            <a:ext cx="7936980" cy="30652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67"/>
              </a:lnSpc>
              <a:spcBef>
                <a:spcPts val="0"/>
              </a:spcBef>
              <a:spcAft>
                <a:spcPts val="0"/>
              </a:spcAft>
            </a:pPr>
            <a:r>
              <a:rPr sz="3850" baseline="-24" dirty="0">
                <a:solidFill>
                  <a:srgbClr val="CC99FF"/>
                </a:solidFill>
                <a:latin typeface="FIIAGC+Wingdings"/>
                <a:cs typeface="FIIAGC+Wingdings"/>
              </a:rPr>
              <a:t></a:t>
            </a:r>
            <a:r>
              <a:rPr sz="3850" spc="-167" baseline="-24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3200" spc="11" dirty="0">
                <a:solidFill>
                  <a:srgbClr val="FFFFFF"/>
                </a:solidFill>
                <a:latin typeface="ESOJDF+Tahoma"/>
                <a:cs typeface="ESOJDF+Tahoma"/>
              </a:rPr>
              <a:t>Na</a:t>
            </a:r>
            <a:r>
              <a:rPr sz="3200" spc="-31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SOJDF+Tahoma"/>
                <a:cs typeface="ESOJDF+Tahoma"/>
              </a:rPr>
              <a:t>jeho</a:t>
            </a:r>
            <a:r>
              <a:rPr sz="3200" spc="-20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SOJDF+Tahoma"/>
                <a:cs typeface="ESOJDF+Tahoma"/>
              </a:rPr>
              <a:t>zpracování </a:t>
            </a:r>
            <a:r>
              <a:rPr sz="3200" spc="-18" dirty="0">
                <a:solidFill>
                  <a:srgbClr val="FFFFFF"/>
                </a:solidFill>
                <a:latin typeface="ESOJDF+Tahoma"/>
                <a:cs typeface="ESOJDF+Tahoma"/>
              </a:rPr>
              <a:t>se</a:t>
            </a:r>
            <a:r>
              <a:rPr sz="3200" spc="25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SOJDF+Tahoma"/>
                <a:cs typeface="ESOJDF+Tahoma"/>
              </a:rPr>
              <a:t>podílejí učitelé</a:t>
            </a:r>
          </a:p>
          <a:p>
            <a:pPr marL="342844" marR="0">
              <a:lnSpc>
                <a:spcPts val="3840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ESOJDF+Tahoma"/>
                <a:cs typeface="ESOJDF+Tahoma"/>
              </a:rPr>
              <a:t>jednotlivých</a:t>
            </a:r>
            <a:r>
              <a:rPr sz="3200" spc="34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SOJDF+Tahoma"/>
                <a:cs typeface="ESOJDF+Tahoma"/>
              </a:rPr>
              <a:t>vzdělávacích oblastí a</a:t>
            </a:r>
          </a:p>
          <a:p>
            <a:pPr marL="342844" marR="0">
              <a:lnSpc>
                <a:spcPts val="3839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ESOJDF+Tahoma"/>
                <a:cs typeface="ESOJDF+Tahoma"/>
              </a:rPr>
              <a:t>konkrétních předmětů a</a:t>
            </a:r>
            <a:r>
              <a:rPr sz="3200" spc="12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SOJDF+Tahoma"/>
                <a:cs typeface="ESOJDF+Tahoma"/>
              </a:rPr>
              <a:t>tím jej</a:t>
            </a:r>
            <a:r>
              <a:rPr sz="3200" spc="16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SOJDF+Tahoma"/>
                <a:cs typeface="ESOJDF+Tahoma"/>
              </a:rPr>
              <a:t>specifikují</a:t>
            </a:r>
          </a:p>
          <a:p>
            <a:pPr marL="342844" marR="0">
              <a:lnSpc>
                <a:spcPts val="3840"/>
              </a:lnSpc>
              <a:spcBef>
                <a:spcPts val="5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ESOJDF+Tahoma"/>
                <a:cs typeface="ESOJDF+Tahoma"/>
              </a:rPr>
              <a:t>pro</a:t>
            </a:r>
            <a:r>
              <a:rPr sz="3200" spc="21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SOJDF+Tahoma"/>
                <a:cs typeface="ESOJDF+Tahoma"/>
              </a:rPr>
              <a:t>potřeby výuky</a:t>
            </a:r>
          </a:p>
          <a:p>
            <a:pPr marL="0" marR="0">
              <a:lnSpc>
                <a:spcPts val="3867"/>
              </a:lnSpc>
              <a:spcBef>
                <a:spcPts val="739"/>
              </a:spcBef>
              <a:spcAft>
                <a:spcPts val="0"/>
              </a:spcAft>
            </a:pPr>
            <a:r>
              <a:rPr sz="3850" baseline="1" dirty="0">
                <a:solidFill>
                  <a:srgbClr val="CC99FF"/>
                </a:solidFill>
                <a:latin typeface="FIIAGC+Wingdings"/>
                <a:cs typeface="FIIAGC+Wingdings"/>
              </a:rPr>
              <a:t></a:t>
            </a:r>
            <a:r>
              <a:rPr sz="3850" spc="-167" baseline="1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ESOJDF+Tahoma"/>
                <a:cs typeface="ESOJDF+Tahoma"/>
              </a:rPr>
              <a:t>Každoročně</a:t>
            </a:r>
            <a:r>
              <a:rPr sz="3200" spc="-29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3200" spc="25" dirty="0">
                <a:solidFill>
                  <a:srgbClr val="FFFFFF"/>
                </a:solidFill>
                <a:latin typeface="ESOJDF+Tahoma"/>
                <a:cs typeface="ESOJDF+Tahoma"/>
              </a:rPr>
              <a:t>by</a:t>
            </a:r>
            <a:r>
              <a:rPr sz="3200" spc="-24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SOJDF+Tahoma"/>
                <a:cs typeface="ESOJDF+Tahoma"/>
              </a:rPr>
              <a:t>měl</a:t>
            </a:r>
            <a:r>
              <a:rPr sz="3200" spc="38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SOJDF+Tahoma"/>
                <a:cs typeface="ESOJDF+Tahoma"/>
              </a:rPr>
              <a:t>být</a:t>
            </a:r>
            <a:r>
              <a:rPr sz="3200" spc="11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SOJDF+Tahoma"/>
                <a:cs typeface="ESOJDF+Tahoma"/>
              </a:rPr>
              <a:t>ŠVP revidován</a:t>
            </a:r>
            <a:r>
              <a:rPr sz="3200" spc="34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SOJDF+Tahoma"/>
                <a:cs typeface="ESOJDF+Tahoma"/>
              </a:rPr>
              <a:t>a</a:t>
            </a:r>
          </a:p>
          <a:p>
            <a:pPr marL="342844" marR="0">
              <a:lnSpc>
                <a:spcPts val="3840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ESOJDF+Tahoma"/>
                <a:cs typeface="ESOJDF+Tahoma"/>
              </a:rPr>
              <a:t>inovován</a:t>
            </a:r>
            <a:r>
              <a:rPr sz="3200" spc="35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SOJDF+Tahoma"/>
                <a:cs typeface="ESOJDF+Tahoma"/>
              </a:rPr>
              <a:t>–</a:t>
            </a:r>
            <a:r>
              <a:rPr sz="3200" spc="-23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SOJDF+Tahoma"/>
                <a:cs typeface="ESOJDF+Tahoma"/>
              </a:rPr>
              <a:t>viz „Metodika</a:t>
            </a:r>
            <a:r>
              <a:rPr sz="3200" spc="10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SOJDF+Tahoma"/>
                <a:cs typeface="ESOJDF+Tahoma"/>
              </a:rPr>
              <a:t>tvorby ŠVP“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168953" y="5363223"/>
            <a:ext cx="8182437" cy="10170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67"/>
              </a:lnSpc>
              <a:spcBef>
                <a:spcPts val="0"/>
              </a:spcBef>
              <a:spcAft>
                <a:spcPts val="0"/>
              </a:spcAft>
            </a:pPr>
            <a:r>
              <a:rPr sz="3850" baseline="1" dirty="0">
                <a:solidFill>
                  <a:srgbClr val="CC99FF"/>
                </a:solidFill>
                <a:latin typeface="FIIAGC+Wingdings"/>
                <a:cs typeface="FIIAGC+Wingdings"/>
              </a:rPr>
              <a:t></a:t>
            </a:r>
            <a:r>
              <a:rPr sz="3850" spc="-167" baseline="1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ESOJDF+Tahoma"/>
                <a:cs typeface="ESOJDF+Tahoma"/>
              </a:rPr>
              <a:t>ŠVP</a:t>
            </a:r>
            <a:r>
              <a:rPr sz="3200" spc="27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SOJDF+Tahoma"/>
                <a:cs typeface="ESOJDF+Tahoma"/>
              </a:rPr>
              <a:t>má</a:t>
            </a:r>
            <a:r>
              <a:rPr sz="3200" spc="-24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SOJDF+Tahoma"/>
                <a:cs typeface="ESOJDF+Tahoma"/>
              </a:rPr>
              <a:t>být</a:t>
            </a:r>
            <a:r>
              <a:rPr sz="3200" spc="11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SOJDF+Tahoma"/>
                <a:cs typeface="ESOJDF+Tahoma"/>
              </a:rPr>
              <a:t>k dispozici</a:t>
            </a:r>
            <a:r>
              <a:rPr sz="3200" spc="28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SOJDF+Tahoma"/>
                <a:cs typeface="ESOJDF+Tahoma"/>
              </a:rPr>
              <a:t>každému,</a:t>
            </a:r>
            <a:r>
              <a:rPr sz="3200" spc="17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SOJDF+Tahoma"/>
                <a:cs typeface="ESOJDF+Tahoma"/>
              </a:rPr>
              <a:t>kdo</a:t>
            </a:r>
            <a:r>
              <a:rPr sz="3200" spc="-15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SOJDF+Tahoma"/>
                <a:cs typeface="ESOJDF+Tahoma"/>
              </a:rPr>
              <a:t>o</a:t>
            </a:r>
            <a:r>
              <a:rPr sz="3200" spc="18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SOJDF+Tahoma"/>
                <a:cs typeface="ESOJDF+Tahoma"/>
              </a:rPr>
              <a:t>něj</a:t>
            </a:r>
          </a:p>
          <a:p>
            <a:pPr marL="342844" marR="0">
              <a:lnSpc>
                <a:spcPts val="3840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ESOJDF+Tahoma"/>
                <a:cs typeface="ESOJDF+Tahoma"/>
              </a:rPr>
              <a:t>požádá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HFIULP+Arial"/>
                <a:cs typeface="HFIULP+Arial"/>
              </a:rPr>
              <a:t>5 / 13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15610" y="777546"/>
            <a:ext cx="6913017" cy="7132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315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CCFFFF"/>
                </a:solidFill>
                <a:latin typeface="ESOJDF+Tahoma"/>
                <a:cs typeface="ESOJDF+Tahoma"/>
              </a:rPr>
              <a:t>Rámcový</a:t>
            </a:r>
            <a:r>
              <a:rPr sz="4400" spc="-47" dirty="0">
                <a:solidFill>
                  <a:srgbClr val="CCFFFF"/>
                </a:solidFill>
                <a:latin typeface="ESOJDF+Tahoma"/>
                <a:cs typeface="ESOJDF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ESOJDF+Tahoma"/>
                <a:cs typeface="ESOJDF+Tahoma"/>
              </a:rPr>
              <a:t>učební</a:t>
            </a:r>
            <a:r>
              <a:rPr sz="4400" spc="-52" dirty="0">
                <a:solidFill>
                  <a:srgbClr val="CCFFFF"/>
                </a:solidFill>
                <a:latin typeface="ESOJDF+Tahoma"/>
                <a:cs typeface="ESOJDF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ESOJDF+Tahoma"/>
                <a:cs typeface="ESOJDF+Tahoma"/>
              </a:rPr>
              <a:t>plán pro</a:t>
            </a:r>
            <a:r>
              <a:rPr sz="4400" spc="-16" dirty="0">
                <a:solidFill>
                  <a:srgbClr val="CCFFFF"/>
                </a:solidFill>
                <a:latin typeface="ESOJDF+Tahoma"/>
                <a:cs typeface="ESOJDF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ESOJDF+Tahoma"/>
                <a:cs typeface="ESOJDF+Tahoma"/>
              </a:rPr>
              <a:t>G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HFIULP+Arial"/>
                <a:cs typeface="HFIULP+Arial"/>
              </a:rPr>
              <a:t>6 / 13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079357CC-B568-1641-4C8E-BA472E628B52}"/>
              </a:ext>
            </a:extLst>
          </p:cNvPr>
          <p:cNvSpPr txBox="1"/>
          <p:nvPr/>
        </p:nvSpPr>
        <p:spPr>
          <a:xfrm>
            <a:off x="6624471" y="6804696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chemeClr val="bg1"/>
                </a:solidFill>
              </a:rPr>
              <a:t>Zdroj obrázku: archiv autora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04959" y="867395"/>
            <a:ext cx="6197179" cy="7132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315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CCFFFF"/>
                </a:solidFill>
                <a:latin typeface="ESOJDF+Tahoma"/>
                <a:cs typeface="ESOJDF+Tahoma"/>
              </a:rPr>
              <a:t>Osnovy a</a:t>
            </a:r>
            <a:r>
              <a:rPr sz="4400" spc="15" dirty="0">
                <a:solidFill>
                  <a:srgbClr val="CCFFFF"/>
                </a:solidFill>
                <a:latin typeface="ESOJDF+Tahoma"/>
                <a:cs typeface="ESOJDF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ESOJDF+Tahoma"/>
                <a:cs typeface="ESOJDF+Tahoma"/>
              </a:rPr>
              <a:t>tematický plán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33521" y="1803306"/>
            <a:ext cx="7738403" cy="41364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10" dirty="0">
                <a:solidFill>
                  <a:srgbClr val="CC99FF"/>
                </a:solidFill>
                <a:latin typeface="FIIAGC+Wingdings"/>
                <a:cs typeface="FIIAGC+Wingdings"/>
              </a:rPr>
              <a:t></a:t>
            </a:r>
            <a:r>
              <a:rPr sz="3400" spc="170" baseline="10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ESOJDF+Tahoma"/>
                <a:cs typeface="ESOJDF+Tahoma"/>
              </a:rPr>
              <a:t>Učitel chemie nese odpovědnost </a:t>
            </a:r>
            <a:r>
              <a:rPr sz="2800" spc="14" dirty="0">
                <a:solidFill>
                  <a:srgbClr val="FFFFFF"/>
                </a:solidFill>
                <a:latin typeface="ESOJDF+Tahoma"/>
                <a:cs typeface="ESOJDF+Tahoma"/>
              </a:rPr>
              <a:t>za</a:t>
            </a:r>
            <a:r>
              <a:rPr sz="2800" spc="-10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SOJDF+Tahoma"/>
                <a:cs typeface="ESOJDF+Tahoma"/>
              </a:rPr>
              <a:t>výběr</a:t>
            </a:r>
            <a:r>
              <a:rPr sz="2800" spc="-12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SOJDF+Tahoma"/>
                <a:cs typeface="ESOJDF+Tahoma"/>
              </a:rPr>
              <a:t>a</a:t>
            </a:r>
          </a:p>
          <a:p>
            <a:pPr marL="342942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SOJDF+Tahoma"/>
                <a:cs typeface="ESOJDF+Tahoma"/>
              </a:rPr>
              <a:t>specifikaci učiva chemie</a:t>
            </a:r>
          </a:p>
          <a:p>
            <a:pPr marL="0" marR="0">
              <a:lnSpc>
                <a:spcPts val="3374"/>
              </a:lnSpc>
              <a:spcBef>
                <a:spcPts val="656"/>
              </a:spcBef>
              <a:spcAft>
                <a:spcPts val="0"/>
              </a:spcAft>
            </a:pPr>
            <a:r>
              <a:rPr sz="3400" baseline="0" dirty="0">
                <a:solidFill>
                  <a:srgbClr val="CC99FF"/>
                </a:solidFill>
                <a:latin typeface="FIIAGC+Wingdings"/>
                <a:cs typeface="FIIAGC+Wingdings"/>
              </a:rPr>
              <a:t></a:t>
            </a:r>
            <a:r>
              <a:rPr sz="3400" spc="170" baseline="0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ESOJDF+Tahoma"/>
                <a:cs typeface="ESOJDF+Tahoma"/>
              </a:rPr>
              <a:t>Z položek ve</a:t>
            </a:r>
            <a:r>
              <a:rPr sz="2800" spc="24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SOJDF+Tahoma"/>
                <a:cs typeface="ESOJDF+Tahoma"/>
              </a:rPr>
              <a:t>školním</a:t>
            </a:r>
            <a:r>
              <a:rPr sz="2800" spc="19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SOJDF+Tahoma"/>
                <a:cs typeface="ESOJDF+Tahoma"/>
              </a:rPr>
              <a:t>vzdělávacím</a:t>
            </a:r>
            <a:r>
              <a:rPr sz="2800" spc="18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SOJDF+Tahoma"/>
                <a:cs typeface="ESOJDF+Tahoma"/>
              </a:rPr>
              <a:t>programu</a:t>
            </a:r>
          </a:p>
          <a:p>
            <a:pPr marL="342942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SOJDF+Tahoma"/>
                <a:cs typeface="ESOJDF+Tahoma"/>
              </a:rPr>
              <a:t>vytváří</a:t>
            </a:r>
            <a:r>
              <a:rPr sz="2800" spc="44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SOJDF+Tahoma"/>
                <a:cs typeface="ESOJDF+Tahoma"/>
              </a:rPr>
              <a:t>tematický</a:t>
            </a:r>
            <a:r>
              <a:rPr sz="2800" spc="24" dirty="0">
                <a:solidFill>
                  <a:srgbClr val="FFFF00"/>
                </a:solidFill>
                <a:latin typeface="ESOJDF+Tahoma"/>
                <a:cs typeface="ESOJDF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SOJDF+Tahoma"/>
                <a:cs typeface="ESOJDF+Tahoma"/>
              </a:rPr>
              <a:t>plán</a:t>
            </a:r>
          </a:p>
          <a:p>
            <a:pPr marL="0" marR="0">
              <a:lnSpc>
                <a:spcPts val="3374"/>
              </a:lnSpc>
              <a:spcBef>
                <a:spcPts val="656"/>
              </a:spcBef>
              <a:spcAft>
                <a:spcPts val="0"/>
              </a:spcAft>
            </a:pPr>
            <a:r>
              <a:rPr sz="3400" baseline="-10" dirty="0">
                <a:solidFill>
                  <a:srgbClr val="CC99FF"/>
                </a:solidFill>
                <a:latin typeface="FIIAGC+Wingdings"/>
                <a:cs typeface="FIIAGC+Wingdings"/>
              </a:rPr>
              <a:t></a:t>
            </a:r>
            <a:r>
              <a:rPr sz="3400" spc="170" baseline="-10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ESOJDF+Tahoma"/>
                <a:cs typeface="ESOJDF+Tahoma"/>
              </a:rPr>
              <a:t>V tematickém</a:t>
            </a:r>
            <a:r>
              <a:rPr sz="2800" spc="17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SOJDF+Tahoma"/>
                <a:cs typeface="ESOJDF+Tahoma"/>
              </a:rPr>
              <a:t>plánu</a:t>
            </a:r>
            <a:r>
              <a:rPr sz="2800" spc="29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SOJDF+Tahoma"/>
                <a:cs typeface="ESOJDF+Tahoma"/>
              </a:rPr>
              <a:t>se doporučuje</a:t>
            </a:r>
          </a:p>
          <a:p>
            <a:pPr marL="342942" marR="0">
              <a:lnSpc>
                <a:spcPts val="3361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SOJDF+Tahoma"/>
                <a:cs typeface="ESOJDF+Tahoma"/>
              </a:rPr>
              <a:t>specifikovat učivo </a:t>
            </a:r>
            <a:r>
              <a:rPr sz="2800" spc="-10" dirty="0">
                <a:solidFill>
                  <a:srgbClr val="FFFFFF"/>
                </a:solidFill>
                <a:latin typeface="ESOJDF+Tahoma"/>
                <a:cs typeface="ESOJDF+Tahoma"/>
              </a:rPr>
              <a:t>do</a:t>
            </a:r>
            <a:r>
              <a:rPr sz="2800" spc="47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SOJDF+Tahoma"/>
                <a:cs typeface="ESOJDF+Tahoma"/>
              </a:rPr>
              <a:t>jednotlivých</a:t>
            </a:r>
            <a:r>
              <a:rPr sz="2800" spc="26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SOJDF+Tahoma"/>
                <a:cs typeface="ESOJDF+Tahoma"/>
              </a:rPr>
              <a:t>vyučovacích</a:t>
            </a:r>
          </a:p>
          <a:p>
            <a:pPr marL="342942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SOJDF+Tahoma"/>
                <a:cs typeface="ESOJDF+Tahoma"/>
              </a:rPr>
              <a:t>hodin</a:t>
            </a:r>
            <a:r>
              <a:rPr sz="2800" spc="27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SOJDF+Tahoma"/>
                <a:cs typeface="ESOJDF+Tahoma"/>
              </a:rPr>
              <a:t>(včetně cílů a</a:t>
            </a:r>
            <a:r>
              <a:rPr sz="2800" spc="32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SOJDF+Tahoma"/>
                <a:cs typeface="ESOJDF+Tahoma"/>
              </a:rPr>
              <a:t>pomůcek?)</a:t>
            </a:r>
          </a:p>
          <a:p>
            <a:pPr marL="0" marR="0">
              <a:lnSpc>
                <a:spcPts val="3374"/>
              </a:lnSpc>
              <a:spcBef>
                <a:spcPts val="606"/>
              </a:spcBef>
              <a:spcAft>
                <a:spcPts val="0"/>
              </a:spcAft>
            </a:pPr>
            <a:r>
              <a:rPr sz="3400" baseline="9" dirty="0">
                <a:solidFill>
                  <a:srgbClr val="CC99FF"/>
                </a:solidFill>
                <a:latin typeface="FIIAGC+Wingdings"/>
                <a:cs typeface="FIIAGC+Wingdings"/>
              </a:rPr>
              <a:t></a:t>
            </a:r>
            <a:r>
              <a:rPr sz="3400" spc="170" baseline="9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ESOJDF+Tahoma"/>
                <a:cs typeface="ESOJDF+Tahoma"/>
              </a:rPr>
              <a:t>Učitel při</a:t>
            </a:r>
            <a:r>
              <a:rPr sz="2800" spc="-13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SOJDF+Tahoma"/>
                <a:cs typeface="ESOJDF+Tahoma"/>
              </a:rPr>
              <a:t>tvorbě uplatňuje</a:t>
            </a:r>
            <a:r>
              <a:rPr sz="2800" spc="28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SOJDF+Tahoma"/>
                <a:cs typeface="ESOJDF+Tahoma"/>
              </a:rPr>
              <a:t>svoje teoretické</a:t>
            </a:r>
            <a:r>
              <a:rPr sz="2800" spc="27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SOJDF+Tahoma"/>
                <a:cs typeface="ESOJDF+Tahoma"/>
              </a:rPr>
              <a:t>i</a:t>
            </a:r>
          </a:p>
          <a:p>
            <a:pPr marL="342942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SOJDF+Tahoma"/>
                <a:cs typeface="ESOJDF+Tahoma"/>
              </a:rPr>
              <a:t>empirické poznatky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HFIULP+Arial"/>
                <a:cs typeface="HFIULP+Arial"/>
              </a:rPr>
              <a:t>7 / 13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80489" y="773040"/>
            <a:ext cx="7471474" cy="5899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345"/>
              </a:lnSpc>
              <a:spcBef>
                <a:spcPts val="0"/>
              </a:spcBef>
              <a:spcAft>
                <a:spcPts val="0"/>
              </a:spcAft>
            </a:pPr>
            <a:r>
              <a:rPr sz="3600" dirty="0">
                <a:solidFill>
                  <a:srgbClr val="CCFFFF"/>
                </a:solidFill>
                <a:latin typeface="ESOJDF+Tahoma"/>
                <a:cs typeface="ESOJDF+Tahoma"/>
              </a:rPr>
              <a:t>Příprava</a:t>
            </a:r>
            <a:r>
              <a:rPr sz="3600" spc="13" dirty="0">
                <a:solidFill>
                  <a:srgbClr val="CCFFFF"/>
                </a:solidFill>
                <a:latin typeface="ESOJDF+Tahoma"/>
                <a:cs typeface="ESOJDF+Tahoma"/>
              </a:rPr>
              <a:t> </a:t>
            </a:r>
            <a:r>
              <a:rPr sz="3600" dirty="0">
                <a:solidFill>
                  <a:srgbClr val="CCFFFF"/>
                </a:solidFill>
                <a:latin typeface="ESOJDF+Tahoma"/>
                <a:cs typeface="ESOJDF+Tahoma"/>
              </a:rPr>
              <a:t>učitele na vyučování</a:t>
            </a:r>
            <a:r>
              <a:rPr sz="3600" spc="36" dirty="0">
                <a:solidFill>
                  <a:srgbClr val="CCFFFF"/>
                </a:solidFill>
                <a:latin typeface="ESOJDF+Tahoma"/>
                <a:cs typeface="ESOJDF+Tahoma"/>
              </a:rPr>
              <a:t> </a:t>
            </a:r>
            <a:r>
              <a:rPr sz="3600" dirty="0">
                <a:solidFill>
                  <a:srgbClr val="CCFFFF"/>
                </a:solidFill>
                <a:latin typeface="ESOJDF+Tahoma"/>
                <a:cs typeface="ESOJDF+Tahoma"/>
              </a:rPr>
              <a:t>chemii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33478" y="1730062"/>
            <a:ext cx="7314032" cy="42355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67"/>
              </a:lnSpc>
              <a:spcBef>
                <a:spcPts val="0"/>
              </a:spcBef>
              <a:spcAft>
                <a:spcPts val="0"/>
              </a:spcAft>
            </a:pPr>
            <a:r>
              <a:rPr sz="3850" baseline="8" dirty="0">
                <a:solidFill>
                  <a:srgbClr val="CC99FF"/>
                </a:solidFill>
                <a:latin typeface="FIIAGC+Wingdings"/>
                <a:cs typeface="FIIAGC+Wingdings"/>
              </a:rPr>
              <a:t></a:t>
            </a:r>
            <a:r>
              <a:rPr sz="3850" spc="-167" baseline="8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ESOJDF+Tahoma"/>
                <a:cs typeface="ESOJDF+Tahoma"/>
              </a:rPr>
              <a:t>Pracovní řád</a:t>
            </a:r>
            <a:r>
              <a:rPr sz="3200" spc="-23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3200" spc="13" dirty="0">
                <a:solidFill>
                  <a:srgbClr val="FFFFFF"/>
                </a:solidFill>
                <a:latin typeface="ESOJDF+Tahoma"/>
                <a:cs typeface="ESOJDF+Tahoma"/>
              </a:rPr>
              <a:t>pro</a:t>
            </a:r>
            <a:r>
              <a:rPr sz="3200" spc="-27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SOJDF+Tahoma"/>
                <a:cs typeface="ESOJDF+Tahoma"/>
              </a:rPr>
              <a:t>učitele – povinnost</a:t>
            </a:r>
          </a:p>
          <a:p>
            <a:pPr marL="342830" marR="0">
              <a:lnSpc>
                <a:spcPts val="3839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ESOJDF+Tahoma"/>
                <a:cs typeface="ESOJDF+Tahoma"/>
              </a:rPr>
              <a:t>učitele připravovat</a:t>
            </a:r>
            <a:r>
              <a:rPr sz="3200" spc="12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3200" spc="-18" dirty="0">
                <a:solidFill>
                  <a:srgbClr val="FFFFFF"/>
                </a:solidFill>
                <a:latin typeface="ESOJDF+Tahoma"/>
                <a:cs typeface="ESOJDF+Tahoma"/>
              </a:rPr>
              <a:t>se</a:t>
            </a:r>
            <a:r>
              <a:rPr sz="3200" spc="25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3200" spc="10" dirty="0">
                <a:solidFill>
                  <a:srgbClr val="FFFFFF"/>
                </a:solidFill>
                <a:latin typeface="ESOJDF+Tahoma"/>
                <a:cs typeface="ESOJDF+Tahoma"/>
              </a:rPr>
              <a:t>na</a:t>
            </a:r>
            <a:r>
              <a:rPr sz="3200" dirty="0">
                <a:solidFill>
                  <a:srgbClr val="FFFFFF"/>
                </a:solidFill>
                <a:latin typeface="ESOJDF+Tahoma"/>
                <a:cs typeface="ESOJDF+Tahoma"/>
              </a:rPr>
              <a:t> hodinu</a:t>
            </a:r>
          </a:p>
          <a:p>
            <a:pPr marL="0" marR="0">
              <a:lnSpc>
                <a:spcPts val="3867"/>
              </a:lnSpc>
              <a:spcBef>
                <a:spcPts val="741"/>
              </a:spcBef>
              <a:spcAft>
                <a:spcPts val="0"/>
              </a:spcAft>
            </a:pPr>
            <a:r>
              <a:rPr sz="3850" baseline="8" dirty="0">
                <a:solidFill>
                  <a:srgbClr val="CC99FF"/>
                </a:solidFill>
                <a:latin typeface="FIIAGC+Wingdings"/>
                <a:cs typeface="FIIAGC+Wingdings"/>
              </a:rPr>
              <a:t></a:t>
            </a:r>
            <a:r>
              <a:rPr sz="3850" spc="-167" baseline="8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ESOJDF+Tahoma"/>
                <a:cs typeface="ESOJDF+Tahoma"/>
              </a:rPr>
              <a:t>Není však stanovena</a:t>
            </a:r>
            <a:r>
              <a:rPr sz="3200" spc="-23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SOJDF+Tahoma"/>
                <a:cs typeface="ESOJDF+Tahoma"/>
              </a:rPr>
              <a:t>forma</a:t>
            </a:r>
            <a:r>
              <a:rPr sz="3200" spc="11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SOJDF+Tahoma"/>
                <a:cs typeface="ESOJDF+Tahoma"/>
              </a:rPr>
              <a:t>přípravy</a:t>
            </a:r>
          </a:p>
          <a:p>
            <a:pPr marL="0" marR="0">
              <a:lnSpc>
                <a:spcPts val="3867"/>
              </a:lnSpc>
              <a:spcBef>
                <a:spcPts val="739"/>
              </a:spcBef>
              <a:spcAft>
                <a:spcPts val="0"/>
              </a:spcAft>
            </a:pPr>
            <a:r>
              <a:rPr sz="3850" baseline="-10" dirty="0">
                <a:solidFill>
                  <a:srgbClr val="CC99FF"/>
                </a:solidFill>
                <a:latin typeface="FIIAGC+Wingdings"/>
                <a:cs typeface="FIIAGC+Wingdings"/>
              </a:rPr>
              <a:t></a:t>
            </a:r>
            <a:r>
              <a:rPr sz="3850" spc="-167" baseline="-10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ESOJDF+Tahoma"/>
                <a:cs typeface="ESOJDF+Tahoma"/>
              </a:rPr>
              <a:t>Příprava</a:t>
            </a:r>
            <a:r>
              <a:rPr sz="3200" spc="-24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SOJDF+Tahoma"/>
                <a:cs typeface="ESOJDF+Tahoma"/>
              </a:rPr>
              <a:t>může být</a:t>
            </a:r>
            <a:r>
              <a:rPr sz="3200" spc="11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SOJDF+Tahoma"/>
                <a:cs typeface="ESOJDF+Tahoma"/>
              </a:rPr>
              <a:t>– písemná,</a:t>
            </a:r>
          </a:p>
          <a:p>
            <a:pPr marL="342830" marR="0">
              <a:lnSpc>
                <a:spcPts val="3840"/>
              </a:lnSpc>
              <a:spcBef>
                <a:spcPts val="5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ESOJDF+Tahoma"/>
                <a:cs typeface="ESOJDF+Tahoma"/>
              </a:rPr>
              <a:t>myšlenková,</a:t>
            </a:r>
            <a:r>
              <a:rPr sz="3200" spc="16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SOJDF+Tahoma"/>
                <a:cs typeface="ESOJDF+Tahoma"/>
              </a:rPr>
              <a:t>psychická,</a:t>
            </a:r>
            <a:r>
              <a:rPr sz="3200" spc="-17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SOJDF+Tahoma"/>
                <a:cs typeface="ESOJDF+Tahoma"/>
              </a:rPr>
              <a:t>s využitím</a:t>
            </a:r>
          </a:p>
          <a:p>
            <a:pPr marL="342830" marR="0">
              <a:lnSpc>
                <a:spcPts val="3839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ESOJDF+Tahoma"/>
                <a:cs typeface="ESOJDF+Tahoma"/>
              </a:rPr>
              <a:t>techniky,</a:t>
            </a:r>
            <a:r>
              <a:rPr sz="3200" spc="17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SOJDF+Tahoma"/>
                <a:cs typeface="ESOJDF+Tahoma"/>
              </a:rPr>
              <a:t>podrobná</a:t>
            </a:r>
            <a:r>
              <a:rPr sz="3200" spc="-26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SOJDF+Tahoma"/>
                <a:cs typeface="ESOJDF+Tahoma"/>
              </a:rPr>
              <a:t>či</a:t>
            </a:r>
            <a:r>
              <a:rPr sz="3200" spc="34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SOJDF+Tahoma"/>
                <a:cs typeface="ESOJDF+Tahoma"/>
              </a:rPr>
              <a:t>v bodech</a:t>
            </a:r>
          </a:p>
          <a:p>
            <a:pPr marL="0" marR="0">
              <a:lnSpc>
                <a:spcPts val="3867"/>
              </a:lnSpc>
              <a:spcBef>
                <a:spcPts val="741"/>
              </a:spcBef>
              <a:spcAft>
                <a:spcPts val="0"/>
              </a:spcAft>
            </a:pPr>
            <a:r>
              <a:rPr sz="3850" baseline="8" dirty="0">
                <a:solidFill>
                  <a:srgbClr val="CC99FF"/>
                </a:solidFill>
                <a:latin typeface="FIIAGC+Wingdings"/>
                <a:cs typeface="FIIAGC+Wingdings"/>
              </a:rPr>
              <a:t></a:t>
            </a:r>
            <a:r>
              <a:rPr sz="3850" spc="-167" baseline="8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ESOJDF+Tahoma"/>
                <a:cs typeface="ESOJDF+Tahoma"/>
              </a:rPr>
              <a:t>Důležitý</a:t>
            </a:r>
            <a:r>
              <a:rPr sz="3200" spc="31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SOJDF+Tahoma"/>
                <a:cs typeface="ESOJDF+Tahoma"/>
              </a:rPr>
              <a:t>je</a:t>
            </a:r>
            <a:r>
              <a:rPr sz="3200" spc="11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SOJDF+Tahoma"/>
                <a:cs typeface="ESOJDF+Tahoma"/>
              </a:rPr>
              <a:t>pouze</a:t>
            </a:r>
            <a:r>
              <a:rPr sz="3200" spc="-29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SOJDF+Tahoma"/>
                <a:cs typeface="ESOJDF+Tahoma"/>
              </a:rPr>
              <a:t>výsledek</a:t>
            </a:r>
            <a:r>
              <a:rPr sz="3200" spc="30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SOJDF+Tahoma"/>
                <a:cs typeface="ESOJDF+Tahoma"/>
              </a:rPr>
              <a:t>–</a:t>
            </a:r>
            <a:r>
              <a:rPr sz="3200" spc="-23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SOJDF+Tahoma"/>
                <a:cs typeface="ESOJDF+Tahoma"/>
              </a:rPr>
              <a:t>zdárný</a:t>
            </a:r>
          </a:p>
          <a:p>
            <a:pPr marL="342830" marR="0">
              <a:lnSpc>
                <a:spcPts val="3839"/>
              </a:lnSpc>
              <a:spcBef>
                <a:spcPts val="5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ESOJDF+Tahoma"/>
                <a:cs typeface="ESOJDF+Tahoma"/>
              </a:rPr>
              <a:t>průběh hodiny</a:t>
            </a:r>
            <a:r>
              <a:rPr sz="3200" spc="-39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SOJDF+Tahoma"/>
                <a:cs typeface="ESOJDF+Tahoma"/>
              </a:rPr>
              <a:t>s dobrými výkony žáků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HFIULP+Arial"/>
                <a:cs typeface="HFIULP+Arial"/>
              </a:rPr>
              <a:t>8 / 13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88693" y="524492"/>
            <a:ext cx="8276610" cy="6506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823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CCFFFF"/>
                </a:solidFill>
                <a:latin typeface="ESOJDF+Tahoma"/>
                <a:cs typeface="ESOJDF+Tahoma"/>
              </a:rPr>
              <a:t>Příprava</a:t>
            </a:r>
            <a:r>
              <a:rPr sz="4000" spc="-33" dirty="0">
                <a:solidFill>
                  <a:srgbClr val="CCFFFF"/>
                </a:solidFill>
                <a:latin typeface="ESOJDF+Tahoma"/>
                <a:cs typeface="ESOJDF+Tahoma"/>
              </a:rPr>
              <a:t> </a:t>
            </a:r>
            <a:r>
              <a:rPr sz="4000" dirty="0">
                <a:solidFill>
                  <a:srgbClr val="CCFFFF"/>
                </a:solidFill>
                <a:latin typeface="ESOJDF+Tahoma"/>
                <a:cs typeface="ESOJDF+Tahoma"/>
              </a:rPr>
              <a:t>učitele na</a:t>
            </a:r>
            <a:r>
              <a:rPr sz="4000" spc="-40" dirty="0">
                <a:solidFill>
                  <a:srgbClr val="CCFFFF"/>
                </a:solidFill>
                <a:latin typeface="ESOJDF+Tahoma"/>
                <a:cs typeface="ESOJDF+Tahoma"/>
              </a:rPr>
              <a:t> </a:t>
            </a:r>
            <a:r>
              <a:rPr sz="4000" dirty="0">
                <a:solidFill>
                  <a:srgbClr val="CCFFFF"/>
                </a:solidFill>
                <a:latin typeface="ESOJDF+Tahoma"/>
                <a:cs typeface="ESOJDF+Tahoma"/>
              </a:rPr>
              <a:t>vyučování</a:t>
            </a:r>
            <a:r>
              <a:rPr sz="4000" spc="-50" dirty="0">
                <a:solidFill>
                  <a:srgbClr val="CCFFFF"/>
                </a:solidFill>
                <a:latin typeface="ESOJDF+Tahoma"/>
                <a:cs typeface="ESOJDF+Tahoma"/>
              </a:rPr>
              <a:t> </a:t>
            </a:r>
            <a:r>
              <a:rPr sz="4000" dirty="0">
                <a:solidFill>
                  <a:srgbClr val="CCFFFF"/>
                </a:solidFill>
                <a:latin typeface="ESOJDF+Tahoma"/>
                <a:cs typeface="ESOJDF+Tahoma"/>
              </a:rPr>
              <a:t>chemii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19198" y="1390111"/>
            <a:ext cx="8097757" cy="53086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67"/>
              </a:lnSpc>
              <a:spcBef>
                <a:spcPts val="0"/>
              </a:spcBef>
              <a:spcAft>
                <a:spcPts val="0"/>
              </a:spcAft>
            </a:pPr>
            <a:r>
              <a:rPr sz="3850" baseline="-29" dirty="0">
                <a:solidFill>
                  <a:srgbClr val="CC99FF"/>
                </a:solidFill>
                <a:latin typeface="FIIAGC+Wingdings"/>
                <a:cs typeface="FIIAGC+Wingdings"/>
              </a:rPr>
              <a:t></a:t>
            </a:r>
            <a:r>
              <a:rPr sz="3850" spc="-167" baseline="-29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ESOJDF+Tahoma"/>
                <a:cs typeface="ESOJDF+Tahoma"/>
              </a:rPr>
              <a:t>Začínající</a:t>
            </a:r>
            <a:r>
              <a:rPr sz="3200" spc="32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SOJDF+Tahoma"/>
                <a:cs typeface="ESOJDF+Tahoma"/>
              </a:rPr>
              <a:t>učitel – příprava</a:t>
            </a:r>
            <a:r>
              <a:rPr sz="3200" spc="-23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3200" spc="-14" dirty="0">
                <a:solidFill>
                  <a:srgbClr val="FFFFFF"/>
                </a:solidFill>
                <a:latin typeface="ESOJDF+Tahoma"/>
                <a:cs typeface="ESOJDF+Tahoma"/>
              </a:rPr>
              <a:t>až</a:t>
            </a:r>
            <a:r>
              <a:rPr sz="3200" spc="27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SOJDF+Tahoma"/>
                <a:cs typeface="ESOJDF+Tahoma"/>
              </a:rPr>
              <a:t>3 hod</a:t>
            </a:r>
            <a:r>
              <a:rPr sz="3200" spc="17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3200" spc="-22" dirty="0">
                <a:solidFill>
                  <a:srgbClr val="FFFFFF"/>
                </a:solidFill>
                <a:latin typeface="ESOJDF+Tahoma"/>
                <a:cs typeface="ESOJDF+Tahoma"/>
              </a:rPr>
              <a:t>na</a:t>
            </a:r>
            <a:r>
              <a:rPr sz="3200" spc="34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3200" spc="15" dirty="0">
                <a:solidFill>
                  <a:srgbClr val="FFFFFF"/>
                </a:solidFill>
                <a:latin typeface="ESOJDF+Tahoma"/>
                <a:cs typeface="ESOJDF+Tahoma"/>
              </a:rPr>
              <a:t>45</a:t>
            </a:r>
          </a:p>
          <a:p>
            <a:pPr marL="342866" marR="0">
              <a:lnSpc>
                <a:spcPts val="3840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ESOJDF+Tahoma"/>
                <a:cs typeface="ESOJDF+Tahoma"/>
              </a:rPr>
              <a:t>min výuky???</a:t>
            </a:r>
          </a:p>
          <a:p>
            <a:pPr marL="0" marR="0">
              <a:lnSpc>
                <a:spcPts val="3867"/>
              </a:lnSpc>
              <a:spcBef>
                <a:spcPts val="739"/>
              </a:spcBef>
              <a:spcAft>
                <a:spcPts val="0"/>
              </a:spcAft>
            </a:pPr>
            <a:r>
              <a:rPr sz="3850" baseline="-28" dirty="0">
                <a:solidFill>
                  <a:srgbClr val="CC99FF"/>
                </a:solidFill>
                <a:latin typeface="FIIAGC+Wingdings"/>
                <a:cs typeface="FIIAGC+Wingdings"/>
              </a:rPr>
              <a:t></a:t>
            </a:r>
            <a:r>
              <a:rPr sz="3850" spc="-167" baseline="-28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ESOJDF+Tahoma"/>
                <a:cs typeface="ESOJDF+Tahoma"/>
              </a:rPr>
              <a:t>Nezbytná</a:t>
            </a:r>
            <a:r>
              <a:rPr sz="3200" spc="10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SOJDF+Tahoma"/>
                <a:cs typeface="ESOJDF+Tahoma"/>
              </a:rPr>
              <a:t>příprava</a:t>
            </a:r>
            <a:r>
              <a:rPr sz="3200" spc="-23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SOJDF+Tahoma"/>
                <a:cs typeface="ESOJDF+Tahoma"/>
              </a:rPr>
              <a:t>písemná</a:t>
            </a:r>
          </a:p>
          <a:p>
            <a:pPr marL="0" marR="0">
              <a:lnSpc>
                <a:spcPts val="3867"/>
              </a:lnSpc>
              <a:spcBef>
                <a:spcPts val="741"/>
              </a:spcBef>
              <a:spcAft>
                <a:spcPts val="0"/>
              </a:spcAft>
            </a:pPr>
            <a:r>
              <a:rPr sz="3850" baseline="13" dirty="0">
                <a:solidFill>
                  <a:srgbClr val="CC99FF"/>
                </a:solidFill>
                <a:latin typeface="FIIAGC+Wingdings"/>
                <a:cs typeface="FIIAGC+Wingdings"/>
              </a:rPr>
              <a:t></a:t>
            </a:r>
            <a:r>
              <a:rPr sz="3850" spc="-167" baseline="13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ESOJDF+Tahoma"/>
                <a:cs typeface="ESOJDF+Tahoma"/>
              </a:rPr>
              <a:t>Východisko</a:t>
            </a:r>
            <a:r>
              <a:rPr sz="3200" spc="17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SOJDF+Tahoma"/>
                <a:cs typeface="ESOJDF+Tahoma"/>
              </a:rPr>
              <a:t>– </a:t>
            </a:r>
            <a:r>
              <a:rPr sz="3200" dirty="0">
                <a:solidFill>
                  <a:srgbClr val="FFFF00"/>
                </a:solidFill>
                <a:latin typeface="ESOJDF+Tahoma"/>
                <a:cs typeface="ESOJDF+Tahoma"/>
              </a:rPr>
              <a:t>tematický plán,</a:t>
            </a:r>
            <a:r>
              <a:rPr sz="3200" spc="-18" dirty="0">
                <a:solidFill>
                  <a:srgbClr val="FFFF00"/>
                </a:solidFill>
                <a:latin typeface="ESOJDF+Tahoma"/>
                <a:cs typeface="ESOJDF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SOJDF+Tahoma"/>
                <a:cs typeface="ESOJDF+Tahoma"/>
              </a:rPr>
              <a:t>cíle hodiny</a:t>
            </a:r>
            <a:r>
              <a:rPr sz="3200" spc="31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SOJDF+Tahoma"/>
                <a:cs typeface="ESOJDF+Tahoma"/>
              </a:rPr>
              <a:t>a</a:t>
            </a:r>
          </a:p>
          <a:p>
            <a:pPr marL="342866" marR="0">
              <a:lnSpc>
                <a:spcPts val="3839"/>
              </a:lnSpc>
              <a:spcBef>
                <a:spcPts val="5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ESOJDF+Tahoma"/>
                <a:cs typeface="ESOJDF+Tahoma"/>
              </a:rPr>
              <a:t>motivace žáků,</a:t>
            </a:r>
            <a:r>
              <a:rPr sz="3200" spc="-20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SOJDF+Tahoma"/>
                <a:cs typeface="ESOJDF+Tahoma"/>
              </a:rPr>
              <a:t>vybavení školy,</a:t>
            </a:r>
            <a:r>
              <a:rPr sz="3200" spc="-20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SOJDF+Tahoma"/>
                <a:cs typeface="ESOJDF+Tahoma"/>
              </a:rPr>
              <a:t>materiální</a:t>
            </a:r>
          </a:p>
          <a:p>
            <a:pPr marL="342866" marR="0">
              <a:lnSpc>
                <a:spcPts val="3840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ESOJDF+Tahoma"/>
                <a:cs typeface="ESOJDF+Tahoma"/>
              </a:rPr>
              <a:t>podmínky učení,</a:t>
            </a:r>
            <a:r>
              <a:rPr sz="3200" spc="17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SOJDF+Tahoma"/>
                <a:cs typeface="ESOJDF+Tahoma"/>
              </a:rPr>
              <a:t>vědomostní a</a:t>
            </a:r>
            <a:r>
              <a:rPr sz="3200" spc="12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SOJDF+Tahoma"/>
                <a:cs typeface="ESOJDF+Tahoma"/>
              </a:rPr>
              <a:t>osobnostní</a:t>
            </a:r>
          </a:p>
          <a:p>
            <a:pPr marL="342866" marR="0">
              <a:lnSpc>
                <a:spcPts val="3839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ESOJDF+Tahoma"/>
                <a:cs typeface="ESOJDF+Tahoma"/>
              </a:rPr>
              <a:t>předpoklady žáků</a:t>
            </a:r>
          </a:p>
          <a:p>
            <a:pPr marL="0" marR="0">
              <a:lnSpc>
                <a:spcPts val="3867"/>
              </a:lnSpc>
              <a:spcBef>
                <a:spcPts val="791"/>
              </a:spcBef>
              <a:spcAft>
                <a:spcPts val="0"/>
              </a:spcAft>
            </a:pPr>
            <a:r>
              <a:rPr sz="3850" baseline="-9" dirty="0">
                <a:solidFill>
                  <a:srgbClr val="CC99FF"/>
                </a:solidFill>
                <a:latin typeface="FIIAGC+Wingdings"/>
                <a:cs typeface="FIIAGC+Wingdings"/>
              </a:rPr>
              <a:t></a:t>
            </a:r>
            <a:r>
              <a:rPr sz="3850" spc="-167" baseline="-9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ESOJDF+Tahoma"/>
                <a:cs typeface="ESOJDF+Tahoma"/>
              </a:rPr>
              <a:t>Podpůrný materiál –</a:t>
            </a:r>
            <a:r>
              <a:rPr sz="3200" spc="23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3200" dirty="0">
                <a:solidFill>
                  <a:srgbClr val="FFFF00"/>
                </a:solidFill>
                <a:latin typeface="ESOJDF+Tahoma"/>
                <a:cs typeface="ESOJDF+Tahoma"/>
              </a:rPr>
              <a:t>UČEBNICE</a:t>
            </a:r>
          </a:p>
          <a:p>
            <a:pPr marL="0" marR="0">
              <a:lnSpc>
                <a:spcPts val="3867"/>
              </a:lnSpc>
              <a:spcBef>
                <a:spcPts val="739"/>
              </a:spcBef>
              <a:spcAft>
                <a:spcPts val="0"/>
              </a:spcAft>
            </a:pPr>
            <a:r>
              <a:rPr sz="3850" baseline="-28" dirty="0">
                <a:solidFill>
                  <a:srgbClr val="CC99FF"/>
                </a:solidFill>
                <a:latin typeface="FIIAGC+Wingdings"/>
                <a:cs typeface="FIIAGC+Wingdings"/>
              </a:rPr>
              <a:t></a:t>
            </a:r>
            <a:r>
              <a:rPr sz="3850" spc="-167" baseline="-28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00"/>
                </a:solidFill>
                <a:latin typeface="ESOJDF+Tahoma"/>
                <a:cs typeface="ESOJDF+Tahoma"/>
              </a:rPr>
              <a:t>Učebnice,</a:t>
            </a:r>
            <a:r>
              <a:rPr sz="3200" spc="16" dirty="0">
                <a:solidFill>
                  <a:srgbClr val="FFFF00"/>
                </a:solidFill>
                <a:latin typeface="ESOJDF+Tahoma"/>
                <a:cs typeface="ESOJDF+Tahoma"/>
              </a:rPr>
              <a:t> </a:t>
            </a:r>
            <a:r>
              <a:rPr sz="3200" dirty="0">
                <a:solidFill>
                  <a:srgbClr val="FFFF00"/>
                </a:solidFill>
                <a:latin typeface="ESOJDF+Tahoma"/>
                <a:cs typeface="ESOJDF+Tahoma"/>
              </a:rPr>
              <a:t>kterou disponují žáci,</a:t>
            </a:r>
            <a:r>
              <a:rPr sz="3200" spc="10" dirty="0">
                <a:solidFill>
                  <a:srgbClr val="FFFF00"/>
                </a:solidFill>
                <a:latin typeface="ESOJDF+Tahoma"/>
                <a:cs typeface="ESOJDF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SOJDF+Tahoma"/>
                <a:cs typeface="ESOJDF+Tahoma"/>
              </a:rPr>
              <a:t>ale</a:t>
            </a:r>
            <a:r>
              <a:rPr sz="3200" spc="11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SOJDF+Tahoma"/>
                <a:cs typeface="ESOJDF+Tahoma"/>
              </a:rPr>
              <a:t>i</a:t>
            </a:r>
            <a:r>
              <a:rPr sz="3200" spc="31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SOJDF+Tahoma"/>
                <a:cs typeface="ESOJDF+Tahoma"/>
              </a:rPr>
              <a:t>další</a:t>
            </a:r>
          </a:p>
          <a:p>
            <a:pPr marL="342866" marR="0">
              <a:lnSpc>
                <a:spcPts val="3840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ESOJDF+Tahoma"/>
                <a:cs typeface="ESOJDF+Tahoma"/>
              </a:rPr>
              <a:t>pomocná</a:t>
            </a:r>
            <a:r>
              <a:rPr sz="3200" spc="-24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ESOJDF+Tahoma"/>
                <a:cs typeface="ESOJDF+Tahoma"/>
              </a:rPr>
              <a:t>literatura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HFIULP+Arial"/>
                <a:cs typeface="HFIULP+Arial"/>
              </a:rPr>
              <a:t>9 / 13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88801" y="733304"/>
            <a:ext cx="6370805" cy="7132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315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CCFFFF"/>
                </a:solidFill>
                <a:latin typeface="ESOJDF+Tahoma"/>
                <a:cs typeface="ESOJDF+Tahoma"/>
              </a:rPr>
              <a:t>Výhody</a:t>
            </a:r>
            <a:r>
              <a:rPr sz="4400" spc="-47" dirty="0">
                <a:solidFill>
                  <a:srgbClr val="CCFFFF"/>
                </a:solidFill>
                <a:latin typeface="ESOJDF+Tahoma"/>
                <a:cs typeface="ESOJDF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ESOJDF+Tahoma"/>
                <a:cs typeface="ESOJDF+Tahoma"/>
              </a:rPr>
              <a:t>písemné</a:t>
            </a:r>
            <a:r>
              <a:rPr sz="4400" spc="-44" dirty="0">
                <a:solidFill>
                  <a:srgbClr val="CCFFFF"/>
                </a:solidFill>
                <a:latin typeface="ESOJDF+Tahoma"/>
                <a:cs typeface="ESOJDF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ESOJDF+Tahoma"/>
                <a:cs typeface="ESOJDF+Tahoma"/>
              </a:rPr>
              <a:t>přípravy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88661" y="1948083"/>
            <a:ext cx="7823861" cy="32830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30" dirty="0">
                <a:solidFill>
                  <a:srgbClr val="CC99FF"/>
                </a:solidFill>
                <a:latin typeface="FIIAGC+Wingdings"/>
                <a:cs typeface="FIIAGC+Wingdings"/>
              </a:rPr>
              <a:t></a:t>
            </a:r>
            <a:r>
              <a:rPr sz="3400" spc="171" baseline="30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00"/>
                </a:solidFill>
                <a:latin typeface="ESOJDF+Tahoma"/>
                <a:cs typeface="ESOJDF+Tahoma"/>
              </a:rPr>
              <a:t>Dává</a:t>
            </a:r>
            <a:r>
              <a:rPr sz="2800" spc="35" dirty="0">
                <a:solidFill>
                  <a:srgbClr val="FFFF00"/>
                </a:solidFill>
                <a:latin typeface="ESOJDF+Tahoma"/>
                <a:cs typeface="ESOJDF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SOJDF+Tahoma"/>
                <a:cs typeface="ESOJDF+Tahoma"/>
              </a:rPr>
              <a:t>učiteli jistotu a klid na řízení průběhu</a:t>
            </a:r>
          </a:p>
          <a:p>
            <a:pPr marL="343025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00"/>
                </a:solidFill>
                <a:latin typeface="ESOJDF+Tahoma"/>
                <a:cs typeface="ESOJDF+Tahoma"/>
              </a:rPr>
              <a:t>hodiny;</a:t>
            </a:r>
            <a:r>
              <a:rPr sz="2800" spc="20" dirty="0">
                <a:solidFill>
                  <a:srgbClr val="FFFF00"/>
                </a:solidFill>
                <a:latin typeface="ESOJDF+Tahoma"/>
                <a:cs typeface="ESOJDF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SOJDF+Tahoma"/>
                <a:cs typeface="ESOJDF+Tahoma"/>
              </a:rPr>
              <a:t>(kartičky</a:t>
            </a:r>
            <a:r>
              <a:rPr sz="2800" spc="24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2800" spc="18" dirty="0">
                <a:solidFill>
                  <a:srgbClr val="FFFFFF"/>
                </a:solidFill>
                <a:latin typeface="ESOJDF+Tahoma"/>
                <a:cs typeface="ESOJDF+Tahoma"/>
              </a:rPr>
              <a:t>do</a:t>
            </a:r>
            <a:r>
              <a:rPr sz="2800" spc="-37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SOJDF+Tahoma"/>
                <a:cs typeface="ESOJDF+Tahoma"/>
              </a:rPr>
              <a:t>kapsy</a:t>
            </a:r>
            <a:r>
              <a:rPr sz="2800" spc="55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SOJDF+Tahoma"/>
                <a:cs typeface="ESOJDF+Tahoma"/>
              </a:rPr>
              <a:t>pláště???)</a:t>
            </a:r>
          </a:p>
          <a:p>
            <a:pPr marL="0" marR="0">
              <a:lnSpc>
                <a:spcPts val="3374"/>
              </a:lnSpc>
              <a:spcBef>
                <a:spcPts val="656"/>
              </a:spcBef>
              <a:spcAft>
                <a:spcPts val="0"/>
              </a:spcAft>
            </a:pPr>
            <a:r>
              <a:rPr sz="3400" baseline="19" dirty="0">
                <a:solidFill>
                  <a:srgbClr val="CC99FF"/>
                </a:solidFill>
                <a:latin typeface="FIIAGC+Wingdings"/>
                <a:cs typeface="FIIAGC+Wingdings"/>
              </a:rPr>
              <a:t></a:t>
            </a:r>
            <a:r>
              <a:rPr sz="3400" spc="171" baseline="19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ESOJDF+Tahoma"/>
                <a:cs typeface="ESOJDF+Tahoma"/>
              </a:rPr>
              <a:t>Může sledovat</a:t>
            </a:r>
            <a:r>
              <a:rPr sz="2800" spc="36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SOJDF+Tahoma"/>
                <a:cs typeface="ESOJDF+Tahoma"/>
              </a:rPr>
              <a:t>časový průběh hodiny</a:t>
            </a:r>
            <a:r>
              <a:rPr sz="2800" spc="25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SOJDF+Tahoma"/>
                <a:cs typeface="ESOJDF+Tahoma"/>
              </a:rPr>
              <a:t>a plnění</a:t>
            </a:r>
          </a:p>
          <a:p>
            <a:pPr marL="343025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SOJDF+Tahoma"/>
                <a:cs typeface="ESOJDF+Tahoma"/>
              </a:rPr>
              <a:t>cíle</a:t>
            </a:r>
          </a:p>
          <a:p>
            <a:pPr marL="0" marR="0">
              <a:lnSpc>
                <a:spcPts val="3374"/>
              </a:lnSpc>
              <a:spcBef>
                <a:spcPts val="658"/>
              </a:spcBef>
              <a:spcAft>
                <a:spcPts val="0"/>
              </a:spcAft>
            </a:pPr>
            <a:r>
              <a:rPr sz="3400" baseline="21" dirty="0">
                <a:solidFill>
                  <a:srgbClr val="CC99FF"/>
                </a:solidFill>
                <a:latin typeface="FIIAGC+Wingdings"/>
                <a:cs typeface="FIIAGC+Wingdings"/>
              </a:rPr>
              <a:t></a:t>
            </a:r>
            <a:r>
              <a:rPr sz="3400" spc="171" baseline="21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ESOJDF+Tahoma"/>
                <a:cs typeface="ESOJDF+Tahoma"/>
              </a:rPr>
              <a:t>V modifikované</a:t>
            </a:r>
            <a:r>
              <a:rPr sz="2800" spc="58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SOJDF+Tahoma"/>
                <a:cs typeface="ESOJDF+Tahoma"/>
              </a:rPr>
              <a:t>podobě</a:t>
            </a:r>
            <a:r>
              <a:rPr sz="2800" spc="27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SOJDF+Tahoma"/>
                <a:cs typeface="ESOJDF+Tahoma"/>
              </a:rPr>
              <a:t>ji</a:t>
            </a:r>
            <a:r>
              <a:rPr sz="2800" spc="-27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SOJDF+Tahoma"/>
                <a:cs typeface="ESOJDF+Tahoma"/>
              </a:rPr>
              <a:t>může využít</a:t>
            </a:r>
            <a:r>
              <a:rPr sz="2800" spc="34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2800" spc="-24" dirty="0">
                <a:solidFill>
                  <a:srgbClr val="FFFFFF"/>
                </a:solidFill>
                <a:latin typeface="ESOJDF+Tahoma"/>
                <a:cs typeface="ESOJDF+Tahoma"/>
              </a:rPr>
              <a:t>ve</a:t>
            </a:r>
            <a:r>
              <a:rPr sz="2800" spc="52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SOJDF+Tahoma"/>
                <a:cs typeface="ESOJDF+Tahoma"/>
              </a:rPr>
              <a:t>více</a:t>
            </a:r>
          </a:p>
          <a:p>
            <a:pPr marL="343025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SOJDF+Tahoma"/>
                <a:cs typeface="ESOJDF+Tahoma"/>
              </a:rPr>
              <a:t>třídách</a:t>
            </a:r>
          </a:p>
          <a:p>
            <a:pPr marL="0" marR="0">
              <a:lnSpc>
                <a:spcPts val="3374"/>
              </a:lnSpc>
              <a:spcBef>
                <a:spcPts val="656"/>
              </a:spcBef>
              <a:spcAft>
                <a:spcPts val="0"/>
              </a:spcAft>
            </a:pPr>
            <a:r>
              <a:rPr sz="3400" baseline="10" dirty="0">
                <a:solidFill>
                  <a:srgbClr val="CC99FF"/>
                </a:solidFill>
                <a:latin typeface="FIIAGC+Wingdings"/>
                <a:cs typeface="FIIAGC+Wingdings"/>
              </a:rPr>
              <a:t></a:t>
            </a:r>
            <a:r>
              <a:rPr sz="3400" spc="171" baseline="10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ESOJDF+Tahoma"/>
                <a:cs typeface="ESOJDF+Tahoma"/>
              </a:rPr>
              <a:t>Vychází</a:t>
            </a:r>
            <a:r>
              <a:rPr sz="2800" spc="22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SOJDF+Tahoma"/>
                <a:cs typeface="ESOJDF+Tahoma"/>
              </a:rPr>
              <a:t>z</a:t>
            </a:r>
            <a:r>
              <a:rPr sz="2800" spc="-22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SOJDF+Tahoma"/>
                <a:cs typeface="ESOJDF+Tahoma"/>
              </a:rPr>
              <a:t>ní při</a:t>
            </a:r>
            <a:r>
              <a:rPr sz="2800" spc="-13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SOJDF+Tahoma"/>
                <a:cs typeface="ESOJDF+Tahoma"/>
              </a:rPr>
              <a:t>sebereflexi</a:t>
            </a:r>
            <a:r>
              <a:rPr sz="2800" spc="24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SOJDF+Tahoma"/>
                <a:cs typeface="ESOJDF+Tahoma"/>
              </a:rPr>
              <a:t>a hodnocení hodiny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188661" y="5276390"/>
            <a:ext cx="6776502" cy="8934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-18" dirty="0">
                <a:solidFill>
                  <a:srgbClr val="CC99FF"/>
                </a:solidFill>
                <a:latin typeface="FIIAGC+Wingdings"/>
                <a:cs typeface="FIIAGC+Wingdings"/>
              </a:rPr>
              <a:t></a:t>
            </a:r>
            <a:r>
              <a:rPr sz="3400" spc="171" baseline="-18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ESOJDF+Tahoma"/>
                <a:cs typeface="ESOJDF+Tahoma"/>
              </a:rPr>
              <a:t>Je nezbytná</a:t>
            </a:r>
            <a:r>
              <a:rPr sz="2800" spc="34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SOJDF+Tahoma"/>
                <a:cs typeface="ESOJDF+Tahoma"/>
              </a:rPr>
              <a:t>pro</a:t>
            </a:r>
            <a:r>
              <a:rPr sz="2800" spc="43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SOJDF+Tahoma"/>
                <a:cs typeface="ESOJDF+Tahoma"/>
              </a:rPr>
              <a:t>zabezpečení</a:t>
            </a:r>
            <a:r>
              <a:rPr sz="2800" spc="24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SOJDF+Tahoma"/>
                <a:cs typeface="ESOJDF+Tahoma"/>
              </a:rPr>
              <a:t>návaznosti</a:t>
            </a:r>
          </a:p>
          <a:p>
            <a:pPr marL="343025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SOJDF+Tahoma"/>
                <a:cs typeface="ESOJDF+Tahoma"/>
              </a:rPr>
              <a:t>jednotlivých vyučovacích</a:t>
            </a:r>
            <a:r>
              <a:rPr sz="2800" spc="24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SOJDF+Tahoma"/>
                <a:cs typeface="ESOJDF+Tahoma"/>
              </a:rPr>
              <a:t>hodin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HFIULP+Arial"/>
                <a:cs typeface="HFIULP+Arial"/>
              </a:rPr>
              <a:t>10 / 13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45424" y="722653"/>
            <a:ext cx="6751134" cy="1230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315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CCFFFF"/>
                </a:solidFill>
                <a:latin typeface="ESOJDF+Tahoma"/>
                <a:cs typeface="ESOJDF+Tahoma"/>
              </a:rPr>
              <a:t>Obsahová</a:t>
            </a:r>
            <a:r>
              <a:rPr sz="4400" spc="-31" dirty="0">
                <a:solidFill>
                  <a:srgbClr val="CCFFFF"/>
                </a:solidFill>
                <a:latin typeface="ESOJDF+Tahoma"/>
                <a:cs typeface="ESOJDF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ESOJDF+Tahoma"/>
                <a:cs typeface="ESOJDF+Tahoma"/>
              </a:rPr>
              <a:t>stránka</a:t>
            </a:r>
            <a:r>
              <a:rPr sz="4400" spc="-37" dirty="0">
                <a:solidFill>
                  <a:srgbClr val="CCFFFF"/>
                </a:solidFill>
                <a:latin typeface="ESOJDF+Tahoma"/>
                <a:cs typeface="ESOJDF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ESOJDF+Tahoma"/>
                <a:cs typeface="ESOJDF+Tahoma"/>
              </a:rPr>
              <a:t>přípravy</a:t>
            </a:r>
          </a:p>
          <a:p>
            <a:pPr marL="214902" marR="0">
              <a:lnSpc>
                <a:spcPts val="3374"/>
              </a:lnSpc>
              <a:spcBef>
                <a:spcPts val="696"/>
              </a:spcBef>
              <a:spcAft>
                <a:spcPts val="0"/>
              </a:spcAft>
            </a:pPr>
            <a:r>
              <a:rPr sz="3400" baseline="-33" dirty="0">
                <a:solidFill>
                  <a:srgbClr val="CC99FF"/>
                </a:solidFill>
                <a:latin typeface="FIIAGC+Wingdings"/>
                <a:cs typeface="FIIAGC+Wingdings"/>
              </a:rPr>
              <a:t></a:t>
            </a:r>
            <a:r>
              <a:rPr sz="3400" spc="170" baseline="-33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ESOJDF+Tahoma"/>
                <a:cs typeface="ESOJDF+Tahoma"/>
              </a:rPr>
              <a:t>Téma hodiny (datum)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60326" y="1998364"/>
            <a:ext cx="7449840" cy="3539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-2" dirty="0">
                <a:solidFill>
                  <a:srgbClr val="CC99FF"/>
                </a:solidFill>
                <a:latin typeface="FIIAGC+Wingdings"/>
                <a:cs typeface="FIIAGC+Wingdings"/>
              </a:rPr>
              <a:t></a:t>
            </a:r>
            <a:r>
              <a:rPr sz="3400" spc="170" baseline="-2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ESOJDF+Tahoma"/>
                <a:cs typeface="ESOJDF+Tahoma"/>
              </a:rPr>
              <a:t>Výchovně</a:t>
            </a:r>
            <a:r>
              <a:rPr sz="2800" spc="27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SOJDF+Tahoma"/>
                <a:cs typeface="ESOJDF+Tahoma"/>
              </a:rPr>
              <a:t>vzdělávací</a:t>
            </a:r>
            <a:r>
              <a:rPr sz="2800" spc="25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SOJDF+Tahoma"/>
                <a:cs typeface="ESOJDF+Tahoma"/>
              </a:rPr>
              <a:t>cíl</a:t>
            </a:r>
          </a:p>
          <a:p>
            <a:pPr marL="0" marR="0">
              <a:lnSpc>
                <a:spcPts val="3374"/>
              </a:lnSpc>
              <a:spcBef>
                <a:spcPts val="606"/>
              </a:spcBef>
              <a:spcAft>
                <a:spcPts val="0"/>
              </a:spcAft>
            </a:pPr>
            <a:r>
              <a:rPr sz="3400" baseline="17" dirty="0">
                <a:solidFill>
                  <a:srgbClr val="CC99FF"/>
                </a:solidFill>
                <a:latin typeface="FIIAGC+Wingdings"/>
                <a:cs typeface="FIIAGC+Wingdings"/>
              </a:rPr>
              <a:t></a:t>
            </a:r>
            <a:r>
              <a:rPr sz="3400" spc="170" baseline="17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ESOJDF+Tahoma"/>
                <a:cs typeface="ESOJDF+Tahoma"/>
              </a:rPr>
              <a:t>Pomůcky</a:t>
            </a:r>
            <a:r>
              <a:rPr sz="2800" spc="26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SOJDF+Tahoma"/>
                <a:cs typeface="ESOJDF+Tahoma"/>
              </a:rPr>
              <a:t>pro</a:t>
            </a:r>
            <a:r>
              <a:rPr sz="2800" spc="15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SOJDF+Tahoma"/>
                <a:cs typeface="ESOJDF+Tahoma"/>
              </a:rPr>
              <a:t>podporu</a:t>
            </a:r>
            <a:r>
              <a:rPr sz="2800" spc="24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SOJDF+Tahoma"/>
                <a:cs typeface="ESOJDF+Tahoma"/>
              </a:rPr>
              <a:t>výuky</a:t>
            </a:r>
          </a:p>
          <a:p>
            <a:pPr marL="0" marR="0">
              <a:lnSpc>
                <a:spcPts val="3374"/>
              </a:lnSpc>
              <a:spcBef>
                <a:spcPts val="606"/>
              </a:spcBef>
              <a:spcAft>
                <a:spcPts val="0"/>
              </a:spcAft>
            </a:pPr>
            <a:r>
              <a:rPr sz="3400" baseline="-11" dirty="0">
                <a:solidFill>
                  <a:srgbClr val="CC99FF"/>
                </a:solidFill>
                <a:latin typeface="FIIAGC+Wingdings"/>
                <a:cs typeface="FIIAGC+Wingdings"/>
              </a:rPr>
              <a:t></a:t>
            </a:r>
            <a:r>
              <a:rPr sz="3400" spc="170" baseline="-11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00"/>
                </a:solidFill>
                <a:latin typeface="ESOJDF+Tahoma"/>
                <a:cs typeface="ESOJDF+Tahoma"/>
              </a:rPr>
              <a:t>Motivace</a:t>
            </a:r>
          </a:p>
          <a:p>
            <a:pPr marL="0" marR="0">
              <a:lnSpc>
                <a:spcPts val="3374"/>
              </a:lnSpc>
              <a:spcBef>
                <a:spcPts val="658"/>
              </a:spcBef>
              <a:spcAft>
                <a:spcPts val="0"/>
              </a:spcAft>
            </a:pPr>
            <a:r>
              <a:rPr sz="3400" baseline="20" dirty="0">
                <a:solidFill>
                  <a:srgbClr val="CC99FF"/>
                </a:solidFill>
                <a:latin typeface="FIIAGC+Wingdings"/>
                <a:cs typeface="FIIAGC+Wingdings"/>
              </a:rPr>
              <a:t></a:t>
            </a:r>
            <a:r>
              <a:rPr sz="3400" spc="170" baseline="20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ESOJDF+Tahoma"/>
                <a:cs typeface="ESOJDF+Tahoma"/>
              </a:rPr>
              <a:t>Struktura</a:t>
            </a:r>
            <a:r>
              <a:rPr sz="2800" spc="34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SOJDF+Tahoma"/>
                <a:cs typeface="ESOJDF+Tahoma"/>
              </a:rPr>
              <a:t>výkladu</a:t>
            </a:r>
            <a:r>
              <a:rPr sz="2800" spc="26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SOJDF+Tahoma"/>
                <a:cs typeface="ESOJDF+Tahoma"/>
              </a:rPr>
              <a:t>+</a:t>
            </a:r>
            <a:r>
              <a:rPr sz="2800" spc="24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SOJDF+Tahoma"/>
                <a:cs typeface="ESOJDF+Tahoma"/>
              </a:rPr>
              <a:t>experimentální</a:t>
            </a:r>
            <a:r>
              <a:rPr sz="2800" spc="25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SOJDF+Tahoma"/>
                <a:cs typeface="ESOJDF+Tahoma"/>
              </a:rPr>
              <a:t>podpora</a:t>
            </a:r>
          </a:p>
          <a:p>
            <a:pPr marL="0" marR="0">
              <a:lnSpc>
                <a:spcPts val="3374"/>
              </a:lnSpc>
              <a:spcBef>
                <a:spcPts val="606"/>
              </a:spcBef>
              <a:spcAft>
                <a:spcPts val="0"/>
              </a:spcAft>
            </a:pPr>
            <a:r>
              <a:rPr sz="3400" baseline="-8" dirty="0">
                <a:solidFill>
                  <a:srgbClr val="CC99FF"/>
                </a:solidFill>
                <a:latin typeface="FIIAGC+Wingdings"/>
                <a:cs typeface="FIIAGC+Wingdings"/>
              </a:rPr>
              <a:t></a:t>
            </a:r>
            <a:r>
              <a:rPr sz="3400" spc="170" baseline="-8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ESOJDF+Tahoma"/>
                <a:cs typeface="ESOJDF+Tahoma"/>
              </a:rPr>
              <a:t>Úlohy k</a:t>
            </a:r>
            <a:r>
              <a:rPr sz="2800" spc="23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SOJDF+Tahoma"/>
                <a:cs typeface="ESOJDF+Tahoma"/>
              </a:rPr>
              <a:t>procvičování</a:t>
            </a:r>
          </a:p>
          <a:p>
            <a:pPr marL="0" marR="0">
              <a:lnSpc>
                <a:spcPts val="3374"/>
              </a:lnSpc>
              <a:spcBef>
                <a:spcPts val="606"/>
              </a:spcBef>
              <a:spcAft>
                <a:spcPts val="0"/>
              </a:spcAft>
            </a:pPr>
            <a:r>
              <a:rPr sz="3400" baseline="-37" dirty="0">
                <a:solidFill>
                  <a:srgbClr val="CC99FF"/>
                </a:solidFill>
                <a:latin typeface="FIIAGC+Wingdings"/>
                <a:cs typeface="FIIAGC+Wingdings"/>
              </a:rPr>
              <a:t></a:t>
            </a:r>
            <a:r>
              <a:rPr sz="3400" spc="170" baseline="-37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ESOJDF+Tahoma"/>
                <a:cs typeface="ESOJDF+Tahoma"/>
              </a:rPr>
              <a:t>Shrnutí učiva (otázky</a:t>
            </a:r>
            <a:r>
              <a:rPr sz="2800" spc="52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SOJDF+Tahoma"/>
                <a:cs typeface="ESOJDF+Tahoma"/>
              </a:rPr>
              <a:t>k hierarchii</a:t>
            </a:r>
            <a:r>
              <a:rPr sz="2800" spc="23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SOJDF+Tahoma"/>
                <a:cs typeface="ESOJDF+Tahoma"/>
              </a:rPr>
              <a:t>výkladu)</a:t>
            </a:r>
          </a:p>
          <a:p>
            <a:pPr marL="0" marR="0">
              <a:lnSpc>
                <a:spcPts val="3374"/>
              </a:lnSpc>
              <a:spcBef>
                <a:spcPts val="658"/>
              </a:spcBef>
              <a:spcAft>
                <a:spcPts val="0"/>
              </a:spcAft>
            </a:pPr>
            <a:r>
              <a:rPr sz="3400" baseline="-5" dirty="0">
                <a:solidFill>
                  <a:srgbClr val="CC99FF"/>
                </a:solidFill>
                <a:latin typeface="FIIAGC+Wingdings"/>
                <a:cs typeface="FIIAGC+Wingdings"/>
              </a:rPr>
              <a:t></a:t>
            </a:r>
            <a:r>
              <a:rPr sz="3400" spc="170" baseline="-5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ESOJDF+Tahoma"/>
                <a:cs typeface="ESOJDF+Tahoma"/>
              </a:rPr>
              <a:t>Časové</a:t>
            </a:r>
            <a:r>
              <a:rPr sz="2800" spc="31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SOJDF+Tahoma"/>
                <a:cs typeface="ESOJDF+Tahoma"/>
              </a:rPr>
              <a:t>rozvržení</a:t>
            </a:r>
            <a:r>
              <a:rPr sz="2800" spc="19" dirty="0">
                <a:solidFill>
                  <a:srgbClr val="FFFFFF"/>
                </a:solidFill>
                <a:latin typeface="ESOJDF+Tahoma"/>
                <a:cs typeface="ESOJDF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SOJDF+Tahoma"/>
                <a:cs typeface="ESOJDF+Tahoma"/>
              </a:rPr>
              <a:t>hodiny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260326" y="5582762"/>
            <a:ext cx="4265768" cy="466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13" dirty="0">
                <a:solidFill>
                  <a:srgbClr val="CC99FF"/>
                </a:solidFill>
                <a:latin typeface="FIIAGC+Wingdings"/>
                <a:cs typeface="FIIAGC+Wingdings"/>
              </a:rPr>
              <a:t></a:t>
            </a:r>
            <a:r>
              <a:rPr sz="3400" spc="170" baseline="13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ESOJDF+Tahoma"/>
                <a:cs typeface="ESOJDF+Tahoma"/>
              </a:rPr>
              <a:t>Domácí cvičení pro žáky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HFIULP+Arial"/>
                <a:cs typeface="HFIULP+Arial"/>
              </a:rPr>
              <a:t>11 / 13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73007" y="628160"/>
            <a:ext cx="6314874" cy="7132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315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CCFFFF"/>
                </a:solidFill>
                <a:latin typeface="ESOJDF+Tahoma"/>
                <a:cs typeface="ESOJDF+Tahoma"/>
              </a:rPr>
              <a:t>Ukázka</a:t>
            </a:r>
            <a:r>
              <a:rPr sz="4400" spc="14" dirty="0">
                <a:solidFill>
                  <a:srgbClr val="CCFFFF"/>
                </a:solidFill>
                <a:latin typeface="ESOJDF+Tahoma"/>
                <a:cs typeface="ESOJDF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ESOJDF+Tahoma"/>
                <a:cs typeface="ESOJDF+Tahoma"/>
              </a:rPr>
              <a:t>písemné</a:t>
            </a:r>
            <a:r>
              <a:rPr sz="4400" spc="-37" dirty="0">
                <a:solidFill>
                  <a:srgbClr val="CCFFFF"/>
                </a:solidFill>
                <a:latin typeface="ESOJDF+Tahoma"/>
                <a:cs typeface="ESOJDF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ESOJDF+Tahoma"/>
                <a:cs typeface="ESOJDF+Tahoma"/>
              </a:rPr>
              <a:t>přípravy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HFIULP+Arial"/>
                <a:cs typeface="HFIULP+Arial"/>
              </a:rPr>
              <a:t>12 / 13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E7915DAB-CFCD-558C-5C99-5104D4332B43}"/>
              </a:ext>
            </a:extLst>
          </p:cNvPr>
          <p:cNvSpPr txBox="1"/>
          <p:nvPr/>
        </p:nvSpPr>
        <p:spPr>
          <a:xfrm>
            <a:off x="6492478" y="6915191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chemeClr val="bg1"/>
                </a:solidFill>
              </a:rPr>
              <a:t>Zdroj obrázku: archiv autora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924527" y="5514675"/>
            <a:ext cx="4416869" cy="6001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25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161616"/>
                </a:solidFill>
                <a:latin typeface="SBEOWR+Times New Roman"/>
                <a:cs typeface="SBEOWR+Times New Roman"/>
              </a:rPr>
              <a:t>Děkuji</a:t>
            </a:r>
            <a:r>
              <a:rPr sz="4000" spc="-36" dirty="0">
                <a:solidFill>
                  <a:srgbClr val="161616"/>
                </a:solidFill>
                <a:latin typeface="SBEOWR+Times New Roman"/>
                <a:cs typeface="SBEOWR+Times New Roman"/>
              </a:rPr>
              <a:t> </a:t>
            </a:r>
            <a:r>
              <a:rPr sz="4000" spc="23" dirty="0">
                <a:solidFill>
                  <a:srgbClr val="161616"/>
                </a:solidFill>
                <a:latin typeface="SBEOWR+Times New Roman"/>
                <a:cs typeface="SBEOWR+Times New Roman"/>
              </a:rPr>
              <a:t>za</a:t>
            </a:r>
            <a:r>
              <a:rPr sz="4000" spc="-41" dirty="0">
                <a:solidFill>
                  <a:srgbClr val="161616"/>
                </a:solidFill>
                <a:latin typeface="SBEOWR+Times New Roman"/>
                <a:cs typeface="SBEOWR+Times New Roman"/>
              </a:rPr>
              <a:t> </a:t>
            </a:r>
            <a:r>
              <a:rPr sz="4000" dirty="0">
                <a:solidFill>
                  <a:srgbClr val="161616"/>
                </a:solidFill>
                <a:latin typeface="SBEOWR+Times New Roman"/>
                <a:cs typeface="SBEOWR+Times New Roman"/>
              </a:rPr>
              <a:t>pozornost!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HFIULP+Arial"/>
                <a:cs typeface="HFIULP+Arial"/>
              </a:rPr>
              <a:t>13 / 13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0D0DB054-8F47-1CC8-9961-8C08C9B5C28F}"/>
              </a:ext>
            </a:extLst>
          </p:cNvPr>
          <p:cNvSpPr txBox="1"/>
          <p:nvPr/>
        </p:nvSpPr>
        <p:spPr>
          <a:xfrm>
            <a:off x="6492478" y="6586562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chemeClr val="bg1"/>
                </a:solidFill>
              </a:rPr>
              <a:t>Zdroj obrázku: archiv autora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566</Words>
  <Application>Microsoft Macintosh PowerPoint</Application>
  <PresentationFormat>Vlastní</PresentationFormat>
  <Paragraphs>107</Paragraphs>
  <Slides>14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14</vt:i4>
      </vt:variant>
    </vt:vector>
  </HeadingPairs>
  <TitlesOfParts>
    <vt:vector size="21" baseType="lpstr">
      <vt:lpstr>Times New Roman</vt:lpstr>
      <vt:lpstr>Calibri</vt:lpstr>
      <vt:lpstr>FIIAGC+Wingdings</vt:lpstr>
      <vt:lpstr>ESOJDF+Tahoma</vt:lpstr>
      <vt:lpstr>SBEOWR+Times New Roman</vt:lpstr>
      <vt:lpstr>HFIULP+Arial</vt:lpstr>
      <vt:lpstr>Theme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PowerPoint</dc:title>
  <dc:creator>doc2pdf</dc:creator>
  <cp:lastModifiedBy>Jan Topinka</cp:lastModifiedBy>
  <cp:revision>2</cp:revision>
  <dcterms:modified xsi:type="dcterms:W3CDTF">2023-03-20T12:33:56Z</dcterms:modified>
</cp:coreProperties>
</file>