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202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E0307-B85C-446A-8EF0-0407D435D787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39ACE-9343-4EBE-B5CA-AEA240A1DC53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0F7B-89C5-4DF7-A309-6263220147D4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C95DE-FD64-4606-AE61-EC1136867CC6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B0BBD-30FE-4CF1-900A-0C45149F8AF8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1A5F7F-3E81-4C65-A4D1-CB62D5B9DB91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ECC86-1672-4627-AEFE-EC5485C73905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CB01F-D966-4C62-B900-0BE008A90C98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3A0EA-7DC7-4964-BB97-B173EF3B859A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862E7-95FA-4FC4-9EC5-DDBFA8DC7417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B987F2-A784-4F72-BB57-0E9EACDE722E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BD51E-4B19-444E-85C0-DBD7EB6263F4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D7255A-4AD5-4D3E-9A0A-689DA3BA976C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AD15-87AC-45B2-9EE5-8D165AF83CD7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40CCD-F0D6-4CC2-A4C8-2D7D0D875F02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FE2CC-454D-4466-AC55-B86DA0A87BAE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47B1BF-4039-460D-A637-65428CBD720E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F52CC-F3D9-41D4-BCE4-C208E61A3F31}" type="datetimeFigureOut">
              <a:rPr lang="en-US" dirty="0"/>
              <a:t>12/17/2022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image" Target="../media/image5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fif"/><Relationship Id="rId2" Type="http://schemas.openxmlformats.org/officeDocument/2006/relationships/image" Target="../media/image7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Francie" TargetMode="External"/><Relationship Id="rId3" Type="http://schemas.openxmlformats.org/officeDocument/2006/relationships/hyperlink" Target="https://cs.wikipedia.org/wiki/1712" TargetMode="External"/><Relationship Id="rId7" Type="http://schemas.openxmlformats.org/officeDocument/2006/relationships/hyperlink" Target="https://cs.wikipedia.org/w/index.php?title=Ermenonville&amp;action=edit&amp;redlink=1" TargetMode="External"/><Relationship Id="rId2" Type="http://schemas.openxmlformats.org/officeDocument/2006/relationships/hyperlink" Target="https://cs.wikipedia.org/wiki/28._%C4%8Derven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/1778" TargetMode="External"/><Relationship Id="rId5" Type="http://schemas.openxmlformats.org/officeDocument/2006/relationships/hyperlink" Target="https://cs.wikipedia.org/wiki/2._%C4%8Dervenec" TargetMode="External"/><Relationship Id="rId4" Type="http://schemas.openxmlformats.org/officeDocument/2006/relationships/hyperlink" Target="https://cs.wikipedia.org/wiki/%C5%BDeneva" TargetMode="External"/><Relationship Id="rId9" Type="http://schemas.openxmlformats.org/officeDocument/2006/relationships/image" Target="../media/image9.jf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3FBBCA7A-2D9C-3650-3306-3CF7E07ED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947" y="867757"/>
            <a:ext cx="11804947" cy="51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535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82D6FBC-EEA3-41C7-9877-A07CAB2A47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Preromantická a romantická historiografie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E718CD2-7545-4617-B8C1-36F3970250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HIPO1_TFPD1</a:t>
            </a:r>
          </a:p>
        </p:txBody>
      </p:sp>
    </p:spTree>
    <p:extLst>
      <p:ext uri="{BB962C8B-B14F-4D97-AF65-F5344CB8AC3E}">
        <p14:creationId xmlns:p14="http://schemas.microsoft.com/office/powerpoint/2010/main" val="1475035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DD211D-14B0-4914-8573-C2EA3191D0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141402"/>
            <a:ext cx="9613861" cy="197963"/>
          </a:xfrm>
        </p:spPr>
        <p:txBody>
          <a:bodyPr>
            <a:normAutofit fontScale="90000"/>
          </a:bodyPr>
          <a:lstStyle/>
          <a:p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C046AF3-A406-48CA-ADCD-FE04C3341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58" y="141402"/>
            <a:ext cx="11500701" cy="6575196"/>
          </a:xfrm>
        </p:spPr>
        <p:txBody>
          <a:bodyPr>
            <a:normAutofit lnSpcReduction="10000"/>
          </a:bodyPr>
          <a:lstStyle/>
          <a:p>
            <a:r>
              <a:rPr lang="cs-CZ" dirty="0"/>
              <a:t>Nový směr </a:t>
            </a:r>
            <a:r>
              <a:rPr lang="cs-CZ" b="1" dirty="0"/>
              <a:t>v umění, literatuře</a:t>
            </a:r>
          </a:p>
          <a:p>
            <a:r>
              <a:rPr lang="cs-CZ" b="1" dirty="0"/>
              <a:t>reakce na klasicismus a osvícenství</a:t>
            </a:r>
            <a:r>
              <a:rPr lang="cs-CZ" dirty="0"/>
              <a:t>, a který ohlašoval blížící se romantismus. Protože se orientoval na posílení </a:t>
            </a:r>
            <a:r>
              <a:rPr lang="cs-CZ" b="1" dirty="0"/>
              <a:t>emocionální působivosti uměleckých děl</a:t>
            </a:r>
            <a:r>
              <a:rPr lang="cs-CZ" dirty="0"/>
              <a:t>, bývá často nazýván </a:t>
            </a:r>
            <a:r>
              <a:rPr lang="cs-CZ" b="1" dirty="0"/>
              <a:t>sentimentalismem</a:t>
            </a:r>
          </a:p>
          <a:p>
            <a:r>
              <a:rPr lang="cs-CZ" b="1" dirty="0"/>
              <a:t>výraz nového životního postoje a uměleckého stylu měšťanstva - </a:t>
            </a:r>
            <a:r>
              <a:rPr lang="cs-CZ" dirty="0"/>
              <a:t>hodnoty prostého, nezkaženého člověka (nejen šlechtic, ale i měšťan může prožívat nejušlechtilejší city)</a:t>
            </a:r>
          </a:p>
          <a:p>
            <a:r>
              <a:rPr lang="cs-CZ" dirty="0"/>
              <a:t>protest proti chladnému rozumářství klasicismu (jako uměleckého směru aristokracie)</a:t>
            </a:r>
          </a:p>
          <a:p>
            <a:r>
              <a:rPr lang="cs-CZ" b="1" dirty="0"/>
              <a:t>i aristokracie změny – empír</a:t>
            </a:r>
          </a:p>
          <a:p>
            <a:r>
              <a:rPr lang="cs-CZ" b="1" dirty="0"/>
              <a:t>Hodnoty:</a:t>
            </a:r>
          </a:p>
          <a:p>
            <a:r>
              <a:rPr lang="cs-CZ" sz="3600" b="1" dirty="0"/>
              <a:t>svoboda, nezkažená divoká příroda, dávná minulost, emoce – láska, tajemno, útěk od společnosti - individualismus, tajemno, zájem o Orient o folklór - národ</a:t>
            </a:r>
          </a:p>
          <a:p>
            <a:r>
              <a:rPr lang="cs-CZ" sz="3600" b="1" dirty="0"/>
              <a:t>Jean-Jacques Rousseau</a:t>
            </a:r>
          </a:p>
          <a:p>
            <a:endParaRPr lang="cs-CZ" b="1" dirty="0"/>
          </a:p>
          <a:p>
            <a:endParaRPr lang="cs-CZ" b="1" dirty="0"/>
          </a:p>
          <a:p>
            <a:endParaRPr lang="cs-CZ" b="1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40266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7AD614D-5D45-4758-9861-790CAED4E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Filozofie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F3E32DF-0645-4226-9090-B155623BE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9613861" cy="4158195"/>
          </a:xfrm>
        </p:spPr>
        <p:txBody>
          <a:bodyPr>
            <a:noAutofit/>
          </a:bodyPr>
          <a:lstStyle/>
          <a:p>
            <a:r>
              <a:rPr lang="cs-CZ" sz="3200" b="1" dirty="0"/>
              <a:t>Německý idealismus (někdy také absolutní idealismus) </a:t>
            </a:r>
            <a:r>
              <a:rPr lang="cs-CZ" sz="3200" dirty="0"/>
              <a:t>byl </a:t>
            </a:r>
            <a:r>
              <a:rPr lang="cs-CZ" sz="3200" b="1" dirty="0"/>
              <a:t>významný filozofický směr</a:t>
            </a:r>
            <a:r>
              <a:rPr lang="cs-CZ" sz="3200" dirty="0"/>
              <a:t> v rámci západní metafyziky, činný zhruba v letech 1781–1831, tj. od vydání </a:t>
            </a:r>
            <a:r>
              <a:rPr lang="cs-CZ" sz="3200" b="1" dirty="0"/>
              <a:t>Kantovy </a:t>
            </a:r>
            <a:r>
              <a:rPr lang="cs-CZ" sz="3200" b="1" i="1" dirty="0"/>
              <a:t>Kritiky čistého rozumu</a:t>
            </a:r>
            <a:r>
              <a:rPr lang="cs-CZ" sz="3200" b="1" dirty="0"/>
              <a:t> po smrt Hegelovu</a:t>
            </a:r>
            <a:r>
              <a:rPr lang="cs-CZ" sz="3200" dirty="0"/>
              <a:t>. Začíná kritickou filozofií </a:t>
            </a:r>
            <a:r>
              <a:rPr lang="cs-CZ" sz="3200" b="1" dirty="0"/>
              <a:t>Immanuela Kanta</a:t>
            </a:r>
            <a:r>
              <a:rPr lang="cs-CZ" sz="3200" dirty="0"/>
              <a:t> a vrcholí v díle </a:t>
            </a:r>
            <a:r>
              <a:rPr lang="cs-CZ" sz="3200" b="1" dirty="0"/>
              <a:t>Hegelově (Georg Wilhelm Friedrich </a:t>
            </a:r>
            <a:r>
              <a:rPr lang="cs-CZ" sz="3200" b="1" dirty="0" err="1"/>
              <a:t>Hegel</a:t>
            </a:r>
            <a:r>
              <a:rPr lang="cs-CZ" sz="3200" b="1" dirty="0"/>
              <a:t>), </a:t>
            </a:r>
            <a:r>
              <a:rPr lang="cs-CZ" sz="3200" b="1" dirty="0" err="1"/>
              <a:t>Fichtově</a:t>
            </a:r>
            <a:r>
              <a:rPr lang="cs-CZ" sz="3200" b="1" dirty="0"/>
              <a:t> (</a:t>
            </a:r>
            <a:r>
              <a:rPr lang="cs-CZ" sz="3200" b="1" dirty="0" err="1"/>
              <a:t>Johnn</a:t>
            </a:r>
            <a:r>
              <a:rPr lang="cs-CZ" sz="3200" b="1" dirty="0"/>
              <a:t> </a:t>
            </a:r>
            <a:r>
              <a:rPr lang="cs-CZ" sz="3200" b="1" dirty="0" err="1"/>
              <a:t>Gottlieb</a:t>
            </a:r>
            <a:r>
              <a:rPr lang="cs-CZ" sz="3200" b="1" dirty="0"/>
              <a:t> </a:t>
            </a:r>
            <a:r>
              <a:rPr lang="cs-CZ" sz="3200" b="1" dirty="0" err="1"/>
              <a:t>Fichte</a:t>
            </a:r>
            <a:r>
              <a:rPr lang="cs-CZ" sz="3200" b="1" dirty="0"/>
              <a:t>, </a:t>
            </a:r>
            <a:r>
              <a:rPr lang="cs-CZ" sz="3200" dirty="0"/>
              <a:t>žák Kantův</a:t>
            </a:r>
            <a:r>
              <a:rPr lang="cs-CZ" sz="3200" b="1" dirty="0"/>
              <a:t>) a </a:t>
            </a:r>
            <a:r>
              <a:rPr lang="cs-CZ" sz="3200" b="1" dirty="0" err="1"/>
              <a:t>Schellingově</a:t>
            </a:r>
            <a:r>
              <a:rPr lang="cs-CZ" sz="3200" b="1" dirty="0"/>
              <a:t> (Friedrich </a:t>
            </a:r>
            <a:r>
              <a:rPr lang="cs-CZ" sz="3200" b="1" dirty="0" err="1"/>
              <a:t>Schelling</a:t>
            </a:r>
            <a:r>
              <a:rPr lang="cs-CZ" sz="3200" b="1" dirty="0"/>
              <a:t>).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29574432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ADDD21-2329-43BB-AF46-7AD496895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Fascinace historií - historické podvrhy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3743A5-D839-4E35-A3DA-991FCB88F3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83" y="2336873"/>
            <a:ext cx="11792932" cy="4422146"/>
          </a:xfrm>
        </p:spPr>
        <p:txBody>
          <a:bodyPr>
            <a:normAutofit fontScale="92500" lnSpcReduction="10000"/>
          </a:bodyPr>
          <a:lstStyle/>
          <a:p>
            <a:r>
              <a:rPr lang="cs-CZ" sz="3000" dirty="0"/>
              <a:t>V Anglii </a:t>
            </a:r>
            <a:r>
              <a:rPr lang="cs-CZ" sz="3000" b="1" dirty="0"/>
              <a:t>„nalezeny“ </a:t>
            </a:r>
            <a:r>
              <a:rPr lang="cs-CZ" sz="3000" b="1" i="1" dirty="0"/>
              <a:t>Ossianovy zpěvy</a:t>
            </a:r>
            <a:r>
              <a:rPr lang="cs-CZ" sz="3000" b="1" dirty="0"/>
              <a:t> (1761),</a:t>
            </a:r>
            <a:r>
              <a:rPr lang="cs-CZ" sz="3000" dirty="0"/>
              <a:t> </a:t>
            </a:r>
          </a:p>
          <a:p>
            <a:r>
              <a:rPr lang="cs-CZ" sz="3000" dirty="0"/>
              <a:t>mladý skotský učitel </a:t>
            </a:r>
            <a:r>
              <a:rPr lang="cs-CZ" sz="3000" b="1" dirty="0"/>
              <a:t>James </a:t>
            </a:r>
            <a:r>
              <a:rPr lang="cs-CZ" sz="3000" b="1" dirty="0" err="1"/>
              <a:t>Macpherson</a:t>
            </a:r>
            <a:r>
              <a:rPr lang="cs-CZ" sz="3000" dirty="0"/>
              <a:t> je vydával za </a:t>
            </a:r>
            <a:r>
              <a:rPr lang="cs-CZ" sz="3000" b="1" dirty="0"/>
              <a:t>překlady básní skotského barda ze 3. století</a:t>
            </a:r>
          </a:p>
          <a:p>
            <a:r>
              <a:rPr lang="cs-CZ" sz="3000" dirty="0"/>
              <a:t> V Rusku objeveno </a:t>
            </a:r>
            <a:r>
              <a:rPr lang="cs-CZ" sz="3000" b="1" i="1" dirty="0"/>
              <a:t>Slovo o pluku Igorově (</a:t>
            </a:r>
            <a:r>
              <a:rPr lang="az-Cyrl-AZ" sz="3000" b="1" i="1" dirty="0"/>
              <a:t>Слово о полку Игореве)</a:t>
            </a:r>
            <a:r>
              <a:rPr lang="az-Cyrl-AZ" sz="3000" dirty="0"/>
              <a:t>, </a:t>
            </a:r>
            <a:r>
              <a:rPr lang="cs-CZ" sz="3000" dirty="0"/>
              <a:t>které podle oficiální verze </a:t>
            </a:r>
            <a:r>
              <a:rPr lang="cs-CZ" sz="3000" b="1" dirty="0"/>
              <a:t>vzniklo ve 12. století,</a:t>
            </a:r>
            <a:r>
              <a:rPr lang="cs-CZ" sz="3000" dirty="0"/>
              <a:t> ale které je mnohými rovněž považováno za podvrh </a:t>
            </a:r>
          </a:p>
          <a:p>
            <a:r>
              <a:rPr lang="cs-CZ" sz="3000" dirty="0"/>
              <a:t>V Čechách došlo roku </a:t>
            </a:r>
            <a:r>
              <a:rPr lang="cs-CZ" sz="3000" b="1" dirty="0"/>
              <a:t>(1817) k vytvoření </a:t>
            </a:r>
            <a:r>
              <a:rPr lang="cs-CZ" sz="3000" b="1" i="1" dirty="0"/>
              <a:t>Rukopisu královédvorského</a:t>
            </a:r>
            <a:r>
              <a:rPr lang="cs-CZ" sz="3000" b="1" dirty="0"/>
              <a:t> (údajně ze 13. století) a </a:t>
            </a:r>
            <a:r>
              <a:rPr lang="cs-CZ" sz="3000" b="1" i="1" dirty="0"/>
              <a:t>zelenohorského</a:t>
            </a:r>
            <a:r>
              <a:rPr lang="cs-CZ" sz="3000" b="1" dirty="0"/>
              <a:t> (údajně z 9. století),</a:t>
            </a:r>
            <a:r>
              <a:rPr lang="cs-CZ" sz="3000" dirty="0"/>
              <a:t> za jejichž autory jsou považováni </a:t>
            </a:r>
            <a:r>
              <a:rPr lang="cs-CZ" sz="3000" b="1" dirty="0"/>
              <a:t>Václav Hanka a Josef Linda</a:t>
            </a:r>
            <a:r>
              <a:rPr lang="cs-CZ" sz="3000" dirty="0"/>
              <a:t>.</a:t>
            </a:r>
          </a:p>
          <a:p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66058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FC5A46-5AC6-4132-ABEB-274FED77A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Sekularizace a etatizace vzdělání i historiografie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4CB71D2-5248-4264-A627-14376BC8C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4000" dirty="0"/>
              <a:t>Filozofický základ položil </a:t>
            </a:r>
            <a:r>
              <a:rPr lang="cs-CZ" sz="4000" b="1" dirty="0"/>
              <a:t>etatistickým konceptům dějin</a:t>
            </a:r>
            <a:r>
              <a:rPr lang="cs-CZ" sz="4000" dirty="0"/>
              <a:t> </a:t>
            </a:r>
            <a:r>
              <a:rPr lang="cs-CZ" sz="4000" b="1" dirty="0"/>
              <a:t>Georg Wilhelm Friedrich </a:t>
            </a:r>
            <a:r>
              <a:rPr lang="cs-CZ" sz="4000" b="1" dirty="0" err="1"/>
              <a:t>Hegel</a:t>
            </a:r>
            <a:r>
              <a:rPr lang="cs-CZ" sz="4000" dirty="0"/>
              <a:t> ve svých pracích o</a:t>
            </a:r>
            <a:r>
              <a:rPr lang="cs-CZ" sz="4000" b="1" dirty="0"/>
              <a:t> filozofii dějin</a:t>
            </a:r>
            <a:r>
              <a:rPr lang="cs-CZ" sz="4000" dirty="0"/>
              <a:t> a v </a:t>
            </a:r>
            <a:r>
              <a:rPr lang="cs-CZ" sz="4000" b="1" dirty="0"/>
              <a:t>triádě, kterou se naplňuje světový duch v pohybu od subjektivního přes objektivní až k absolutnímu</a:t>
            </a:r>
            <a:r>
              <a:rPr lang="cs-CZ" sz="4000" dirty="0"/>
              <a:t>.</a:t>
            </a:r>
          </a:p>
          <a:p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202765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AEA13EF-21CA-4E1C-A105-A15E508D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Nacionalismus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4FD693F-CCEA-41A2-B5DC-1BEC26482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2"/>
            <a:ext cx="10806829" cy="4235377"/>
          </a:xfrm>
        </p:spPr>
        <p:txBody>
          <a:bodyPr/>
          <a:lstStyle/>
          <a:p>
            <a:r>
              <a:rPr lang="cs-CZ" sz="3600" dirty="0">
                <a:solidFill>
                  <a:srgbClr val="FFFF00"/>
                </a:solidFill>
              </a:rPr>
              <a:t>Spolky</a:t>
            </a:r>
            <a:r>
              <a:rPr lang="cs-CZ" dirty="0"/>
              <a:t> - </a:t>
            </a:r>
            <a:r>
              <a:rPr lang="de-DE" b="1" i="1" dirty="0"/>
              <a:t>Gesellschaft für ältere deutsche Geschichtskunde</a:t>
            </a:r>
            <a:r>
              <a:rPr lang="cs-CZ" b="1" i="1" dirty="0"/>
              <a:t> (Spolek pro starší německou historii) – založil </a:t>
            </a:r>
            <a:r>
              <a:rPr lang="cs-CZ" dirty="0"/>
              <a:t>1819 </a:t>
            </a:r>
            <a:r>
              <a:rPr lang="cs-CZ" b="1" dirty="0"/>
              <a:t>Karl von Stein, </a:t>
            </a:r>
            <a:r>
              <a:rPr lang="cs-CZ" dirty="0"/>
              <a:t>po nástupu </a:t>
            </a:r>
            <a:r>
              <a:rPr lang="cs-CZ" b="1" dirty="0"/>
              <a:t>Georga Heinricha </a:t>
            </a:r>
            <a:r>
              <a:rPr lang="cs-CZ" b="1" dirty="0" err="1"/>
              <a:t>Pertze</a:t>
            </a:r>
            <a:r>
              <a:rPr lang="cs-CZ" b="1" dirty="0"/>
              <a:t> </a:t>
            </a:r>
            <a:r>
              <a:rPr lang="cs-CZ" dirty="0"/>
              <a:t>v  roce 1823 začíná </a:t>
            </a:r>
            <a:r>
              <a:rPr lang="cs-CZ" dirty="0" err="1"/>
              <a:t>edční</a:t>
            </a:r>
            <a:r>
              <a:rPr lang="cs-CZ" dirty="0"/>
              <a:t> projekt </a:t>
            </a:r>
            <a:r>
              <a:rPr lang="cs-CZ" i="1" dirty="0" err="1"/>
              <a:t>Monumenta</a:t>
            </a:r>
            <a:r>
              <a:rPr lang="cs-CZ" i="1" dirty="0"/>
              <a:t> </a:t>
            </a:r>
            <a:r>
              <a:rPr lang="cs-CZ" i="1" dirty="0" err="1"/>
              <a:t>Germaniae</a:t>
            </a:r>
            <a:r>
              <a:rPr lang="cs-CZ" i="1" dirty="0"/>
              <a:t> </a:t>
            </a:r>
            <a:r>
              <a:rPr lang="cs-CZ" i="1" dirty="0" err="1"/>
              <a:t>Historica</a:t>
            </a:r>
            <a:r>
              <a:rPr lang="cs-CZ" dirty="0" err="1"/>
              <a:t>s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F0804E4-4E31-4813-9AE5-731A56B75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0660" y="3938585"/>
            <a:ext cx="1743075" cy="261937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D715953E-9487-45CC-9103-8252B86C96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7696" y="4256922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326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5C5C1FF-4E41-4FFD-B3F5-D9F23567E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Historismus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A69FEA71-5821-4282-8734-2A621C483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321" y="2336873"/>
            <a:ext cx="10952355" cy="4356158"/>
          </a:xfrm>
        </p:spPr>
        <p:txBody>
          <a:bodyPr>
            <a:normAutofit fontScale="85000" lnSpcReduction="20000"/>
          </a:bodyPr>
          <a:lstStyle/>
          <a:p>
            <a:r>
              <a:rPr lang="cs-CZ" b="1" dirty="0"/>
              <a:t>= </a:t>
            </a:r>
            <a:r>
              <a:rPr lang="cs-CZ" dirty="0"/>
              <a:t>v  </a:t>
            </a:r>
            <a:r>
              <a:rPr lang="cs-CZ" b="1" dirty="0"/>
              <a:t>minulosti hledány příčiny a vysvětlení přítomnosti</a:t>
            </a:r>
          </a:p>
          <a:p>
            <a:endParaRPr lang="cs-CZ" b="1" dirty="0"/>
          </a:p>
          <a:p>
            <a:r>
              <a:rPr lang="cs-CZ" b="1" dirty="0"/>
              <a:t>pátrání po kořenech národního společenství a národního státu, legitimizace národních požadavků - Johann Gottfried von Herder, Bernard </a:t>
            </a:r>
            <a:r>
              <a:rPr lang="cs-CZ" b="1" dirty="0" err="1"/>
              <a:t>Bolzano</a:t>
            </a:r>
            <a:endParaRPr lang="cs-CZ" b="1" dirty="0"/>
          </a:p>
          <a:p>
            <a:r>
              <a:rPr lang="cs-CZ" b="1" dirty="0"/>
              <a:t>romantické syntézy národních dějin</a:t>
            </a:r>
          </a:p>
          <a:p>
            <a:r>
              <a:rPr lang="cs-CZ" b="1" dirty="0" err="1"/>
              <a:t>Jules</a:t>
            </a:r>
            <a:r>
              <a:rPr lang="cs-CZ" b="1" dirty="0"/>
              <a:t> </a:t>
            </a:r>
            <a:r>
              <a:rPr lang="cs-CZ" b="1" dirty="0" err="1"/>
              <a:t>Michelet</a:t>
            </a:r>
            <a:r>
              <a:rPr lang="cs-CZ" b="1" dirty="0"/>
              <a:t> </a:t>
            </a:r>
            <a:r>
              <a:rPr lang="cs-CZ" i="1" dirty="0"/>
              <a:t> ve Francii</a:t>
            </a:r>
          </a:p>
          <a:p>
            <a:r>
              <a:rPr lang="en-US" b="1" dirty="0"/>
              <a:t>Thomas B. Macaulay</a:t>
            </a:r>
            <a:r>
              <a:rPr lang="en-US" dirty="0"/>
              <a:t> v </a:t>
            </a:r>
            <a:r>
              <a:rPr lang="en-US" dirty="0" err="1"/>
              <a:t>Anglii</a:t>
            </a:r>
            <a:endParaRPr lang="cs-CZ" dirty="0"/>
          </a:p>
          <a:p>
            <a:r>
              <a:rPr lang="fi-FI" b="1" dirty="0"/>
              <a:t>Wilhelm von Humboldt</a:t>
            </a:r>
            <a:r>
              <a:rPr lang="fi-FI" dirty="0"/>
              <a:t> v Prusku</a:t>
            </a:r>
            <a:endParaRPr lang="cs-CZ" dirty="0"/>
          </a:p>
          <a:p>
            <a:r>
              <a:rPr lang="cs-CZ" b="1" dirty="0"/>
              <a:t>Nikolaj M. </a:t>
            </a:r>
            <a:r>
              <a:rPr lang="cs-CZ" b="1" dirty="0" err="1"/>
              <a:t>Karamzin</a:t>
            </a:r>
            <a:r>
              <a:rPr lang="cs-CZ" dirty="0"/>
              <a:t> v Rusku</a:t>
            </a:r>
          </a:p>
          <a:p>
            <a:r>
              <a:rPr lang="cs-CZ" b="1" dirty="0"/>
              <a:t>František Palacký v Čechách</a:t>
            </a:r>
          </a:p>
          <a:p>
            <a:endParaRPr lang="cs-CZ" b="1" dirty="0"/>
          </a:p>
          <a:p>
            <a:endParaRPr lang="cs-CZ" b="1" dirty="0"/>
          </a:p>
          <a:p>
            <a:pPr marL="0" indent="0">
              <a:buNone/>
            </a:pPr>
            <a:r>
              <a:rPr lang="cs-CZ" b="1" dirty="0"/>
              <a:t>  </a:t>
            </a:r>
            <a:endParaRPr lang="cs-CZ" dirty="0"/>
          </a:p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66BBDEC-FF99-47B6-8239-FEEA2D2A53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7751" y="3699328"/>
            <a:ext cx="1771650" cy="2581275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B068315-351B-4BA5-AFF7-005513D86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6941" y="3787243"/>
            <a:ext cx="3614738" cy="240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38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6A28E5-4503-4975-A232-13C3371FD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Jean-Jacques Rousseau</a:t>
            </a:r>
            <a:r>
              <a:rPr lang="cs-CZ" dirty="0"/>
              <a:t> [</a:t>
            </a:r>
            <a:r>
              <a:rPr lang="cs-CZ" dirty="0" err="1"/>
              <a:t>žán</a:t>
            </a:r>
            <a:r>
              <a:rPr lang="cs-CZ" dirty="0"/>
              <a:t> </a:t>
            </a:r>
            <a:r>
              <a:rPr lang="cs-CZ" dirty="0" err="1"/>
              <a:t>žak</a:t>
            </a:r>
            <a:r>
              <a:rPr lang="cs-CZ" dirty="0"/>
              <a:t> </a:t>
            </a:r>
            <a:r>
              <a:rPr lang="cs-CZ" dirty="0" err="1"/>
              <a:t>rusó</a:t>
            </a:r>
            <a:r>
              <a:rPr lang="cs-CZ" dirty="0"/>
              <a:t>] (</a:t>
            </a:r>
            <a:r>
              <a:rPr lang="cs-CZ" dirty="0">
                <a:hlinkClick r:id="rId2"/>
              </a:rPr>
              <a:t>28. června</a:t>
            </a:r>
            <a:r>
              <a:rPr lang="cs-CZ" dirty="0"/>
              <a:t> </a:t>
            </a:r>
            <a:r>
              <a:rPr lang="cs-CZ" dirty="0">
                <a:hlinkClick r:id="rId3"/>
              </a:rPr>
              <a:t>1712</a:t>
            </a:r>
            <a:r>
              <a:rPr lang="cs-CZ" dirty="0"/>
              <a:t>, </a:t>
            </a:r>
            <a:r>
              <a:rPr lang="cs-CZ" dirty="0">
                <a:hlinkClick r:id="rId4"/>
              </a:rPr>
              <a:t>Ženeva</a:t>
            </a:r>
            <a:r>
              <a:rPr lang="cs-CZ" dirty="0"/>
              <a:t> – </a:t>
            </a:r>
            <a:r>
              <a:rPr lang="cs-CZ" dirty="0">
                <a:hlinkClick r:id="rId5"/>
              </a:rPr>
              <a:t>2. července</a:t>
            </a:r>
            <a:r>
              <a:rPr lang="cs-CZ" dirty="0"/>
              <a:t> </a:t>
            </a:r>
            <a:r>
              <a:rPr lang="cs-CZ" dirty="0">
                <a:hlinkClick r:id="rId6"/>
              </a:rPr>
              <a:t>1778</a:t>
            </a:r>
            <a:r>
              <a:rPr lang="cs-CZ" dirty="0"/>
              <a:t> </a:t>
            </a:r>
            <a:r>
              <a:rPr lang="cs-CZ" dirty="0" err="1">
                <a:hlinkClick r:id="rId7"/>
              </a:rPr>
              <a:t>Ermenonville</a:t>
            </a:r>
            <a:r>
              <a:rPr lang="cs-CZ" dirty="0"/>
              <a:t>, </a:t>
            </a:r>
            <a:r>
              <a:rPr lang="cs-CZ" dirty="0">
                <a:hlinkClick r:id="rId8"/>
              </a:rPr>
              <a:t>Francie</a:t>
            </a:r>
            <a:r>
              <a:rPr lang="cs-CZ" dirty="0"/>
              <a:t>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F35074E6-45D9-4C97-A774-8971B493EC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4049712" y="2188369"/>
            <a:ext cx="3113087" cy="4341937"/>
          </a:xfrm>
        </p:spPr>
      </p:pic>
    </p:spTree>
    <p:extLst>
      <p:ext uri="{BB962C8B-B14F-4D97-AF65-F5344CB8AC3E}">
        <p14:creationId xmlns:p14="http://schemas.microsoft.com/office/powerpoint/2010/main" val="14303840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708EE82-D6A6-4927-AADF-6FF90438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Johann Gottfried von Herder</a:t>
            </a:r>
            <a:r>
              <a:rPr lang="cs-CZ" dirty="0"/>
              <a:t> (25. srpna 1744, </a:t>
            </a:r>
            <a:r>
              <a:rPr lang="cs-CZ" dirty="0" err="1"/>
              <a:t>Mohrungen</a:t>
            </a:r>
            <a:r>
              <a:rPr lang="cs-CZ" dirty="0"/>
              <a:t> [dnes </a:t>
            </a:r>
            <a:r>
              <a:rPr lang="cs-CZ" dirty="0" err="1"/>
              <a:t>Morąg</a:t>
            </a:r>
            <a:r>
              <a:rPr lang="cs-CZ" dirty="0"/>
              <a:t>], Východní Prusko – 18. prosince 1803, Výmar)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D61817FE-9350-45A2-84FB-914C53868B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14171" y="2146300"/>
            <a:ext cx="3434379" cy="4304422"/>
          </a:xfrm>
        </p:spPr>
      </p:pic>
    </p:spTree>
    <p:extLst>
      <p:ext uri="{BB962C8B-B14F-4D97-AF65-F5344CB8AC3E}">
        <p14:creationId xmlns:p14="http://schemas.microsoft.com/office/powerpoint/2010/main" val="3729436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F48E8EA-0B25-4F07-B62A-9F932371C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Georg Wilhelm Friedrich </a:t>
            </a:r>
            <a:r>
              <a:rPr lang="cs-CZ" b="1" dirty="0" err="1"/>
              <a:t>Hegel</a:t>
            </a:r>
            <a:r>
              <a:rPr lang="cs-CZ" dirty="0"/>
              <a:t> (27. srpna 1770, Stuttgart – 14. listopadu 1831, Berlín)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0321931B-B99A-48BA-9F02-25117A055F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11741" y="2220068"/>
            <a:ext cx="3364548" cy="4261762"/>
          </a:xfrm>
        </p:spPr>
      </p:pic>
    </p:spTree>
    <p:extLst>
      <p:ext uri="{BB962C8B-B14F-4D97-AF65-F5344CB8AC3E}">
        <p14:creationId xmlns:p14="http://schemas.microsoft.com/office/powerpoint/2010/main" val="36783795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B09C997-28EA-4301-A9B9-FB79C5F80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Friedrich Wilhelm Christian Karl Ferdinand von Humboldt</a:t>
            </a:r>
            <a:r>
              <a:rPr lang="cs-CZ" dirty="0"/>
              <a:t> (22. června 1767 Postupim – 8. dubna 1835 Berlín)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5CF7B6C4-F6A2-4DA2-86BA-BE0958239A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43535" y="2161701"/>
            <a:ext cx="2826916" cy="4478283"/>
          </a:xfrm>
        </p:spPr>
      </p:pic>
    </p:spTree>
    <p:extLst>
      <p:ext uri="{BB962C8B-B14F-4D97-AF65-F5344CB8AC3E}">
        <p14:creationId xmlns:p14="http://schemas.microsoft.com/office/powerpoint/2010/main" val="971328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2C5CD2-A90B-4C6A-849B-90868488F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/>
              <a:t>Jules</a:t>
            </a:r>
            <a:r>
              <a:rPr lang="cs-CZ" b="1" dirty="0"/>
              <a:t> </a:t>
            </a:r>
            <a:r>
              <a:rPr lang="cs-CZ" b="1" dirty="0" err="1"/>
              <a:t>Michelet</a:t>
            </a:r>
            <a:r>
              <a:rPr lang="cs-CZ" dirty="0"/>
              <a:t> (21. srpna 1798, Paříž – 9. února 1874, </a:t>
            </a:r>
            <a:r>
              <a:rPr lang="cs-CZ" dirty="0" err="1"/>
              <a:t>Hyères</a:t>
            </a:r>
            <a:r>
              <a:rPr lang="cs-CZ" dirty="0"/>
              <a:t>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2B1FD54B-6D6D-4A25-A30E-6FFCBEFF43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1554" y="2159539"/>
            <a:ext cx="3283450" cy="4604603"/>
          </a:xfrm>
        </p:spPr>
      </p:pic>
    </p:spTree>
    <p:extLst>
      <p:ext uri="{BB962C8B-B14F-4D97-AF65-F5344CB8AC3E}">
        <p14:creationId xmlns:p14="http://schemas.microsoft.com/office/powerpoint/2010/main" val="2707306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BF2B5E-A760-4F98-B27E-801C073B34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Michelet</a:t>
            </a:r>
            <a:r>
              <a:rPr lang="cs-CZ" dirty="0"/>
              <a:t> - </a:t>
            </a:r>
            <a:r>
              <a:rPr lang="cs-CZ" b="1" i="1" dirty="0" err="1"/>
              <a:t>Histoire</a:t>
            </a:r>
            <a:r>
              <a:rPr lang="cs-CZ" b="1" i="1" dirty="0"/>
              <a:t> de France</a:t>
            </a:r>
            <a:r>
              <a:rPr lang="cs-CZ" i="1" dirty="0"/>
              <a:t>.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7EBAB516-A553-48F1-95D2-63D7C974FA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62480" y="2007543"/>
            <a:ext cx="3194353" cy="5019698"/>
          </a:xfrm>
        </p:spPr>
      </p:pic>
    </p:spTree>
    <p:extLst>
      <p:ext uri="{BB962C8B-B14F-4D97-AF65-F5344CB8AC3E}">
        <p14:creationId xmlns:p14="http://schemas.microsoft.com/office/powerpoint/2010/main" val="2138241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9E22F1-50B1-4625-89E2-BEFF5D70C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0" y="305754"/>
            <a:ext cx="9613861" cy="1583645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Nikolaj Michajlovič </a:t>
            </a:r>
            <a:r>
              <a:rPr lang="cs-CZ" b="1" dirty="0" err="1"/>
              <a:t>Karamzin</a:t>
            </a:r>
            <a:r>
              <a:rPr lang="cs-CZ" dirty="0"/>
              <a:t> (rusky </a:t>
            </a:r>
            <a:r>
              <a:rPr lang="az-Cyrl-AZ" dirty="0"/>
              <a:t>Николай Михайлович Карамзин, </a:t>
            </a:r>
            <a:r>
              <a:rPr lang="cs-CZ" dirty="0"/>
              <a:t>(12. prosince 1766 </a:t>
            </a:r>
            <a:r>
              <a:rPr lang="cs-CZ" dirty="0" err="1"/>
              <a:t>Michajlovka</a:t>
            </a:r>
            <a:r>
              <a:rPr lang="cs-CZ" dirty="0"/>
              <a:t>, Orenburská oblast – 23. června 1826 Petrohrad)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985663AF-A09C-455A-B05C-7826FF2569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61955" y="2257177"/>
            <a:ext cx="3955968" cy="4493980"/>
          </a:xfrm>
        </p:spPr>
      </p:pic>
    </p:spTree>
    <p:extLst>
      <p:ext uri="{BB962C8B-B14F-4D97-AF65-F5344CB8AC3E}">
        <p14:creationId xmlns:p14="http://schemas.microsoft.com/office/powerpoint/2010/main" val="29895415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5FA784-7866-4361-AE05-2DCEC8B7EC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b="1" dirty="0"/>
              <a:t>František Palacký</a:t>
            </a:r>
            <a:r>
              <a:rPr lang="cs-CZ" dirty="0"/>
              <a:t> (14. června 1798 Hodslavice – 26. května 1876 Praha-Nové Město)</a:t>
            </a:r>
          </a:p>
        </p:txBody>
      </p:sp>
      <p:pic>
        <p:nvPicPr>
          <p:cNvPr id="6" name="Zástupný symbol pro obsah 5">
            <a:extLst>
              <a:ext uri="{FF2B5EF4-FFF2-40B4-BE49-F238E27FC236}">
                <a16:creationId xmlns:a16="http://schemas.microsoft.com/office/drawing/2014/main" id="{D5ECAF9E-7897-41EF-B0DC-1349BB36549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11952" y="2336800"/>
            <a:ext cx="3144882" cy="4112539"/>
          </a:xfrm>
        </p:spPr>
      </p:pic>
    </p:spTree>
    <p:extLst>
      <p:ext uri="{BB962C8B-B14F-4D97-AF65-F5344CB8AC3E}">
        <p14:creationId xmlns:p14="http://schemas.microsoft.com/office/powerpoint/2010/main" val="3574350567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Berlín</Template>
  <TotalTime>215</TotalTime>
  <Words>572</Words>
  <Application>Microsoft Office PowerPoint</Application>
  <PresentationFormat>Širokoúhlá obrazovka</PresentationFormat>
  <Paragraphs>45</Paragraphs>
  <Slides>16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9" baseType="lpstr">
      <vt:lpstr>Arial</vt:lpstr>
      <vt:lpstr>Trebuchet MS</vt:lpstr>
      <vt:lpstr>Berlín</vt:lpstr>
      <vt:lpstr>Prezentace aplikace PowerPoint</vt:lpstr>
      <vt:lpstr>Preromantická a romantická historiografie</vt:lpstr>
      <vt:lpstr>Prezentace aplikace PowerPoint</vt:lpstr>
      <vt:lpstr>Filozofie</vt:lpstr>
      <vt:lpstr>Fascinace historií - historické podvrhy</vt:lpstr>
      <vt:lpstr>Sekularizace a etatizace vzdělání i historiografie</vt:lpstr>
      <vt:lpstr>Nacionalismus</vt:lpstr>
      <vt:lpstr>Historismus</vt:lpstr>
      <vt:lpstr>Jean-Jacques Rousseau [žán žak rusó] (28. června 1712, Ženeva – 2. července 1778 Ermenonville, Francie)</vt:lpstr>
      <vt:lpstr>Johann Gottfried von Herder (25. srpna 1744, Mohrungen [dnes Morąg], Východní Prusko – 18. prosince 1803, Výmar)</vt:lpstr>
      <vt:lpstr>Georg Wilhelm Friedrich Hegel (27. srpna 1770, Stuttgart – 14. listopadu 1831, Berlín)</vt:lpstr>
      <vt:lpstr>Friedrich Wilhelm Christian Karl Ferdinand von Humboldt (22. června 1767 Postupim – 8. dubna 1835 Berlín)</vt:lpstr>
      <vt:lpstr>Jules Michelet (21. srpna 1798, Paříž – 9. února 1874, Hyères)</vt:lpstr>
      <vt:lpstr>Michelet - Histoire de France.</vt:lpstr>
      <vt:lpstr>Nikolaj Michajlovič Karamzin (rusky Николай Михайлович Карамзин, (12. prosince 1766 Michajlovka, Orenburská oblast – 23. června 1826 Petrohrad)</vt:lpstr>
      <vt:lpstr>František Palacký (14. června 1798 Hodslavice – 26. května 1876 Praha-Nové Město)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Preromantická a romantická historiografie</dc:title>
  <dc:creator>Naděžda Morávková</dc:creator>
  <cp:lastModifiedBy>Jana Műllerová</cp:lastModifiedBy>
  <cp:revision>21</cp:revision>
  <dcterms:created xsi:type="dcterms:W3CDTF">2021-11-19T19:39:38Z</dcterms:created>
  <dcterms:modified xsi:type="dcterms:W3CDTF">2022-12-17T14:48:00Z</dcterms:modified>
</cp:coreProperties>
</file>