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8" r:id="rId3"/>
    <p:sldId id="261" r:id="rId4"/>
    <p:sldId id="265" r:id="rId5"/>
    <p:sldId id="257" r:id="rId6"/>
    <p:sldId id="260" r:id="rId7"/>
    <p:sldId id="351" r:id="rId8"/>
    <p:sldId id="352" r:id="rId9"/>
    <p:sldId id="266" r:id="rId10"/>
    <p:sldId id="262" r:id="rId11"/>
    <p:sldId id="264" r:id="rId12"/>
    <p:sldId id="267" r:id="rId13"/>
    <p:sldId id="263" r:id="rId14"/>
    <p:sldId id="281" r:id="rId15"/>
    <p:sldId id="282" r:id="rId16"/>
    <p:sldId id="284" r:id="rId17"/>
    <p:sldId id="353" r:id="rId18"/>
    <p:sldId id="283" r:id="rId19"/>
    <p:sldId id="285" r:id="rId20"/>
    <p:sldId id="294" r:id="rId21"/>
    <p:sldId id="296" r:id="rId22"/>
    <p:sldId id="354" r:id="rId23"/>
    <p:sldId id="268" r:id="rId24"/>
    <p:sldId id="269" r:id="rId25"/>
    <p:sldId id="272" r:id="rId26"/>
    <p:sldId id="274" r:id="rId27"/>
    <p:sldId id="276" r:id="rId28"/>
    <p:sldId id="277" r:id="rId29"/>
    <p:sldId id="278" r:id="rId30"/>
    <p:sldId id="279" r:id="rId3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1759" autoAdjust="0"/>
  </p:normalViewPr>
  <p:slideViewPr>
    <p:cSldViewPr snapToGrid="0">
      <p:cViewPr varScale="1">
        <p:scale>
          <a:sx n="54" d="100"/>
          <a:sy n="54" d="100"/>
        </p:scale>
        <p:origin x="18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1733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72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3013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0068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6439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9389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026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.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2649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601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4304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8032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5257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2137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4159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7175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endParaRPr lang="cs-CZ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8041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2476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5468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2580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2730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456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3150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489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68232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61227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7383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03369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853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29102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403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550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463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741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3950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278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817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790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400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media" Target="../media/media4.m4a"/><Relationship Id="rId7" Type="http://schemas.openxmlformats.org/officeDocument/2006/relationships/image" Target="../media/image5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audio" Target="../media/media4.m4a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7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99772" y="1434285"/>
            <a:ext cx="9144000" cy="2387600"/>
          </a:xfrm>
        </p:spPr>
        <p:txBody>
          <a:bodyPr/>
          <a:lstStyle/>
          <a:p>
            <a:r>
              <a:rPr lang="cs-CZ" dirty="0"/>
              <a:t>Retrospektivní antropologie</a:t>
            </a:r>
          </a:p>
        </p:txBody>
      </p:sp>
      <p:sp>
        <p:nvSpPr>
          <p:cNvPr id="4" name="Obdélník 3"/>
          <p:cNvSpPr/>
          <p:nvPr/>
        </p:nvSpPr>
        <p:spPr>
          <a:xfrm>
            <a:off x="2275379" y="4006945"/>
            <a:ext cx="75927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rgbClr val="FF0000"/>
                </a:solidFill>
              </a:rPr>
              <a:t>Tělo jako artefakt</a:t>
            </a:r>
          </a:p>
          <a:p>
            <a:pPr algn="ctr"/>
            <a:r>
              <a:rPr lang="cs-CZ" sz="2800" b="1" dirty="0"/>
              <a:t>Anna Pankowská</a:t>
            </a:r>
          </a:p>
          <a:p>
            <a:pPr algn="ctr"/>
            <a:endParaRPr lang="cs-CZ" sz="3600" b="1" dirty="0">
              <a:solidFill>
                <a:srgbClr val="FF0000"/>
              </a:solidFill>
            </a:endParaRPr>
          </a:p>
        </p:txBody>
      </p:sp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bdélník 6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VÃ½sledek obrÃ¡zku pro The body as material culture: A theoretical osteoarchaeolog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77" y="505161"/>
            <a:ext cx="4038859" cy="567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edia.springernature.com/w306/springer-static/cover-hires/book/978-1-4614-6378-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347" y="505161"/>
            <a:ext cx="3707841" cy="558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1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78049" y="1148077"/>
            <a:ext cx="10362282" cy="4806529"/>
          </a:xfrm>
        </p:spPr>
        <p:txBody>
          <a:bodyPr>
            <a:normAutofit/>
          </a:bodyPr>
          <a:lstStyle/>
          <a:p>
            <a:r>
              <a:rPr lang="cs-CZ" dirty="0" smtClean="0"/>
              <a:t>Antropologie těla</a:t>
            </a:r>
          </a:p>
          <a:p>
            <a:r>
              <a:rPr lang="cs-CZ" dirty="0" smtClean="0"/>
              <a:t>Modifikace těla a jeho zdobení</a:t>
            </a:r>
          </a:p>
          <a:p>
            <a:pPr lvl="1"/>
            <a:r>
              <a:rPr lang="cs-CZ" i="0" dirty="0" smtClean="0"/>
              <a:t>Deformace lebek</a:t>
            </a:r>
          </a:p>
          <a:p>
            <a:pPr lvl="1"/>
            <a:r>
              <a:rPr lang="cs-CZ" i="0" dirty="0" smtClean="0"/>
              <a:t>Deformace zubů</a:t>
            </a:r>
          </a:p>
          <a:p>
            <a:pPr lvl="1"/>
            <a:r>
              <a:rPr lang="cs-CZ" i="0" dirty="0" smtClean="0"/>
              <a:t>Deformace nohy</a:t>
            </a:r>
          </a:p>
          <a:p>
            <a:pPr lvl="1"/>
            <a:r>
              <a:rPr lang="cs-CZ" i="0" dirty="0" smtClean="0"/>
              <a:t>Tetování</a:t>
            </a:r>
          </a:p>
          <a:p>
            <a:r>
              <a:rPr lang="cs-CZ" dirty="0" smtClean="0"/>
              <a:t>Uctívání předků (kosti jako amulety)</a:t>
            </a:r>
          </a:p>
          <a:p>
            <a:r>
              <a:rPr lang="cs-CZ" i="1" dirty="0" smtClean="0"/>
              <a:t>Trophy taking </a:t>
            </a:r>
            <a:r>
              <a:rPr lang="cs-CZ" dirty="0" smtClean="0"/>
              <a:t>(lovci lebek)</a:t>
            </a:r>
          </a:p>
          <a:p>
            <a:r>
              <a:rPr lang="cs-CZ" dirty="0" smtClean="0"/>
              <a:t>Lidské tělo jako oběť</a:t>
            </a:r>
          </a:p>
        </p:txBody>
      </p:sp>
      <p:sp>
        <p:nvSpPr>
          <p:cNvPr id="2" name="Obdélník 1"/>
          <p:cNvSpPr/>
          <p:nvPr/>
        </p:nvSpPr>
        <p:spPr>
          <a:xfrm>
            <a:off x="1426464" y="1499616"/>
            <a:ext cx="5029200" cy="19568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5200" y="342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3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3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1566" y="496372"/>
            <a:ext cx="10515600" cy="1325563"/>
          </a:xfrm>
        </p:spPr>
        <p:txBody>
          <a:bodyPr/>
          <a:lstStyle/>
          <a:p>
            <a:r>
              <a:rPr lang="cs-CZ" dirty="0" smtClean="0"/>
              <a:t>Antropologie těla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5754" y="1821935"/>
            <a:ext cx="10251412" cy="482856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cs-CZ" dirty="0"/>
              <a:t>Lidské tělo představuje základní a nejbližší prostředek, který provází člověka při všech </a:t>
            </a:r>
            <a:r>
              <a:rPr lang="cs-CZ" dirty="0" smtClean="0"/>
              <a:t>aktivitách.</a:t>
            </a:r>
          </a:p>
          <a:p>
            <a:pPr algn="just">
              <a:lnSpc>
                <a:spcPct val="100000"/>
              </a:lnSpc>
            </a:pPr>
            <a:r>
              <a:rPr lang="cs-CZ" b="1" dirty="0" smtClean="0"/>
              <a:t>Marcel Mauss </a:t>
            </a:r>
            <a:r>
              <a:rPr lang="cs-CZ" dirty="0" smtClean="0"/>
              <a:t>(1936) </a:t>
            </a:r>
            <a:r>
              <a:rPr lang="cs-CZ" i="1" dirty="0"/>
              <a:t>Les techniques du corps </a:t>
            </a:r>
            <a:r>
              <a:rPr lang="cs-CZ" dirty="0"/>
              <a:t>(Techniky těla, 1936): „Tělo je první, </a:t>
            </a:r>
            <a:r>
              <a:rPr lang="cs-CZ" dirty="0" smtClean="0"/>
              <a:t>přirozený </a:t>
            </a:r>
            <a:r>
              <a:rPr lang="cs-CZ" dirty="0"/>
              <a:t>a technický instrument </a:t>
            </a:r>
            <a:r>
              <a:rPr lang="cs-CZ" dirty="0" smtClean="0"/>
              <a:t>člověka </a:t>
            </a:r>
            <a:r>
              <a:rPr lang="cs-CZ" dirty="0"/>
              <a:t>“. </a:t>
            </a:r>
            <a:endParaRPr lang="cs-CZ" dirty="0" smtClean="0"/>
          </a:p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cs-CZ" dirty="0" smtClean="0"/>
              <a:t>Každá </a:t>
            </a:r>
            <a:r>
              <a:rPr lang="cs-CZ" dirty="0"/>
              <a:t>známá kultura nějak zachází s tělem, upravuje jej, disciplinuje a přikládá mu nejrůznější </a:t>
            </a:r>
            <a:r>
              <a:rPr lang="cs-CZ" dirty="0" smtClean="0"/>
              <a:t>významy.</a:t>
            </a:r>
          </a:p>
          <a:p>
            <a:pPr algn="just">
              <a:lnSpc>
                <a:spcPct val="100000"/>
              </a:lnSpc>
            </a:pPr>
            <a:r>
              <a:rPr lang="cs-CZ" dirty="0" smtClean="0"/>
              <a:t>Claude Levi-Strauss </a:t>
            </a:r>
            <a:r>
              <a:rPr lang="cs-CZ" dirty="0"/>
              <a:t>(1955) </a:t>
            </a:r>
            <a:r>
              <a:rPr lang="cs-CZ" i="1" dirty="0"/>
              <a:t>Tristes tropiques </a:t>
            </a:r>
            <a:r>
              <a:rPr lang="cs-CZ" dirty="0"/>
              <a:t>(Smutné tropy, </a:t>
            </a:r>
            <a:r>
              <a:rPr lang="cs-CZ" dirty="0" smtClean="0"/>
              <a:t>1955): </a:t>
            </a:r>
            <a:r>
              <a:rPr lang="cs-CZ" dirty="0"/>
              <a:t>„Člověk  musel být omalovaný, aby byl člověkem, ten, kdo zůstával v přirozeném stavu, </a:t>
            </a:r>
            <a:r>
              <a:rPr lang="cs-CZ" dirty="0" smtClean="0"/>
              <a:t>se nelišil nijak </a:t>
            </a:r>
            <a:r>
              <a:rPr lang="cs-CZ" dirty="0"/>
              <a:t>od přírody.“ (kmen Kaďuvejů; JA Rio Paraguay</a:t>
            </a:r>
            <a:r>
              <a:rPr lang="cs-CZ" dirty="0" smtClean="0"/>
              <a:t>)“.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2366" y="2447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5463" y="682625"/>
            <a:ext cx="10490480" cy="557749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Lidské tělo není pouze soubor tkání, je také symbolem sociálních interakcí a kulturních preferencí, ideologií, odrazem doby a místa.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Tělo nese člověka, dává mu formu a identitu, je tím, co člověk po sobě zanechá.</a:t>
            </a:r>
            <a:endParaRPr lang="cs-CZ" dirty="0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Antropolog musí zkoumat tělo mrtvého z pohledu jeho/její životní historie, kdy člověk získává a ztrácí identity = vše zanechá na těle nějakou stopu.</a:t>
            </a:r>
            <a:endParaRPr lang="cs-CZ" dirty="0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Sofaer (2006): nelze studovat odděleně </a:t>
            </a:r>
            <a:r>
              <a:rPr lang="cs-CZ" b="1" dirty="0" smtClean="0"/>
              <a:t>osteologii</a:t>
            </a:r>
            <a:r>
              <a:rPr lang="cs-CZ" dirty="0" smtClean="0"/>
              <a:t> a </a:t>
            </a:r>
            <a:r>
              <a:rPr lang="cs-CZ" b="1" dirty="0" smtClean="0"/>
              <a:t>kulturní antropologii.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937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8702" y="463433"/>
            <a:ext cx="10870344" cy="43272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i="1" dirty="0" smtClean="0"/>
              <a:t>Human body</a:t>
            </a:r>
            <a:r>
              <a:rPr lang="en-US" i="1" dirty="0" smtClean="0"/>
              <a:t> </a:t>
            </a:r>
            <a:r>
              <a:rPr lang="en-US" i="1" dirty="0"/>
              <a:t>is a repository for each individual’s </a:t>
            </a:r>
            <a:r>
              <a:rPr lang="en-US" i="1" dirty="0" smtClean="0"/>
              <a:t>collection</a:t>
            </a:r>
            <a:r>
              <a:rPr lang="cs-CZ" i="1" dirty="0" smtClean="0"/>
              <a:t> </a:t>
            </a:r>
            <a:r>
              <a:rPr lang="en-US" i="1" dirty="0" smtClean="0"/>
              <a:t>of </a:t>
            </a:r>
            <a:r>
              <a:rPr lang="en-US" i="1" dirty="0"/>
              <a:t>lived experiences. </a:t>
            </a:r>
            <a:r>
              <a:rPr lang="en-US" i="1" dirty="0" smtClean="0"/>
              <a:t>Bodies </a:t>
            </a:r>
            <a:r>
              <a:rPr lang="en-US" i="1" dirty="0"/>
              <a:t>are the ultimate form of material culture </a:t>
            </a:r>
            <a:r>
              <a:rPr lang="cs-CZ" i="1" dirty="0" smtClean="0"/>
              <a:t>............</a:t>
            </a:r>
            <a:r>
              <a:rPr lang="en-US" i="1" dirty="0" smtClean="0"/>
              <a:t> culture </a:t>
            </a:r>
            <a:r>
              <a:rPr lang="en-US" i="1" dirty="0"/>
              <a:t>and biology are synthesized </a:t>
            </a:r>
            <a:r>
              <a:rPr lang="en-US" i="1" dirty="0" smtClean="0"/>
              <a:t>into</a:t>
            </a:r>
            <a:r>
              <a:rPr lang="cs-CZ" i="1" dirty="0" smtClean="0"/>
              <a:t> a </a:t>
            </a:r>
            <a:r>
              <a:rPr lang="cs-CZ" i="1" dirty="0"/>
              <a:t>holistic human </a:t>
            </a:r>
            <a:r>
              <a:rPr lang="cs-CZ" i="1" dirty="0" smtClean="0"/>
              <a:t>experience </a:t>
            </a:r>
            <a:r>
              <a:rPr lang="cs-CZ" dirty="0" smtClean="0"/>
              <a:t>(Martin et al., 2013, 214).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945022" y="4011547"/>
            <a:ext cx="3140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/>
              <a:t>Etiopie, Mursiové, </a:t>
            </a:r>
            <a:r>
              <a:rPr lang="cs-CZ" dirty="0" smtClean="0"/>
              <a:t>terakotové </a:t>
            </a:r>
            <a:r>
              <a:rPr lang="cs-CZ" dirty="0"/>
              <a:t>talířky ve spodních rtech</a:t>
            </a:r>
          </a:p>
        </p:txBody>
      </p:sp>
      <p:sp>
        <p:nvSpPr>
          <p:cNvPr id="7" name="Obdélník 6"/>
          <p:cNvSpPr/>
          <p:nvPr/>
        </p:nvSpPr>
        <p:spPr>
          <a:xfrm>
            <a:off x="4575638" y="4130955"/>
            <a:ext cx="3211284" cy="915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/>
              <a:t>Barma, Thajsko, </a:t>
            </a:r>
            <a:endParaRPr lang="cs-CZ" dirty="0" smtClean="0"/>
          </a:p>
          <a:p>
            <a:pPr algn="ctr"/>
            <a:r>
              <a:rPr lang="cs-CZ" dirty="0" smtClean="0"/>
              <a:t>kmen Padaungů, prodlužování krků</a:t>
            </a:r>
            <a:endParaRPr lang="cs-CZ" dirty="0"/>
          </a:p>
        </p:txBody>
      </p:sp>
      <p:pic>
        <p:nvPicPr>
          <p:cNvPr id="12" name="Zástupný symbol pro obsah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2" y="1978555"/>
            <a:ext cx="3469010" cy="1951318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pic>
        <p:nvPicPr>
          <p:cNvPr id="2050" name="Picture 2" descr="http://i.idnes.cz/08/102/org/TOM266bf2_IMG_047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87" y="1978555"/>
            <a:ext cx="3252542" cy="203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835" y="1980653"/>
            <a:ext cx="2751910" cy="3322027"/>
          </a:xfrm>
          <a:prstGeom prst="rect">
            <a:avLst/>
          </a:prstGeom>
        </p:spPr>
      </p:pic>
      <p:sp>
        <p:nvSpPr>
          <p:cNvPr id="16" name="Obdélník 15"/>
          <p:cNvSpPr/>
          <p:nvPr/>
        </p:nvSpPr>
        <p:spPr>
          <a:xfrm>
            <a:off x="8276835" y="5467272"/>
            <a:ext cx="2980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</a:rPr>
              <a:t>​Brazílie a Kolumbie, Ticuna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74727" y="4916297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76480" y="51478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0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9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2676" y="146133"/>
            <a:ext cx="9442552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Euroamerická civilizace 21. století</a:t>
            </a:r>
            <a:endParaRPr lang="cs-CZ" dirty="0"/>
          </a:p>
        </p:txBody>
      </p:sp>
      <p:pic>
        <p:nvPicPr>
          <p:cNvPr id="14338" name="Picture 2" descr="top 10 physically modified people23 Top 10 physically modified peopl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835" y="1492172"/>
            <a:ext cx="2650334" cy="410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top 10 physically modified people2 Top 10 physically modified peo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934" y="1102346"/>
            <a:ext cx="333199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top 10 physically modified people11 Top 10 physically modified peo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829" y="3828882"/>
            <a:ext cx="2088232" cy="276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top 10 physically modified people13 Top 10 physically modified peop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842" y="1492172"/>
            <a:ext cx="2882075" cy="410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3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652" y="1661471"/>
            <a:ext cx="8745974" cy="3437472"/>
          </a:xfrm>
        </p:spPr>
      </p:pic>
      <p:sp>
        <p:nvSpPr>
          <p:cNvPr id="2" name="TextovéPole 1"/>
          <p:cNvSpPr txBox="1"/>
          <p:nvPr/>
        </p:nvSpPr>
        <p:spPr>
          <a:xfrm>
            <a:off x="5938576" y="5375867"/>
            <a:ext cx="703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0900" y="266700"/>
            <a:ext cx="609600" cy="6096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2013652" y="5652865"/>
            <a:ext cx="3774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solidFill>
                  <a:srgbClr val="FF0000"/>
                </a:solidFill>
              </a:rPr>
              <a:t>Úkol: kdo jsou </a:t>
            </a:r>
            <a:r>
              <a:rPr lang="cs-CZ" sz="2400" dirty="0" err="1" smtClean="0">
                <a:solidFill>
                  <a:srgbClr val="FF0000"/>
                </a:solidFill>
              </a:rPr>
              <a:t>Naciremové</a:t>
            </a:r>
            <a:r>
              <a:rPr lang="cs-CZ" sz="2400" dirty="0" smtClean="0">
                <a:solidFill>
                  <a:srgbClr val="FF0000"/>
                </a:solidFill>
              </a:rPr>
              <a:t>?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9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8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46760" y="1152935"/>
            <a:ext cx="10515600" cy="4351338"/>
          </a:xfrm>
        </p:spPr>
        <p:txBody>
          <a:bodyPr/>
          <a:lstStyle/>
          <a:p>
            <a:pPr marL="400050" lvl="1" indent="0" algn="just">
              <a:buNone/>
            </a:pPr>
            <a:endParaRPr lang="cs-CZ" i="0" dirty="0" smtClean="0"/>
          </a:p>
          <a:p>
            <a:pPr marL="857250" lvl="1" indent="-457200" algn="just">
              <a:lnSpc>
                <a:spcPct val="100000"/>
              </a:lnSpc>
            </a:pPr>
            <a:r>
              <a:rPr lang="cs-CZ" i="0" dirty="0" smtClean="0"/>
              <a:t>Význam = </a:t>
            </a:r>
            <a:r>
              <a:rPr lang="cs-CZ" b="1" i="0" dirty="0" smtClean="0"/>
              <a:t>semiotizace</a:t>
            </a:r>
            <a:r>
              <a:rPr lang="cs-CZ" i="0" dirty="0" smtClean="0"/>
              <a:t>: tělo </a:t>
            </a:r>
            <a:r>
              <a:rPr lang="cs-CZ" i="0" dirty="0"/>
              <a:t>samo o  sobě nenese žádné významy. Proces semiotizace nastává teprve vlivem kultury, kdy se částem těla  přikládá nějaký význam. Patrné je to například u srdce, kterému se v  rozmanitých kulturách přikládá určitý </a:t>
            </a:r>
            <a:r>
              <a:rPr lang="cs-CZ" i="0" dirty="0" smtClean="0"/>
              <a:t>význam.</a:t>
            </a:r>
          </a:p>
          <a:p>
            <a:pPr marL="857250" lvl="1" indent="-457200" algn="just">
              <a:lnSpc>
                <a:spcPct val="100000"/>
              </a:lnSpc>
            </a:pPr>
            <a:endParaRPr lang="cs-CZ" i="0" dirty="0" smtClean="0"/>
          </a:p>
          <a:p>
            <a:pPr marL="857250" lvl="1" indent="-457200" algn="just">
              <a:lnSpc>
                <a:spcPct val="100000"/>
              </a:lnSpc>
            </a:pPr>
            <a:endParaRPr lang="cs-CZ" i="0" dirty="0"/>
          </a:p>
          <a:p>
            <a:pPr marL="400050" lvl="1" indent="0" algn="just">
              <a:lnSpc>
                <a:spcPct val="100000"/>
              </a:lnSpc>
              <a:buNone/>
            </a:pPr>
            <a:endParaRPr lang="cs-CZ" i="0" dirty="0"/>
          </a:p>
          <a:p>
            <a:pPr marL="857250" lvl="1" indent="-457200" algn="just">
              <a:lnSpc>
                <a:spcPct val="100000"/>
              </a:lnSpc>
            </a:pPr>
            <a:r>
              <a:rPr lang="cs-CZ" i="0" dirty="0" smtClean="0"/>
              <a:t>Norma = </a:t>
            </a:r>
            <a:r>
              <a:rPr lang="cs-CZ" b="1" i="0" dirty="0"/>
              <a:t>d</a:t>
            </a:r>
            <a:r>
              <a:rPr lang="cs-CZ" b="1" i="0" dirty="0" smtClean="0"/>
              <a:t>isciplinace</a:t>
            </a:r>
            <a:r>
              <a:rPr lang="cs-CZ" i="0" dirty="0"/>
              <a:t>: osvojení návyků, základní hygiena, ovládání </a:t>
            </a:r>
            <a:r>
              <a:rPr lang="cs-CZ" i="0" dirty="0" smtClean="0"/>
              <a:t>emocí (např. Norbert Elias, 1939).</a:t>
            </a:r>
            <a:endParaRPr lang="cs-CZ" i="0" dirty="0"/>
          </a:p>
          <a:p>
            <a:pPr marL="857250" lvl="1" indent="-457200" algn="just"/>
            <a:endParaRPr lang="cs-CZ" i="0" dirty="0"/>
          </a:p>
          <a:p>
            <a:pPr algn="just"/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38350" y="5199473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71900" y="51994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1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1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65860" y="495889"/>
            <a:ext cx="10515600" cy="1325563"/>
          </a:xfrm>
        </p:spPr>
        <p:txBody>
          <a:bodyPr/>
          <a:lstStyle/>
          <a:p>
            <a:r>
              <a:rPr lang="cs-CZ" dirty="0" smtClean="0"/>
              <a:t>Původ úpravy těla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01268" y="1821452"/>
            <a:ext cx="10680192" cy="4670788"/>
          </a:xfrm>
        </p:spPr>
        <p:txBody>
          <a:bodyPr>
            <a:normAutofit/>
          </a:bodyPr>
          <a:lstStyle/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/>
              <a:t>Estetická a symbolická modifikace </a:t>
            </a:r>
            <a:r>
              <a:rPr lang="cs-CZ" dirty="0"/>
              <a:t>lidského těla je </a:t>
            </a:r>
            <a:r>
              <a:rPr lang="cs-CZ" dirty="0" smtClean="0"/>
              <a:t>pravděpodobně velmi </a:t>
            </a:r>
            <a:r>
              <a:rPr lang="cs-CZ" dirty="0"/>
              <a:t>starou </a:t>
            </a:r>
            <a:r>
              <a:rPr lang="cs-CZ" dirty="0" smtClean="0"/>
              <a:t>praktikou.</a:t>
            </a:r>
            <a:endParaRPr lang="cs-CZ" dirty="0"/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/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/>
              <a:t>J</a:t>
            </a:r>
            <a:r>
              <a:rPr lang="cs-CZ" dirty="0" smtClean="0"/>
              <a:t>ejí </a:t>
            </a:r>
            <a:r>
              <a:rPr lang="cs-CZ" dirty="0"/>
              <a:t>kořeny </a:t>
            </a:r>
            <a:r>
              <a:rPr lang="cs-CZ" dirty="0" smtClean="0"/>
              <a:t>mohou souviset </a:t>
            </a:r>
            <a:r>
              <a:rPr lang="cs-CZ" dirty="0"/>
              <a:t>s rozvojem symbolického myšlení </a:t>
            </a:r>
            <a:r>
              <a:rPr lang="cs-CZ" dirty="0" smtClean="0"/>
              <a:t>v mladém paleolitu.</a:t>
            </a:r>
            <a:endParaRPr lang="cs-CZ" dirty="0"/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/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/>
              <a:t>V</a:t>
            </a:r>
            <a:r>
              <a:rPr lang="cs-CZ" dirty="0" smtClean="0"/>
              <a:t>elká </a:t>
            </a:r>
            <a:r>
              <a:rPr lang="cs-CZ" dirty="0"/>
              <a:t>část kulturních modifikací lidského těla nicméně zahrnovala měkké tkáně, které se ve většině případů </a:t>
            </a:r>
            <a:r>
              <a:rPr lang="cs-CZ" dirty="0" smtClean="0"/>
              <a:t>nedochovají.</a:t>
            </a:r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/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/>
          </a:p>
          <a:p>
            <a:pPr algn="just"/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6660" y="2442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0926" y="993198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cs-CZ" dirty="0" smtClean="0"/>
              <a:t>Modifikace </a:t>
            </a:r>
            <a:r>
              <a:rPr lang="cs-CZ" b="1" dirty="0" smtClean="0"/>
              <a:t>tvrdých tkání:</a:t>
            </a:r>
            <a:endParaRPr lang="cs-CZ" dirty="0" smtClean="0"/>
          </a:p>
          <a:p>
            <a:pPr lvl="1"/>
            <a:r>
              <a:rPr lang="cs-CZ" i="0" dirty="0" smtClean="0"/>
              <a:t>lebeční deformace;</a:t>
            </a:r>
          </a:p>
          <a:p>
            <a:pPr lvl="1"/>
            <a:r>
              <a:rPr lang="cs-CZ" i="0" dirty="0" smtClean="0"/>
              <a:t>zubní modifikace (mutilace zubů);</a:t>
            </a:r>
          </a:p>
          <a:p>
            <a:pPr lvl="1"/>
            <a:r>
              <a:rPr lang="cs-CZ" i="0" dirty="0" smtClean="0"/>
              <a:t>deformování chodidel.</a:t>
            </a:r>
            <a:endParaRPr lang="cs-CZ" i="0" dirty="0"/>
          </a:p>
          <a:p>
            <a:pPr lvl="0"/>
            <a:endParaRPr lang="cs-CZ" dirty="0"/>
          </a:p>
          <a:p>
            <a:pPr lvl="0"/>
            <a:r>
              <a:rPr lang="cs-CZ" dirty="0" smtClean="0"/>
              <a:t>Modifikace </a:t>
            </a:r>
            <a:r>
              <a:rPr lang="cs-CZ" b="1" dirty="0" smtClean="0"/>
              <a:t>měkkých </a:t>
            </a:r>
            <a:r>
              <a:rPr lang="cs-CZ" b="1" dirty="0"/>
              <a:t>tkání</a:t>
            </a:r>
            <a:r>
              <a:rPr lang="cs-CZ" dirty="0"/>
              <a:t>, které se mohou někdy </a:t>
            </a:r>
            <a:r>
              <a:rPr lang="cs-CZ" dirty="0" smtClean="0"/>
              <a:t>zachovat:</a:t>
            </a:r>
          </a:p>
          <a:p>
            <a:pPr lvl="1"/>
            <a:r>
              <a:rPr lang="cs-CZ" i="0" dirty="0"/>
              <a:t>t</a:t>
            </a:r>
            <a:r>
              <a:rPr lang="cs-CZ" i="0" dirty="0" smtClean="0"/>
              <a:t>etování;</a:t>
            </a:r>
          </a:p>
          <a:p>
            <a:pPr lvl="1"/>
            <a:r>
              <a:rPr lang="cs-CZ" i="0" dirty="0"/>
              <a:t>s</a:t>
            </a:r>
            <a:r>
              <a:rPr lang="cs-CZ" i="0" dirty="0" smtClean="0"/>
              <a:t>karifikace.</a:t>
            </a:r>
            <a:endParaRPr lang="cs-CZ" i="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35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11614" y="599636"/>
            <a:ext cx="10515600" cy="1325563"/>
          </a:xfrm>
        </p:spPr>
        <p:txBody>
          <a:bodyPr/>
          <a:lstStyle/>
          <a:p>
            <a:r>
              <a:rPr lang="cs-CZ" dirty="0" smtClean="0"/>
              <a:t>Lebeční deformace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1614" y="1606716"/>
            <a:ext cx="10019873" cy="496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/>
              <a:t>Deformace lebky je změna normálního tvaru způsobená narušením směru mechanických sil v průběhu morfogeneze </a:t>
            </a:r>
            <a:r>
              <a:rPr lang="cs-CZ" dirty="0" smtClean="0"/>
              <a:t>člověka.</a:t>
            </a:r>
            <a:endParaRPr lang="cs-CZ" dirty="0"/>
          </a:p>
          <a:p>
            <a:pPr marL="514350" indent="-514350">
              <a:buAutoNum type="arabicParenR"/>
            </a:pPr>
            <a:endParaRPr lang="cs-CZ" dirty="0"/>
          </a:p>
          <a:p>
            <a:pPr marL="514350" indent="-514350">
              <a:buAutoNum type="arabicParenR"/>
            </a:pPr>
            <a:r>
              <a:rPr lang="cs-CZ" dirty="0"/>
              <a:t>Umělá</a:t>
            </a:r>
          </a:p>
          <a:p>
            <a:pPr marL="914400" lvl="1" indent="-514350">
              <a:buFont typeface="+mj-lt"/>
              <a:buAutoNum type="alphaLcPeriod"/>
            </a:pPr>
            <a:r>
              <a:rPr lang="cs-CZ" i="0" dirty="0" smtClean="0"/>
              <a:t>Záměrná</a:t>
            </a:r>
          </a:p>
          <a:p>
            <a:pPr marL="914400" lvl="1" indent="-514350">
              <a:buFont typeface="+mj-lt"/>
              <a:buAutoNum type="alphaLcPeriod"/>
            </a:pPr>
            <a:r>
              <a:rPr lang="cs-CZ" i="0" dirty="0" smtClean="0"/>
              <a:t>Náhodná</a:t>
            </a:r>
          </a:p>
          <a:p>
            <a:pPr marL="514350" indent="-514350">
              <a:buAutoNum type="arabicParenR"/>
            </a:pPr>
            <a:r>
              <a:rPr lang="cs-CZ" dirty="0"/>
              <a:t>Patologická</a:t>
            </a:r>
          </a:p>
          <a:p>
            <a:pPr marL="514350" indent="-514350">
              <a:buAutoNum type="arabicParenR"/>
            </a:pPr>
            <a:r>
              <a:rPr lang="cs-CZ" dirty="0"/>
              <a:t>Postmortální</a:t>
            </a:r>
          </a:p>
        </p:txBody>
      </p:sp>
      <p:sp>
        <p:nvSpPr>
          <p:cNvPr id="4" name="Obdélník 3"/>
          <p:cNvSpPr/>
          <p:nvPr/>
        </p:nvSpPr>
        <p:spPr>
          <a:xfrm>
            <a:off x="1311614" y="2713884"/>
            <a:ext cx="2565442" cy="12125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098" name="Picture 2" descr="Cranial deformation in Europe as a result of wrapping with a âbandeauâ. This practice was common up to the early 19th Century (Dingwall 1931)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623" y="2713884"/>
            <a:ext cx="22860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24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5138" y="467477"/>
            <a:ext cx="9601200" cy="1485900"/>
          </a:xfrm>
        </p:spPr>
        <p:txBody>
          <a:bodyPr/>
          <a:lstStyle/>
          <a:p>
            <a:r>
              <a:rPr lang="cs-CZ" dirty="0" smtClean="0"/>
              <a:t>Lebeční deformace - záměrná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5138" y="1551690"/>
            <a:ext cx="10469105" cy="389782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cs-CZ" dirty="0"/>
              <a:t>Jedná se o kulturní praktiku rozšířenou v různých časových obdobích téměř ve všech oblastech světa (</a:t>
            </a:r>
            <a:r>
              <a:rPr lang="cs-CZ" dirty="0" smtClean="0"/>
              <a:t>Dingwall, </a:t>
            </a:r>
            <a:r>
              <a:rPr lang="cs-CZ" dirty="0"/>
              <a:t>1931</a:t>
            </a:r>
            <a:r>
              <a:rPr lang="cs-CZ" dirty="0" smtClean="0"/>
              <a:t>).</a:t>
            </a:r>
            <a:endParaRPr lang="cs-CZ" dirty="0"/>
          </a:p>
          <a:p>
            <a:pPr lvl="0" algn="just"/>
            <a:r>
              <a:rPr lang="cs-CZ" dirty="0" smtClean="0"/>
              <a:t>Lebka se v archeologickém záznamu dobře zachovává a </a:t>
            </a:r>
            <a:r>
              <a:rPr lang="cs-CZ" dirty="0"/>
              <a:t>proto je tato praktika dobře </a:t>
            </a:r>
            <a:r>
              <a:rPr lang="cs-CZ" dirty="0" smtClean="0"/>
              <a:t>sledovatelná.</a:t>
            </a:r>
            <a:endParaRPr lang="cs-CZ" dirty="0"/>
          </a:p>
          <a:p>
            <a:pPr algn="just"/>
            <a:r>
              <a:rPr lang="cs-CZ" dirty="0" smtClean="0"/>
              <a:t>Nejstarší: Shanidar </a:t>
            </a:r>
            <a:r>
              <a:rPr lang="cs-CZ" dirty="0"/>
              <a:t>(Irak), 45 000 </a:t>
            </a:r>
            <a:r>
              <a:rPr lang="cs-CZ" dirty="0" smtClean="0"/>
              <a:t>př.n.l., </a:t>
            </a:r>
            <a:r>
              <a:rPr lang="cs-CZ" dirty="0"/>
              <a:t>cranium </a:t>
            </a:r>
            <a:r>
              <a:rPr lang="cs-CZ" dirty="0" smtClean="0"/>
              <a:t>5 (Trinkaus, 1982), </a:t>
            </a:r>
            <a:r>
              <a:rPr lang="cs-CZ" b="1" dirty="0" smtClean="0"/>
              <a:t>hypotéza</a:t>
            </a:r>
            <a:r>
              <a:rPr lang="cs-CZ" dirty="0" smtClean="0"/>
              <a:t> o záměrné deformaci.</a:t>
            </a:r>
            <a:endParaRPr lang="cs-CZ" dirty="0"/>
          </a:p>
          <a:p>
            <a:pPr lvl="0" algn="just"/>
            <a:endParaRPr lang="cs-CZ" dirty="0"/>
          </a:p>
          <a:p>
            <a:pPr algn="just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529" y="3974996"/>
            <a:ext cx="5264321" cy="2558731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79443" y="399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4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6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6395" y="645117"/>
            <a:ext cx="9601200" cy="1485900"/>
          </a:xfrm>
        </p:spPr>
        <p:txBody>
          <a:bodyPr/>
          <a:lstStyle/>
          <a:p>
            <a:r>
              <a:rPr lang="cs-CZ" dirty="0" smtClean="0"/>
              <a:t>Lebeční deformace - záměrná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0088" y="1822966"/>
            <a:ext cx="9601200" cy="3581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cs-CZ" dirty="0" smtClean="0"/>
              <a:t>Úmyslná aplikace tlaku na lebku </a:t>
            </a:r>
            <a:r>
              <a:rPr lang="cs-CZ" u="sng" dirty="0" smtClean="0"/>
              <a:t>prostřednictvím nástrojů</a:t>
            </a:r>
            <a:r>
              <a:rPr lang="cs-CZ" dirty="0" smtClean="0"/>
              <a:t> v době růstu a vývoje dítěte.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cs-CZ" dirty="0" smtClean="0"/>
          </a:p>
        </p:txBody>
      </p:sp>
      <p:pic>
        <p:nvPicPr>
          <p:cNvPr id="11266" name="Picture 2" descr="https://upload.wikimedia.org/wikipedia/commons/thumb/c/cd/Braus_1921_387.png/800px-Braus_1921_38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733" y="2639801"/>
            <a:ext cx="4299910" cy="369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502270" y="6332349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Braus (1921)</a:t>
            </a:r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1288" y="3403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1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8915" y="578453"/>
            <a:ext cx="8229600" cy="1143000"/>
          </a:xfrm>
        </p:spPr>
        <p:txBody>
          <a:bodyPr/>
          <a:lstStyle/>
          <a:p>
            <a:r>
              <a:rPr lang="cs-CZ" dirty="0" smtClean="0"/>
              <a:t>Klasifikace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89397" y="1849469"/>
            <a:ext cx="10199068" cy="47009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Nejčastější dělení </a:t>
            </a:r>
            <a:r>
              <a:rPr lang="cs-CZ" dirty="0" smtClean="0"/>
              <a:t>(podle José </a:t>
            </a:r>
            <a:r>
              <a:rPr lang="cs-CZ" dirty="0"/>
              <a:t>Imbelloni):</a:t>
            </a:r>
          </a:p>
          <a:p>
            <a:pPr marL="514350" indent="-514350">
              <a:buFont typeface="Franklin Gothic Book" panose="020B0503020102020204" pitchFamily="34" charset="0"/>
              <a:buAutoNum type="alphaLcParenR"/>
            </a:pPr>
            <a:r>
              <a:rPr lang="cs-CZ" b="1" dirty="0" smtClean="0"/>
              <a:t>Tabulární typ</a:t>
            </a:r>
            <a:r>
              <a:rPr lang="cs-CZ" dirty="0" smtClean="0"/>
              <a:t> </a:t>
            </a:r>
            <a:r>
              <a:rPr lang="cs-CZ" dirty="0"/>
              <a:t>= </a:t>
            </a:r>
            <a:r>
              <a:rPr lang="cs-CZ" dirty="0">
                <a:solidFill>
                  <a:srgbClr val="FF0000"/>
                </a:solidFill>
              </a:rPr>
              <a:t>frontookcipitální</a:t>
            </a:r>
            <a:r>
              <a:rPr lang="cs-CZ" dirty="0"/>
              <a:t> komprese</a:t>
            </a:r>
            <a:r>
              <a:rPr lang="cs-CZ" dirty="0" smtClean="0"/>
              <a:t> = šikmý/vzpřímený.</a:t>
            </a:r>
            <a:endParaRPr lang="cs-CZ" dirty="0"/>
          </a:p>
          <a:p>
            <a:pPr marL="514350" indent="-514350">
              <a:buFont typeface="Franklin Gothic Book" panose="020B0503020102020204" pitchFamily="34" charset="0"/>
              <a:buAutoNum type="alphaLcParenR"/>
            </a:pPr>
            <a:endParaRPr lang="cs-CZ" b="1" dirty="0" smtClean="0"/>
          </a:p>
          <a:p>
            <a:pPr marL="514350" indent="-514350">
              <a:buFont typeface="Franklin Gothic Book" panose="020B0503020102020204" pitchFamily="34" charset="0"/>
              <a:buAutoNum type="alphaLcParenR"/>
            </a:pPr>
            <a:r>
              <a:rPr lang="cs-CZ" b="1" dirty="0" smtClean="0"/>
              <a:t>Anulární typ </a:t>
            </a:r>
            <a:r>
              <a:rPr lang="cs-CZ" dirty="0" smtClean="0"/>
              <a:t>= </a:t>
            </a:r>
            <a:r>
              <a:rPr lang="cs-CZ" dirty="0">
                <a:solidFill>
                  <a:srgbClr val="FF0000"/>
                </a:solidFill>
              </a:rPr>
              <a:t>cirkulární</a:t>
            </a:r>
            <a:r>
              <a:rPr lang="cs-CZ" dirty="0"/>
              <a:t> komprese </a:t>
            </a:r>
            <a:r>
              <a:rPr lang="cs-CZ" dirty="0" smtClean="0"/>
              <a:t>= tvar podle </a:t>
            </a:r>
            <a:r>
              <a:rPr lang="cs-CZ" dirty="0"/>
              <a:t>typu </a:t>
            </a:r>
            <a:r>
              <a:rPr lang="cs-CZ" dirty="0" smtClean="0"/>
              <a:t>deformačního nástroje.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88465" y="2736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624" y="586347"/>
            <a:ext cx="9601200" cy="1485900"/>
          </a:xfrm>
        </p:spPr>
        <p:txBody>
          <a:bodyPr/>
          <a:lstStyle/>
          <a:p>
            <a:r>
              <a:rPr lang="cs-CZ" dirty="0" smtClean="0"/>
              <a:t>Tabulární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8610" y="1910013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= výsledek → </a:t>
            </a:r>
            <a:r>
              <a:rPr lang="cs-CZ" b="1" dirty="0" smtClean="0"/>
              <a:t>frontookcipitální komprese</a:t>
            </a:r>
            <a:endParaRPr lang="cs-CZ" b="1" dirty="0"/>
          </a:p>
        </p:txBody>
      </p:sp>
      <p:pic>
        <p:nvPicPr>
          <p:cNvPr id="3074" name="Picture 2" descr="VÃ½sledek obrÃ¡zku pro tabular skull deforma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991" y="2758698"/>
            <a:ext cx="4611833" cy="34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Ã½sledek obrÃ¡zku pro tabular skull deform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07" y="2758698"/>
            <a:ext cx="4561284" cy="347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73191" y="5863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3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Úhel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19536" y="174371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O</a:t>
            </a:r>
            <a:r>
              <a:rPr lang="cs-CZ" dirty="0" smtClean="0"/>
              <a:t>dvozuje se od </a:t>
            </a:r>
            <a:r>
              <a:rPr lang="cs-CZ" dirty="0"/>
              <a:t>polohy lebky </a:t>
            </a:r>
            <a:r>
              <a:rPr lang="cs-CZ" dirty="0" smtClean="0"/>
              <a:t>v tzv. Frankfurtské horizontále.</a:t>
            </a:r>
            <a:endParaRPr lang="cs-C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2852936"/>
            <a:ext cx="3024336" cy="321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2688517"/>
            <a:ext cx="2939074" cy="3366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42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2631" y="530817"/>
            <a:ext cx="9601200" cy="1485900"/>
          </a:xfrm>
        </p:spPr>
        <p:txBody>
          <a:bodyPr/>
          <a:lstStyle/>
          <a:p>
            <a:r>
              <a:rPr lang="cs-CZ" dirty="0" smtClean="0"/>
              <a:t>Anulární typ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37" y="1681401"/>
            <a:ext cx="5277587" cy="4486901"/>
          </a:xfrm>
        </p:spPr>
      </p:pic>
      <p:sp>
        <p:nvSpPr>
          <p:cNvPr id="5" name="Obdélník 4"/>
          <p:cNvSpPr/>
          <p:nvPr/>
        </p:nvSpPr>
        <p:spPr>
          <a:xfrm>
            <a:off x="3517109" y="635428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200" dirty="0"/>
              <a:t>https://osteoware.si.edu/guide/cranial-deformation-module</a:t>
            </a: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0450" y="2260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71034" cy="1275811"/>
          </a:xfrm>
        </p:spPr>
        <p:txBody>
          <a:bodyPr>
            <a:normAutofit/>
          </a:bodyPr>
          <a:lstStyle/>
          <a:p>
            <a:r>
              <a:rPr lang="cs-CZ" sz="4000" dirty="0" smtClean="0"/>
              <a:t>Klasifikace podle technik </a:t>
            </a:r>
            <a:r>
              <a:rPr lang="de-DE" sz="4000" dirty="0" smtClean="0"/>
              <a:t>Gerszten</a:t>
            </a:r>
            <a:r>
              <a:rPr lang="cs-CZ" sz="4000" dirty="0" smtClean="0"/>
              <a:t> and </a:t>
            </a:r>
            <a:r>
              <a:rPr lang="de-DE" sz="4000" dirty="0"/>
              <a:t>Gerszten (1995) 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5917" y="2277231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Manuální modelování</a:t>
            </a:r>
          </a:p>
          <a:p>
            <a:r>
              <a:rPr lang="cs-CZ" dirty="0" smtClean="0"/>
              <a:t>Deformace dřevěnými destičkami</a:t>
            </a:r>
          </a:p>
          <a:p>
            <a:r>
              <a:rPr lang="cs-CZ" dirty="0" smtClean="0"/>
              <a:t>Deformace bandážováním</a:t>
            </a:r>
          </a:p>
          <a:p>
            <a:r>
              <a:rPr lang="cs-CZ" dirty="0" smtClean="0"/>
              <a:t>Deformace kameny</a:t>
            </a:r>
          </a:p>
          <a:p>
            <a:r>
              <a:rPr lang="cs-CZ" dirty="0" smtClean="0"/>
              <a:t>Deformace použitím kolébky (?)</a:t>
            </a:r>
          </a:p>
          <a:p>
            <a:r>
              <a:rPr lang="cs-CZ" dirty="0" smtClean="0"/>
              <a:t>Deformace aplikací vycpávek</a:t>
            </a:r>
          </a:p>
          <a:p>
            <a:r>
              <a:rPr lang="cs-CZ" dirty="0" smtClean="0"/>
              <a:t>Kombinace prkének a bandáže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232" y="1174345"/>
            <a:ext cx="3034066" cy="1937319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6690199" y="5624433"/>
            <a:ext cx="1986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Brothwell </a:t>
            </a:r>
            <a:r>
              <a:rPr lang="cs-CZ" dirty="0" smtClean="0"/>
              <a:t>(1975)</a:t>
            </a: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17" y="3281367"/>
            <a:ext cx="2405548" cy="234306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611" y="3281367"/>
            <a:ext cx="1996360" cy="2343066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9422386" y="5651156"/>
            <a:ext cx="2363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Lekovic et al. </a:t>
            </a:r>
            <a:r>
              <a:rPr lang="cs-CZ" dirty="0" smtClean="0"/>
              <a:t>(2007)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1171" y="12896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7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5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2115" y="437827"/>
            <a:ext cx="9601200" cy="1485900"/>
          </a:xfrm>
        </p:spPr>
        <p:txBody>
          <a:bodyPr/>
          <a:lstStyle/>
          <a:p>
            <a:r>
              <a:rPr lang="cs-CZ" dirty="0" smtClean="0"/>
              <a:t>Lebeční deformace - náhodná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2115" y="1803432"/>
            <a:ext cx="10624088" cy="3944318"/>
          </a:xfrm>
        </p:spPr>
        <p:txBody>
          <a:bodyPr>
            <a:normAutofit/>
          </a:bodyPr>
          <a:lstStyle/>
          <a:p>
            <a:r>
              <a:rPr lang="cs-CZ" dirty="0"/>
              <a:t>V</a:t>
            </a:r>
            <a:r>
              <a:rPr lang="cs-CZ" dirty="0" smtClean="0"/>
              <a:t>znikají </a:t>
            </a:r>
            <a:r>
              <a:rPr lang="cs-CZ" dirty="0"/>
              <a:t>na základě nepříznivých </a:t>
            </a:r>
            <a:r>
              <a:rPr lang="cs-CZ" dirty="0" smtClean="0"/>
              <a:t>podmínek.</a:t>
            </a:r>
          </a:p>
          <a:p>
            <a:r>
              <a:rPr lang="cs-CZ" dirty="0"/>
              <a:t>N</a:t>
            </a:r>
            <a:r>
              <a:rPr lang="cs-CZ" dirty="0" smtClean="0"/>
              <a:t>emusí </a:t>
            </a:r>
            <a:r>
              <a:rPr lang="cs-CZ" dirty="0"/>
              <a:t>mít trvalý </a:t>
            </a:r>
            <a:r>
              <a:rPr lang="cs-CZ" dirty="0" smtClean="0"/>
              <a:t>charakter.  </a:t>
            </a:r>
          </a:p>
          <a:p>
            <a:r>
              <a:rPr lang="cs-CZ" dirty="0" smtClean="0"/>
              <a:t>Pokud </a:t>
            </a:r>
            <a:r>
              <a:rPr lang="cs-CZ" dirty="0"/>
              <a:t>dojde k nápravě </a:t>
            </a:r>
            <a:r>
              <a:rPr lang="cs-CZ" dirty="0" smtClean="0"/>
              <a:t>vnějšího prostředí</a:t>
            </a:r>
            <a:r>
              <a:rPr lang="cs-CZ" dirty="0"/>
              <a:t>, nastává samoúprava </a:t>
            </a:r>
            <a:r>
              <a:rPr lang="cs-CZ" dirty="0" smtClean="0"/>
              <a:t>deformace.</a:t>
            </a:r>
            <a:endParaRPr lang="cs-CZ" dirty="0"/>
          </a:p>
        </p:txBody>
      </p:sp>
      <p:sp>
        <p:nvSpPr>
          <p:cNvPr id="4" name="AutoShape 2" descr="VÃ½sledek obrÃ¡zku pro NeÃºmyslnÃ© kraniÃ¡lnÃ­ deformace u nativnÃ­ch americkÃ½ch indiÃ¡nÅ¯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254" y="3618486"/>
            <a:ext cx="4739330" cy="2129264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5328185" y="5835368"/>
            <a:ext cx="2431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Lekovic et al. </a:t>
            </a:r>
            <a:r>
              <a:rPr lang="cs-CZ" dirty="0" smtClean="0"/>
              <a:t>(2007) </a:t>
            </a:r>
            <a:endParaRPr lang="cs-CZ" dirty="0"/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6603" y="4378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8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991518" y="782198"/>
            <a:ext cx="10355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/>
              <a:t>JZ USA (Apačové, Navajo): kojenec pevně přišněrován k prkénku, které má nahrazovat kolébku. Matka toto prkénko nosí během dne na zádech a při práci na poli jej odloží. Dítě tím po dlouhou dobu imobilizuje.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4739307" y="5788055"/>
            <a:ext cx="350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Lekovic et al. (2007)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05" y="2195644"/>
            <a:ext cx="2531921" cy="359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4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Nošení břemen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8860" y="1670074"/>
            <a:ext cx="8229600" cy="4525963"/>
          </a:xfrm>
        </p:spPr>
        <p:txBody>
          <a:bodyPr/>
          <a:lstStyle/>
          <a:p>
            <a:r>
              <a:rPr lang="cs-CZ" dirty="0"/>
              <a:t>S</a:t>
            </a:r>
            <a:r>
              <a:rPr lang="cs-CZ" dirty="0" smtClean="0"/>
              <a:t>ulcus </a:t>
            </a:r>
            <a:r>
              <a:rPr lang="cs-CZ" dirty="0"/>
              <a:t>bregmaticus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1" y="1916832"/>
            <a:ext cx="28289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2686465"/>
            <a:ext cx="1617148" cy="240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860" y="3933056"/>
            <a:ext cx="3590925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93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83348"/>
            <a:ext cx="10515600" cy="1325563"/>
          </a:xfrm>
        </p:spPr>
        <p:txBody>
          <a:bodyPr/>
          <a:lstStyle/>
          <a:p>
            <a:r>
              <a:rPr lang="cs-CZ" dirty="0" smtClean="0"/>
              <a:t>Globální rozšíření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5408834" y="5904853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Enchev (2010)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373" y="1414442"/>
            <a:ext cx="9468638" cy="449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2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8171" y="387906"/>
            <a:ext cx="10515600" cy="1325563"/>
          </a:xfrm>
        </p:spPr>
        <p:txBody>
          <a:bodyPr/>
          <a:lstStyle/>
          <a:p>
            <a:r>
              <a:rPr lang="cs-CZ" dirty="0" smtClean="0"/>
              <a:t>Evropa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39188" y="1388004"/>
            <a:ext cx="10504583" cy="4351338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Ve 4. až 6. st. n.l. dochází </a:t>
            </a:r>
            <a:r>
              <a:rPr lang="cs-CZ" dirty="0"/>
              <a:t>v Evropě k masovému rozšíření </a:t>
            </a:r>
            <a:r>
              <a:rPr lang="cs-CZ" dirty="0" smtClean="0"/>
              <a:t>zvyku deformace lebek (stěhování národů).</a:t>
            </a:r>
          </a:p>
          <a:p>
            <a:pPr algn="just"/>
            <a:r>
              <a:rPr lang="cs-CZ" dirty="0"/>
              <a:t>Z Asijských </a:t>
            </a:r>
            <a:r>
              <a:rPr lang="cs-CZ" dirty="0" smtClean="0"/>
              <a:t>oblastí: na Kavkaz, Krym, Ukrajina, Rumunsko, Maďarsko, Slovensko, Česko, Německo, Itálie atd.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185971" y="6031553"/>
            <a:ext cx="5822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dirty="0" smtClean="0"/>
              <a:t>Globasnitz: deformace </a:t>
            </a:r>
            <a:r>
              <a:rPr lang="cs-CZ" sz="2000" dirty="0"/>
              <a:t>lebky </a:t>
            </a:r>
          </a:p>
          <a:p>
            <a:pPr algn="ctr"/>
            <a:r>
              <a:rPr lang="cs-CZ" sz="2000" dirty="0"/>
              <a:t>datovaná do doby Ostrogótů v 5. a 6. </a:t>
            </a:r>
            <a:r>
              <a:rPr lang="cs-CZ" sz="2000" dirty="0" smtClean="0"/>
              <a:t>st. n.l.</a:t>
            </a:r>
            <a:endParaRPr lang="cs-CZ" sz="20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048" y="2713566"/>
            <a:ext cx="2731830" cy="305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9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070317" y="433091"/>
            <a:ext cx="9601200" cy="1485900"/>
          </a:xfrm>
        </p:spPr>
        <p:txBody>
          <a:bodyPr/>
          <a:lstStyle/>
          <a:p>
            <a:r>
              <a:rPr lang="cs-CZ" dirty="0" smtClean="0"/>
              <a:t>Čechy a Morava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371600" y="1464590"/>
            <a:ext cx="9601200" cy="3581400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30 nálezů (publikovaných).</a:t>
            </a:r>
          </a:p>
          <a:p>
            <a:pPr algn="just"/>
            <a:r>
              <a:rPr lang="cs-CZ" dirty="0" smtClean="0"/>
              <a:t>Většina žen (4.–6. st. n.l.).</a:t>
            </a:r>
          </a:p>
          <a:p>
            <a:pPr algn="just"/>
            <a:r>
              <a:rPr lang="cs-CZ" dirty="0"/>
              <a:t>Ú</a:t>
            </a:r>
            <a:r>
              <a:rPr lang="cs-CZ" dirty="0" smtClean="0"/>
              <a:t>myslné, bandážování (Lorencová, 1963).</a:t>
            </a:r>
          </a:p>
          <a:p>
            <a:pPr algn="just"/>
            <a:r>
              <a:rPr lang="cs-CZ" dirty="0"/>
              <a:t>V</a:t>
            </a:r>
            <a:r>
              <a:rPr lang="cs-CZ" dirty="0" smtClean="0"/>
              <a:t>yklenutá </a:t>
            </a:r>
            <a:r>
              <a:rPr lang="cs-CZ" dirty="0"/>
              <a:t>mozkovna </a:t>
            </a:r>
            <a:r>
              <a:rPr lang="cs-CZ" dirty="0" smtClean="0"/>
              <a:t>vzad a </a:t>
            </a:r>
            <a:r>
              <a:rPr lang="cs-CZ" dirty="0"/>
              <a:t>vzhůru, ustupující temeno a </a:t>
            </a:r>
            <a:r>
              <a:rPr lang="cs-CZ" i="1" dirty="0"/>
              <a:t>sulcus bregmaticus </a:t>
            </a:r>
            <a:r>
              <a:rPr lang="cs-CZ" dirty="0" smtClean="0"/>
              <a:t>různé intenzity.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49" y="3594468"/>
            <a:ext cx="3211917" cy="2676598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3871199" y="6429626"/>
            <a:ext cx="4370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Horáčková, Vargová, Macháček </a:t>
            </a:r>
            <a:r>
              <a:rPr lang="cs-CZ" dirty="0" smtClean="0"/>
              <a:t>(2001)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9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7097" y="486659"/>
            <a:ext cx="9601200" cy="1485900"/>
          </a:xfrm>
        </p:spPr>
        <p:txBody>
          <a:bodyPr/>
          <a:lstStyle/>
          <a:p>
            <a:r>
              <a:rPr lang="cs-CZ" dirty="0" smtClean="0"/>
              <a:t>Severní a Jižní Amerika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7097" y="1972559"/>
            <a:ext cx="10742611" cy="3581400"/>
          </a:xfrm>
        </p:spPr>
        <p:txBody>
          <a:bodyPr>
            <a:normAutofit/>
          </a:bodyPr>
          <a:lstStyle/>
          <a:p>
            <a:r>
              <a:rPr lang="cs-CZ" dirty="0" smtClean="0"/>
              <a:t>Masový výskyt (kromě Inuitů a některých oblastí na východním pobřeží) téměř všude.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5" name="AutoShape 6" descr="VÃ½sledek obrÃ¡zku pro Kwakiutl skull deform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009" y="2798525"/>
            <a:ext cx="2726315" cy="3102807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>
            <a:off x="4178263" y="6089323"/>
            <a:ext cx="4520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Kwakiutl </a:t>
            </a:r>
            <a:r>
              <a:rPr lang="cs-CZ" dirty="0" smtClean="0"/>
              <a:t>(Gerszten and Gerszten, 1995)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443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3930" y="440123"/>
            <a:ext cx="10515600" cy="1325563"/>
          </a:xfrm>
        </p:spPr>
        <p:txBody>
          <a:bodyPr/>
          <a:lstStyle/>
          <a:p>
            <a:r>
              <a:rPr lang="cs-CZ" dirty="0" smtClean="0"/>
              <a:t>Střední Amerika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26404" y="176568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Mayové</a:t>
            </a:r>
            <a:r>
              <a:rPr lang="cs-CZ" dirty="0" smtClean="0"/>
              <a:t> (Mexiko, Guatemala, Belize, Honduraz), v rozmezí cca 100 př.n.l. až 16. st. n.l.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Olmékové</a:t>
            </a:r>
            <a:r>
              <a:rPr lang="cs-CZ" dirty="0"/>
              <a:t> </a:t>
            </a:r>
            <a:r>
              <a:rPr lang="cs-CZ" dirty="0" smtClean="0"/>
              <a:t>(Mexiko), v rozmezí 13. st. př.n.l.– 5. st. n.l.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57" y="2418755"/>
            <a:ext cx="2897836" cy="3854403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8956620" y="6429293"/>
            <a:ext cx="1761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Lekovic </a:t>
            </a:r>
            <a:r>
              <a:rPr lang="cs-CZ" dirty="0" smtClean="0"/>
              <a:t>(2007)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080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6941" y="392241"/>
            <a:ext cx="8229600" cy="1143000"/>
          </a:xfrm>
        </p:spPr>
        <p:txBody>
          <a:bodyPr/>
          <a:lstStyle/>
          <a:p>
            <a:r>
              <a:rPr lang="cs-CZ" dirty="0" smtClean="0"/>
              <a:t>Jižní Amerika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6941" y="1533994"/>
            <a:ext cx="11245621" cy="4460011"/>
          </a:xfrm>
        </p:spPr>
        <p:txBody>
          <a:bodyPr>
            <a:noAutofit/>
          </a:bodyPr>
          <a:lstStyle/>
          <a:p>
            <a:r>
              <a:rPr lang="cs-CZ" sz="2400" b="1" dirty="0"/>
              <a:t>Andy (Peru</a:t>
            </a:r>
            <a:r>
              <a:rPr lang="cs-CZ" sz="2400" b="1" dirty="0" smtClean="0"/>
              <a:t>)</a:t>
            </a:r>
            <a:endParaRPr lang="cs-CZ" sz="24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2269475" y="5994005"/>
            <a:ext cx="1861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Blom (2005)</a:t>
            </a:r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5323859" y="4424345"/>
            <a:ext cx="61584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rgbClr val="000000"/>
                </a:solidFill>
              </a:rPr>
              <a:t>Moquegua</a:t>
            </a:r>
            <a:r>
              <a:rPr lang="cs-CZ" sz="2000" dirty="0">
                <a:solidFill>
                  <a:srgbClr val="000000"/>
                </a:solidFill>
              </a:rPr>
              <a:t> </a:t>
            </a:r>
            <a:r>
              <a:rPr lang="cs-CZ" sz="2000" dirty="0" err="1" smtClean="0">
                <a:solidFill>
                  <a:srgbClr val="000000"/>
                </a:solidFill>
              </a:rPr>
              <a:t>valley</a:t>
            </a:r>
            <a:r>
              <a:rPr lang="cs-CZ" sz="2000" dirty="0" smtClean="0">
                <a:solidFill>
                  <a:srgbClr val="000000"/>
                </a:solidFill>
              </a:rPr>
              <a:t>: tabulární</a:t>
            </a:r>
            <a:endParaRPr lang="cs-CZ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err="1"/>
              <a:t>Katari</a:t>
            </a:r>
            <a:r>
              <a:rPr lang="cs-CZ" sz="2000" dirty="0"/>
              <a:t> </a:t>
            </a:r>
            <a:r>
              <a:rPr lang="cs-CZ" sz="2000" dirty="0" err="1" smtClean="0"/>
              <a:t>valleys</a:t>
            </a:r>
            <a:r>
              <a:rPr lang="cs-CZ" sz="2000" dirty="0" smtClean="0"/>
              <a:t> </a:t>
            </a:r>
            <a:r>
              <a:rPr lang="en-US" sz="2000" dirty="0" err="1" smtClean="0"/>
              <a:t>Tiwanaku</a:t>
            </a:r>
            <a:r>
              <a:rPr lang="en-US" sz="2000" dirty="0"/>
              <a:t>‘‘heartland</a:t>
            </a:r>
            <a:r>
              <a:rPr lang="en-US" sz="2000" dirty="0" smtClean="0"/>
              <a:t>’’</a:t>
            </a:r>
            <a:r>
              <a:rPr lang="cs-CZ" sz="2000" dirty="0" smtClean="0"/>
              <a:t>: </a:t>
            </a:r>
            <a:r>
              <a:rPr lang="cs-CZ" sz="2000" dirty="0" err="1" smtClean="0"/>
              <a:t>anulární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Regionální rozdíly v technice deformace = exprese identity jednotlivých kultur (Blom, 2005)</a:t>
            </a:r>
            <a:endParaRPr lang="cs-CZ" sz="2000" dirty="0"/>
          </a:p>
        </p:txBody>
      </p:sp>
      <p:pic>
        <p:nvPicPr>
          <p:cNvPr id="5122" name="Picture 2" descr="VÃ½sledek obrÃ¡zku pro cranial deformation on south amer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318" y="2115062"/>
            <a:ext cx="2705481" cy="373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rs.els-cdn.com/content/image/1-s2.0-S0278416504000510-gr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859" y="500877"/>
            <a:ext cx="2760133" cy="220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ars.els-cdn.com/content/image/1-s2.0-S0278416504000510-gr4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536" y="2791350"/>
            <a:ext cx="4158368" cy="14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2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Důvody (</a:t>
            </a:r>
            <a:r>
              <a:rPr lang="cs-CZ" dirty="0" smtClean="0"/>
              <a:t>Gerszten and </a:t>
            </a:r>
            <a:r>
              <a:rPr lang="cs-CZ" dirty="0"/>
              <a:t>Gerszten 1995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cs-CZ" dirty="0" smtClean="0"/>
              <a:t>Rituální (náboženské)</a:t>
            </a:r>
          </a:p>
          <a:p>
            <a:pPr marL="514350" indent="-514350">
              <a:buAutoNum type="arabicParenR"/>
            </a:pPr>
            <a:r>
              <a:rPr lang="cs-CZ" b="1" dirty="0" smtClean="0"/>
              <a:t>Sociální postavení, </a:t>
            </a:r>
            <a:r>
              <a:rPr lang="cs-CZ" dirty="0"/>
              <a:t>p</a:t>
            </a:r>
            <a:r>
              <a:rPr lang="cs-CZ" dirty="0" smtClean="0"/>
              <a:t>říslušnost </a:t>
            </a:r>
            <a:r>
              <a:rPr lang="cs-CZ" dirty="0"/>
              <a:t>ke skupině </a:t>
            </a:r>
            <a:endParaRPr lang="cs-CZ" b="1" dirty="0" smtClean="0"/>
          </a:p>
          <a:p>
            <a:pPr marL="514350" indent="-514350">
              <a:buAutoNum type="arabicParenR"/>
            </a:pPr>
            <a:r>
              <a:rPr lang="cs-CZ" dirty="0" smtClean="0"/>
              <a:t>Estetické</a:t>
            </a:r>
          </a:p>
          <a:p>
            <a:pPr marL="514350" indent="-514350">
              <a:buAutoNum type="arabicParenR"/>
            </a:pPr>
            <a:r>
              <a:rPr lang="cs-CZ" dirty="0" smtClean="0"/>
              <a:t>Zdravotní</a:t>
            </a:r>
          </a:p>
          <a:p>
            <a:pPr marL="514350" indent="-514350">
              <a:buAutoNum type="arabicParenR"/>
            </a:pPr>
            <a:r>
              <a:rPr lang="cs-CZ" dirty="0" smtClean="0"/>
              <a:t>Zvýšení intelektu</a:t>
            </a:r>
          </a:p>
          <a:p>
            <a:pPr marL="514350" indent="-514350">
              <a:buAutoNum type="arabicParenR"/>
            </a:pPr>
            <a:r>
              <a:rPr lang="cs-CZ" dirty="0" smtClean="0"/>
              <a:t>Praktické (Turkmeni)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2800" y="228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8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8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561491"/>
            <a:ext cx="9601200" cy="1485900"/>
          </a:xfrm>
        </p:spPr>
        <p:txBody>
          <a:bodyPr/>
          <a:lstStyle/>
          <a:p>
            <a:r>
              <a:rPr lang="cs-CZ" i="1" dirty="0" smtClean="0"/>
              <a:t>Zdravotní </a:t>
            </a:r>
            <a:r>
              <a:rPr lang="cs-CZ" dirty="0" smtClean="0"/>
              <a:t>následky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879092"/>
            <a:ext cx="9861774" cy="3581400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Mění se směr růstu lebky.</a:t>
            </a:r>
          </a:p>
          <a:p>
            <a:pPr algn="just"/>
            <a:r>
              <a:rPr lang="cs-CZ" dirty="0" smtClean="0"/>
              <a:t>Sekundárně se mění se obličejová </a:t>
            </a:r>
            <a:r>
              <a:rPr lang="cs-CZ" dirty="0"/>
              <a:t>část lebky (zmenšení </a:t>
            </a:r>
            <a:r>
              <a:rPr lang="cs-CZ" dirty="0" smtClean="0"/>
              <a:t>očnic, </a:t>
            </a:r>
            <a:r>
              <a:rPr lang="cs-CZ" dirty="0"/>
              <a:t>deformace a </a:t>
            </a:r>
            <a:r>
              <a:rPr lang="cs-CZ" dirty="0" smtClean="0"/>
              <a:t>exostózy </a:t>
            </a:r>
            <a:r>
              <a:rPr lang="cs-CZ" dirty="0"/>
              <a:t>vnějšího zvukovodu, dále změny lební </a:t>
            </a:r>
            <a:r>
              <a:rPr lang="cs-CZ" dirty="0" smtClean="0"/>
              <a:t>base).</a:t>
            </a:r>
          </a:p>
          <a:p>
            <a:pPr algn="just"/>
            <a:r>
              <a:rPr lang="cs-CZ" dirty="0" smtClean="0"/>
              <a:t>„</a:t>
            </a:r>
            <a:r>
              <a:rPr lang="cs-CZ" i="1" dirty="0"/>
              <a:t>W</a:t>
            </a:r>
            <a:r>
              <a:rPr lang="cs-CZ" i="1" dirty="0" smtClean="0"/>
              <a:t>ormian bones</a:t>
            </a:r>
            <a:r>
              <a:rPr lang="cs-CZ" dirty="0" smtClean="0"/>
              <a:t>“- vyplňují nově vzniklý prostor, zvýšený počet.</a:t>
            </a:r>
          </a:p>
          <a:p>
            <a:pPr algn="just"/>
            <a:r>
              <a:rPr lang="cs-CZ" dirty="0" smtClean="0"/>
              <a:t>Synostóza.</a:t>
            </a:r>
          </a:p>
          <a:p>
            <a:pPr algn="just"/>
            <a:r>
              <a:rPr lang="cs-CZ" dirty="0" smtClean="0"/>
              <a:t>Nepotvrzen vliv na inteligenci.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895" y="3906219"/>
            <a:ext cx="3610479" cy="2467319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244745" y="6373538"/>
            <a:ext cx="2728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El-Najjar, Dawson 1977</a:t>
            </a:r>
          </a:p>
        </p:txBody>
      </p:sp>
    </p:spTree>
    <p:extLst>
      <p:ext uri="{BB962C8B-B14F-4D97-AF65-F5344CB8AC3E}">
        <p14:creationId xmlns:p14="http://schemas.microsoft.com/office/powerpoint/2010/main" val="379169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21140</TotalTime>
  <Words>1007</Words>
  <Application>Microsoft Office PowerPoint</Application>
  <PresentationFormat>Širokoúhlá obrazovka</PresentationFormat>
  <Paragraphs>175</Paragraphs>
  <Slides>30</Slides>
  <Notes>26</Notes>
  <HiddenSlides>0</HiddenSlides>
  <MMClips>16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4" baseType="lpstr">
      <vt:lpstr>Arial</vt:lpstr>
      <vt:lpstr>Calibri</vt:lpstr>
      <vt:lpstr>Franklin Gothic Book</vt:lpstr>
      <vt:lpstr>Crop</vt:lpstr>
      <vt:lpstr>Retrospektivní antropologie</vt:lpstr>
      <vt:lpstr>Prezentace aplikace PowerPoint</vt:lpstr>
      <vt:lpstr>Prezentace aplikace PowerPoint</vt:lpstr>
      <vt:lpstr>Antropologie těla</vt:lpstr>
      <vt:lpstr>Prezentace aplikace PowerPoint</vt:lpstr>
      <vt:lpstr>Prezentace aplikace PowerPoint</vt:lpstr>
      <vt:lpstr>Euroamerická civilizace 21. století</vt:lpstr>
      <vt:lpstr>Prezentace aplikace PowerPoint</vt:lpstr>
      <vt:lpstr>Prezentace aplikace PowerPoint</vt:lpstr>
      <vt:lpstr>Původ úpravy těla</vt:lpstr>
      <vt:lpstr>Prezentace aplikace PowerPoint</vt:lpstr>
      <vt:lpstr>Lebeční deformace</vt:lpstr>
      <vt:lpstr>Lebeční deformace - záměrná</vt:lpstr>
      <vt:lpstr>Lebeční deformace - záměrná</vt:lpstr>
      <vt:lpstr>Klasifikace</vt:lpstr>
      <vt:lpstr>Tabulární</vt:lpstr>
      <vt:lpstr>Úhel</vt:lpstr>
      <vt:lpstr>Anulární typ</vt:lpstr>
      <vt:lpstr>Klasifikace podle technik Gerszten and Gerszten (1995) </vt:lpstr>
      <vt:lpstr>Lebeční deformace - náhodná</vt:lpstr>
      <vt:lpstr>Prezentace aplikace PowerPoint</vt:lpstr>
      <vt:lpstr>Nošení břemen</vt:lpstr>
      <vt:lpstr>Globální rozšíření</vt:lpstr>
      <vt:lpstr>Evropa</vt:lpstr>
      <vt:lpstr>Čechy a Morava</vt:lpstr>
      <vt:lpstr>Severní a Jižní Amerika</vt:lpstr>
      <vt:lpstr>Střední Amerika</vt:lpstr>
      <vt:lpstr>Jižní Amerika</vt:lpstr>
      <vt:lpstr>Důvody (Gerszten and Gerszten 1995)</vt:lpstr>
      <vt:lpstr>Zdravotní následky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297</cp:revision>
  <dcterms:created xsi:type="dcterms:W3CDTF">2016-06-14T10:55:37Z</dcterms:created>
  <dcterms:modified xsi:type="dcterms:W3CDTF">2023-02-16T14:43:52Z</dcterms:modified>
</cp:coreProperties>
</file>