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4"/>
  </p:handoutMasterIdLst>
  <p:sldIdLst>
    <p:sldId id="397" r:id="rId2"/>
    <p:sldId id="256" r:id="rId3"/>
    <p:sldId id="316" r:id="rId4"/>
    <p:sldId id="356" r:id="rId5"/>
    <p:sldId id="357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69" r:id="rId18"/>
    <p:sldId id="370" r:id="rId19"/>
    <p:sldId id="371" r:id="rId20"/>
    <p:sldId id="372" r:id="rId21"/>
    <p:sldId id="373" r:id="rId22"/>
    <p:sldId id="374" r:id="rId23"/>
    <p:sldId id="375" r:id="rId24"/>
    <p:sldId id="376" r:id="rId25"/>
    <p:sldId id="377" r:id="rId26"/>
    <p:sldId id="378" r:id="rId27"/>
    <p:sldId id="379" r:id="rId28"/>
    <p:sldId id="395" r:id="rId29"/>
    <p:sldId id="380" r:id="rId30"/>
    <p:sldId id="381" r:id="rId31"/>
    <p:sldId id="382" r:id="rId32"/>
    <p:sldId id="383" r:id="rId33"/>
    <p:sldId id="384" r:id="rId34"/>
    <p:sldId id="393" r:id="rId35"/>
    <p:sldId id="394" r:id="rId36"/>
    <p:sldId id="386" r:id="rId37"/>
    <p:sldId id="387" r:id="rId38"/>
    <p:sldId id="388" r:id="rId39"/>
    <p:sldId id="389" r:id="rId40"/>
    <p:sldId id="391" r:id="rId41"/>
    <p:sldId id="396" r:id="rId42"/>
    <p:sldId id="392" r:id="rId43"/>
  </p:sldIdLst>
  <p:sldSz cx="12192000" cy="6858000"/>
  <p:notesSz cx="6811963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8" autoAdjust="0"/>
    <p:restoredTop sz="94628"/>
  </p:normalViewPr>
  <p:slideViewPr>
    <p:cSldViewPr snapToGrid="0">
      <p:cViewPr varScale="1">
        <p:scale>
          <a:sx n="119" d="100"/>
          <a:sy n="119" d="100"/>
        </p:scale>
        <p:origin x="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738CD-4199-42C1-AF9F-AA914CADB78F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8536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869EC-E7B7-4314-A28C-44C601D0C1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223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8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06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7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5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39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95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6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6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74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547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499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9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026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Geografie zemědělství: </a:t>
            </a:r>
            <a:b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Vývoj oboru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304757" y="5036932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EGA1/EG1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150979" y="3667815"/>
            <a:ext cx="1890041" cy="10830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22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Zemědělství v současném světě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b="1" dirty="0"/>
              <a:t>Obsah přednášky: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lang="cs-CZ" altLang="cs-CZ" sz="2400" dirty="0"/>
          </a:p>
          <a:p>
            <a:pPr indent="-3420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cs-CZ" altLang="cs-CZ" sz="2400" dirty="0"/>
              <a:t>Předmět studia geografie zemědělství (GZ)</a:t>
            </a:r>
          </a:p>
          <a:p>
            <a:pPr indent="-3420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cs-CZ" altLang="cs-CZ" sz="2400" dirty="0"/>
              <a:t>Geografie zemědělství – historie oboru.</a:t>
            </a:r>
          </a:p>
          <a:p>
            <a:pPr indent="-3420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cs-CZ" altLang="cs-CZ" sz="2400" dirty="0"/>
              <a:t>Nejvýznamnější směry výzkumu.</a:t>
            </a:r>
          </a:p>
          <a:p>
            <a:pPr indent="-3420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cs-CZ" altLang="cs-CZ" sz="2400" dirty="0"/>
              <a:t>Postavení zemědělství v současném světě a ekonomice států.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31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Zaměření geografie zemědělství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Zemědělství bylo popsáno jako cílevědomé pěstování plodiny a chov hospodářských zvířat pro lidskou potřebu.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Vylučuje tedy lovce a sběrače, nebo využívají domestikované rostliny a zvířata.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4" name="Picture 5" descr="VÃ½sledek obrÃ¡zku pro zemÄdÄlstvÃ­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32" y="3225903"/>
            <a:ext cx="5494737" cy="307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 descr="VÃ½sledek obrÃ¡zku pro zemÄdÄlstvÃ­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488" y="3225903"/>
            <a:ext cx="5471236" cy="307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341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Předmět studia geografie zemědělství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1) Vysvětlit velkou </a:t>
            </a:r>
            <a:r>
              <a:rPr lang="cs-CZ" altLang="cs-CZ" sz="2400" b="1" dirty="0"/>
              <a:t>rozmanitost</a:t>
            </a:r>
            <a:r>
              <a:rPr lang="cs-CZ" altLang="cs-CZ" sz="2400" dirty="0"/>
              <a:t> zemědělství na světě.</a:t>
            </a:r>
          </a:p>
          <a:p>
            <a:pPr lvl="1" indent="-3420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cs-CZ" altLang="cs-CZ" dirty="0"/>
              <a:t>250 milionů zemědělců na světě.</a:t>
            </a:r>
          </a:p>
          <a:p>
            <a:pPr lvl="1" indent="-3420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cs-CZ" altLang="cs-CZ" dirty="0"/>
              <a:t>Pěstování více okolo 1000 druhů plodin.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endParaRPr lang="cs-CZ" altLang="cs-CZ" dirty="0"/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2) Vysvětlit, jak </a:t>
            </a:r>
            <a:r>
              <a:rPr lang="cs-CZ" altLang="cs-CZ" sz="2400" b="1" dirty="0"/>
              <a:t>přírodní prostředí</a:t>
            </a:r>
            <a:r>
              <a:rPr lang="cs-CZ" altLang="cs-CZ" sz="2400" dirty="0"/>
              <a:t> ovlivňuje zemědělství.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3) Vysvětlit, jak </a:t>
            </a:r>
            <a:r>
              <a:rPr lang="cs-CZ" altLang="cs-CZ" sz="2400" b="1" dirty="0"/>
              <a:t>zemědělství</a:t>
            </a:r>
            <a:r>
              <a:rPr lang="cs-CZ" altLang="cs-CZ" sz="2400" dirty="0"/>
              <a:t> ovlivňuje přírodní prostředí (neboli vzájemné interakce zemědělské činnosti a přírodního a sociálního prostředí).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587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a vývoj GZ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Počátky geografie zemědělství – konec 18. století a začátek 19. století.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Doba institucionalizace oborů geografie a ekonomie na univerzitách.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endParaRPr lang="cs-CZ" altLang="cs-CZ" sz="2400" dirty="0"/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Problematikou se zabývali ekonomové i zemědělští odborníci.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Zakladatel </a:t>
            </a:r>
            <a:r>
              <a:rPr lang="cs-CZ" altLang="cs-CZ" sz="2400" b="1" dirty="0"/>
              <a:t>Johann Heinrich von Thünen</a:t>
            </a:r>
            <a:r>
              <a:rPr lang="cs-CZ" altLang="cs-CZ" sz="2400" dirty="0"/>
              <a:t>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altLang="cs-CZ" dirty="0"/>
              <a:t>Teorie o rozmísťování zemědělské výroby (1826).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120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von Thünenův model lokalizace</a:t>
            </a:r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838200" y="1449389"/>
            <a:ext cx="6986588" cy="38814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400"/>
              </a:spcBef>
              <a:buFont typeface="Arial" panose="020B0604020202020204" pitchFamily="34" charset="0"/>
              <a:buNone/>
              <a:defRPr/>
            </a:pPr>
            <a:r>
              <a:rPr lang="cs-CZ" sz="2400" b="1" dirty="0"/>
              <a:t>Johann Heinrich von Thünen</a:t>
            </a:r>
            <a:endParaRPr lang="cs-CZ" sz="2400" dirty="0"/>
          </a:p>
          <a:p>
            <a:pPr lvl="1">
              <a:spcBef>
                <a:spcPts val="2400"/>
              </a:spcBef>
              <a:defRPr/>
            </a:pPr>
            <a:r>
              <a:rPr lang="cs-CZ" dirty="0"/>
              <a:t>teorie o rozmísťování  zemědělské výroby (1826)</a:t>
            </a:r>
          </a:p>
        </p:txBody>
      </p:sp>
      <p:pic>
        <p:nvPicPr>
          <p:cNvPr id="5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57379"/>
            <a:ext cx="3839112" cy="359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9806" y="1272063"/>
            <a:ext cx="1963994" cy="237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538" y="3937639"/>
            <a:ext cx="473075" cy="323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538" y="3505839"/>
            <a:ext cx="468313" cy="349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538" y="4369440"/>
            <a:ext cx="468313" cy="255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538" y="4729801"/>
            <a:ext cx="468313" cy="274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538" y="5090165"/>
            <a:ext cx="468313" cy="287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538" y="5521964"/>
            <a:ext cx="468313" cy="265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ovéPole 11"/>
          <p:cNvSpPr txBox="1">
            <a:spLocks noChangeArrowheads="1"/>
          </p:cNvSpPr>
          <p:nvPr/>
        </p:nvSpPr>
        <p:spPr bwMode="auto">
          <a:xfrm>
            <a:off x="6445776" y="3505840"/>
            <a:ext cx="115093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600" b="1">
                <a:solidFill>
                  <a:schemeClr val="tx1"/>
                </a:solidFill>
                <a:latin typeface="Arial" panose="020B0604020202020204" pitchFamily="34" charset="0"/>
              </a:rPr>
              <a:t>město</a:t>
            </a:r>
          </a:p>
        </p:txBody>
      </p:sp>
      <p:sp>
        <p:nvSpPr>
          <p:cNvPr id="14" name="TextovéPole 12"/>
          <p:cNvSpPr txBox="1">
            <a:spLocks noChangeArrowheads="1"/>
          </p:cNvSpPr>
          <p:nvPr/>
        </p:nvSpPr>
        <p:spPr bwMode="auto">
          <a:xfrm>
            <a:off x="6445776" y="3793176"/>
            <a:ext cx="25558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600" b="1">
                <a:solidFill>
                  <a:schemeClr val="tx1"/>
                </a:solidFill>
                <a:latin typeface="Arial" panose="020B0604020202020204" pitchFamily="34" charset="0"/>
              </a:rPr>
              <a:t>pěstování  zeleniny,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600" b="1">
                <a:solidFill>
                  <a:schemeClr val="tx1"/>
                </a:solidFill>
                <a:latin typeface="Arial" panose="020B0604020202020204" pitchFamily="34" charset="0"/>
              </a:rPr>
              <a:t>chov mléčného skotu </a:t>
            </a:r>
          </a:p>
        </p:txBody>
      </p:sp>
      <p:sp>
        <p:nvSpPr>
          <p:cNvPr id="15" name="TextovéPole 13"/>
          <p:cNvSpPr txBox="1">
            <a:spLocks noChangeArrowheads="1"/>
          </p:cNvSpPr>
          <p:nvPr/>
        </p:nvSpPr>
        <p:spPr bwMode="auto">
          <a:xfrm>
            <a:off x="6482288" y="4369440"/>
            <a:ext cx="25558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600" b="1">
                <a:solidFill>
                  <a:schemeClr val="tx1"/>
                </a:solidFill>
                <a:latin typeface="Arial" panose="020B0604020202020204" pitchFamily="34" charset="0"/>
              </a:rPr>
              <a:t>lesy  s těžbou dřeva</a:t>
            </a:r>
          </a:p>
        </p:txBody>
      </p:sp>
      <p:sp>
        <p:nvSpPr>
          <p:cNvPr id="16" name="TextovéPole 14"/>
          <p:cNvSpPr txBox="1">
            <a:spLocks noChangeArrowheads="1"/>
          </p:cNvSpPr>
          <p:nvPr/>
        </p:nvSpPr>
        <p:spPr bwMode="auto">
          <a:xfrm>
            <a:off x="6445776" y="4679001"/>
            <a:ext cx="25558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600" b="1" dirty="0">
                <a:solidFill>
                  <a:schemeClr val="tx1"/>
                </a:solidFill>
                <a:latin typeface="Arial" panose="020B0604020202020204" pitchFamily="34" charset="0"/>
              </a:rPr>
              <a:t>pěstování  obilí</a:t>
            </a:r>
          </a:p>
        </p:txBody>
      </p:sp>
      <p:sp>
        <p:nvSpPr>
          <p:cNvPr id="17" name="TextovéPole 15"/>
          <p:cNvSpPr txBox="1">
            <a:spLocks noChangeArrowheads="1"/>
          </p:cNvSpPr>
          <p:nvPr/>
        </p:nvSpPr>
        <p:spPr bwMode="auto">
          <a:xfrm>
            <a:off x="6445776" y="5039365"/>
            <a:ext cx="25558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600" b="1">
                <a:solidFill>
                  <a:schemeClr val="tx1"/>
                </a:solidFill>
                <a:latin typeface="Arial" panose="020B0604020202020204" pitchFamily="34" charset="0"/>
              </a:rPr>
              <a:t>chov dobytka na maso</a:t>
            </a:r>
          </a:p>
        </p:txBody>
      </p:sp>
      <p:sp>
        <p:nvSpPr>
          <p:cNvPr id="18" name="TextovéPole 16"/>
          <p:cNvSpPr txBox="1">
            <a:spLocks noChangeArrowheads="1"/>
          </p:cNvSpPr>
          <p:nvPr/>
        </p:nvSpPr>
        <p:spPr bwMode="auto">
          <a:xfrm>
            <a:off x="6445776" y="5441001"/>
            <a:ext cx="2555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600" b="1">
                <a:solidFill>
                  <a:schemeClr val="tx1"/>
                </a:solidFill>
                <a:latin typeface="Arial" panose="020B0604020202020204" pitchFamily="34" charset="0"/>
              </a:rPr>
              <a:t>zemědělsky nevyužívaný prostor</a:t>
            </a:r>
          </a:p>
        </p:txBody>
      </p:sp>
    </p:spTree>
    <p:extLst>
      <p:ext uri="{BB962C8B-B14F-4D97-AF65-F5344CB8AC3E}">
        <p14:creationId xmlns:p14="http://schemas.microsoft.com/office/powerpoint/2010/main" val="3311255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Historie a vývoj GZ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Pojem </a:t>
            </a:r>
            <a:r>
              <a:rPr lang="cs-CZ" altLang="cs-CZ" sz="2400" b="1" dirty="0"/>
              <a:t>agrární geografie </a:t>
            </a:r>
            <a:r>
              <a:rPr lang="cs-CZ" altLang="cs-CZ" sz="2400" dirty="0"/>
              <a:t>– geografický sjezd, Antverpy 1871.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b="1" dirty="0"/>
              <a:t>W. Götz</a:t>
            </a:r>
            <a:r>
              <a:rPr lang="cs-CZ" altLang="cs-CZ" sz="2400" dirty="0"/>
              <a:t> (1881) – německý geograf, vymezil </a:t>
            </a:r>
            <a:r>
              <a:rPr lang="cs-CZ" altLang="cs-CZ" sz="2400" b="1" dirty="0"/>
              <a:t>předmět oboru </a:t>
            </a:r>
            <a:r>
              <a:rPr lang="cs-CZ" altLang="cs-CZ" sz="2400" dirty="0"/>
              <a:t>geografie zemědělství – </a:t>
            </a:r>
            <a:r>
              <a:rPr lang="cs-CZ" altLang="cs-CZ" sz="2400" u="sng" dirty="0"/>
              <a:t>rozmístění</a:t>
            </a:r>
            <a:r>
              <a:rPr lang="cs-CZ" altLang="cs-CZ" sz="2400" dirty="0"/>
              <a:t> zemědělské výroby.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První přednášky z geografie zemědělství – F. Heiderich na univerzitě v Mödlingu u Vídně (1894).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První učebnice GZ – </a:t>
            </a:r>
            <a:r>
              <a:rPr lang="cs-CZ" altLang="cs-CZ" sz="2400" b="1" dirty="0"/>
              <a:t>J. P. du Grenédan </a:t>
            </a:r>
            <a:r>
              <a:rPr lang="cs-CZ" altLang="cs-CZ" sz="2400" dirty="0"/>
              <a:t>(1903).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839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Definice geografie zemědělství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sz="2400" b="1" dirty="0"/>
              <a:t>H. Bernhard (1915):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sz="2400" dirty="0"/>
              <a:t>Úkolem geografie zemědělství je </a:t>
            </a:r>
            <a:r>
              <a:rPr lang="cs-CZ" sz="2400" b="1" dirty="0"/>
              <a:t>zobrazovat podmínky</a:t>
            </a:r>
            <a:r>
              <a:rPr lang="cs-CZ" sz="2400" dirty="0"/>
              <a:t> zemědělství podle místa </a:t>
            </a:r>
            <a:br>
              <a:rPr lang="cs-CZ" sz="2400" dirty="0"/>
            </a:br>
            <a:r>
              <a:rPr lang="cs-CZ" sz="2400" dirty="0"/>
              <a:t>a </a:t>
            </a:r>
            <a:r>
              <a:rPr lang="cs-CZ" sz="2400" b="1" dirty="0"/>
              <a:t>objasňovat</a:t>
            </a:r>
            <a:r>
              <a:rPr lang="cs-CZ" sz="2400" dirty="0"/>
              <a:t> je společně s různými přírodními, hospodářskými a kulturními podmínkami. 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endParaRPr lang="cs-CZ" sz="2400" dirty="0"/>
          </a:p>
          <a:p>
            <a:pPr marL="0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sz="2400" b="1" dirty="0"/>
              <a:t>H. Brunhes (1927): 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sz="2400" dirty="0"/>
              <a:t>Geografie zemědělství je částí geografické vědy, která se zabývá </a:t>
            </a:r>
            <a:r>
              <a:rPr lang="cs-CZ" sz="2400" b="1" dirty="0"/>
              <a:t>studiem venkovského života</a:t>
            </a:r>
            <a:r>
              <a:rPr lang="cs-CZ" sz="2400" dirty="0"/>
              <a:t> a zkoumá spojení mezi různými formami zemědělství </a:t>
            </a:r>
            <a:br>
              <a:rPr lang="cs-CZ" sz="2400" dirty="0"/>
            </a:br>
            <a:r>
              <a:rPr lang="cs-CZ" sz="2400" dirty="0"/>
              <a:t>a prostředí, ve kterém se rozvíjí.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920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Definice geografie zemědělství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  <a:defRPr/>
            </a:pPr>
            <a:r>
              <a:rPr lang="cs-CZ" sz="2400" b="1" dirty="0"/>
              <a:t>L. </a:t>
            </a:r>
            <a:r>
              <a:rPr lang="cs-CZ" sz="2400" b="1" dirty="0" err="1"/>
              <a:t>Symons</a:t>
            </a:r>
            <a:r>
              <a:rPr lang="cs-CZ" sz="2400" b="1" dirty="0"/>
              <a:t> (1968): 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dirty="0"/>
              <a:t>Hlavní předmět studia geografie zemědělství různé </a:t>
            </a:r>
            <a:r>
              <a:rPr lang="cs-CZ" sz="2400" b="1" dirty="0"/>
              <a:t>modely lidské práce</a:t>
            </a:r>
            <a:r>
              <a:rPr lang="cs-CZ" sz="2400" dirty="0"/>
              <a:t> na půdě. </a:t>
            </a: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  <a:defRPr/>
            </a:pPr>
            <a:r>
              <a:rPr lang="cs-CZ" sz="2400" b="1" dirty="0"/>
              <a:t>J. </a:t>
            </a:r>
            <a:r>
              <a:rPr lang="cs-CZ" sz="2400" b="1" dirty="0" err="1"/>
              <a:t>Demek</a:t>
            </a:r>
            <a:r>
              <a:rPr lang="cs-CZ" sz="2400" b="1" dirty="0"/>
              <a:t> ( 1979):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dirty="0"/>
              <a:t>Geografie zemědělství se zabývá zákonitostmi </a:t>
            </a:r>
            <a:r>
              <a:rPr lang="cs-CZ" sz="2400" b="1" dirty="0"/>
              <a:t>rozmístění</a:t>
            </a:r>
            <a:r>
              <a:rPr lang="cs-CZ" sz="2400" dirty="0"/>
              <a:t> zemědělství.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dirty="0"/>
              <a:t>Předmětem studia je zemědělská výroba, a to zejména její rozmístění, na základě jejich jednotlivých forem, zaměření, </a:t>
            </a:r>
            <a:r>
              <a:rPr lang="cs-CZ" sz="2400" b="1" dirty="0"/>
              <a:t>struktury</a:t>
            </a:r>
            <a:r>
              <a:rPr lang="cs-CZ" sz="2400" dirty="0"/>
              <a:t>, intenzity, apod. </a:t>
            </a: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  <a:defRPr/>
            </a:pPr>
            <a:r>
              <a:rPr lang="cs-CZ" sz="2400" b="1" dirty="0"/>
              <a:t>A. </a:t>
            </a:r>
            <a:r>
              <a:rPr lang="cs-CZ" sz="2400" b="1" dirty="0" err="1"/>
              <a:t>Rakitnikov</a:t>
            </a:r>
            <a:r>
              <a:rPr lang="cs-CZ" sz="2400" b="1" dirty="0"/>
              <a:t> (1970):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dirty="0"/>
              <a:t>Geografie zemědělství se zabývá studiem druhů a výsledků </a:t>
            </a:r>
            <a:r>
              <a:rPr lang="cs-CZ" sz="2400" b="1" dirty="0"/>
              <a:t>využití půdy</a:t>
            </a:r>
            <a:r>
              <a:rPr lang="cs-CZ" sz="2400" dirty="0"/>
              <a:t> systémem rostlinné a živočišné výroby, v jejich vztahu ke způsobu hospodaření, faktorům </a:t>
            </a:r>
            <a:r>
              <a:rPr lang="cs-CZ" sz="2400" b="1" dirty="0"/>
              <a:t>přírodního prostředí</a:t>
            </a:r>
            <a:r>
              <a:rPr lang="cs-CZ" sz="2400" dirty="0"/>
              <a:t>, obyvatelstvu a jeho způsobům výroby a ostatním hospodářským odvětvím.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418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Myšlenkové směry a teorie GZ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  <a:defRPr/>
            </a:pPr>
            <a:r>
              <a:rPr lang="cs-CZ" sz="2400" b="1" dirty="0"/>
              <a:t>Geografické základy: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b="1" dirty="0"/>
              <a:t>A. Humboldt </a:t>
            </a:r>
            <a:r>
              <a:rPr lang="cs-CZ" sz="2400" dirty="0"/>
              <a:t>(1805-1811) – prostorové rozmístění pěstování plodin.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b="1" dirty="0"/>
              <a:t>K. Ritter </a:t>
            </a:r>
            <a:r>
              <a:rPr lang="cs-CZ" sz="2400" dirty="0"/>
              <a:t>(Německo) a </a:t>
            </a:r>
            <a:r>
              <a:rPr lang="cs-CZ" sz="2400" b="1" dirty="0"/>
              <a:t>H. Nicolet </a:t>
            </a:r>
            <a:r>
              <a:rPr lang="cs-CZ" sz="2400" dirty="0"/>
              <a:t>(Francie).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b="1" dirty="0"/>
              <a:t>E. Hahn </a:t>
            </a:r>
            <a:r>
              <a:rPr lang="cs-CZ" sz="2400" dirty="0"/>
              <a:t>(Německo) – jeho práce jsou podkladem pro „agrární geografii“.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b="1" dirty="0"/>
              <a:t>A. Hettner </a:t>
            </a:r>
            <a:r>
              <a:rPr lang="cs-CZ" sz="2400" dirty="0"/>
              <a:t>– společně s E. Hahnem věnovali ve svých pracích pozornost i historii vzniku a šíření zemědělství a závislosti zemědělství na přírodních podmínkách.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b="1" dirty="0"/>
              <a:t>O. Baker</a:t>
            </a:r>
            <a:r>
              <a:rPr lang="cs-CZ" sz="2400" dirty="0"/>
              <a:t> a </a:t>
            </a:r>
            <a:r>
              <a:rPr lang="cs-CZ" sz="2400" b="1" dirty="0"/>
              <a:t>V. Finch </a:t>
            </a:r>
            <a:r>
              <a:rPr lang="cs-CZ" sz="2400" dirty="0"/>
              <a:t>(USA) – základ především tzv. regionálního směru v geografii zemědělství.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b="1" dirty="0"/>
              <a:t>R. Bernard </a:t>
            </a:r>
            <a:r>
              <a:rPr lang="cs-CZ" sz="2400" dirty="0"/>
              <a:t>(Německo) – důraz kladen </a:t>
            </a:r>
            <a:r>
              <a:rPr lang="cs-CZ" sz="2400" b="1" dirty="0"/>
              <a:t>na závislost zemědělství</a:t>
            </a:r>
            <a:r>
              <a:rPr lang="cs-CZ" sz="2400" dirty="0"/>
              <a:t> nejen na přírodních podmínkách, ale i na kulturních a hospodářských podmínkách.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176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Myšlenkové směry a teorie GZ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cs-CZ" sz="2400" dirty="0"/>
              <a:t>18. a 19. století – </a:t>
            </a:r>
            <a:r>
              <a:rPr lang="cs-CZ" sz="2400" b="1" dirty="0"/>
              <a:t>shromažďování poznatků o nově objevených regionech </a:t>
            </a:r>
            <a:br>
              <a:rPr lang="cs-CZ" sz="2400" b="1" dirty="0"/>
            </a:br>
            <a:r>
              <a:rPr lang="cs-CZ" sz="2400" dirty="0">
                <a:sym typeface="Wingdings" panose="05000000000000000000" pitchFamily="2" charset="2"/>
              </a:rPr>
              <a:t></a:t>
            </a:r>
            <a:r>
              <a:rPr lang="cs-CZ" sz="2400" dirty="0"/>
              <a:t> analýza výrobních sil.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endParaRPr lang="cs-CZ" sz="2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cs-CZ" sz="2400" b="1" dirty="0"/>
              <a:t>Ekonomické teorie: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cs-CZ" sz="2400" b="1" dirty="0"/>
              <a:t>A. Thaer </a:t>
            </a:r>
            <a:r>
              <a:rPr lang="cs-CZ" sz="2400" dirty="0"/>
              <a:t>(1806) podrobně rozdělil hospodářství </a:t>
            </a:r>
            <a:r>
              <a:rPr lang="cs-CZ" sz="2400" dirty="0">
                <a:sym typeface="Wingdings" panose="05000000000000000000" pitchFamily="2" charset="2"/>
              </a:rPr>
              <a:t></a:t>
            </a:r>
            <a:r>
              <a:rPr lang="cs-CZ" sz="2400" dirty="0"/>
              <a:t> základy ekonomiky zemědělství.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cs-CZ" sz="2400" b="1" dirty="0"/>
              <a:t>A. Smith, D. Ricardo </a:t>
            </a:r>
            <a:r>
              <a:rPr lang="cs-CZ" sz="2400" dirty="0"/>
              <a:t>(Anglie) – teorie o pozemkové rentě (cena placená za využívání půdy).</a:t>
            </a:r>
          </a:p>
          <a:p>
            <a:pPr>
              <a:lnSpc>
                <a:spcPct val="100000"/>
              </a:lnSpc>
              <a:spcBef>
                <a:spcPts val="600"/>
              </a:spcBef>
              <a:defRPr/>
            </a:pPr>
            <a:r>
              <a:rPr lang="cs-CZ" sz="2400" b="1" dirty="0"/>
              <a:t>T. R. Malthus </a:t>
            </a:r>
            <a:r>
              <a:rPr lang="cs-CZ" sz="2400" dirty="0"/>
              <a:t>– teorie o vztahu mezi vývojem produkce potravin a vztah k růstu počtu obyvatelstva.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defRPr/>
            </a:pPr>
            <a:r>
              <a:rPr lang="cs-CZ" dirty="0"/>
              <a:t>S</a:t>
            </a:r>
            <a:r>
              <a:rPr lang="pt-BR" dirty="0"/>
              <a:t>pis </a:t>
            </a:r>
            <a:r>
              <a:rPr lang="pt-BR" i="1" dirty="0"/>
              <a:t>Esej o principu populace</a:t>
            </a:r>
            <a:r>
              <a:rPr lang="cs-CZ" dirty="0"/>
              <a:t> – podmínky obživy rostou lineárně (aritmeticky), zatímco populace roste geometricky.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defRPr/>
            </a:pPr>
            <a:r>
              <a:rPr lang="cs-CZ" dirty="0"/>
              <a:t>Byl považován za ekonoma ponuré budoucnosti.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4469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Myšlenkové směry a teorie GZ (3)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sz="2400" dirty="0"/>
              <a:t>Druhá polovina 19. století – využívání statistických údajů o pěstování plodin a chovu dobytka.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sz="2400" b="1" dirty="0"/>
              <a:t>E. Hahn </a:t>
            </a:r>
            <a:r>
              <a:rPr lang="cs-CZ" sz="2400" dirty="0"/>
              <a:t>(Německo) – práce Die </a:t>
            </a:r>
            <a:r>
              <a:rPr lang="cs-CZ" sz="2400" dirty="0" err="1"/>
              <a:t>Wirtschaftformen</a:t>
            </a:r>
            <a:r>
              <a:rPr lang="cs-CZ" sz="2400" dirty="0"/>
              <a:t> der </a:t>
            </a:r>
            <a:r>
              <a:rPr lang="cs-CZ" sz="2400" dirty="0" err="1"/>
              <a:t>Erde</a:t>
            </a:r>
            <a:r>
              <a:rPr lang="cs-CZ" sz="2400" dirty="0"/>
              <a:t> (1892) je podkladem pro „</a:t>
            </a:r>
            <a:r>
              <a:rPr lang="cs-CZ" sz="2400" b="1" dirty="0"/>
              <a:t>agrární geografii“</a:t>
            </a:r>
            <a:r>
              <a:rPr lang="cs-CZ" sz="2400" dirty="0"/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sz="2400" b="1" dirty="0"/>
              <a:t>T. Engelbrecht </a:t>
            </a:r>
            <a:r>
              <a:rPr lang="cs-CZ" sz="2400" dirty="0"/>
              <a:t>(německý ekonom) – kartografické vyjadřování zemědělských charakteristik.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667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GZ v meziválečném období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b="1" dirty="0"/>
              <a:t>G. Chisholm </a:t>
            </a:r>
            <a:r>
              <a:rPr lang="cs-CZ" altLang="cs-CZ" sz="2400" dirty="0"/>
              <a:t>(1850-1930) – skotský geograf – A handbook of commercial geography (1889).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altLang="cs-CZ" dirty="0"/>
              <a:t>Témata – jaké komodity se vyrábí, jak se vyrábí komodity a kde jsou tyto komodity produkovány.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altLang="cs-CZ" dirty="0"/>
              <a:t>Navazoval na W. Götze.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b="1" dirty="0"/>
              <a:t>P. Hesse, A. </a:t>
            </a:r>
            <a:r>
              <a:rPr lang="cs-CZ" altLang="cs-CZ" sz="2400" b="1" dirty="0" err="1"/>
              <a:t>Lösch</a:t>
            </a:r>
            <a:r>
              <a:rPr lang="cs-CZ" altLang="cs-CZ" sz="2400" dirty="0"/>
              <a:t>,</a:t>
            </a:r>
            <a:r>
              <a:rPr lang="cs-CZ" altLang="cs-CZ" sz="2400" b="1" dirty="0"/>
              <a:t> E. </a:t>
            </a:r>
            <a:r>
              <a:rPr lang="cs-CZ" altLang="cs-CZ" sz="2400" b="1" dirty="0" err="1"/>
              <a:t>Scheu</a:t>
            </a:r>
            <a:r>
              <a:rPr lang="cs-CZ" altLang="cs-CZ" sz="2400" b="1" dirty="0"/>
              <a:t> (1928) </a:t>
            </a:r>
            <a:r>
              <a:rPr lang="cs-CZ" altLang="cs-CZ" sz="2400" dirty="0"/>
              <a:t>– vymezování zemědělských zón.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b="1" dirty="0"/>
              <a:t>L. </a:t>
            </a:r>
            <a:r>
              <a:rPr lang="cs-CZ" altLang="cs-CZ" sz="2400" b="1" dirty="0" err="1"/>
              <a:t>Stamp</a:t>
            </a:r>
            <a:r>
              <a:rPr lang="cs-CZ" altLang="cs-CZ" sz="2400" b="1" dirty="0"/>
              <a:t> </a:t>
            </a:r>
            <a:r>
              <a:rPr lang="cs-CZ" altLang="cs-CZ" sz="2400" dirty="0"/>
              <a:t>(1898–1966) – zahájil rozsáhlé průzkumy ve Velké Británii využití ploch, tj. </a:t>
            </a:r>
            <a:r>
              <a:rPr lang="cs-CZ" altLang="cs-CZ" sz="2400" dirty="0" err="1"/>
              <a:t>land</a:t>
            </a:r>
            <a:r>
              <a:rPr lang="cs-CZ" altLang="cs-CZ" sz="2400" dirty="0"/>
              <a:t>-use (1930).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62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GZ v meziválečném období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altLang="cs-CZ" sz="2400" b="1" dirty="0"/>
              <a:t>O. Baker</a:t>
            </a:r>
            <a:r>
              <a:rPr lang="cs-CZ" altLang="cs-CZ" sz="2400" dirty="0"/>
              <a:t>, </a:t>
            </a:r>
            <a:r>
              <a:rPr lang="cs-CZ" altLang="cs-CZ" sz="2400" b="1" dirty="0"/>
              <a:t>E. </a:t>
            </a:r>
            <a:r>
              <a:rPr lang="cs-CZ" altLang="cs-CZ" sz="2400" b="1" dirty="0" err="1"/>
              <a:t>Foster</a:t>
            </a:r>
            <a:r>
              <a:rPr lang="cs-CZ" altLang="cs-CZ" sz="2400" b="1" dirty="0"/>
              <a:t> </a:t>
            </a:r>
            <a:r>
              <a:rPr lang="cs-CZ" altLang="cs-CZ" sz="2400" dirty="0"/>
              <a:t>(1926) – vyčlenili v USA na 800 zemědělských oblastí.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altLang="cs-CZ" sz="2400" b="1" dirty="0"/>
              <a:t>R. </a:t>
            </a:r>
            <a:r>
              <a:rPr lang="cs-CZ" altLang="cs-CZ" sz="2400" b="1" dirty="0" err="1"/>
              <a:t>Valkenburg</a:t>
            </a:r>
            <a:r>
              <a:rPr lang="cs-CZ" altLang="cs-CZ" sz="2400" b="1" dirty="0"/>
              <a:t> </a:t>
            </a:r>
            <a:r>
              <a:rPr lang="cs-CZ" altLang="cs-CZ" sz="2400" dirty="0"/>
              <a:t>(1931) – vytvořil regiony na základě kombinace procentuálního zastoupení jednotlivých plodin.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altLang="cs-CZ" sz="2400" b="1" dirty="0"/>
              <a:t>N. Vavilov </a:t>
            </a:r>
            <a:r>
              <a:rPr lang="cs-CZ" altLang="cs-CZ" sz="2400" dirty="0"/>
              <a:t>(1887–1943) – hledal centra domestikace kulturních rostlin.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altLang="cs-CZ" sz="2400" b="1" dirty="0"/>
              <a:t>C. Sauer </a:t>
            </a:r>
            <a:r>
              <a:rPr lang="cs-CZ" altLang="cs-CZ" sz="2400" dirty="0"/>
              <a:t>(1889–1975) (univerzita v </a:t>
            </a:r>
            <a:r>
              <a:rPr lang="cs-CZ" altLang="cs-CZ" sz="2400" dirty="0" err="1"/>
              <a:t>Berkeley</a:t>
            </a:r>
            <a:r>
              <a:rPr lang="cs-CZ" altLang="cs-CZ" sz="2400" dirty="0"/>
              <a:t>)</a:t>
            </a:r>
            <a:r>
              <a:rPr lang="cs-CZ" altLang="cs-CZ" sz="2400" b="1" dirty="0"/>
              <a:t>:</a:t>
            </a:r>
            <a:endParaRPr lang="cs-CZ" altLang="cs-CZ" sz="2400" dirty="0"/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altLang="cs-CZ" i="1" dirty="0" err="1"/>
              <a:t>Agricultural</a:t>
            </a:r>
            <a:r>
              <a:rPr lang="cs-CZ" altLang="cs-CZ" i="1" dirty="0"/>
              <a:t> </a:t>
            </a:r>
            <a:r>
              <a:rPr lang="cs-CZ" altLang="cs-CZ" i="1" dirty="0" err="1"/>
              <a:t>origins</a:t>
            </a:r>
            <a:r>
              <a:rPr lang="cs-CZ" altLang="cs-CZ" i="1" dirty="0"/>
              <a:t> and </a:t>
            </a:r>
            <a:r>
              <a:rPr lang="cs-CZ" altLang="cs-CZ" i="1" dirty="0" err="1"/>
              <a:t>dispersals</a:t>
            </a:r>
            <a:r>
              <a:rPr lang="cs-CZ" altLang="cs-CZ" dirty="0"/>
              <a:t> (1952) – domestikace rostlin a živočichů, hlavní oblasti domestikace a následné šíření zemědělství.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altLang="cs-CZ" dirty="0"/>
              <a:t>Použité archeologické a etnografické důkazy, původ pěstování je spíše ve vyšších polohách než v říčních údolích. 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altLang="cs-CZ" dirty="0"/>
              <a:t>Domestikace prvních zvířat – psi, prasata.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525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GZ po 2. sv. válce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dirty="0"/>
              <a:t>Teorie v závislosti na nedostatku potravin.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b="1" dirty="0"/>
              <a:t>P. George </a:t>
            </a:r>
            <a:r>
              <a:rPr lang="cs-CZ" sz="2400" dirty="0"/>
              <a:t>(1946), </a:t>
            </a:r>
            <a:r>
              <a:rPr lang="cs-CZ" sz="2400" b="1" dirty="0"/>
              <a:t>M. </a:t>
            </a:r>
            <a:r>
              <a:rPr lang="cs-CZ" sz="2400" b="1" dirty="0" err="1"/>
              <a:t>Sorre</a:t>
            </a:r>
            <a:r>
              <a:rPr lang="cs-CZ" sz="2400" b="1" dirty="0"/>
              <a:t> </a:t>
            </a:r>
            <a:r>
              <a:rPr lang="cs-CZ" sz="2400" dirty="0"/>
              <a:t>(1947), </a:t>
            </a:r>
            <a:r>
              <a:rPr lang="cs-CZ" sz="2400" b="1" dirty="0"/>
              <a:t>J. de Castro </a:t>
            </a:r>
            <a:r>
              <a:rPr lang="cs-CZ" sz="2400" dirty="0"/>
              <a:t>(1952) – výzkum regionální a sociální diferenciace ve výživě.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i="1" dirty="0"/>
              <a:t>Geography of Hunger</a:t>
            </a:r>
            <a:r>
              <a:rPr lang="cs-CZ" dirty="0"/>
              <a:t> – zdůrazňuje sociálně-ekonomické aspekty projevu hladu a odsuzuje geografický determinismus.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b="1" dirty="0"/>
              <a:t>Nástup výzkumů OSN a FAO </a:t>
            </a:r>
            <a:r>
              <a:rPr lang="cs-CZ" sz="2400" dirty="0"/>
              <a:t>(Food and </a:t>
            </a:r>
            <a:r>
              <a:rPr lang="cs-CZ" sz="2400" dirty="0" err="1"/>
              <a:t>Agriculture</a:t>
            </a:r>
            <a:r>
              <a:rPr lang="cs-CZ" sz="2400" dirty="0"/>
              <a:t> </a:t>
            </a:r>
            <a:r>
              <a:rPr lang="cs-CZ" sz="2400" dirty="0" err="1"/>
              <a:t>Organization</a:t>
            </a:r>
            <a:r>
              <a:rPr lang="cs-CZ" sz="2400" dirty="0"/>
              <a:t>).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b="1" dirty="0"/>
              <a:t>H. </a:t>
            </a:r>
            <a:r>
              <a:rPr lang="cs-CZ" sz="2400" b="1" dirty="0" err="1"/>
              <a:t>Boesch</a:t>
            </a:r>
            <a:r>
              <a:rPr lang="cs-CZ" sz="2400" b="1" dirty="0"/>
              <a:t> </a:t>
            </a:r>
            <a:r>
              <a:rPr lang="cs-CZ" sz="2400" dirty="0"/>
              <a:t>(1964) – geografie světového hospodářství.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dirty="0"/>
              <a:t>Zkoumá potravinové zdroje a formy využívání země.</a:t>
            </a:r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sz="2400" b="1" dirty="0"/>
              <a:t>E. </a:t>
            </a:r>
            <a:r>
              <a:rPr lang="cs-CZ" sz="2400" b="1" dirty="0" err="1"/>
              <a:t>Otremby</a:t>
            </a:r>
            <a:r>
              <a:rPr lang="cs-CZ" sz="2400" b="1" dirty="0"/>
              <a:t> </a:t>
            </a:r>
            <a:r>
              <a:rPr lang="cs-CZ" sz="2400" dirty="0"/>
              <a:t>(1960) – věnuje pozornost řadě přírodních, historických, ekonomických a geografických pojmů spjatých s geografií zemědělství.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3485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GZ v období kvantitativní revoluce (60. léta)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Využívá se bohatých statistických pramenů.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Rozvíjí se statisticko-formálních metody.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Vyhodnocují se typy a teoretické modely zemědělské výroby.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Vymezují se regiony.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Studuje se interakce zemědělské výroby a prvků přírodního prostředí.</a:t>
            </a:r>
            <a:endParaRPr lang="cs-CZ" altLang="cs-CZ" sz="2400" b="1" dirty="0"/>
          </a:p>
          <a:p>
            <a:pPr>
              <a:lnSpc>
                <a:spcPct val="100000"/>
              </a:lnSpc>
              <a:spcBef>
                <a:spcPts val="2400"/>
              </a:spcBef>
              <a:buNone/>
            </a:pPr>
            <a:r>
              <a:rPr lang="cs-CZ" altLang="cs-CZ" sz="2400" b="1" dirty="0"/>
              <a:t>Zástupci: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J. </a:t>
            </a:r>
            <a:r>
              <a:rPr lang="cs-CZ" altLang="cs-CZ" sz="2400" dirty="0" err="1"/>
              <a:t>Henshall</a:t>
            </a:r>
            <a:r>
              <a:rPr lang="cs-CZ" altLang="cs-CZ" sz="2400" dirty="0"/>
              <a:t> (1967), D. </a:t>
            </a:r>
            <a:r>
              <a:rPr lang="cs-CZ" altLang="cs-CZ" sz="2400" dirty="0" err="1"/>
              <a:t>Harwey</a:t>
            </a:r>
            <a:r>
              <a:rPr lang="cs-CZ" altLang="cs-CZ" sz="2400" dirty="0"/>
              <a:t> (1966), R .</a:t>
            </a:r>
            <a:r>
              <a:rPr lang="cs-CZ" altLang="cs-CZ" sz="2400" dirty="0" err="1"/>
              <a:t>Chorley</a:t>
            </a:r>
            <a:r>
              <a:rPr lang="cs-CZ" altLang="cs-CZ" sz="2400" dirty="0"/>
              <a:t> a P. </a:t>
            </a:r>
            <a:r>
              <a:rPr lang="cs-CZ" altLang="cs-CZ" sz="2400" dirty="0" err="1"/>
              <a:t>Haggett</a:t>
            </a:r>
            <a:r>
              <a:rPr lang="cs-CZ" altLang="cs-CZ" sz="2400" dirty="0"/>
              <a:t> (1967), P. George (1962), H. Gregor (1970), D. </a:t>
            </a:r>
            <a:r>
              <a:rPr lang="cs-CZ" altLang="cs-CZ" sz="2400" dirty="0" err="1"/>
              <a:t>Grigg</a:t>
            </a:r>
            <a:r>
              <a:rPr lang="cs-CZ" altLang="cs-CZ" sz="2400" dirty="0"/>
              <a:t> (1974), L. </a:t>
            </a:r>
            <a:r>
              <a:rPr lang="cs-CZ" altLang="cs-CZ" sz="2400" dirty="0" err="1"/>
              <a:t>Symons</a:t>
            </a:r>
            <a:r>
              <a:rPr lang="cs-CZ" altLang="cs-CZ" sz="2400" dirty="0"/>
              <a:t> ( 1968), G. </a:t>
            </a:r>
            <a:r>
              <a:rPr lang="cs-CZ" altLang="cs-CZ" sz="2400" dirty="0" err="1"/>
              <a:t>Enyedi</a:t>
            </a:r>
            <a:r>
              <a:rPr lang="cs-CZ" altLang="cs-CZ" sz="2400" dirty="0"/>
              <a:t> (1965), </a:t>
            </a:r>
            <a:br>
              <a:rPr lang="cs-CZ" altLang="cs-CZ" sz="2400" dirty="0"/>
            </a:br>
            <a:r>
              <a:rPr lang="cs-CZ" altLang="cs-CZ" sz="2400" dirty="0"/>
              <a:t>A. </a:t>
            </a:r>
            <a:r>
              <a:rPr lang="cs-CZ" altLang="cs-CZ" sz="2400" dirty="0" err="1"/>
              <a:t>Rakitnikov</a:t>
            </a:r>
            <a:r>
              <a:rPr lang="cs-CZ" altLang="cs-CZ" sz="2400" dirty="0"/>
              <a:t> (1970), J. Kostrowicki (1973)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727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Aktivity IGU (mezinárodní geografická unie)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60. léta – studium využívání půdy (</a:t>
            </a:r>
            <a:r>
              <a:rPr lang="cs-CZ" altLang="cs-CZ" sz="2400" b="1" dirty="0"/>
              <a:t>L. </a:t>
            </a:r>
            <a:r>
              <a:rPr lang="cs-CZ" altLang="cs-CZ" sz="2400" b="1" dirty="0" err="1"/>
              <a:t>Stamp</a:t>
            </a:r>
            <a:r>
              <a:rPr lang="cs-CZ" altLang="cs-CZ" sz="2400" dirty="0"/>
              <a:t>), následně pak H. </a:t>
            </a:r>
            <a:r>
              <a:rPr lang="cs-CZ" altLang="cs-CZ" sz="2400" dirty="0" err="1"/>
              <a:t>Boesch</a:t>
            </a:r>
            <a:r>
              <a:rPr lang="cs-CZ" altLang="cs-CZ" sz="2400" dirty="0"/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Od 1964 – typologie zemědělství (</a:t>
            </a:r>
            <a:r>
              <a:rPr lang="cs-CZ" altLang="cs-CZ" sz="2400" b="1" dirty="0"/>
              <a:t>J. Kostrowicki</a:t>
            </a:r>
            <a:r>
              <a:rPr lang="cs-CZ" altLang="cs-CZ" sz="2400" dirty="0"/>
              <a:t>).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1976 – sjezd IGU v Moskvě: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altLang="cs-CZ" u="sng" dirty="0"/>
              <a:t>Vytvořeny 2 nové komise:</a:t>
            </a:r>
          </a:p>
          <a:p>
            <a:pPr lvl="2"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b="1" dirty="0"/>
              <a:t>Komise „Zemědělské produkce a světových zásob potravin“ </a:t>
            </a:r>
            <a:r>
              <a:rPr lang="cs-CZ" altLang="cs-CZ" sz="2400" dirty="0"/>
              <a:t>(předseda </a:t>
            </a:r>
            <a:br>
              <a:rPr lang="cs-CZ" altLang="cs-CZ" sz="2400" dirty="0"/>
            </a:br>
            <a:r>
              <a:rPr lang="cs-CZ" altLang="cs-CZ" sz="2400" dirty="0"/>
              <a:t>J. Kostrowicki).</a:t>
            </a:r>
          </a:p>
          <a:p>
            <a:pPr lvl="2"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b="1" dirty="0"/>
              <a:t>Komise „Vývoje venkovského prostředí“</a:t>
            </a:r>
            <a:r>
              <a:rPr lang="cs-CZ" altLang="cs-CZ" sz="2400" dirty="0"/>
              <a:t> (předseda G. </a:t>
            </a:r>
            <a:r>
              <a:rPr lang="cs-CZ" altLang="cs-CZ" sz="2400" dirty="0" err="1"/>
              <a:t>Enyedi</a:t>
            </a:r>
            <a:r>
              <a:rPr lang="cs-CZ" altLang="cs-CZ" sz="2400" dirty="0"/>
              <a:t>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2896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Aktivity IGU – 80. léta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1800"/>
              </a:spcBef>
              <a:buNone/>
              <a:defRPr/>
            </a:pPr>
            <a:r>
              <a:rPr lang="cs-CZ" altLang="cs-CZ" sz="2400" b="1" dirty="0"/>
              <a:t>Tokio 1980:</a:t>
            </a:r>
          </a:p>
          <a:p>
            <a:pPr lvl="2"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altLang="cs-CZ" sz="2400" dirty="0"/>
              <a:t>Nová komise – „Srovnávací výzkum v potravinářských systémech světa“ (předseda M. </a:t>
            </a:r>
            <a:r>
              <a:rPr lang="cs-CZ" altLang="cs-CZ" sz="2400" dirty="0" err="1"/>
              <a:t>Shafi</a:t>
            </a:r>
            <a:r>
              <a:rPr lang="cs-CZ" altLang="cs-CZ" sz="2400" dirty="0"/>
              <a:t> z Indie). </a:t>
            </a: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  <a:defRPr/>
            </a:pPr>
            <a:r>
              <a:rPr lang="cs-CZ" altLang="cs-CZ" sz="2400" b="1" dirty="0"/>
              <a:t>Paříž 1984:</a:t>
            </a:r>
          </a:p>
          <a:p>
            <a:pPr lvl="2"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altLang="cs-CZ" sz="2400" dirty="0"/>
              <a:t>Nová komise – „Měnící se zemědělské systémy“ (předseda M. </a:t>
            </a:r>
            <a:r>
              <a:rPr lang="cs-CZ" altLang="cs-CZ" sz="2400" dirty="0" err="1"/>
              <a:t>Troughton</a:t>
            </a:r>
            <a:r>
              <a:rPr lang="cs-CZ" altLang="cs-CZ" sz="2400" dirty="0"/>
              <a:t> z Kanady).</a:t>
            </a:r>
          </a:p>
          <a:p>
            <a:pPr lvl="2"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altLang="cs-CZ" sz="2400" dirty="0"/>
              <a:t>Pracovní skupina – „Dynamika systému využívání země“ (předseda R. </a:t>
            </a:r>
            <a:r>
              <a:rPr lang="cs-CZ" altLang="cs-CZ" sz="2400" dirty="0" err="1"/>
              <a:t>Hill</a:t>
            </a:r>
            <a:r>
              <a:rPr lang="cs-CZ" altLang="cs-CZ" sz="2400" dirty="0"/>
              <a:t> z Hongkongu).</a:t>
            </a:r>
          </a:p>
          <a:p>
            <a:pPr marL="0" indent="0">
              <a:lnSpc>
                <a:spcPct val="100000"/>
              </a:lnSpc>
              <a:spcBef>
                <a:spcPts val="1800"/>
              </a:spcBef>
              <a:buNone/>
              <a:defRPr/>
            </a:pPr>
            <a:r>
              <a:rPr lang="cs-CZ" altLang="cs-CZ" sz="2400" b="1" dirty="0"/>
              <a:t>Sydney 1988:</a:t>
            </a:r>
          </a:p>
          <a:p>
            <a:pPr lvl="2"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altLang="cs-CZ" sz="2400" dirty="0"/>
              <a:t>Nová komise – „Geografie zemědělství a venkovské osídlení“ (předseda </a:t>
            </a:r>
            <a:br>
              <a:rPr lang="cs-CZ" altLang="cs-CZ" sz="2400" dirty="0"/>
            </a:br>
            <a:r>
              <a:rPr lang="cs-CZ" altLang="cs-CZ" sz="2400" dirty="0"/>
              <a:t>P. </a:t>
            </a:r>
            <a:r>
              <a:rPr lang="cs-CZ" altLang="cs-CZ" sz="2400" dirty="0" err="1"/>
              <a:t>Courtney</a:t>
            </a:r>
            <a:r>
              <a:rPr lang="cs-CZ" altLang="cs-CZ" sz="2400" dirty="0"/>
              <a:t> z Austrálie).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7567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Aktivity IGU – 90. léta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2362"/>
            <a:ext cx="11019504" cy="55356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cs-CZ" altLang="cs-CZ" sz="2400" b="1" dirty="0"/>
              <a:t>Washington 1992: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defRPr/>
            </a:pPr>
            <a:r>
              <a:rPr lang="cs-CZ" altLang="cs-CZ" dirty="0"/>
              <a:t>Komise </a:t>
            </a:r>
            <a:r>
              <a:rPr lang="cs-CZ" altLang="cs-CZ" b="1" dirty="0"/>
              <a:t>„Geografie hladu a zranitelných potravinových systémů“ </a:t>
            </a:r>
            <a:r>
              <a:rPr lang="cs-CZ" altLang="cs-CZ" dirty="0"/>
              <a:t>(předseda H. </a:t>
            </a:r>
            <a:r>
              <a:rPr lang="cs-CZ" altLang="cs-CZ" dirty="0" err="1"/>
              <a:t>Bohle</a:t>
            </a:r>
            <a:r>
              <a:rPr lang="cs-CZ" altLang="cs-CZ" dirty="0"/>
              <a:t>, Německo).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defRPr/>
            </a:pPr>
            <a:r>
              <a:rPr lang="cs-CZ" altLang="cs-CZ" dirty="0"/>
              <a:t>Pracovní skupina </a:t>
            </a:r>
            <a:r>
              <a:rPr lang="cs-CZ" altLang="cs-CZ" b="1" dirty="0"/>
              <a:t>„Trvalá udržitelnost venkovských systémů“ </a:t>
            </a:r>
            <a:r>
              <a:rPr lang="cs-CZ" altLang="cs-CZ" dirty="0"/>
              <a:t>(předseda </a:t>
            </a:r>
            <a:br>
              <a:rPr lang="cs-CZ" altLang="cs-CZ" dirty="0"/>
            </a:br>
            <a:r>
              <a:rPr lang="cs-CZ" altLang="cs-CZ" dirty="0"/>
              <a:t>I. </a:t>
            </a:r>
            <a:r>
              <a:rPr lang="cs-CZ" altLang="cs-CZ" dirty="0" err="1"/>
              <a:t>Bowler</a:t>
            </a:r>
            <a:r>
              <a:rPr lang="cs-CZ" altLang="cs-CZ" dirty="0"/>
              <a:t>, Velká Británie).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cs-CZ" altLang="cs-CZ" sz="2400" b="1" dirty="0"/>
              <a:t>Haag 1996: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defRPr/>
            </a:pPr>
            <a:r>
              <a:rPr lang="cs-CZ" altLang="cs-CZ" dirty="0"/>
              <a:t>Pokračuje činnost komisí z Washingtonu.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defRPr/>
            </a:pPr>
            <a:r>
              <a:rPr lang="cs-CZ" altLang="cs-CZ" sz="2400" b="1" dirty="0"/>
              <a:t>Soul 2000: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defRPr/>
            </a:pPr>
            <a:r>
              <a:rPr lang="cs-CZ" altLang="cs-CZ" sz="2400" dirty="0"/>
              <a:t>Komise </a:t>
            </a:r>
            <a:r>
              <a:rPr lang="cs-CZ" altLang="cs-CZ" sz="2400" b="1" dirty="0"/>
              <a:t>„Změny využití a pokryvu ploch“ </a:t>
            </a:r>
            <a:r>
              <a:rPr lang="cs-CZ" altLang="cs-CZ" sz="2400" dirty="0"/>
              <a:t>(předseda A. </a:t>
            </a:r>
            <a:r>
              <a:rPr lang="cs-CZ" altLang="cs-CZ" sz="2400" dirty="0" err="1"/>
              <a:t>Mather</a:t>
            </a:r>
            <a:r>
              <a:rPr lang="cs-CZ" altLang="cs-CZ" sz="2400" dirty="0"/>
              <a:t>, Velká Británie). 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defRPr/>
            </a:pPr>
            <a:r>
              <a:rPr lang="cs-CZ" altLang="cs-CZ" sz="2400" dirty="0"/>
              <a:t>Komise </a:t>
            </a:r>
            <a:r>
              <a:rPr lang="cs-CZ" altLang="cs-CZ" sz="2400" b="1" dirty="0"/>
              <a:t>„Trvale udržitelný rozvoj a venkovské systémy“ </a:t>
            </a:r>
            <a:r>
              <a:rPr lang="cs-CZ" altLang="cs-CZ" sz="2400" dirty="0"/>
              <a:t>(předseda C. </a:t>
            </a:r>
            <a:r>
              <a:rPr lang="cs-CZ" altLang="cs-CZ" sz="2400" dirty="0" err="1"/>
              <a:t>Bryant</a:t>
            </a:r>
            <a:r>
              <a:rPr lang="cs-CZ" altLang="cs-CZ" sz="2400" dirty="0"/>
              <a:t> z Kanady).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defRPr/>
            </a:pPr>
            <a:r>
              <a:rPr lang="cs-CZ" altLang="cs-CZ" sz="2400" dirty="0"/>
              <a:t>Komise </a:t>
            </a:r>
            <a:r>
              <a:rPr lang="cs-CZ" altLang="cs-CZ" sz="2400" b="1" dirty="0"/>
              <a:t>„Geografie hladu a zranitelných potravinových systémů“</a:t>
            </a:r>
            <a:r>
              <a:rPr lang="cs-CZ" altLang="cs-CZ" sz="2400" dirty="0"/>
              <a:t> (předseda </a:t>
            </a:r>
            <a:br>
              <a:rPr lang="cs-CZ" altLang="cs-CZ" sz="2400" dirty="0"/>
            </a:br>
            <a:r>
              <a:rPr lang="cs-CZ" altLang="cs-CZ" sz="2400" dirty="0"/>
              <a:t>E. </a:t>
            </a:r>
            <a:r>
              <a:rPr lang="cs-CZ" altLang="cs-CZ" sz="2400" dirty="0" err="1"/>
              <a:t>Downing</a:t>
            </a:r>
            <a:r>
              <a:rPr lang="cs-CZ" altLang="cs-CZ" sz="2400" dirty="0"/>
              <a:t>, Velká Británie).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5763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Aktivity IGU po roce 2000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lvl="1" indent="-230400">
              <a:lnSpc>
                <a:spcPct val="100000"/>
              </a:lnSpc>
              <a:spcBef>
                <a:spcPts val="2400"/>
              </a:spcBef>
            </a:pPr>
            <a:r>
              <a:rPr lang="en-US" altLang="cs-CZ" dirty="0"/>
              <a:t>Commission on </a:t>
            </a:r>
            <a:r>
              <a:rPr lang="cs-CZ" altLang="cs-CZ" b="1" dirty="0"/>
              <a:t>„</a:t>
            </a:r>
            <a:r>
              <a:rPr lang="en-US" altLang="cs-CZ" b="1" dirty="0"/>
              <a:t>Land Use and Land Cover Change</a:t>
            </a:r>
            <a:r>
              <a:rPr lang="cs-CZ" altLang="cs-CZ" b="1" dirty="0"/>
              <a:t>“</a:t>
            </a:r>
            <a:r>
              <a:rPr lang="en-US" altLang="cs-CZ" b="1" dirty="0"/>
              <a:t> </a:t>
            </a:r>
            <a:r>
              <a:rPr lang="cs-CZ" altLang="cs-CZ" dirty="0"/>
              <a:t>(předseda Ivan Bičík, Česko).</a:t>
            </a:r>
          </a:p>
          <a:p>
            <a:pPr marL="230400" lvl="1" indent="-230400">
              <a:lnSpc>
                <a:spcPct val="100000"/>
              </a:lnSpc>
              <a:spcBef>
                <a:spcPts val="2400"/>
              </a:spcBef>
            </a:pPr>
            <a:r>
              <a:rPr lang="en-US" altLang="cs-CZ" dirty="0"/>
              <a:t>Commission </a:t>
            </a:r>
            <a:r>
              <a:rPr lang="cs-CZ" altLang="cs-CZ" dirty="0"/>
              <a:t>o</a:t>
            </a:r>
            <a:r>
              <a:rPr lang="en-US" altLang="cs-CZ" dirty="0"/>
              <a:t>n </a:t>
            </a:r>
            <a:r>
              <a:rPr lang="cs-CZ" altLang="cs-CZ" dirty="0"/>
              <a:t>t</a:t>
            </a:r>
            <a:r>
              <a:rPr lang="en-US" altLang="cs-CZ" dirty="0"/>
              <a:t>he </a:t>
            </a:r>
            <a:r>
              <a:rPr lang="cs-CZ" altLang="cs-CZ" b="1" dirty="0"/>
              <a:t>„</a:t>
            </a:r>
            <a:r>
              <a:rPr lang="en-US" altLang="cs-CZ" b="1" dirty="0"/>
              <a:t>Sustainability </a:t>
            </a:r>
            <a:r>
              <a:rPr lang="cs-CZ" altLang="cs-CZ" b="1" dirty="0"/>
              <a:t>o</a:t>
            </a:r>
            <a:r>
              <a:rPr lang="en-US" altLang="cs-CZ" b="1" dirty="0"/>
              <a:t>f Rural Systems</a:t>
            </a:r>
            <a:r>
              <a:rPr lang="cs-CZ" altLang="cs-CZ" b="1" dirty="0"/>
              <a:t>“</a:t>
            </a:r>
            <a:r>
              <a:rPr lang="en-US" altLang="cs-CZ" b="1" dirty="0"/>
              <a:t> </a:t>
            </a:r>
            <a:r>
              <a:rPr lang="cs-CZ" altLang="cs-CZ" dirty="0"/>
              <a:t>(předseda </a:t>
            </a:r>
            <a:r>
              <a:rPr lang="pt-BR" altLang="cs-CZ" dirty="0"/>
              <a:t>Ana Maria Viegas Firmino</a:t>
            </a:r>
            <a:r>
              <a:rPr lang="cs-CZ" altLang="cs-CZ" dirty="0"/>
              <a:t>,</a:t>
            </a:r>
            <a:r>
              <a:rPr lang="pt-BR" altLang="cs-CZ" dirty="0"/>
              <a:t> Portugal</a:t>
            </a:r>
            <a:r>
              <a:rPr lang="cs-CZ" altLang="cs-CZ" dirty="0"/>
              <a:t>).</a:t>
            </a:r>
          </a:p>
          <a:p>
            <a:pPr marL="230400" lvl="1" indent="-230400">
              <a:lnSpc>
                <a:spcPct val="100000"/>
              </a:lnSpc>
              <a:spcBef>
                <a:spcPts val="2400"/>
              </a:spcBef>
            </a:pPr>
            <a:r>
              <a:rPr lang="en-US" altLang="cs-CZ" dirty="0"/>
              <a:t>Commission </a:t>
            </a:r>
            <a:r>
              <a:rPr lang="cs-CZ" altLang="cs-CZ" dirty="0"/>
              <a:t>o</a:t>
            </a:r>
            <a:r>
              <a:rPr lang="en-US" altLang="cs-CZ" dirty="0"/>
              <a:t>n </a:t>
            </a:r>
            <a:r>
              <a:rPr lang="cs-CZ" altLang="cs-CZ" b="1" dirty="0"/>
              <a:t>„</a:t>
            </a:r>
            <a:r>
              <a:rPr lang="en-US" altLang="cs-CZ" b="1" dirty="0"/>
              <a:t>Land Degradation </a:t>
            </a:r>
            <a:r>
              <a:rPr lang="cs-CZ" altLang="cs-CZ" b="1" dirty="0"/>
              <a:t>a</a:t>
            </a:r>
            <a:r>
              <a:rPr lang="en-US" altLang="cs-CZ" b="1" dirty="0" err="1"/>
              <a:t>nd</a:t>
            </a:r>
            <a:r>
              <a:rPr lang="en-US" altLang="cs-CZ" b="1" dirty="0"/>
              <a:t> Desertification</a:t>
            </a:r>
            <a:r>
              <a:rPr lang="cs-CZ" altLang="cs-CZ" b="1" dirty="0"/>
              <a:t>“</a:t>
            </a:r>
            <a:r>
              <a:rPr lang="en-US" altLang="cs-CZ" b="1" dirty="0"/>
              <a:t> </a:t>
            </a:r>
            <a:r>
              <a:rPr lang="cs-CZ" altLang="cs-CZ" dirty="0"/>
              <a:t>(předseda </a:t>
            </a:r>
            <a:r>
              <a:rPr lang="en-US" altLang="cs-CZ" dirty="0"/>
              <a:t>Paul F. Hudson, The Netherlands</a:t>
            </a:r>
            <a:r>
              <a:rPr lang="cs-CZ" altLang="cs-CZ" dirty="0"/>
              <a:t>).</a:t>
            </a:r>
          </a:p>
          <a:p>
            <a:pPr marL="230400" lvl="1" indent="-230400">
              <a:lnSpc>
                <a:spcPct val="100000"/>
              </a:lnSpc>
              <a:spcBef>
                <a:spcPts val="2400"/>
              </a:spcBef>
            </a:pPr>
            <a:r>
              <a:rPr lang="en-US" altLang="cs-CZ" dirty="0"/>
              <a:t>Commission on </a:t>
            </a:r>
            <a:r>
              <a:rPr lang="cs-CZ" altLang="cs-CZ" b="1" dirty="0"/>
              <a:t>„</a:t>
            </a:r>
            <a:r>
              <a:rPr lang="en-US" altLang="cs-CZ" b="1" dirty="0"/>
              <a:t>Marginalization, Globalization and Regional and Local Responses</a:t>
            </a:r>
            <a:r>
              <a:rPr lang="cs-CZ" altLang="cs-CZ" b="1" dirty="0"/>
              <a:t>“</a:t>
            </a:r>
            <a:r>
              <a:rPr lang="en-US" altLang="cs-CZ" b="1" dirty="0"/>
              <a:t> </a:t>
            </a:r>
            <a:r>
              <a:rPr lang="cs-CZ" altLang="cs-CZ" dirty="0"/>
              <a:t>(předseda Stanko Pelc</a:t>
            </a:r>
            <a:r>
              <a:rPr lang="en-US" altLang="cs-CZ" dirty="0"/>
              <a:t>n, </a:t>
            </a:r>
            <a:r>
              <a:rPr lang="cs-CZ" altLang="cs-CZ" dirty="0"/>
              <a:t>Slovinsko).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52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Změny v GZ ve 2. polovině 20. století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sz="2400" b="1" dirty="0"/>
              <a:t>Zemědělství má: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sz="2400" dirty="0"/>
              <a:t>Menší význam v ekonomice států.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sz="2400" dirty="0"/>
              <a:t>Větší význam pro trvale udržitelný rozvoj.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sz="2400" b="1" dirty="0"/>
              <a:t>„Geografie potravin“ – </a:t>
            </a:r>
            <a:r>
              <a:rPr lang="cs-CZ" sz="2400" dirty="0" err="1"/>
              <a:t>Marsden</a:t>
            </a:r>
            <a:r>
              <a:rPr lang="cs-CZ" sz="2400" dirty="0"/>
              <a:t>, </a:t>
            </a:r>
            <a:r>
              <a:rPr lang="cs-CZ" sz="2400" dirty="0" err="1"/>
              <a:t>Munton</a:t>
            </a:r>
            <a:r>
              <a:rPr lang="cs-CZ" sz="2400" dirty="0"/>
              <a:t>, </a:t>
            </a:r>
            <a:r>
              <a:rPr lang="cs-CZ" sz="2400" dirty="0" err="1"/>
              <a:t>Whatmore</a:t>
            </a:r>
            <a:r>
              <a:rPr lang="cs-CZ" sz="2400" dirty="0"/>
              <a:t>, </a:t>
            </a:r>
            <a:r>
              <a:rPr lang="cs-CZ" sz="2400" dirty="0" err="1"/>
              <a:t>Little</a:t>
            </a:r>
            <a:r>
              <a:rPr lang="cs-CZ" sz="2400" dirty="0"/>
              <a:t> (1986).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endParaRPr lang="cs-CZ" sz="2400" dirty="0"/>
          </a:p>
          <a:p>
            <a:pPr marL="0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sz="2400" b="1" dirty="0"/>
              <a:t>Komplexní výzkum rurálních oblastí – geografie venkova</a:t>
            </a:r>
            <a:r>
              <a:rPr lang="cs-CZ" sz="2400" dirty="0"/>
              <a:t>.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sz="2400" dirty="0"/>
              <a:t>Spojení ekonomické geografie se sociologií (a sociální geografií).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1340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Hlavní výzkumy GZ ve světě a Česku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b="1" dirty="0"/>
              <a:t>Počátkem 90. let 20. stol. – pozornost GZ se zaměřuje na otázky studia: </a:t>
            </a:r>
          </a:p>
          <a:p>
            <a:pPr lvl="2"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Restrukturalizace zemědělství ve vztahu k novým požadavkům společnosti.</a:t>
            </a:r>
          </a:p>
          <a:p>
            <a:pPr lvl="2"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Přepracování metodiky Land Use a Land </a:t>
            </a:r>
            <a:r>
              <a:rPr lang="cs-CZ" altLang="cs-CZ" sz="2400" dirty="0" err="1"/>
              <a:t>Cover</a:t>
            </a:r>
            <a:r>
              <a:rPr lang="cs-CZ" altLang="cs-CZ" sz="2400" dirty="0"/>
              <a:t>.</a:t>
            </a:r>
          </a:p>
          <a:p>
            <a:pPr lvl="2"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Postavením státu v zemědělských změnách.</a:t>
            </a:r>
          </a:p>
          <a:p>
            <a:pPr lvl="2"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Zemědělství a zachování agro-ekosystémů.</a:t>
            </a:r>
          </a:p>
          <a:p>
            <a:pPr lvl="2"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Posílení trvale udržitelného rozvoje v zemědělství ve spojení s venkovským prostorem a rovněž otázkami potravinových zdrojů a rezerv.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707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Vývoj GZ v Česku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altLang="cs-CZ" sz="2400" dirty="0"/>
              <a:t>Poznamenán pracemi z druhé poloviny 19. století (Thaer, Schwerz, atd.).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altLang="cs-CZ" sz="2400" dirty="0"/>
              <a:t>Největší vliv na formování měly práce ze tzv. </a:t>
            </a:r>
            <a:r>
              <a:rPr lang="cs-CZ" altLang="cs-CZ" sz="2400" b="1" dirty="0"/>
              <a:t>obchodní geografie</a:t>
            </a:r>
            <a:r>
              <a:rPr lang="cs-CZ" altLang="cs-CZ" sz="2400" dirty="0"/>
              <a:t>.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cs-CZ" altLang="cs-CZ" sz="2400" dirty="0"/>
              <a:t>V. Dvorský – „Všeobecný zeměpis obchodní“ (1921 až 1924).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cs-CZ" altLang="cs-CZ" sz="2400" dirty="0"/>
              <a:t>F. </a:t>
            </a:r>
            <a:r>
              <a:rPr lang="cs-CZ" altLang="cs-CZ" sz="2400" dirty="0" err="1"/>
              <a:t>Štůla</a:t>
            </a:r>
            <a:r>
              <a:rPr lang="cs-CZ" altLang="cs-CZ" sz="2400" dirty="0"/>
              <a:t> (1922) – autor hospodářského zeměpisu.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cs-CZ" altLang="cs-CZ" sz="2400" dirty="0"/>
              <a:t>J. Hromádka (1944) – autor rozsáhlého „Všeobecného zeměpisu hospodářského a obchodního“. 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altLang="cs-CZ" sz="2400" dirty="0"/>
              <a:t>Regionalizace zemědělské výroby: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cs-CZ" altLang="cs-CZ" sz="2400" dirty="0"/>
              <a:t>V. Novák (1925) 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cs-CZ" altLang="cs-CZ" sz="2400" dirty="0"/>
              <a:t>E. Reich (1934)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cs-CZ" altLang="cs-CZ" sz="2400" dirty="0"/>
              <a:t>J. </a:t>
            </a:r>
            <a:r>
              <a:rPr lang="cs-CZ" altLang="cs-CZ" sz="2400" dirty="0" err="1"/>
              <a:t>Stocký</a:t>
            </a:r>
            <a:r>
              <a:rPr lang="cs-CZ" altLang="cs-CZ" sz="2400" dirty="0"/>
              <a:t> (1935)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108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Vývoj GZ v Čs. po roce 1945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b="1" dirty="0"/>
              <a:t>Regionalizace ČSSR:</a:t>
            </a:r>
          </a:p>
          <a:p>
            <a:pPr marL="914400" lvl="2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dirty="0"/>
              <a:t>L. </a:t>
            </a:r>
            <a:r>
              <a:rPr lang="cs-CZ" altLang="cs-CZ" sz="2400" dirty="0" err="1"/>
              <a:t>Avdějičev</a:t>
            </a:r>
            <a:r>
              <a:rPr lang="cs-CZ" altLang="cs-CZ" sz="2400" dirty="0"/>
              <a:t> (1962), A. Götz (1969), G. </a:t>
            </a:r>
            <a:r>
              <a:rPr lang="cs-CZ" altLang="cs-CZ" sz="2400" dirty="0" err="1"/>
              <a:t>Kruglová</a:t>
            </a:r>
            <a:r>
              <a:rPr lang="cs-CZ" altLang="cs-CZ" sz="2400" dirty="0"/>
              <a:t>, Z. Hoffmann (1971), </a:t>
            </a:r>
            <a:br>
              <a:rPr lang="cs-CZ" altLang="cs-CZ" sz="2400" dirty="0"/>
            </a:br>
            <a:r>
              <a:rPr lang="cs-CZ" altLang="cs-CZ" sz="2400" dirty="0"/>
              <a:t>K. </a:t>
            </a:r>
            <a:r>
              <a:rPr lang="cs-CZ" altLang="cs-CZ" sz="2400" dirty="0" err="1"/>
              <a:t>Zelenský</a:t>
            </a:r>
            <a:r>
              <a:rPr lang="cs-CZ" altLang="cs-CZ" sz="2400" dirty="0"/>
              <a:t> (1976).</a:t>
            </a:r>
          </a:p>
          <a:p>
            <a:pPr marL="0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b="1" dirty="0"/>
              <a:t>Monografické zpracování vybraných zemědělských plodin:</a:t>
            </a:r>
          </a:p>
          <a:p>
            <a:pPr marL="914400" lvl="2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dirty="0"/>
              <a:t>cukrová řepa – J. </a:t>
            </a:r>
            <a:r>
              <a:rPr lang="cs-CZ" altLang="cs-CZ" sz="2400" dirty="0" err="1"/>
              <a:t>Tarábková</a:t>
            </a:r>
            <a:r>
              <a:rPr lang="cs-CZ" altLang="cs-CZ" sz="2400" dirty="0"/>
              <a:t> (1963); vinná réva – Z. </a:t>
            </a:r>
            <a:r>
              <a:rPr lang="cs-CZ" altLang="cs-CZ" sz="2400" dirty="0" err="1"/>
              <a:t>Mocko</a:t>
            </a:r>
            <a:r>
              <a:rPr lang="cs-CZ" altLang="cs-CZ" sz="2400" dirty="0"/>
              <a:t> (1975); brambory – J. </a:t>
            </a:r>
            <a:r>
              <a:rPr lang="cs-CZ" altLang="cs-CZ" sz="2400" dirty="0" err="1"/>
              <a:t>Sabaka</a:t>
            </a:r>
            <a:r>
              <a:rPr lang="cs-CZ" altLang="cs-CZ" sz="2400" dirty="0"/>
              <a:t> (1968); chmel – J. Dvořák (1976); obiloviny – A. Věžník (1989); a další.</a:t>
            </a:r>
          </a:p>
          <a:p>
            <a:pPr marL="0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b="1" dirty="0"/>
              <a:t>Komplexní problematika geografie zemědělství:</a:t>
            </a:r>
          </a:p>
          <a:p>
            <a:pPr marL="857250" lvl="2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dirty="0"/>
              <a:t>A. Götz (1974, 1977) – Východní Čechy, J. Dvořák (1972) – oblast Plzeňska.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9379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Další typy výzkumů GZ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None/>
              <a:defRPr/>
            </a:pPr>
            <a:r>
              <a:rPr lang="cs-CZ" altLang="cs-CZ" sz="2400" b="1" dirty="0"/>
              <a:t>Interakce zemědělství a životního prostředí:</a:t>
            </a:r>
          </a:p>
          <a:p>
            <a:pPr marL="457200" lvl="1" indent="0">
              <a:lnSpc>
                <a:spcPct val="100000"/>
              </a:lnSpc>
              <a:spcBef>
                <a:spcPts val="1200"/>
              </a:spcBef>
              <a:buNone/>
              <a:defRPr/>
            </a:pPr>
            <a:r>
              <a:rPr lang="cs-CZ" altLang="cs-CZ" dirty="0"/>
              <a:t>A. Götz., G. </a:t>
            </a:r>
            <a:r>
              <a:rPr lang="cs-CZ" altLang="cs-CZ" dirty="0" err="1"/>
              <a:t>Kruglová</a:t>
            </a:r>
            <a:r>
              <a:rPr lang="cs-CZ" altLang="cs-CZ" dirty="0"/>
              <a:t>, (1975), S. Juránek (1982), G. </a:t>
            </a:r>
            <a:r>
              <a:rPr lang="cs-CZ" altLang="cs-CZ" dirty="0" err="1"/>
              <a:t>Kruglová</a:t>
            </a:r>
            <a:r>
              <a:rPr lang="cs-CZ" altLang="cs-CZ" dirty="0"/>
              <a:t> (1974), J. </a:t>
            </a:r>
            <a:r>
              <a:rPr lang="cs-CZ" altLang="cs-CZ" dirty="0" err="1"/>
              <a:t>Ungerman</a:t>
            </a:r>
            <a:r>
              <a:rPr lang="cs-CZ" altLang="cs-CZ" dirty="0"/>
              <a:t> (1977), A. Věžník (1986)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  <a:defRPr/>
            </a:pPr>
            <a:r>
              <a:rPr lang="cs-CZ" altLang="cs-CZ" sz="2400" b="1" dirty="0"/>
              <a:t>Využití půdy, analýza vývoje půdního fondu:</a:t>
            </a:r>
          </a:p>
          <a:p>
            <a:pPr marL="457200" lvl="1" indent="0">
              <a:lnSpc>
                <a:spcPct val="100000"/>
              </a:lnSpc>
              <a:spcBef>
                <a:spcPts val="1200"/>
              </a:spcBef>
              <a:buNone/>
              <a:defRPr/>
            </a:pPr>
            <a:r>
              <a:rPr lang="cs-CZ" altLang="cs-CZ" dirty="0"/>
              <a:t>I. Bičík (1979), I. Lepka (1978), F. </a:t>
            </a:r>
            <a:r>
              <a:rPr lang="cs-CZ" altLang="cs-CZ" dirty="0" err="1"/>
              <a:t>Žigrai</a:t>
            </a:r>
            <a:r>
              <a:rPr lang="cs-CZ" altLang="cs-CZ" dirty="0"/>
              <a:t> (1980), P. </a:t>
            </a:r>
            <a:r>
              <a:rPr lang="cs-CZ" altLang="cs-CZ" dirty="0" err="1"/>
              <a:t>Spišiak</a:t>
            </a:r>
            <a:r>
              <a:rPr lang="cs-CZ" altLang="cs-CZ" dirty="0"/>
              <a:t> (1984), M. </a:t>
            </a:r>
            <a:r>
              <a:rPr lang="cs-CZ" altLang="cs-CZ" dirty="0" err="1"/>
              <a:t>Viturka</a:t>
            </a:r>
            <a:r>
              <a:rPr lang="cs-CZ" altLang="cs-CZ" dirty="0"/>
              <a:t> (1984), J. </a:t>
            </a:r>
            <a:r>
              <a:rPr lang="cs-CZ" altLang="cs-CZ" dirty="0" err="1"/>
              <a:t>Feranec</a:t>
            </a:r>
            <a:r>
              <a:rPr lang="cs-CZ" altLang="cs-CZ" dirty="0"/>
              <a:t>, J. </a:t>
            </a:r>
            <a:r>
              <a:rPr lang="cs-CZ" altLang="cs-CZ" dirty="0" err="1"/>
              <a:t>Oťahel</a:t>
            </a:r>
            <a:r>
              <a:rPr lang="cs-CZ" altLang="cs-CZ" dirty="0"/>
              <a:t> (1989), atd.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None/>
              <a:defRPr/>
            </a:pPr>
            <a:r>
              <a:rPr lang="cs-CZ" altLang="cs-CZ" sz="2400" b="1" dirty="0"/>
              <a:t>Učebnice ekonomické geografie: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  <a:defRPr/>
            </a:pPr>
            <a:r>
              <a:rPr lang="cs-CZ" altLang="cs-CZ" dirty="0"/>
              <a:t>M. Riedlová, R. Prokop (1967); M. Blažek a kol. (1967); K. </a:t>
            </a:r>
            <a:r>
              <a:rPr lang="cs-CZ" altLang="cs-CZ" dirty="0" err="1"/>
              <a:t>Ivanička</a:t>
            </a:r>
            <a:r>
              <a:rPr lang="cs-CZ" altLang="cs-CZ" dirty="0"/>
              <a:t> (1971); </a:t>
            </a:r>
            <a:br>
              <a:rPr lang="cs-CZ" altLang="cs-CZ" dirty="0"/>
            </a:br>
            <a:r>
              <a:rPr lang="cs-CZ" altLang="cs-CZ" dirty="0"/>
              <a:t>M. Riedlová, M. Blažek, F. Brabec (1983); K. </a:t>
            </a:r>
            <a:r>
              <a:rPr lang="cs-CZ" altLang="cs-CZ" dirty="0" err="1"/>
              <a:t>Ivanička</a:t>
            </a:r>
            <a:r>
              <a:rPr lang="cs-CZ" altLang="cs-CZ" dirty="0"/>
              <a:t> (1983); L. Skokan, </a:t>
            </a:r>
            <a:br>
              <a:rPr lang="cs-CZ" altLang="cs-CZ" dirty="0"/>
            </a:br>
            <a:r>
              <a:rPr lang="cs-CZ" altLang="cs-CZ" dirty="0"/>
              <a:t>V. </a:t>
            </a:r>
            <a:r>
              <a:rPr lang="cs-CZ" altLang="cs-CZ" dirty="0" err="1"/>
              <a:t>Hrala</a:t>
            </a:r>
            <a:r>
              <a:rPr lang="cs-CZ" altLang="cs-CZ" dirty="0"/>
              <a:t>, I. Vitvarová (1988); V. </a:t>
            </a:r>
            <a:r>
              <a:rPr lang="cs-CZ" altLang="cs-CZ" dirty="0" err="1"/>
              <a:t>Hrala</a:t>
            </a:r>
            <a:r>
              <a:rPr lang="cs-CZ" altLang="cs-CZ" dirty="0"/>
              <a:t> a kol. (1975); I. Bičík (1982); A. Věžník (1987, 1989); atd.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6566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Období po roce 1990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2362"/>
            <a:ext cx="10636045" cy="55356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dirty="0"/>
              <a:t>Vznikla celá řada prací, která řeší problematiku geografie zemědělství se zaměřením: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Regionální diferenciace, které se vytvářely během procesu transformace zemědělství na území ČR.</a:t>
            </a:r>
          </a:p>
          <a:p>
            <a:pPr marL="914400" lvl="2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dirty="0"/>
              <a:t>A. Götz (1994), A. Věžník (1995a) a I. Bičík, A. Götz (1996).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Územní diferenciace českého zemědělství a její vývoj.</a:t>
            </a:r>
          </a:p>
          <a:p>
            <a:pPr marL="914400" lvl="2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dirty="0"/>
              <a:t>V. Jančák a </a:t>
            </a:r>
            <a:r>
              <a:rPr lang="cs-CZ" altLang="cs-CZ" sz="2400" dirty="0" err="1"/>
              <a:t>A</a:t>
            </a:r>
            <a:r>
              <a:rPr lang="cs-CZ" altLang="cs-CZ" sz="2400" dirty="0"/>
              <a:t>. Götz (1997) a </a:t>
            </a:r>
            <a:r>
              <a:rPr lang="cs-CZ" altLang="cs-CZ" sz="2400" dirty="0" err="1"/>
              <a:t>A</a:t>
            </a:r>
            <a:r>
              <a:rPr lang="cs-CZ" altLang="cs-CZ" sz="2400" dirty="0"/>
              <a:t>. Věžník (2004).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Sociální souvislosti procesů transformace zejména zemědělských podniků.</a:t>
            </a:r>
          </a:p>
          <a:p>
            <a:pPr marL="914400" lvl="2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dirty="0"/>
              <a:t>V. Trnková (1993), J. Ptáček (1996), P. </a:t>
            </a:r>
            <a:r>
              <a:rPr lang="cs-CZ" altLang="cs-CZ" sz="2400" dirty="0" err="1"/>
              <a:t>Spišiak</a:t>
            </a:r>
            <a:r>
              <a:rPr lang="cs-CZ" altLang="cs-CZ" sz="2400" dirty="0"/>
              <a:t> (1994 – SR).  </a:t>
            </a:r>
          </a:p>
        </p:txBody>
      </p:sp>
    </p:spTree>
    <p:extLst>
      <p:ext uri="{BB962C8B-B14F-4D97-AF65-F5344CB8AC3E}">
        <p14:creationId xmlns:p14="http://schemas.microsoft.com/office/powerpoint/2010/main" val="30588558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Období po roce 1990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2362"/>
            <a:ext cx="10636045" cy="55356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dirty="0"/>
              <a:t>Vznikla celá řada prací, která řeší problematiku geografie zemědělství se zaměřením </a:t>
            </a:r>
            <a:r>
              <a:rPr lang="cs-CZ" altLang="cs-CZ" sz="2400" i="1" dirty="0"/>
              <a:t>(pokračování)</a:t>
            </a:r>
            <a:r>
              <a:rPr lang="cs-CZ" altLang="cs-CZ" sz="2400" dirty="0"/>
              <a:t>: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Problematika hodnocení změn ve využívání půdy.</a:t>
            </a:r>
          </a:p>
          <a:p>
            <a:pPr marL="914400" lvl="2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dirty="0"/>
              <a:t>V. Štěpánek (1992), I. Bičík, L. </a:t>
            </a:r>
            <a:r>
              <a:rPr lang="cs-CZ" altLang="cs-CZ" sz="2400" dirty="0" err="1"/>
              <a:t>Jeleček</a:t>
            </a:r>
            <a:r>
              <a:rPr lang="cs-CZ" altLang="cs-CZ" sz="2400" dirty="0"/>
              <a:t> (1995), I. Bičík (2002)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Učební texty, ve kterých je řešena problematika geografie zemědělství.</a:t>
            </a:r>
          </a:p>
          <a:p>
            <a:pPr marL="914400" lvl="2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dirty="0"/>
              <a:t>Geografie zemědělství ČR – A. Götz a M. Novotná (1995) a také A. Věžník (1995b)</a:t>
            </a:r>
          </a:p>
          <a:p>
            <a:pPr marL="914400" lvl="2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dirty="0"/>
              <a:t>Z pohledu světového hospodářství L. Skokan (1995), v obecnější rovině </a:t>
            </a:r>
            <a:br>
              <a:rPr lang="cs-CZ" altLang="cs-CZ" sz="2400" dirty="0"/>
            </a:br>
            <a:r>
              <a:rPr lang="cs-CZ" altLang="cs-CZ" sz="2400" dirty="0"/>
              <a:t>P. </a:t>
            </a:r>
            <a:r>
              <a:rPr lang="cs-CZ" altLang="cs-CZ" sz="2400" dirty="0" err="1"/>
              <a:t>Spišiak</a:t>
            </a:r>
            <a:r>
              <a:rPr lang="cs-CZ" altLang="cs-CZ" sz="2400" dirty="0"/>
              <a:t> (2000)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314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Období po roce 2000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b="1" dirty="0"/>
              <a:t>Tematické oblasti: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Proces transformace zemědělství ČR završený vstupem do EU.</a:t>
            </a:r>
          </a:p>
          <a:p>
            <a:pPr marL="457200" lvl="1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dirty="0"/>
              <a:t>I. Bičík, V. Jančák (2005), A. Věžník (2002), na Slovensku P. </a:t>
            </a:r>
            <a:r>
              <a:rPr lang="cs-CZ" altLang="cs-CZ" dirty="0" err="1"/>
              <a:t>Spišiak</a:t>
            </a:r>
            <a:r>
              <a:rPr lang="cs-CZ" altLang="cs-CZ" dirty="0"/>
              <a:t> a kol. (2005).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Oživení celého venkovského prostoru.</a:t>
            </a:r>
          </a:p>
          <a:p>
            <a:pPr marL="457200" lvl="1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dirty="0"/>
              <a:t>I. Bičík a kol. (2001) a J. </a:t>
            </a:r>
            <a:r>
              <a:rPr lang="cs-CZ" altLang="cs-CZ" dirty="0" err="1"/>
              <a:t>Binek</a:t>
            </a:r>
            <a:r>
              <a:rPr lang="cs-CZ" altLang="cs-CZ" dirty="0"/>
              <a:t> a kol. (2007).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2934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Postavení zemědělství v ekonomice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altLang="cs-CZ" sz="2400" dirty="0"/>
              <a:t>Zemědělská výroba je organizovaná hospodářská činnost, která se diferencuje podle přírodních i společenských podmínek.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altLang="cs-CZ" sz="2400" u="sng" dirty="0"/>
              <a:t>Přírodní podmínky: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altLang="cs-CZ" dirty="0"/>
              <a:t>Limitní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altLang="cs-CZ" dirty="0"/>
              <a:t>Biologická prvovýroba – usměrňování růstu rostlinných i živočišných organismů.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altLang="cs-CZ" sz="2400" u="sng" dirty="0"/>
              <a:t>Produkce zemědělství: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altLang="cs-CZ" dirty="0"/>
              <a:t>Potraviny čerstvé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altLang="cs-CZ" dirty="0"/>
              <a:t>Suroviny pro potravinářský průmysl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altLang="cs-CZ" dirty="0"/>
              <a:t>Suroviny pro jiná průmyslová odvětví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690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Produkce zemědělství (1960–2010)</a:t>
            </a:r>
          </a:p>
        </p:txBody>
      </p:sp>
      <p:pic>
        <p:nvPicPr>
          <p:cNvPr id="4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15614"/>
            <a:ext cx="10509483" cy="3972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4135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Postavení zemědělství v ekonomice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altLang="cs-CZ" sz="2400" b="1" dirty="0"/>
              <a:t>Zemědělská výroba v minulosti: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altLang="cs-CZ" dirty="0"/>
              <a:t>Nejvýznamnější hospodářská činnost – zaměstnávala většinu obyvatel, velký produkční význam.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altLang="cs-CZ" dirty="0"/>
              <a:t>1983 – v zemědělství pracovalo 43,5 % EAO.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defRPr/>
            </a:pPr>
            <a:endParaRPr lang="cs-CZ" altLang="cs-CZ" dirty="0"/>
          </a:p>
          <a:p>
            <a:pPr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altLang="cs-CZ" sz="2400" b="1" dirty="0"/>
              <a:t>Zemědělská výroba v současnosti: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altLang="cs-CZ" dirty="0"/>
              <a:t>Malý podíl na HDP: 	- rozvinuté země (kolem 1-2 %).</a:t>
            </a:r>
          </a:p>
          <a:p>
            <a:pPr marL="457200" lvl="1" indent="0">
              <a:lnSpc>
                <a:spcPct val="100000"/>
              </a:lnSpc>
              <a:spcBef>
                <a:spcPts val="1800"/>
              </a:spcBef>
              <a:buNone/>
              <a:defRPr/>
            </a:pPr>
            <a:r>
              <a:rPr lang="cs-CZ" altLang="cs-CZ" dirty="0"/>
              <a:t> 			     	- rozvojové země (rozdíly, i 30 % a více).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defRPr/>
            </a:pPr>
            <a:r>
              <a:rPr lang="cs-CZ" altLang="cs-CZ" dirty="0"/>
              <a:t>Velký vliv mimoprodukčních funkcí (krajinotvorná, ekologická).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9161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FAOSTAT – podíl zemědělství na HDP (2018)</a:t>
            </a:r>
          </a:p>
        </p:txBody>
      </p:sp>
      <p:sp>
        <p:nvSpPr>
          <p:cNvPr id="5" name="TextovéPole 4"/>
          <p:cNvSpPr txBox="1">
            <a:spLocks noChangeArrowheads="1"/>
          </p:cNvSpPr>
          <p:nvPr/>
        </p:nvSpPr>
        <p:spPr bwMode="auto">
          <a:xfrm>
            <a:off x="2643189" y="2232025"/>
            <a:ext cx="5329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>
                <a:solidFill>
                  <a:schemeClr val="tx1"/>
                </a:solidFill>
                <a:latin typeface="Arial" panose="020B0604020202020204" pitchFamily="34" charset="0"/>
              </a:rPr>
              <a:t>Podíl zemědělství na DPH - průměr 1970 - 2013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716" y="1071595"/>
            <a:ext cx="10048568" cy="578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5000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F2EF96DB-C393-4481-955D-BE58989EB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53244" cy="6858000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B5D464DA-AACC-4E97-8A8E-FDB02B861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244" y="0"/>
            <a:ext cx="60025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1777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Prostorová distribuce míry importu/exportu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8ABD530-007A-4196-A5E5-574F3C5BF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827" y="1047114"/>
            <a:ext cx="8682345" cy="581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8743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Postavení zemědělství v ekonomice (3)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Základním výrobním prostředkem zemědělské výroby je zemědělská půda.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altLang="cs-CZ" dirty="0"/>
              <a:t>Pro zemědělství je využíváno 30 % plochy souše (bez Antarktidy).</a:t>
            </a:r>
          </a:p>
          <a:p>
            <a:pPr lvl="1">
              <a:lnSpc>
                <a:spcPct val="100000"/>
              </a:lnSpc>
              <a:spcBef>
                <a:spcPts val="2400"/>
              </a:spcBef>
            </a:pPr>
            <a:endParaRPr lang="cs-CZ" altLang="cs-CZ" dirty="0"/>
          </a:p>
          <a:p>
            <a:pPr lvl="1">
              <a:lnSpc>
                <a:spcPct val="100000"/>
              </a:lnSpc>
              <a:spcBef>
                <a:spcPts val="2400"/>
              </a:spcBef>
            </a:pPr>
            <a:r>
              <a:rPr lang="cs-CZ" altLang="cs-CZ" u="sng" dirty="0"/>
              <a:t>Různá produkční kapacita:</a:t>
            </a:r>
          </a:p>
          <a:p>
            <a:pPr lvl="2"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5 % souše – vysoká (7 mil. km</a:t>
            </a:r>
            <a:r>
              <a:rPr lang="cs-CZ" altLang="cs-CZ" sz="2400" baseline="30000" dirty="0"/>
              <a:t>2</a:t>
            </a:r>
            <a:r>
              <a:rPr lang="cs-CZ" altLang="cs-CZ" sz="2400" dirty="0"/>
              <a:t>)</a:t>
            </a:r>
          </a:p>
          <a:p>
            <a:pPr lvl="2"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8 % souše – střední,</a:t>
            </a:r>
          </a:p>
          <a:p>
            <a:pPr lvl="2">
              <a:lnSpc>
                <a:spcPct val="100000"/>
              </a:lnSpc>
              <a:spcBef>
                <a:spcPts val="2400"/>
              </a:spcBef>
            </a:pPr>
            <a:r>
              <a:rPr lang="cs-CZ" altLang="cs-CZ" sz="2400" dirty="0"/>
              <a:t>11 % souše – nízká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1237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Postavení zemědělství v současné ekonomice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altLang="cs-CZ" sz="2400" u="sng" dirty="0"/>
              <a:t>Zemědělská půda se dělí: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altLang="cs-CZ" dirty="0"/>
              <a:t>Orná půda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altLang="cs-CZ" dirty="0"/>
              <a:t>Trvalé travní porosty (louka a pastviny)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altLang="cs-CZ" dirty="0"/>
              <a:t>Zahrady a ovocné sady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altLang="cs-CZ" dirty="0"/>
              <a:t>Vinice a chmelnice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altLang="cs-CZ" dirty="0"/>
              <a:t>Plantáže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altLang="cs-CZ" dirty="0"/>
              <a:t>Úhory</a:t>
            </a:r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cs-CZ" altLang="cs-CZ" sz="2400" u="sng" dirty="0"/>
              <a:t>Procento zornění (index zornění):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cs-CZ" altLang="cs-CZ" dirty="0"/>
              <a:t>Podíl orné půdy na zemědělské půdě celkem</a:t>
            </a:r>
            <a:endParaRPr lang="cs-CZ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3796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Postavení zemědělství v současné ekonomice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u="sng" dirty="0"/>
              <a:t>Postavení zemědělství je dáno: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Podílem na HDP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Stupněm zajištění výživy obyvatelstva země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Účastí na zahraničním obchodu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Vztahy k jiným odvětvím hospodářství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Podílem na zaměstnanosti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0437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Podíl vládních výdajů na zemědělství (%)</a:t>
            </a:r>
          </a:p>
        </p:txBody>
      </p:sp>
      <p:pic>
        <p:nvPicPr>
          <p:cNvPr id="4" name="Zástupný symbol pro obsah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1811339"/>
            <a:ext cx="10532711" cy="434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9961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Hodnocení zemědělské výroby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2362"/>
            <a:ext cx="11009671" cy="5535638"/>
          </a:xfrm>
        </p:spPr>
        <p:txBody>
          <a:bodyPr>
            <a:noAutofit/>
          </a:bodyPr>
          <a:lstStyle/>
          <a:p>
            <a:pPr marL="0" indent="-23040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b="1" u="sng" dirty="0"/>
              <a:t>Zemědělství:</a:t>
            </a:r>
          </a:p>
          <a:p>
            <a:pPr indent="-230400"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Rostlinná výroba – pěstování rostlin</a:t>
            </a:r>
          </a:p>
          <a:p>
            <a:pPr indent="-230400"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Živočišná výroba – chov hospodářských zvířat</a:t>
            </a:r>
          </a:p>
          <a:p>
            <a:pPr indent="-230400"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Typ a kvalita výroby</a:t>
            </a:r>
          </a:p>
          <a:p>
            <a:pPr lvl="1" indent="-230400"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dirty="0"/>
              <a:t>Podíl rostlinné a živočišné výroby na celkové hodnotě výroby.</a:t>
            </a:r>
          </a:p>
        </p:txBody>
      </p:sp>
    </p:spTree>
    <p:extLst>
      <p:ext uri="{BB962C8B-B14F-4D97-AF65-F5344CB8AC3E}">
        <p14:creationId xmlns:p14="http://schemas.microsoft.com/office/powerpoint/2010/main" val="8880335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Hodnocení zemědělské výroby (2)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22362"/>
            <a:ext cx="11039169" cy="5535638"/>
          </a:xfrm>
        </p:spPr>
        <p:txBody>
          <a:bodyPr>
            <a:noAutofit/>
          </a:bodyPr>
          <a:lstStyle/>
          <a:p>
            <a:pPr marL="0" indent="-230400">
              <a:lnSpc>
                <a:spcPct val="100000"/>
              </a:lnSpc>
              <a:spcBef>
                <a:spcPts val="2400"/>
              </a:spcBef>
              <a:buNone/>
              <a:defRPr/>
            </a:pPr>
            <a:r>
              <a:rPr lang="cs-CZ" altLang="cs-CZ" sz="2400" b="1" u="sng" dirty="0"/>
              <a:t>Ukazatele velikosti zemědělské výroby:</a:t>
            </a:r>
          </a:p>
          <a:p>
            <a:pPr indent="-230400"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Produktivita – náklady na jednotku produkce (na 1 t zrnin, na 1 kg masa, na 1 l mléka).</a:t>
            </a:r>
          </a:p>
          <a:p>
            <a:pPr indent="-230400"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Intenzita zemědělské výroby.</a:t>
            </a:r>
          </a:p>
          <a:p>
            <a:pPr lvl="1" indent="-230400"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dirty="0"/>
              <a:t>Výnosy plodin na jednotku oseté plochy (t/1 ha).</a:t>
            </a:r>
          </a:p>
          <a:p>
            <a:pPr lvl="1" indent="-230400"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dirty="0"/>
              <a:t>Počet kusů hospodářských zvířat na 100 ha zemědělské, resp. orné půdy.</a:t>
            </a:r>
          </a:p>
          <a:p>
            <a:pPr indent="-230400"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Intenzivní zemědělství – vložení hodně lidské práce.</a:t>
            </a:r>
          </a:p>
          <a:p>
            <a:pPr indent="-230400"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Extenzivní zemědělství – vložení méně lidské práce.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9155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Témata ke zkoušce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sz="2400" dirty="0"/>
              <a:t>Jaké jsou úkoly geografie zemědělství, definice geografie zemědělství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sz="2400" dirty="0"/>
              <a:t>Vývoj oboru geografie zemědělství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sz="2400" dirty="0"/>
              <a:t>Výzkumy geografie zemědělství v posledních 20 letech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altLang="cs-CZ" sz="2400" dirty="0"/>
              <a:t>Postavení zemědělství v současném světě a ekonomice států</a:t>
            </a:r>
          </a:p>
          <a:p>
            <a:pPr>
              <a:lnSpc>
                <a:spcPct val="100000"/>
              </a:lnSpc>
              <a:spcBef>
                <a:spcPts val="2400"/>
              </a:spcBef>
              <a:defRPr/>
            </a:pPr>
            <a:r>
              <a:rPr lang="cs-CZ" sz="2400" dirty="0"/>
              <a:t>Ukazatele zemědělské výroby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44545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5683</TotalTime>
  <Words>2796</Words>
  <Application>Microsoft Macintosh PowerPoint</Application>
  <PresentationFormat>Širokoúhlá obrazovka</PresentationFormat>
  <Paragraphs>266</Paragraphs>
  <Slides>42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42</vt:i4>
      </vt:variant>
    </vt:vector>
  </HeadingPairs>
  <TitlesOfParts>
    <vt:vector size="47" baseType="lpstr">
      <vt:lpstr>Arial</vt:lpstr>
      <vt:lpstr>Calibri</vt:lpstr>
      <vt:lpstr>Calibri Light</vt:lpstr>
      <vt:lpstr>Wingdings</vt:lpstr>
      <vt:lpstr>Motiv Office</vt:lpstr>
      <vt:lpstr>Prezentace aplikace PowerPoint</vt:lpstr>
      <vt:lpstr>Geografie zemědělství:  Vývoj oboru</vt:lpstr>
      <vt:lpstr>Zemědělství v současném světě</vt:lpstr>
      <vt:lpstr>Zaměření geografie zemědělství</vt:lpstr>
      <vt:lpstr>Předmět studia geografie zemědělství</vt:lpstr>
      <vt:lpstr>Historie a vývoj GZ (1)</vt:lpstr>
      <vt:lpstr>von Thünenův model lokalizace</vt:lpstr>
      <vt:lpstr>Historie a vývoj GZ (2)</vt:lpstr>
      <vt:lpstr>Definice geografie zemědělství (1)</vt:lpstr>
      <vt:lpstr>Definice geografie zemědělství (2)</vt:lpstr>
      <vt:lpstr>Myšlenkové směry a teorie GZ (1)</vt:lpstr>
      <vt:lpstr>Myšlenkové směry a teorie GZ (2)</vt:lpstr>
      <vt:lpstr>Myšlenkové směry a teorie GZ (3)</vt:lpstr>
      <vt:lpstr>GZ v meziválečném období (1)</vt:lpstr>
      <vt:lpstr>GZ v meziválečném období (2)</vt:lpstr>
      <vt:lpstr>GZ po 2. sv. válce</vt:lpstr>
      <vt:lpstr>GZ v období kvantitativní revoluce (60. léta)</vt:lpstr>
      <vt:lpstr>Aktivity IGU (mezinárodní geografická unie)</vt:lpstr>
      <vt:lpstr>Aktivity IGU – 80. léta</vt:lpstr>
      <vt:lpstr>Aktivity IGU – 90. léta</vt:lpstr>
      <vt:lpstr>Aktivity IGU po roce 2000</vt:lpstr>
      <vt:lpstr>Změny v GZ ve 2. polovině 20. století</vt:lpstr>
      <vt:lpstr>Hlavní výzkumy GZ ve světě a Česku</vt:lpstr>
      <vt:lpstr>Vývoj GZ v Česku</vt:lpstr>
      <vt:lpstr>Vývoj GZ v Čs. po roce 1945</vt:lpstr>
      <vt:lpstr>Další typy výzkumů GZ</vt:lpstr>
      <vt:lpstr>Období po roce 1990 (1)</vt:lpstr>
      <vt:lpstr>Období po roce 1990 (2)</vt:lpstr>
      <vt:lpstr>Období po roce 2000</vt:lpstr>
      <vt:lpstr>Postavení zemědělství v ekonomice (1)</vt:lpstr>
      <vt:lpstr>Produkce zemědělství (1960–2010)</vt:lpstr>
      <vt:lpstr>Postavení zemědělství v ekonomice (2)</vt:lpstr>
      <vt:lpstr>FAOSTAT – podíl zemědělství na HDP (2018)</vt:lpstr>
      <vt:lpstr>Prezentace aplikace PowerPoint</vt:lpstr>
      <vt:lpstr>Prostorová distribuce míry importu/exportu</vt:lpstr>
      <vt:lpstr>Postavení zemědělství v ekonomice (3)</vt:lpstr>
      <vt:lpstr>Postavení zemědělství v současné ekonomice</vt:lpstr>
      <vt:lpstr>Postavení zemědělství v současné ekonomice</vt:lpstr>
      <vt:lpstr>Podíl vládních výdajů na zemědělství (%)</vt:lpstr>
      <vt:lpstr>Hodnocení zemědělské výroby (1)</vt:lpstr>
      <vt:lpstr>Hodnocení zemědělské výroby (2)</vt:lpstr>
      <vt:lpstr>Témata ke zkoušce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Geografie nacionalismu</dc:title>
  <dc:creator>Martin Lepič</dc:creator>
  <cp:lastModifiedBy>Jan Topinka</cp:lastModifiedBy>
  <cp:revision>607</cp:revision>
  <cp:lastPrinted>2018-05-03T10:32:36Z</cp:lastPrinted>
  <dcterms:created xsi:type="dcterms:W3CDTF">2018-02-21T15:06:23Z</dcterms:created>
  <dcterms:modified xsi:type="dcterms:W3CDTF">2022-03-21T14:43:20Z</dcterms:modified>
</cp:coreProperties>
</file>