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12" r:id="rId3"/>
    <p:sldId id="313" r:id="rId4"/>
    <p:sldId id="314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  <p:sldId id="325" r:id="rId16"/>
    <p:sldId id="326" r:id="rId17"/>
    <p:sldId id="327" r:id="rId18"/>
    <p:sldId id="328" r:id="rId19"/>
    <p:sldId id="329" r:id="rId20"/>
    <p:sldId id="300" r:id="rId21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277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836E6-BBB3-4CE0-B8B5-45F182961987}" type="datetimeFigureOut">
              <a:rPr lang="cs-CZ" smtClean="0"/>
              <a:t>2.11.2021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06862B-8E87-47B4-B636-8AA41BBDAC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0818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9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CA97D-7AD0-4E14-85FC-98BEF4898014}" type="datetimeFigureOut">
              <a:rPr lang="en-US"/>
              <a:pPr>
                <a:defRPr/>
              </a:pPr>
              <a:t>11/2/2021</a:t>
            </a:fld>
            <a:endParaRPr lang="en-US" dirty="0"/>
          </a:p>
        </p:txBody>
      </p:sp>
      <p:sp>
        <p:nvSpPr>
          <p:cNvPr id="3" name="Zástupný symbol pro zápatí 21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Zástupný symbol pro číslo snímku 17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4CB90B-29F3-4BCB-B1E0-33FE71C71D6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870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34670" y="2134055"/>
            <a:ext cx="4722918" cy="2400657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435812" y="2134055"/>
            <a:ext cx="4722918" cy="2400657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9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EABAEC-3EE0-489C-9F12-AB39A37E9B76}" type="datetimeFigureOut">
              <a:rPr lang="en-US"/>
              <a:pPr>
                <a:defRPr/>
              </a:pPr>
              <a:t>11/2/2021</a:t>
            </a:fld>
            <a:endParaRPr lang="en-US" dirty="0"/>
          </a:p>
        </p:txBody>
      </p:sp>
      <p:sp>
        <p:nvSpPr>
          <p:cNvPr id="6" name="Zástupný symbol pro zápatí 21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pro číslo snímku 17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6CB1A-2B56-44CC-895C-B8A89E0CCC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45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4968" y="6572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object 18"/>
          <p:cNvSpPr txBox="1"/>
          <p:nvPr/>
        </p:nvSpPr>
        <p:spPr>
          <a:xfrm>
            <a:off x="1047942" y="2774389"/>
            <a:ext cx="8902065" cy="12054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4000" b="1" spc="-20" dirty="0" smtClean="0">
                <a:solidFill>
                  <a:srgbClr val="428F9B"/>
                </a:solidFill>
                <a:cs typeface="Calibri"/>
              </a:rPr>
              <a:t>Zdravotnické operační středisko zdravotnické záchranné služby </a:t>
            </a:r>
            <a:endParaRPr lang="cs-CZ" sz="4000" b="1" spc="-20" dirty="0" smtClean="0">
              <a:solidFill>
                <a:srgbClr val="428F9B"/>
              </a:solidFill>
              <a:cs typeface="Calibri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1047942" y="4695825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2000" b="1" spc="-20" dirty="0" smtClean="0">
                <a:solidFill>
                  <a:srgbClr val="428F9B"/>
                </a:solidFill>
                <a:cs typeface="Calibri"/>
              </a:rPr>
              <a:t>Eva Pfefferová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title"/>
          </p:nvPr>
        </p:nvSpPr>
        <p:spPr>
          <a:xfrm>
            <a:off x="622300" y="9620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ea typeface="Calibri" pitchFamily="34" charset="0"/>
                <a:cs typeface="Calibri" pitchFamily="34" charset="0"/>
              </a:rPr>
              <a:t>Zdravotnická záchranná služba</a:t>
            </a:r>
          </a:p>
        </p:txBody>
      </p:sp>
      <p:sp>
        <p:nvSpPr>
          <p:cNvPr id="4099" name="Rectangle 3"/>
          <p:cNvSpPr>
            <a:spLocks noGrp="1"/>
          </p:cNvSpPr>
          <p:nvPr>
            <p:ph idx="4294967295"/>
          </p:nvPr>
        </p:nvSpPr>
        <p:spPr>
          <a:xfrm>
            <a:off x="534670" y="2134055"/>
            <a:ext cx="9624060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D60014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Pilíře ZZS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Ředitelství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FF0066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Zdravotnické operační středisko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Výjezdové základny s výjezdovými skupinami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Pracoviště krizové připravenosti</a:t>
            </a:r>
            <a:endParaRPr lang="cs-CZ" altLang="cs-CZ" sz="2800" b="1" i="1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Vzdělávací a výcvikové středisko</a:t>
            </a:r>
          </a:p>
        </p:txBody>
      </p:sp>
    </p:spTree>
    <p:extLst>
      <p:ext uri="{BB962C8B-B14F-4D97-AF65-F5344CB8AC3E}">
        <p14:creationId xmlns:p14="http://schemas.microsoft.com/office/powerpoint/2010/main" val="75212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/>
          </p:cNvSpPr>
          <p:nvPr>
            <p:ph type="title"/>
          </p:nvPr>
        </p:nvSpPr>
        <p:spPr>
          <a:xfrm>
            <a:off x="546100" y="8096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ea typeface="Calibri" pitchFamily="34" charset="0"/>
                <a:cs typeface="Calibri" pitchFamily="34" charset="0"/>
              </a:rPr>
              <a:t>Zdravotnické operační středisko</a:t>
            </a:r>
          </a:p>
        </p:txBody>
      </p:sp>
      <p:sp>
        <p:nvSpPr>
          <p:cNvPr id="5123" name="Rectangle 3"/>
          <p:cNvSpPr>
            <a:spLocks noGrp="1"/>
          </p:cNvSpPr>
          <p:nvPr>
            <p:ph idx="4294967295"/>
          </p:nvPr>
        </p:nvSpPr>
        <p:spPr>
          <a:xfrm>
            <a:off x="547666" y="2034266"/>
            <a:ext cx="9624060" cy="4840575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  <a:ea typeface="Calibri" pitchFamily="34" charset="0"/>
                <a:cs typeface="Calibri" pitchFamily="34" charset="0"/>
              </a:rPr>
              <a:t>Nepřetržitě </a:t>
            </a:r>
            <a:r>
              <a:rPr lang="cs-CZ" altLang="cs-CZ" sz="2800" b="1" dirty="0" smtClean="0">
                <a:solidFill>
                  <a:srgbClr val="D60014"/>
                </a:solidFill>
                <a:latin typeface="+mj-lt"/>
                <a:ea typeface="Calibri" pitchFamily="34" charset="0"/>
                <a:cs typeface="Calibri" pitchFamily="34" charset="0"/>
              </a:rPr>
              <a:t>přijímá tísňové výzvy</a:t>
            </a:r>
            <a:r>
              <a:rPr lang="cs-CZ" altLang="cs-CZ" sz="2800" dirty="0" smtClean="0">
                <a:latin typeface="+mj-lt"/>
                <a:ea typeface="Calibri" pitchFamily="34" charset="0"/>
                <a:cs typeface="Calibri" pitchFamily="34" charset="0"/>
              </a:rPr>
              <a:t> k poskytnutí PNP, které vyhodnocuje a rozhoduje o způsobu poskytnutí PNP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  <a:ea typeface="Calibri" pitchFamily="34" charset="0"/>
                <a:cs typeface="Calibri" pitchFamily="34" charset="0"/>
              </a:rPr>
              <a:t>Koordinace činností výjezdových skupin – tzv. </a:t>
            </a:r>
            <a:r>
              <a:rPr lang="cs-CZ" altLang="cs-CZ" sz="2800" b="1" dirty="0" smtClean="0">
                <a:solidFill>
                  <a:srgbClr val="D60014"/>
                </a:solidFill>
                <a:latin typeface="+mj-lt"/>
                <a:ea typeface="Calibri" pitchFamily="34" charset="0"/>
                <a:cs typeface="Calibri" pitchFamily="34" charset="0"/>
              </a:rPr>
              <a:t>operační řízení</a:t>
            </a:r>
            <a:endParaRPr lang="cs-CZ" altLang="cs-CZ" sz="2800" dirty="0" smtClean="0">
              <a:solidFill>
                <a:srgbClr val="D60014"/>
              </a:solidFill>
              <a:latin typeface="+mj-lt"/>
              <a:ea typeface="Calibri" pitchFamily="34" charset="0"/>
              <a:cs typeface="Calibri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  <a:ea typeface="Calibri" pitchFamily="34" charset="0"/>
                <a:cs typeface="Calibri" pitchFamily="34" charset="0"/>
              </a:rPr>
              <a:t>Řídí se Základním spojovým řádem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  <a:ea typeface="Calibri" pitchFamily="34" charset="0"/>
                <a:cs typeface="Calibri" pitchFamily="34" charset="0"/>
              </a:rPr>
              <a:t>Soustřeďuje informace o volných lůžkách na odd. neodkladné péče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  <a:ea typeface="Calibri" pitchFamily="34" charset="0"/>
                <a:cs typeface="Calibri" pitchFamily="34" charset="0"/>
              </a:rPr>
              <a:t>Vede předepsanou dokumentaci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  <a:ea typeface="Calibri" pitchFamily="34" charset="0"/>
                <a:cs typeface="Calibri" pitchFamily="34" charset="0"/>
              </a:rPr>
              <a:t>Tzv. režimové pracoviště</a:t>
            </a:r>
          </a:p>
          <a:p>
            <a:pPr eaLnBrk="1" hangingPunct="1">
              <a:lnSpc>
                <a:spcPct val="90000"/>
              </a:lnSpc>
            </a:pPr>
            <a:endParaRPr lang="cs-CZ" altLang="cs-CZ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64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1"/>
          <p:cNvSpPr>
            <a:spLocks noGrp="1"/>
          </p:cNvSpPr>
          <p:nvPr>
            <p:ph type="title"/>
          </p:nvPr>
        </p:nvSpPr>
        <p:spPr>
          <a:xfrm>
            <a:off x="546100" y="885825"/>
            <a:ext cx="9624060" cy="615553"/>
          </a:xfrm>
        </p:spPr>
        <p:txBody>
          <a:bodyPr/>
          <a:lstStyle/>
          <a:p>
            <a:pPr algn="ctr"/>
            <a:r>
              <a:rPr lang="cs-CZ" altLang="cs-CZ" sz="4000" dirty="0" smtClean="0"/>
              <a:t>Legislativa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546100" y="1647825"/>
            <a:ext cx="9829800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 smtClean="0">
                <a:solidFill>
                  <a:srgbClr val="FF0000"/>
                </a:solidFill>
                <a:latin typeface="+mj-lt"/>
              </a:rPr>
              <a:t>Zákon č. 374/2011 Sb., o zdravotnické záchranné službě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 smtClean="0">
                <a:solidFill>
                  <a:srgbClr val="FF0066"/>
                </a:solidFill>
                <a:latin typeface="+mj-lt"/>
              </a:rPr>
              <a:t>Vyhláška č. 240/2012 Sb.</a:t>
            </a:r>
          </a:p>
          <a:p>
            <a:pPr lvl="1">
              <a:defRPr/>
            </a:pPr>
            <a:r>
              <a:rPr lang="cs-CZ" sz="2800" dirty="0">
                <a:latin typeface="+mj-lt"/>
              </a:rPr>
              <a:t>Stupně naléhavosti tísňového volání</a:t>
            </a:r>
          </a:p>
          <a:p>
            <a:pPr lvl="1">
              <a:defRPr/>
            </a:pPr>
            <a:r>
              <a:rPr lang="cs-CZ" sz="2800" dirty="0">
                <a:latin typeface="+mj-lt"/>
              </a:rPr>
              <a:t>Operační řízení letecké VS</a:t>
            </a:r>
          </a:p>
          <a:p>
            <a:pPr lvl="1">
              <a:defRPr/>
            </a:pPr>
            <a:r>
              <a:rPr lang="cs-CZ" sz="2800" dirty="0">
                <a:latin typeface="+mj-lt"/>
              </a:rPr>
              <a:t>Obsah organizačně provozního řádu ZOS</a:t>
            </a:r>
          </a:p>
          <a:p>
            <a:pPr lvl="1">
              <a:defRPr/>
            </a:pPr>
            <a:r>
              <a:rPr lang="cs-CZ" sz="2800" dirty="0">
                <a:latin typeface="+mj-lt"/>
              </a:rPr>
              <a:t>Komunikační řád poskytovatele ZZS</a:t>
            </a:r>
          </a:p>
          <a:p>
            <a:pPr lvl="1">
              <a:defRPr/>
            </a:pPr>
            <a:r>
              <a:rPr lang="cs-CZ" sz="2800" dirty="0">
                <a:latin typeface="+mj-lt"/>
              </a:rPr>
              <a:t>Činnost zdravotnické složky v místě MU s HPO</a:t>
            </a:r>
          </a:p>
          <a:p>
            <a:pPr lvl="1">
              <a:defRPr/>
            </a:pPr>
            <a:r>
              <a:rPr lang="cs-CZ" sz="2800" dirty="0">
                <a:latin typeface="+mj-lt"/>
              </a:rPr>
              <a:t>Označení členů </a:t>
            </a:r>
            <a:r>
              <a:rPr lang="cs-CZ" sz="2800" dirty="0" err="1">
                <a:latin typeface="+mj-lt"/>
              </a:rPr>
              <a:t>zdr</a:t>
            </a:r>
            <a:r>
              <a:rPr lang="cs-CZ" sz="2800" dirty="0">
                <a:latin typeface="+mj-lt"/>
              </a:rPr>
              <a:t>. složky a stanovišť skupin v místě MU s HPO</a:t>
            </a:r>
          </a:p>
          <a:p>
            <a:pPr lvl="1">
              <a:defRPr/>
            </a:pPr>
            <a:r>
              <a:rPr lang="cs-CZ" sz="2800" dirty="0">
                <a:latin typeface="+mj-lt"/>
              </a:rPr>
              <a:t>Traumatologický plán poskytovatele ZZS</a:t>
            </a:r>
          </a:p>
          <a:p>
            <a:pPr lvl="1">
              <a:defRPr/>
            </a:pPr>
            <a:r>
              <a:rPr lang="cs-CZ" sz="2800" dirty="0">
                <a:latin typeface="+mj-lt"/>
              </a:rPr>
              <a:t>Označení </a:t>
            </a:r>
            <a:r>
              <a:rPr lang="cs-CZ" sz="2800" dirty="0" err="1">
                <a:latin typeface="+mj-lt"/>
              </a:rPr>
              <a:t>zdr</a:t>
            </a:r>
            <a:r>
              <a:rPr lang="cs-CZ" sz="2800" dirty="0">
                <a:latin typeface="+mj-lt"/>
              </a:rPr>
              <a:t>. zařízení poskytovatele ZZS</a:t>
            </a:r>
          </a:p>
          <a:p>
            <a:pPr lvl="1">
              <a:defRPr/>
            </a:pPr>
            <a:r>
              <a:rPr lang="cs-CZ" sz="2800" dirty="0">
                <a:latin typeface="+mj-lt"/>
              </a:rPr>
              <a:t>Označení </a:t>
            </a:r>
            <a:r>
              <a:rPr lang="cs-CZ" sz="2800" dirty="0" err="1">
                <a:latin typeface="+mj-lt"/>
              </a:rPr>
              <a:t>prac</a:t>
            </a:r>
            <a:r>
              <a:rPr lang="cs-CZ" sz="2800" dirty="0">
                <a:latin typeface="+mj-lt"/>
              </a:rPr>
              <a:t>. oděvu člena VS</a:t>
            </a:r>
          </a:p>
        </p:txBody>
      </p:sp>
    </p:spTree>
    <p:extLst>
      <p:ext uri="{BB962C8B-B14F-4D97-AF65-F5344CB8AC3E}">
        <p14:creationId xmlns:p14="http://schemas.microsoft.com/office/powerpoint/2010/main" val="1754467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xfrm>
            <a:off x="547666" y="922598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ea typeface="Calibri" pitchFamily="34" charset="0"/>
                <a:cs typeface="Calibri" pitchFamily="34" charset="0"/>
              </a:rPr>
              <a:t>Stupně naléhavosti tísňového volání</a:t>
            </a:r>
          </a:p>
        </p:txBody>
      </p:sp>
      <p:sp>
        <p:nvSpPr>
          <p:cNvPr id="8195" name="Rectangle 3"/>
          <p:cNvSpPr>
            <a:spLocks noGrp="1"/>
          </p:cNvSpPr>
          <p:nvPr>
            <p:ph idx="4294967295"/>
          </p:nvPr>
        </p:nvSpPr>
        <p:spPr>
          <a:xfrm>
            <a:off x="534671" y="1876425"/>
            <a:ext cx="9780005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pPr eaLnBrk="1" hangingPunct="1"/>
            <a:r>
              <a:rPr lang="cs-CZ" altLang="cs-CZ" sz="2800" dirty="0" smtClean="0">
                <a:solidFill>
                  <a:srgbClr val="D60014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1. stupeň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bezprostředně hrozí či již došlo k selhání zákl. život. </a:t>
            </a: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funkcí</a:t>
            </a:r>
            <a:endParaRPr lang="cs-CZ" altLang="cs-CZ" sz="28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Mimořádná událost </a:t>
            </a: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s </a:t>
            </a: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hromadným postižením zdraví</a:t>
            </a:r>
            <a:endParaRPr lang="cs-CZ" altLang="cs-CZ" sz="28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/>
            <a:r>
              <a:rPr lang="cs-CZ" altLang="cs-CZ" sz="2800" dirty="0" smtClean="0">
                <a:solidFill>
                  <a:srgbClr val="D60014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2. stupeň</a:t>
            </a:r>
          </a:p>
          <a:p>
            <a:pPr eaLnBrk="1" hangingPunct="1"/>
            <a:r>
              <a:rPr lang="cs-CZ" altLang="cs-CZ" sz="2800" dirty="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3. stupeň</a:t>
            </a:r>
          </a:p>
          <a:p>
            <a:pPr eaLnBrk="1" hangingPunct="1"/>
            <a:r>
              <a:rPr lang="cs-CZ" altLang="cs-CZ" sz="2800" dirty="0" smtClean="0">
                <a:solidFill>
                  <a:schemeClr val="tx2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4. stupeň</a:t>
            </a:r>
          </a:p>
        </p:txBody>
      </p:sp>
    </p:spTree>
    <p:extLst>
      <p:ext uri="{BB962C8B-B14F-4D97-AF65-F5344CB8AC3E}">
        <p14:creationId xmlns:p14="http://schemas.microsoft.com/office/powerpoint/2010/main" val="320244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/>
          </p:nvPr>
        </p:nvSpPr>
        <p:spPr>
          <a:xfrm>
            <a:off x="546100" y="8096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ea typeface="Calibri" pitchFamily="34" charset="0"/>
                <a:cs typeface="Calibri" pitchFamily="34" charset="0"/>
              </a:rPr>
              <a:t>Zdravotnické operační středisko</a:t>
            </a:r>
          </a:p>
        </p:txBody>
      </p:sp>
      <p:sp>
        <p:nvSpPr>
          <p:cNvPr id="9219" name="Rectangle 3"/>
          <p:cNvSpPr>
            <a:spLocks noGrp="1"/>
          </p:cNvSpPr>
          <p:nvPr>
            <p:ph idx="4294967295"/>
          </p:nvPr>
        </p:nvSpPr>
        <p:spPr>
          <a:xfrm>
            <a:off x="546100" y="1647825"/>
            <a:ext cx="9624060" cy="5400785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Řídící logistické centrum ZZS pro celý kraj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Vyhodnocuje ročně cca 2 mil. hovorů na lince 155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Využívaná telefonní technika je plně </a:t>
            </a:r>
            <a:r>
              <a:rPr lang="cs-CZ" altLang="cs-CZ" sz="2800" dirty="0">
                <a:solidFill>
                  <a:srgbClr val="D60014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digitální</a:t>
            </a: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 a umožňuje identifikaci čísla volajícího jak z pevné sítě, tak ze sítí všech mobilních operátorů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Radiofonní síť ZZS je na vyhrazené frekvenci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Základním technickým vybavením jsou </a:t>
            </a:r>
            <a:r>
              <a:rPr lang="cs-CZ" altLang="cs-CZ" sz="2800" dirty="0">
                <a:solidFill>
                  <a:srgbClr val="D60014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minimálně 3 linky</a:t>
            </a: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 155, rádiové spojení se všemi výjezdovými skupinami, </a:t>
            </a: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přímé </a:t>
            </a: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spojení s HZS a PČR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Všechny rádiové relace, vstupní a </a:t>
            </a: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výstupní hovory </a:t>
            </a: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jsou </a:t>
            </a:r>
            <a:r>
              <a:rPr lang="cs-CZ" altLang="cs-CZ" sz="2800" dirty="0">
                <a:solidFill>
                  <a:srgbClr val="D60014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nahrávány a archivovány</a:t>
            </a:r>
          </a:p>
        </p:txBody>
      </p:sp>
    </p:spTree>
    <p:extLst>
      <p:ext uri="{BB962C8B-B14F-4D97-AF65-F5344CB8AC3E}">
        <p14:creationId xmlns:p14="http://schemas.microsoft.com/office/powerpoint/2010/main" val="260208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Nadpis 1"/>
          <p:cNvSpPr>
            <a:spLocks noGrp="1"/>
          </p:cNvSpPr>
          <p:nvPr>
            <p:ph type="title" idx="4294967295"/>
          </p:nvPr>
        </p:nvSpPr>
        <p:spPr>
          <a:xfrm>
            <a:off x="651630" y="1059415"/>
            <a:ext cx="9624060" cy="668219"/>
          </a:xfrm>
        </p:spPr>
        <p:txBody>
          <a:bodyPr lIns="104315" rIns="104315" bIns="52157" anchor="ctr"/>
          <a:lstStyle/>
          <a:p>
            <a:pPr marL="391180" indent="-391180" algn="ctr"/>
            <a:r>
              <a:rPr lang="cs-CZ" altLang="cs-CZ" sz="4000" dirty="0">
                <a:ea typeface="Calibri" pitchFamily="34" charset="0"/>
                <a:cs typeface="Calibri" pitchFamily="34" charset="0"/>
              </a:rPr>
              <a:t>Zdravotnické operační středisko</a:t>
            </a:r>
          </a:p>
        </p:txBody>
      </p:sp>
      <p:sp>
        <p:nvSpPr>
          <p:cNvPr id="11267" name="Zástupný symbol pro obsah 2"/>
          <p:cNvSpPr>
            <a:spLocks noGrp="1"/>
          </p:cNvSpPr>
          <p:nvPr>
            <p:ph idx="4294967295"/>
          </p:nvPr>
        </p:nvSpPr>
        <p:spPr>
          <a:xfrm>
            <a:off x="1069340" y="2272356"/>
            <a:ext cx="9624060" cy="2154436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Nepřetržitě a bezprostředně řídí činnost výjezdových skupin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Integruje činnosti všech článků přednemocniční neodkladné péče v určené spádové oblasti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Činnost  zdravotnického operačního střediska zajišťují </a:t>
            </a:r>
            <a:r>
              <a:rPr lang="cs-CZ" altLang="cs-CZ" sz="2800" dirty="0" smtClean="0">
                <a:solidFill>
                  <a:srgbClr val="FF0066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zdravotničtí pracovníci</a:t>
            </a:r>
          </a:p>
        </p:txBody>
      </p:sp>
    </p:spTree>
    <p:extLst>
      <p:ext uri="{BB962C8B-B14F-4D97-AF65-F5344CB8AC3E}">
        <p14:creationId xmlns:p14="http://schemas.microsoft.com/office/powerpoint/2010/main" val="144844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/>
          </p:nvPr>
        </p:nvSpPr>
        <p:spPr>
          <a:xfrm>
            <a:off x="469900" y="809625"/>
            <a:ext cx="9624060" cy="615553"/>
          </a:xfrm>
        </p:spPr>
        <p:txBody>
          <a:bodyPr/>
          <a:lstStyle/>
          <a:p>
            <a:pPr algn="ctr"/>
            <a:r>
              <a:rPr lang="cs-CZ" altLang="cs-CZ" sz="4000" dirty="0" smtClean="0"/>
              <a:t>Hlavní úkoly ZOS</a:t>
            </a:r>
          </a:p>
        </p:txBody>
      </p:sp>
      <p:sp>
        <p:nvSpPr>
          <p:cNvPr id="12291" name="Rectangle 3"/>
          <p:cNvSpPr>
            <a:spLocks noGrp="1"/>
          </p:cNvSpPr>
          <p:nvPr>
            <p:ph idx="4294967295"/>
          </p:nvPr>
        </p:nvSpPr>
        <p:spPr>
          <a:xfrm>
            <a:off x="546100" y="1800225"/>
            <a:ext cx="9624060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3200" dirty="0">
                <a:latin typeface="Calibri" pitchFamily="34" charset="0"/>
                <a:ea typeface="Calibri" pitchFamily="34" charset="0"/>
                <a:cs typeface="Calibri" pitchFamily="34" charset="0"/>
              </a:rPr>
              <a:t>Nejdůležitějším úkolem ZOS je </a:t>
            </a:r>
            <a:r>
              <a:rPr lang="cs-CZ" altLang="cs-CZ" sz="3200" dirty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řízená</a:t>
            </a:r>
            <a:r>
              <a:rPr lang="cs-CZ" altLang="cs-CZ" sz="3200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cs-CZ" altLang="cs-CZ" sz="3200" dirty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KOMUNIKACE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3200" dirty="0">
                <a:latin typeface="Calibri" pitchFamily="34" charset="0"/>
                <a:ea typeface="Calibri" pitchFamily="34" charset="0"/>
                <a:cs typeface="Calibri" pitchFamily="34" charset="0"/>
              </a:rPr>
              <a:t>Příjem tísňového volání („call </a:t>
            </a:r>
            <a:r>
              <a:rPr lang="cs-CZ" altLang="cs-CZ" sz="32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taking</a:t>
            </a:r>
            <a:r>
              <a:rPr lang="cs-CZ" altLang="cs-CZ" sz="3200" dirty="0">
                <a:latin typeface="Calibri" pitchFamily="34" charset="0"/>
                <a:ea typeface="Calibri" pitchFamily="34" charset="0"/>
                <a:cs typeface="Calibri" pitchFamily="34" charset="0"/>
              </a:rPr>
              <a:t>“)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3200" dirty="0">
                <a:latin typeface="Calibri" pitchFamily="34" charset="0"/>
                <a:ea typeface="Calibri" pitchFamily="34" charset="0"/>
                <a:cs typeface="Calibri" pitchFamily="34" charset="0"/>
              </a:rPr>
              <a:t>Operační řízení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3200" dirty="0">
                <a:latin typeface="Calibri" pitchFamily="34" charset="0"/>
                <a:ea typeface="Calibri" pitchFamily="34" charset="0"/>
                <a:cs typeface="Calibri" pitchFamily="34" charset="0"/>
              </a:rPr>
              <a:t>Informační podpora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3000" dirty="0">
                <a:latin typeface="Calibri" pitchFamily="34" charset="0"/>
                <a:ea typeface="Calibri" pitchFamily="34" charset="0"/>
                <a:cs typeface="Calibri" pitchFamily="34" charset="0"/>
              </a:rPr>
              <a:t>Výjezdové skupiny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3000" dirty="0">
                <a:latin typeface="Calibri" pitchFamily="34" charset="0"/>
                <a:ea typeface="Calibri" pitchFamily="34" charset="0"/>
                <a:cs typeface="Calibri" pitchFamily="34" charset="0"/>
              </a:rPr>
              <a:t>Veřejnost </a:t>
            </a:r>
          </a:p>
        </p:txBody>
      </p:sp>
    </p:spTree>
    <p:extLst>
      <p:ext uri="{BB962C8B-B14F-4D97-AF65-F5344CB8AC3E}">
        <p14:creationId xmlns:p14="http://schemas.microsoft.com/office/powerpoint/2010/main" val="31533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Nadpis 1"/>
          <p:cNvSpPr>
            <a:spLocks noGrp="1"/>
          </p:cNvSpPr>
          <p:nvPr>
            <p:ph type="title" idx="4294967295"/>
          </p:nvPr>
        </p:nvSpPr>
        <p:spPr>
          <a:xfrm>
            <a:off x="1069340" y="1139945"/>
            <a:ext cx="9624060" cy="668219"/>
          </a:xfrm>
        </p:spPr>
        <p:txBody>
          <a:bodyPr lIns="104315" rIns="104315" bIns="52157" anchor="ctr"/>
          <a:lstStyle/>
          <a:p>
            <a:pPr algn="ctr" eaLnBrk="1" hangingPunct="1"/>
            <a:r>
              <a:rPr lang="cs-CZ" altLang="cs-CZ" sz="4000" dirty="0">
                <a:ea typeface="Calibri" pitchFamily="34" charset="0"/>
                <a:cs typeface="Calibri" pitchFamily="34" charset="0"/>
              </a:rPr>
              <a:t>Zdravotnické operační středisko</a:t>
            </a:r>
          </a:p>
        </p:txBody>
      </p:sp>
      <p:sp>
        <p:nvSpPr>
          <p:cNvPr id="13315" name="Zástupný symbol pro obsah 2"/>
          <p:cNvSpPr>
            <a:spLocks noGrp="1"/>
          </p:cNvSpPr>
          <p:nvPr>
            <p:ph idx="4294967295"/>
          </p:nvPr>
        </p:nvSpPr>
        <p:spPr>
          <a:xfrm>
            <a:off x="1069340" y="2272356"/>
            <a:ext cx="9624060" cy="3853363"/>
          </a:xfrm>
        </p:spPr>
        <p:txBody>
          <a:bodyPr/>
          <a:lstStyle/>
          <a:p>
            <a:pPr eaLnBrk="1" hangingPunct="1"/>
            <a:r>
              <a:rPr lang="cs-CZ" altLang="cs-CZ" sz="2800" dirty="0" smtClean="0">
                <a:solidFill>
                  <a:srgbClr val="D60014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Úkoly operátorů ZOS</a:t>
            </a: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Přijímání a vyhodnocování tísňových výzev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Zpracování tísňových výzev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Řízení činnosti výjezdových skupin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Poskytnutí odborné rady volajícímu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TAPP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TANR</a:t>
            </a:r>
          </a:p>
          <a:p>
            <a:pPr eaLnBrk="1" hangingPunct="1"/>
            <a:endParaRPr lang="cs-CZ" altLang="cs-CZ" sz="2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1" hangingPunct="1"/>
            <a:endParaRPr lang="cs-CZ" altLang="cs-CZ" sz="32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82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title"/>
          </p:nvPr>
        </p:nvSpPr>
        <p:spPr>
          <a:xfrm>
            <a:off x="546100" y="962025"/>
            <a:ext cx="9624060" cy="615553"/>
          </a:xfrm>
        </p:spPr>
        <p:txBody>
          <a:bodyPr/>
          <a:lstStyle/>
          <a:p>
            <a:pPr algn="ctr"/>
            <a:r>
              <a:rPr lang="cs-CZ" altLang="cs-CZ" sz="4000" dirty="0" smtClean="0"/>
              <a:t>Call </a:t>
            </a:r>
            <a:r>
              <a:rPr lang="cs-CZ" altLang="cs-CZ" sz="4000" dirty="0" err="1" smtClean="0"/>
              <a:t>taking</a:t>
            </a:r>
            <a:endParaRPr lang="cs-CZ" altLang="cs-CZ" sz="4000" dirty="0" smtClean="0"/>
          </a:p>
        </p:txBody>
      </p:sp>
      <p:sp>
        <p:nvSpPr>
          <p:cNvPr id="14339" name="Rectangle 3"/>
          <p:cNvSpPr>
            <a:spLocks noGrp="1"/>
          </p:cNvSpPr>
          <p:nvPr>
            <p:ph idx="4294967295"/>
          </p:nvPr>
        </p:nvSpPr>
        <p:spPr>
          <a:xfrm>
            <a:off x="546100" y="1800225"/>
            <a:ext cx="9624060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r>
              <a:rPr lang="cs-CZ" altLang="cs-CZ" sz="2800" dirty="0" smtClean="0">
                <a:solidFill>
                  <a:srgbClr val="FF0066"/>
                </a:solidFill>
                <a:latin typeface="+mj-lt"/>
                <a:ea typeface="Calibri" pitchFamily="34" charset="0"/>
                <a:cs typeface="Calibri" pitchFamily="34" charset="0"/>
              </a:rPr>
              <a:t>Náběr tísňové výzvy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  <a:ea typeface="Calibri" pitchFamily="34" charset="0"/>
                <a:cs typeface="Calibri" pitchFamily="34" charset="0"/>
              </a:rPr>
              <a:t>Prováděn interaktivně v logických částech tak, jak postupuje příjem tísňové výzvy od volajícího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  <a:ea typeface="Calibri" pitchFamily="34" charset="0"/>
                <a:cs typeface="Calibri" pitchFamily="34" charset="0"/>
              </a:rPr>
              <a:t>identifikace volajícího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  <a:ea typeface="Calibri" pitchFamily="34" charset="0"/>
                <a:cs typeface="Calibri" pitchFamily="34" charset="0"/>
              </a:rPr>
              <a:t>lokalizace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  <a:ea typeface="Calibri" pitchFamily="34" charset="0"/>
                <a:cs typeface="Calibri" pitchFamily="34" charset="0"/>
              </a:rPr>
              <a:t>klasifikace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  <a:ea typeface="Calibri" pitchFamily="34" charset="0"/>
                <a:cs typeface="Calibri" pitchFamily="34" charset="0"/>
              </a:rPr>
              <a:t>pacient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  <a:ea typeface="Calibri" pitchFamily="34" charset="0"/>
                <a:cs typeface="Calibri" pitchFamily="34" charset="0"/>
              </a:rPr>
              <a:t>nutná součinnost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  <a:ea typeface="Calibri" pitchFamily="34" charset="0"/>
                <a:cs typeface="Calibri" pitchFamily="34" charset="0"/>
              </a:rPr>
              <a:t>další informace</a:t>
            </a:r>
            <a:r>
              <a:rPr lang="cs-CZ" altLang="cs-CZ" sz="2800" dirty="0" smtClean="0"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190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/>
          </p:cNvSpPr>
          <p:nvPr>
            <p:ph type="title"/>
          </p:nvPr>
        </p:nvSpPr>
        <p:spPr>
          <a:xfrm>
            <a:off x="546100" y="885825"/>
            <a:ext cx="9624060" cy="615553"/>
          </a:xfrm>
        </p:spPr>
        <p:txBody>
          <a:bodyPr/>
          <a:lstStyle/>
          <a:p>
            <a:pPr algn="ctr"/>
            <a:r>
              <a:rPr lang="cs-CZ" altLang="cs-CZ" sz="4000" dirty="0" smtClean="0"/>
              <a:t>Operační řízení</a:t>
            </a:r>
          </a:p>
        </p:txBody>
      </p:sp>
      <p:sp>
        <p:nvSpPr>
          <p:cNvPr id="16387" name="Rectangle 3"/>
          <p:cNvSpPr>
            <a:spLocks noGrp="1"/>
          </p:cNvSpPr>
          <p:nvPr>
            <p:ph idx="4294967295"/>
          </p:nvPr>
        </p:nvSpPr>
        <p:spPr>
          <a:xfrm>
            <a:off x="534670" y="1796178"/>
            <a:ext cx="9624060" cy="5558345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Probíhá na </a:t>
            </a: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pracovní </a:t>
            </a: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obrazovce dispečera v sekcích pro frontu přijatých čekajících událostí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Pokud systém vyžaduje akci k řešení situace, dispečer je upozorněn graficky (zařazením události na začátek, blikáním) i výstražnými akustickými signály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K události čekající ve frontě je dispečerovi nabídnuta (a graficky zvýrazněna) nejbližší volná </a:t>
            </a: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výjezdová skupina</a:t>
            </a:r>
            <a:endParaRPr lang="cs-CZ" altLang="cs-CZ" sz="2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Dispečer může nabídku akceptovat </a:t>
            </a: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nebo </a:t>
            </a: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zvolit vyslání jiné </a:t>
            </a: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výjezdové skupiny </a:t>
            </a:r>
            <a:endParaRPr lang="cs-CZ" altLang="cs-CZ" sz="2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41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546100" y="809625"/>
            <a:ext cx="9624060" cy="615553"/>
          </a:xfrm>
        </p:spPr>
        <p:txBody>
          <a:bodyPr/>
          <a:lstStyle/>
          <a:p>
            <a:pPr algn="ctr"/>
            <a:r>
              <a:rPr lang="cs-CZ" altLang="cs-CZ" sz="4000" dirty="0" smtClean="0"/>
              <a:t>Typy řízení ZOS</a:t>
            </a:r>
          </a:p>
        </p:txBody>
      </p:sp>
      <p:sp>
        <p:nvSpPr>
          <p:cNvPr id="20483" name="Rectangle 3"/>
          <p:cNvSpPr>
            <a:spLocks noGrp="1"/>
          </p:cNvSpPr>
          <p:nvPr>
            <p:ph sz="half" idx="1"/>
          </p:nvPr>
        </p:nvSpPr>
        <p:spPr>
          <a:xfrm>
            <a:off x="546100" y="1724025"/>
            <a:ext cx="4722918" cy="586865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cs-CZ" altLang="cs-CZ" sz="2800" b="1" dirty="0">
                <a:solidFill>
                  <a:srgbClr val="FF0066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Jednostupňový / paralelní / vertikální systém</a:t>
            </a: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 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samostatně fungující multifunkční pracoviště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call-</a:t>
            </a:r>
            <a:r>
              <a:rPr lang="cs-CZ" altLang="cs-CZ" sz="28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taking</a:t>
            </a: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 + dispečerské řízení</a:t>
            </a:r>
            <a:b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</a:b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/>
            </a:r>
            <a:b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</a:br>
            <a:r>
              <a:rPr lang="cs-CZ" altLang="cs-CZ" sz="2800" b="1" dirty="0">
                <a:solidFill>
                  <a:srgbClr val="230167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+</a:t>
            </a:r>
            <a:br>
              <a:rPr lang="cs-CZ" altLang="cs-CZ" sz="2800" b="1" dirty="0">
                <a:solidFill>
                  <a:srgbClr val="230167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</a:b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minimální riziko ztráty informace</a:t>
            </a:r>
            <a:b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</a:br>
            <a:r>
              <a:rPr lang="cs-CZ" altLang="cs-CZ" sz="2800" b="1" dirty="0">
                <a:solidFill>
                  <a:srgbClr val="230167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-</a:t>
            </a:r>
            <a:br>
              <a:rPr lang="cs-CZ" altLang="cs-CZ" sz="2800" b="1" dirty="0">
                <a:solidFill>
                  <a:srgbClr val="230167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</a:b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nerovnoměrné zatížení operátora při příjmu více závažných výzev</a:t>
            </a:r>
            <a:b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</a:b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/>
            </a:r>
            <a:b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</a:b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/>
            </a:r>
            <a:b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</a:br>
            <a:endParaRPr lang="cs-CZ" altLang="cs-CZ" sz="2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20484" name="Rectangle 4"/>
          <p:cNvSpPr>
            <a:spLocks noGrp="1"/>
          </p:cNvSpPr>
          <p:nvPr>
            <p:ph sz="half" idx="2"/>
          </p:nvPr>
        </p:nvSpPr>
        <p:spPr>
          <a:xfrm>
            <a:off x="5422900" y="1647825"/>
            <a:ext cx="4722918" cy="504138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cs-CZ" altLang="cs-CZ" sz="2800" b="1" dirty="0">
                <a:solidFill>
                  <a:srgbClr val="FF0066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Dvoustupňový / sekvenční / sériový systém 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výzva zpracovávána dvěma pracovníky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call - </a:t>
            </a:r>
            <a:r>
              <a:rPr lang="cs-CZ" altLang="cs-CZ" sz="2800" dirty="0" err="1">
                <a:latin typeface="Calibri" pitchFamily="34" charset="0"/>
                <a:ea typeface="Calibri" pitchFamily="34" charset="0"/>
                <a:cs typeface="Calibri" pitchFamily="34" charset="0"/>
              </a:rPr>
              <a:t>taker</a:t>
            </a: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 vytěží potřebné informace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dispečer vybírá a vysílá vhodné VS</a:t>
            </a:r>
            <a:b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</a:b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/>
            </a:r>
            <a:b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</a:br>
            <a:r>
              <a:rPr lang="cs-CZ" altLang="cs-CZ" sz="2800" b="1" dirty="0">
                <a:solidFill>
                  <a:srgbClr val="230167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+</a:t>
            </a: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/>
            </a:r>
            <a:b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</a:b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dobrá koordinace zdrojů</a:t>
            </a:r>
            <a:b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</a:br>
            <a:r>
              <a:rPr lang="cs-CZ" altLang="cs-CZ" sz="2800" b="1" dirty="0">
                <a:solidFill>
                  <a:srgbClr val="230167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-</a:t>
            </a: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/>
            </a:r>
            <a:b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</a:b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riziko ztráty informace</a:t>
            </a:r>
          </a:p>
        </p:txBody>
      </p:sp>
    </p:spTree>
    <p:extLst>
      <p:ext uri="{BB962C8B-B14F-4D97-AF65-F5344CB8AC3E}">
        <p14:creationId xmlns:p14="http://schemas.microsoft.com/office/powerpoint/2010/main" val="57336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/>
          </p:nvPr>
        </p:nvSpPr>
        <p:spPr>
          <a:xfrm>
            <a:off x="546100" y="885825"/>
            <a:ext cx="9624060" cy="615553"/>
          </a:xfrm>
        </p:spPr>
        <p:txBody>
          <a:bodyPr/>
          <a:lstStyle/>
          <a:p>
            <a:pPr algn="ctr"/>
            <a:r>
              <a:rPr lang="cs-CZ" altLang="cs-CZ" sz="4000" dirty="0" smtClean="0"/>
              <a:t>Typy volání na tísňovou linku</a:t>
            </a:r>
          </a:p>
        </p:txBody>
      </p:sp>
      <p:sp>
        <p:nvSpPr>
          <p:cNvPr id="27651" name="Rectangle 3"/>
          <p:cNvSpPr>
            <a:spLocks noGrp="1"/>
          </p:cNvSpPr>
          <p:nvPr>
            <p:ph idx="4294967295"/>
          </p:nvPr>
        </p:nvSpPr>
        <p:spPr>
          <a:xfrm>
            <a:off x="546100" y="1800225"/>
            <a:ext cx="9624060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FF0066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Volání z první ruky</a:t>
            </a:r>
          </a:p>
          <a:p>
            <a:pPr lvl="1"/>
            <a:r>
              <a:rPr lang="cs-CZ" altLang="cs-CZ" sz="28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„Udělalo se mi špatně, přijeďte!“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FF0066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Volání z druhé ruky</a:t>
            </a:r>
          </a:p>
          <a:p>
            <a:pPr lvl="1"/>
            <a:r>
              <a:rPr lang="cs-CZ" altLang="cs-CZ" sz="28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„Kolegyni vedle mě v práci se udělalo špatně, přijeďte!“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FF0066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Volání z třetí ruky</a:t>
            </a:r>
          </a:p>
          <a:p>
            <a:pPr lvl="1"/>
            <a:r>
              <a:rPr lang="cs-CZ" altLang="cs-CZ" sz="2800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„Volala mi babička z Ostravy, že je jí špatně, můžete tam někoho poslat?“</a:t>
            </a:r>
          </a:p>
        </p:txBody>
      </p:sp>
    </p:spTree>
    <p:extLst>
      <p:ext uri="{BB962C8B-B14F-4D97-AF65-F5344CB8AC3E}">
        <p14:creationId xmlns:p14="http://schemas.microsoft.com/office/powerpoint/2010/main" val="18720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/>
          </p:nvPr>
        </p:nvSpPr>
        <p:spPr>
          <a:xfrm>
            <a:off x="469900" y="885825"/>
            <a:ext cx="9624060" cy="615553"/>
          </a:xfrm>
        </p:spPr>
        <p:txBody>
          <a:bodyPr/>
          <a:lstStyle/>
          <a:p>
            <a:pPr algn="ctr"/>
            <a:r>
              <a:rPr lang="cs-CZ" altLang="cs-CZ" sz="4000" dirty="0">
                <a:ea typeface="Calibri" pitchFamily="34" charset="0"/>
                <a:cs typeface="Calibri" pitchFamily="34" charset="0"/>
              </a:rPr>
              <a:t>Zdravotnické operační středisko</a:t>
            </a:r>
          </a:p>
        </p:txBody>
      </p:sp>
      <p:sp>
        <p:nvSpPr>
          <p:cNvPr id="28675" name="Rectangle 3"/>
          <p:cNvSpPr>
            <a:spLocks noGrp="1"/>
          </p:cNvSpPr>
          <p:nvPr>
            <p:ph idx="4294967295"/>
          </p:nvPr>
        </p:nvSpPr>
        <p:spPr>
          <a:xfrm>
            <a:off x="546100" y="1800225"/>
            <a:ext cx="9624060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r>
              <a:rPr lang="cs-CZ" altLang="cs-CZ" sz="2800" b="1" dirty="0" smtClean="0">
                <a:solidFill>
                  <a:srgbClr val="D60014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Způsob předání výzvy výjezd. skupině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automatická hlasová výzva prostřednictvím PC na základně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automatický tisk obsahu výzvy na tiskárně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prozvonění mobilních telefonů výjezdové skupiny (systém pager)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automatické odeslání souřadnic místa události do navigační jednotky ve vozidle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automatické odeslání upřesňujících textových </a:t>
            </a:r>
          </a:p>
          <a:p>
            <a:pPr lvl="1">
              <a:buFont typeface="Wingdings 2" pitchFamily="18" charset="2"/>
              <a:buNone/>
            </a:pP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	informací o místě zásahu do navigační </a:t>
            </a: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vozidlové </a:t>
            </a: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jednotky</a:t>
            </a:r>
          </a:p>
          <a:p>
            <a:endParaRPr lang="cs-CZ" altLang="cs-CZ" sz="2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745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>
          <a:xfrm>
            <a:off x="546100" y="809625"/>
            <a:ext cx="9624060" cy="615553"/>
          </a:xfrm>
        </p:spPr>
        <p:txBody>
          <a:bodyPr/>
          <a:lstStyle/>
          <a:p>
            <a:pPr algn="ctr"/>
            <a:r>
              <a:rPr lang="cs-CZ" altLang="cs-CZ" sz="4000" dirty="0" smtClean="0"/>
              <a:t>TANR</a:t>
            </a:r>
          </a:p>
        </p:txBody>
      </p:sp>
      <p:sp>
        <p:nvSpPr>
          <p:cNvPr id="37891" name="Rectangle 3"/>
          <p:cNvSpPr>
            <a:spLocks noGrp="1"/>
          </p:cNvSpPr>
          <p:nvPr>
            <p:ph idx="4294967295"/>
          </p:nvPr>
        </p:nvSpPr>
        <p:spPr>
          <a:xfrm>
            <a:off x="546100" y="1647825"/>
            <a:ext cx="9624060" cy="5400785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Telefonicky asistovaná neodkladná resuscitace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Instrukce </a:t>
            </a: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operátora </a:t>
            </a: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k provádění KPR svědky na místě události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Zahájení TANR ideálně do 60 s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Zvyšuje pravděpodobnost přežití </a:t>
            </a: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NZO o </a:t>
            </a: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50 %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Zachovat klid, iniciovat hovor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cs-CZ" altLang="cs-CZ" sz="2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r>
              <a:rPr lang="cs-CZ" altLang="cs-CZ" sz="2800" dirty="0">
                <a:solidFill>
                  <a:srgbClr val="FF0066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Úkoly: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identifikace poruchy vědomí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rozeznání poruchy dýchání (chrčení, lapavé dechy)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identifikace NZO 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instrukce k zahájení stlačování hrudníku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aktivace </a:t>
            </a:r>
            <a:r>
              <a:rPr lang="cs-CZ" altLang="cs-CZ" sz="28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first</a:t>
            </a: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cs-CZ" altLang="cs-CZ" sz="28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respondera</a:t>
            </a: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, </a:t>
            </a: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AED, </a:t>
            </a: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výjezdové skupiny </a:t>
            </a:r>
            <a:endParaRPr lang="cs-CZ" altLang="cs-CZ" sz="2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38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/>
          </p:nvPr>
        </p:nvSpPr>
        <p:spPr>
          <a:xfrm>
            <a:off x="469900" y="809625"/>
            <a:ext cx="9624060" cy="615553"/>
          </a:xfrm>
        </p:spPr>
        <p:txBody>
          <a:bodyPr/>
          <a:lstStyle/>
          <a:p>
            <a:pPr algn="ctr"/>
            <a:r>
              <a:rPr lang="cs-CZ" altLang="cs-CZ" sz="4000" dirty="0" smtClean="0"/>
              <a:t>Zásady TANR</a:t>
            </a:r>
          </a:p>
        </p:txBody>
      </p:sp>
      <p:sp>
        <p:nvSpPr>
          <p:cNvPr id="38915" name="Rectangle 3"/>
          <p:cNvSpPr>
            <a:spLocks noGrp="1"/>
          </p:cNvSpPr>
          <p:nvPr>
            <p:ph idx="4294967295"/>
          </p:nvPr>
        </p:nvSpPr>
        <p:spPr>
          <a:xfrm>
            <a:off x="546100" y="1625995"/>
            <a:ext cx="9624060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Asertivní a důrazná komunikace, ale i vstřícná a empatická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Jasné pokyny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Odborné znalosti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Systematičnost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Ověřování pokynů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Aktivní a vhodná motivace, psychická podpora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Klidné, ale důrazné sdělování pokynů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Poděkování </a:t>
            </a:r>
          </a:p>
        </p:txBody>
      </p:sp>
    </p:spTree>
    <p:extLst>
      <p:ext uri="{BB962C8B-B14F-4D97-AF65-F5344CB8AC3E}">
        <p14:creationId xmlns:p14="http://schemas.microsoft.com/office/powerpoint/2010/main" val="46723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/>
          </p:nvPr>
        </p:nvSpPr>
        <p:spPr>
          <a:xfrm>
            <a:off x="546100" y="885825"/>
            <a:ext cx="9624060" cy="615553"/>
          </a:xfrm>
        </p:spPr>
        <p:txBody>
          <a:bodyPr/>
          <a:lstStyle/>
          <a:p>
            <a:pPr algn="ctr"/>
            <a:r>
              <a:rPr lang="cs-CZ" altLang="cs-CZ" sz="4000" dirty="0" smtClean="0"/>
              <a:t>TANR</a:t>
            </a:r>
          </a:p>
        </p:txBody>
      </p:sp>
      <p:sp>
        <p:nvSpPr>
          <p:cNvPr id="40963" name="Rectangle 3"/>
          <p:cNvSpPr>
            <a:spLocks noGrp="1"/>
          </p:cNvSpPr>
          <p:nvPr>
            <p:ph sz="half" idx="1"/>
          </p:nvPr>
        </p:nvSpPr>
        <p:spPr>
          <a:xfrm>
            <a:off x="5270500" y="1724025"/>
            <a:ext cx="4722918" cy="426578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cs-CZ" altLang="cs-CZ" sz="2800" b="1" dirty="0">
                <a:solidFill>
                  <a:srgbClr val="FF0066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Nejčastější chyby při TANR</a:t>
            </a: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Snaha primárně zjistit nedůležité údaje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Pozdní zahájení či nezahájení TANR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Nedostatečná kontrola nad probíhající TANR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Chybí hlasitý odposlech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Zbytečné otázky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Nesprávné </a:t>
            </a: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(</a:t>
            </a: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nepřesné) </a:t>
            </a: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vyjadřování</a:t>
            </a:r>
            <a:endParaRPr lang="cs-CZ" altLang="cs-CZ" sz="2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40964" name="Rectangle 4"/>
          <p:cNvSpPr>
            <a:spLocks noGrp="1"/>
          </p:cNvSpPr>
          <p:nvPr>
            <p:ph sz="half" idx="2"/>
          </p:nvPr>
        </p:nvSpPr>
        <p:spPr>
          <a:xfrm>
            <a:off x="378725" y="1717399"/>
            <a:ext cx="4722918" cy="4739759"/>
          </a:xfrm>
        </p:spPr>
        <p:txBody>
          <a:bodyPr/>
          <a:lstStyle/>
          <a:p>
            <a:r>
              <a:rPr lang="cs-CZ" altLang="cs-CZ" sz="2800" b="1" dirty="0">
                <a:solidFill>
                  <a:srgbClr val="FF0066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Přínos TANR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Inicializace jednání zachránce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Odstranění psycholog. </a:t>
            </a: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překážek</a:t>
            </a:r>
            <a:endParaRPr lang="cs-CZ" altLang="cs-CZ" sz="2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Motivace k </a:t>
            </a:r>
            <a:r>
              <a:rPr lang="cs-CZ" altLang="cs-CZ" sz="28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první pomoci</a:t>
            </a:r>
            <a:endParaRPr lang="cs-CZ" altLang="cs-CZ" sz="28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Odborná podpora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Optimalizace organizace na místě události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Častěji se zahájí laická KPR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Postižený častěji zastižen s fibrilací komor</a:t>
            </a:r>
          </a:p>
        </p:txBody>
      </p:sp>
    </p:spTree>
    <p:extLst>
      <p:ext uri="{BB962C8B-B14F-4D97-AF65-F5344CB8AC3E}">
        <p14:creationId xmlns:p14="http://schemas.microsoft.com/office/powerpoint/2010/main" val="302032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/>
          </p:nvPr>
        </p:nvSpPr>
        <p:spPr>
          <a:xfrm>
            <a:off x="546100" y="885825"/>
            <a:ext cx="9624060" cy="615553"/>
          </a:xfrm>
        </p:spPr>
        <p:txBody>
          <a:bodyPr/>
          <a:lstStyle/>
          <a:p>
            <a:pPr algn="ctr"/>
            <a:r>
              <a:rPr lang="cs-CZ" altLang="cs-CZ" sz="4000" dirty="0" smtClean="0"/>
              <a:t>TANR</a:t>
            </a:r>
          </a:p>
        </p:txBody>
      </p:sp>
      <p:sp>
        <p:nvSpPr>
          <p:cNvPr id="41987" name="Rectangle 3"/>
          <p:cNvSpPr>
            <a:spLocks noGrp="1"/>
          </p:cNvSpPr>
          <p:nvPr>
            <p:ph idx="4294967295"/>
          </p:nvPr>
        </p:nvSpPr>
        <p:spPr>
          <a:xfrm>
            <a:off x="546100" y="1724025"/>
            <a:ext cx="9624060" cy="5400785"/>
          </a:xfrm>
          <a:prstGeom prst="rect">
            <a:avLst/>
          </a:prstGeom>
        </p:spPr>
        <p:txBody>
          <a:bodyPr lIns="104315" tIns="52157" rIns="104315" bIns="52157"/>
          <a:lstStyle/>
          <a:p>
            <a:pPr>
              <a:lnSpc>
                <a:spcPct val="90000"/>
              </a:lnSpc>
            </a:pPr>
            <a:r>
              <a:rPr lang="cs-CZ" altLang="cs-CZ" sz="2800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Kontraindikace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Reálné nebezpečí pro zachránce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Hovor „z třetí ruky“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Zcela nespolupracující volající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Mentální či fyzická neschopnost volajícího resuscitovat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Očekávané úmrtí pac. v terminálním stádiu nemoci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Jisté známky smrti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Poranění neslučitelné se životem</a:t>
            </a:r>
          </a:p>
        </p:txBody>
      </p:sp>
    </p:spTree>
    <p:extLst>
      <p:ext uri="{BB962C8B-B14F-4D97-AF65-F5344CB8AC3E}">
        <p14:creationId xmlns:p14="http://schemas.microsoft.com/office/powerpoint/2010/main" val="204025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Nadpis 1"/>
          <p:cNvSpPr>
            <a:spLocks noGrp="1"/>
          </p:cNvSpPr>
          <p:nvPr>
            <p:ph type="title"/>
          </p:nvPr>
        </p:nvSpPr>
        <p:spPr>
          <a:xfrm>
            <a:off x="469900" y="962025"/>
            <a:ext cx="9624060" cy="615553"/>
          </a:xfrm>
        </p:spPr>
        <p:txBody>
          <a:bodyPr/>
          <a:lstStyle/>
          <a:p>
            <a:pPr algn="ctr"/>
            <a:r>
              <a:rPr lang="cs-CZ" altLang="cs-CZ" sz="4000" dirty="0" smtClean="0"/>
              <a:t>Činnost ZOS při MU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546100" y="1876425"/>
            <a:ext cx="9624060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latin typeface="+mj-lt"/>
              </a:rPr>
              <a:t>ZZS při MU s HPO </a:t>
            </a:r>
            <a:r>
              <a:rPr lang="cs-CZ" sz="2800" dirty="0" smtClean="0">
                <a:latin typeface="+mj-lt"/>
              </a:rPr>
              <a:t>pracuje </a:t>
            </a:r>
            <a:r>
              <a:rPr lang="cs-CZ" sz="2800" dirty="0">
                <a:latin typeface="+mj-lt"/>
              </a:rPr>
              <a:t>podle principů </a:t>
            </a:r>
            <a:r>
              <a:rPr lang="cs-CZ" sz="2800" dirty="0">
                <a:solidFill>
                  <a:srgbClr val="FF0000"/>
                </a:solidFill>
                <a:latin typeface="+mj-lt"/>
              </a:rPr>
              <a:t>medicíny katastrof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latin typeface="+mj-lt"/>
              </a:rPr>
              <a:t>řídí se </a:t>
            </a:r>
            <a:r>
              <a:rPr lang="cs-CZ" sz="2800" dirty="0">
                <a:solidFill>
                  <a:srgbClr val="FF0000"/>
                </a:solidFill>
                <a:latin typeface="+mj-lt"/>
              </a:rPr>
              <a:t>Katalogovým souborem typových činností</a:t>
            </a:r>
          </a:p>
          <a:p>
            <a:pPr>
              <a:defRPr/>
            </a:pPr>
            <a:endParaRPr lang="cs-CZ" sz="2800" dirty="0">
              <a:solidFill>
                <a:srgbClr val="FF0066"/>
              </a:solidFill>
              <a:latin typeface="+mj-lt"/>
            </a:endParaRPr>
          </a:p>
          <a:p>
            <a:pPr>
              <a:defRPr/>
            </a:pPr>
            <a:r>
              <a:rPr lang="cs-CZ" sz="2800" dirty="0">
                <a:solidFill>
                  <a:srgbClr val="FF0066"/>
                </a:solidFill>
                <a:latin typeface="+mj-lt"/>
              </a:rPr>
              <a:t>Vyhláška č. 240/2012 Sb.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cs-CZ" sz="2800" dirty="0" smtClean="0">
                <a:latin typeface="+mj-lt"/>
              </a:rPr>
              <a:t>Činnost </a:t>
            </a:r>
            <a:r>
              <a:rPr lang="cs-CZ" sz="2800" dirty="0">
                <a:latin typeface="+mj-lt"/>
              </a:rPr>
              <a:t>zdravotnické složky v místě MU s HPO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latin typeface="+mj-lt"/>
              </a:rPr>
              <a:t>Označení členů </a:t>
            </a:r>
            <a:r>
              <a:rPr lang="cs-CZ" sz="2800" dirty="0" err="1">
                <a:latin typeface="+mj-lt"/>
              </a:rPr>
              <a:t>zdr</a:t>
            </a:r>
            <a:r>
              <a:rPr lang="cs-CZ" sz="2800" dirty="0">
                <a:latin typeface="+mj-lt"/>
              </a:rPr>
              <a:t>. složky a stanovišť skupin v místě MU s HPO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latin typeface="+mj-lt"/>
              </a:rPr>
              <a:t>Traumatologický plán poskytovatele ZZS</a:t>
            </a:r>
          </a:p>
          <a:p>
            <a:pPr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4200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77108"/>
          </a:xfrm>
        </p:spPr>
        <p:txBody>
          <a:bodyPr/>
          <a:lstStyle/>
          <a:p>
            <a:pPr algn="ctr"/>
            <a:r>
              <a:rPr lang="cs-CZ" altLang="cs-CZ" sz="4400" dirty="0" smtClean="0">
                <a:latin typeface="Arial" charset="0"/>
              </a:rPr>
              <a:t>Použité zdroje</a:t>
            </a:r>
            <a:endParaRPr lang="cs-CZ" sz="44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430887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800" dirty="0">
                <a:latin typeface="+mj-lt"/>
              </a:rPr>
              <a:t>FRANĚK, O. </a:t>
            </a:r>
            <a:r>
              <a:rPr lang="cs-CZ" sz="2800" i="1" dirty="0">
                <a:latin typeface="+mj-lt"/>
              </a:rPr>
              <a:t>Operační řízení přednemocniční neodkladné péče</a:t>
            </a:r>
            <a:r>
              <a:rPr lang="cs-CZ" sz="2800" dirty="0">
                <a:latin typeface="+mj-lt"/>
              </a:rPr>
              <a:t>. 1. vyd. Praha, 2018. ISBN 978-80-905651-3-5.</a:t>
            </a:r>
            <a:endParaRPr lang="cs-CZ" sz="2800" dirty="0" smtClean="0">
              <a:latin typeface="+mj-lt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+mj-lt"/>
                <a:cs typeface="Arial" panose="020B0604020202020204" pitchFamily="34" charset="0"/>
              </a:rPr>
              <a:t>Zákon </a:t>
            </a:r>
            <a:r>
              <a:rPr lang="cs-CZ" sz="2800" dirty="0" smtClean="0">
                <a:latin typeface="+mj-lt"/>
                <a:cs typeface="Arial" panose="020B0604020202020204" pitchFamily="34" charset="0"/>
              </a:rPr>
              <a:t>č. 239/2000 Sb., o integrovaném záchranném systému</a:t>
            </a:r>
            <a:r>
              <a:rPr lang="cs-CZ" altLang="cs-CZ" sz="2800" dirty="0">
                <a:latin typeface="+mj-lt"/>
                <a:cs typeface="Arial" panose="020B0604020202020204" pitchFamily="34" charset="0"/>
              </a:rPr>
              <a:t>, ve znění pozdějších předpisů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+mj-lt"/>
                <a:cs typeface="Arial" panose="020B0604020202020204" pitchFamily="34" charset="0"/>
              </a:rPr>
              <a:t>Vyhláška č. 328/2001 Sb., </a:t>
            </a:r>
            <a:r>
              <a:rPr lang="cs-CZ" altLang="cs-CZ" sz="2800" dirty="0">
                <a:latin typeface="+mj-lt"/>
                <a:cs typeface="Arial" panose="020B0604020202020204" pitchFamily="34" charset="0"/>
              </a:rPr>
              <a:t>o některých podrobnostech integrovaného záchranného systému, ve znění pozdějších </a:t>
            </a:r>
            <a:r>
              <a:rPr lang="cs-CZ" altLang="cs-CZ" sz="2800" dirty="0" smtClean="0">
                <a:latin typeface="+mj-lt"/>
                <a:cs typeface="Arial" panose="020B0604020202020204" pitchFamily="34" charset="0"/>
              </a:rPr>
              <a:t>předpisů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  <a:cs typeface="Arial" panose="020B0604020202020204" pitchFamily="34" charset="0"/>
              </a:rPr>
              <a:t>Vyhláška č. 240/2012 Sb., prováděcí předpis k zákonu o záchranné službě, ve znění pozdějších předpisů</a:t>
            </a:r>
            <a:endParaRPr lang="cs-CZ" altLang="cs-CZ" sz="2800" dirty="0">
              <a:latin typeface="+mj-lt"/>
              <a:cs typeface="Arial" panose="020B0604020202020204" pitchFamily="34" charset="0"/>
            </a:endParaRPr>
          </a:p>
          <a:p>
            <a:endParaRPr lang="cs-CZ" sz="2800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784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518</TotalTime>
  <Words>845</Words>
  <Application>Microsoft Office PowerPoint</Application>
  <PresentationFormat>Vlastní</PresentationFormat>
  <Paragraphs>160</Paragraphs>
  <Slides>20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1" baseType="lpstr">
      <vt:lpstr>Office Theme</vt:lpstr>
      <vt:lpstr>Prezentace aplikace PowerPoint</vt:lpstr>
      <vt:lpstr>Zdravotnická záchranná služba</vt:lpstr>
      <vt:lpstr>Zdravotnické operační středisko</vt:lpstr>
      <vt:lpstr>Legislativa</vt:lpstr>
      <vt:lpstr>Stupně naléhavosti tísňového volání</vt:lpstr>
      <vt:lpstr>Zdravotnické operační středisko</vt:lpstr>
      <vt:lpstr>Zdravotnické operační středisko</vt:lpstr>
      <vt:lpstr>Hlavní úkoly ZOS</vt:lpstr>
      <vt:lpstr>Zdravotnické operační středisko</vt:lpstr>
      <vt:lpstr>Call taking</vt:lpstr>
      <vt:lpstr>Operační řízení</vt:lpstr>
      <vt:lpstr>Typy řízení ZOS</vt:lpstr>
      <vt:lpstr>Typy volání na tísňovou linku</vt:lpstr>
      <vt:lpstr>Zdravotnické operační středisko</vt:lpstr>
      <vt:lpstr>TANR</vt:lpstr>
      <vt:lpstr>Zásady TANR</vt:lpstr>
      <vt:lpstr>TANR</vt:lpstr>
      <vt:lpstr>TANR</vt:lpstr>
      <vt:lpstr>Činnost ZOS při MU</vt:lpstr>
      <vt:lpstr>Použité zdroje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Mgr. Eva PFEFFEROVÁ</cp:lastModifiedBy>
  <cp:revision>26</cp:revision>
  <dcterms:created xsi:type="dcterms:W3CDTF">2017-03-15T11:07:40Z</dcterms:created>
  <dcterms:modified xsi:type="dcterms:W3CDTF">2021-11-02T21:18:02Z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