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6" r:id="rId6"/>
    <p:sldId id="270" r:id="rId7"/>
    <p:sldId id="267" r:id="rId8"/>
    <p:sldId id="261" r:id="rId9"/>
    <p:sldId id="269" r:id="rId10"/>
    <p:sldId id="262" r:id="rId11"/>
    <p:sldId id="268" r:id="rId12"/>
    <p:sldId id="275" r:id="rId13"/>
    <p:sldId id="274" r:id="rId14"/>
    <p:sldId id="276" r:id="rId15"/>
    <p:sldId id="281" r:id="rId16"/>
    <p:sldId id="271" r:id="rId17"/>
    <p:sldId id="272" r:id="rId18"/>
    <p:sldId id="273" r:id="rId19"/>
    <p:sldId id="277" r:id="rId20"/>
    <p:sldId id="278" r:id="rId21"/>
    <p:sldId id="280" r:id="rId22"/>
    <p:sldId id="279" r:id="rId23"/>
    <p:sldId id="282" r:id="rId2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4CED8-A629-42B0-87BE-297262622081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85477-6CF6-4DD7-A099-D01BD3323C9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776DA25-43CA-4004-ACC4-E1DE9BB52EA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039A811-9B3B-4B43-BDEB-435A7877182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u="sng" dirty="0">
                <a:latin typeface="Times New Roman" pitchFamily="18" charset="0"/>
                <a:cs typeface="Times New Roman" pitchFamily="18" charset="0"/>
              </a:rPr>
              <a:t>Dobyvatel</a:t>
            </a:r>
          </a:p>
        </p:txBody>
      </p:sp>
      <p:pic>
        <p:nvPicPr>
          <p:cNvPr id="3" name="Obrázek 2" descr="http://pravoslavnacirkev.cz/uploads/3054fe06a153cb5e5319e893163963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556792"/>
            <a:ext cx="432048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ovéPole 3"/>
          <p:cNvSpPr txBox="1"/>
          <p:nvPr/>
        </p:nvSpPr>
        <p:spPr>
          <a:xfrm>
            <a:off x="5868144" y="623731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Hana </a:t>
            </a:r>
            <a:r>
              <a:rPr lang="cs-CZ" dirty="0" err="1">
                <a:solidFill>
                  <a:schemeClr val="bg1">
                    <a:lumMod val="50000"/>
                  </a:schemeClr>
                </a:solidFill>
              </a:rPr>
              <a:t>Hiřmanová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3AC5511-2292-1BCF-D021-672BC9C56D8A}"/>
              </a:ext>
            </a:extLst>
          </p:cNvPr>
          <p:cNvSpPr txBox="1"/>
          <p:nvPr/>
        </p:nvSpPr>
        <p:spPr>
          <a:xfrm>
            <a:off x="2267744" y="5877272"/>
            <a:ext cx="5309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Zdroje obrázků: https://</a:t>
            </a:r>
            <a:r>
              <a:rPr lang="cs-CZ" dirty="0" err="1"/>
              <a:t>commons.wikimedia.org</a:t>
            </a:r>
            <a:r>
              <a:rPr lang="cs-CZ" dirty="0"/>
              <a:t>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560" y="1340768"/>
            <a:ext cx="7385248" cy="3744416"/>
          </a:xfrm>
        </p:spPr>
        <p:txBody>
          <a:bodyPr>
            <a:normAutofit lnSpcReduction="10000"/>
          </a:bodyPr>
          <a:lstStyle/>
          <a:p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na tabuli mapa Velkomoravské říše</a:t>
            </a:r>
          </a:p>
          <a:p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děti se rozdělí do tří skupin (po řadách)</a:t>
            </a:r>
          </a:p>
          <a:p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každá řada dostane přidělenou barvu (červená, žlutá, zelená)</a:t>
            </a:r>
          </a:p>
          <a:p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každá řada dostane barevné díly (ve své barvě) rozstřihané mapy Velkomoravské říše</a:t>
            </a:r>
          </a:p>
          <a:p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každá řada dostane kartičky s písmeny A B C D a prázdné papíry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u="sng" dirty="0">
                <a:latin typeface="Times New Roman" pitchFamily="18" charset="0"/>
                <a:cs typeface="Times New Roman" pitchFamily="18" charset="0"/>
              </a:rPr>
              <a:t>Fáze hry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Rozšiřování území (3 kola)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Dobývání zbylých území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Bitva (4 kola)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Vítězí ta skupina, která svou barvou zabarví celou mapu, nebo ta, která ovládne větší část mapy.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u="sng" dirty="0">
                <a:latin typeface="Times New Roman" pitchFamily="18" charset="0"/>
                <a:cs typeface="Times New Roman" pitchFamily="18" charset="0"/>
              </a:rPr>
              <a:t>Rozšiřování území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3 kola 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v každém kole si každá řada volí jedno území, které chce získat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odpovídají na uzavřené otázky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pokud odpoví správně, zvolené území získávají = území zabarví svou barvou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pokud zodpoví špatně, území nezískají a zůstává bílé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3744416" cy="1080120"/>
          </a:xfrm>
          <a:prstGeom prst="rect">
            <a:avLst/>
          </a:prstGeom>
          <a:noFill/>
        </p:spPr>
      </p:pic>
      <p:pic>
        <p:nvPicPr>
          <p:cNvPr id="17" name="Obrázek 1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40968"/>
            <a:ext cx="3744416" cy="1080120"/>
          </a:xfrm>
          <a:prstGeom prst="rect">
            <a:avLst/>
          </a:prstGeom>
          <a:noFill/>
        </p:spPr>
      </p:pic>
      <p:pic>
        <p:nvPicPr>
          <p:cNvPr id="18" name="Obrázek 17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293096"/>
            <a:ext cx="3744416" cy="1080120"/>
          </a:xfrm>
          <a:prstGeom prst="rect">
            <a:avLst/>
          </a:prstGeom>
          <a:noFill/>
        </p:spPr>
      </p:pic>
      <p:pic>
        <p:nvPicPr>
          <p:cNvPr id="19" name="Obrázek 18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93096"/>
            <a:ext cx="3744416" cy="1080120"/>
          </a:xfrm>
          <a:prstGeom prst="rect">
            <a:avLst/>
          </a:prstGeom>
          <a:noFill/>
        </p:spPr>
      </p:pic>
      <p:sp>
        <p:nvSpPr>
          <p:cNvPr id="20" name="TextovéPole 19"/>
          <p:cNvSpPr txBox="1"/>
          <p:nvPr/>
        </p:nvSpPr>
        <p:spPr>
          <a:xfrm>
            <a:off x="755576" y="1484784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 kterém století existovala Velkomoravská říše? 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1691680" y="342900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 století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5436096" y="3429000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9. století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1691680" y="450912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10. století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5724128" y="4581128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11. století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755576" y="3212976"/>
            <a:ext cx="50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4644008" y="3140968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683568" y="4293096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4644008" y="4293096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b="1" dirty="0">
                <a:solidFill>
                  <a:schemeClr val="bg1"/>
                </a:solidFill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683568" y="1124744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které časové přímky je správně zanesena Velkomoravská říše (VŘ)?</a:t>
            </a:r>
          </a:p>
        </p:txBody>
      </p:sp>
      <p:pic>
        <p:nvPicPr>
          <p:cNvPr id="4099" name="Picture 3" descr="C:\Users\Hanka\Desktop\os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924944"/>
            <a:ext cx="7725552" cy="1728192"/>
          </a:xfrm>
          <a:prstGeom prst="rect">
            <a:avLst/>
          </a:prstGeom>
          <a:noFill/>
        </p:spPr>
      </p:pic>
      <p:sp>
        <p:nvSpPr>
          <p:cNvPr id="10" name="TextovéPole 9"/>
          <p:cNvSpPr txBox="1"/>
          <p:nvPr/>
        </p:nvSpPr>
        <p:spPr>
          <a:xfrm>
            <a:off x="179512" y="3212976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b="1" dirty="0"/>
              <a:t>A</a:t>
            </a:r>
          </a:p>
        </p:txBody>
      </p:sp>
      <p:pic>
        <p:nvPicPr>
          <p:cNvPr id="4100" name="Picture 4" descr="C:\Users\Hanka\Desktop\osa 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941168"/>
            <a:ext cx="7776864" cy="1440160"/>
          </a:xfrm>
          <a:prstGeom prst="rect">
            <a:avLst/>
          </a:prstGeom>
          <a:noFill/>
        </p:spPr>
      </p:pic>
      <p:sp>
        <p:nvSpPr>
          <p:cNvPr id="12" name="TextovéPole 11"/>
          <p:cNvSpPr txBox="1"/>
          <p:nvPr/>
        </p:nvSpPr>
        <p:spPr>
          <a:xfrm>
            <a:off x="179512" y="5085184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b="1" dirty="0"/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0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pic>
        <p:nvPicPr>
          <p:cNvPr id="3" name="Obrázek 2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40968"/>
            <a:ext cx="3744416" cy="1080120"/>
          </a:xfrm>
          <a:prstGeom prst="rect">
            <a:avLst/>
          </a:prstGeom>
          <a:noFill/>
        </p:spPr>
      </p:pic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65104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611560" y="1196752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Zakladatel a první kníže Velkomoravské říše byl ... 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619672" y="3356992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Svatopluk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012160" y="335699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Mojmír II.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763688" y="4581128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Rastislav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084168" y="4581128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Mojmír I.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611560" y="3068960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4644008" y="3140968"/>
            <a:ext cx="360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11560" y="4365104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4716016" y="4365104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1"/>
      <p:bldP spid="15" grpId="0"/>
      <p:bldP spid="16" grpId="0"/>
      <p:bldP spid="17" grpId="0"/>
      <p:bldP spid="1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147248" cy="1143000"/>
          </a:xfrm>
        </p:spPr>
        <p:txBody>
          <a:bodyPr>
            <a:normAutofit fontScale="90000"/>
          </a:bodyPr>
          <a:lstStyle/>
          <a:p>
            <a:r>
              <a:rPr lang="cs-CZ" sz="4000" u="sng" dirty="0">
                <a:latin typeface="Times New Roman" pitchFamily="18" charset="0"/>
                <a:cs typeface="Times New Roman" pitchFamily="18" charset="0"/>
              </a:rPr>
              <a:t>Dobývání zbylých území - rozstřel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5536" y="1916832"/>
            <a:ext cx="7427168" cy="3989040"/>
          </a:xfrm>
        </p:spPr>
        <p:txBody>
          <a:bodyPr>
            <a:normAutofit/>
          </a:bodyPr>
          <a:lstStyle/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pokud po třech kolech není území rozebráno, přicházejí na řadu otevřené otázky</a:t>
            </a:r>
          </a:p>
          <a:p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své odpovědi píší skupiny na papír</a:t>
            </a:r>
          </a:p>
          <a:p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 vítězí ta skupina, která nejrychleji zvedne papír se správnou odpovědí – ta vybírá z dosud nerozebraného území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u="sng" dirty="0">
                <a:latin typeface="Times New Roman" pitchFamily="18" charset="0"/>
                <a:cs typeface="Times New Roman" pitchFamily="18" charset="0"/>
              </a:rPr>
              <a:t>Otevřené otázky pro </a:t>
            </a:r>
            <a:r>
              <a:rPr lang="cs-CZ" sz="4000" u="sng" dirty="0" err="1">
                <a:latin typeface="Times New Roman" pitchFamily="18" charset="0"/>
                <a:cs typeface="Times New Roman" pitchFamily="18" charset="0"/>
              </a:rPr>
              <a:t>roztřel</a:t>
            </a:r>
            <a:endParaRPr lang="cs-CZ" sz="40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251520" y="1844824"/>
            <a:ext cx="8280920" cy="3168352"/>
          </a:xfrm>
        </p:spPr>
        <p:txBody>
          <a:bodyPr>
            <a:normAutofit/>
          </a:bodyPr>
          <a:lstStyle/>
          <a:p>
            <a:pPr>
              <a:buNone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Spojením jakých knížectví vznikla Velkomoravská říše?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Jaká dynastie vládla ve Velkomoravské říši?</a:t>
            </a:r>
          </a:p>
          <a:p>
            <a:r>
              <a:rPr lang="cs-CZ" sz="3200" dirty="0">
                <a:latin typeface="Times New Roman" pitchFamily="18" charset="0"/>
                <a:cs typeface="Times New Roman" pitchFamily="18" charset="0"/>
              </a:rPr>
              <a:t>Ještě pod jakým jménem je znám Konstantin?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u="sng" dirty="0">
                <a:latin typeface="Times New Roman" pitchFamily="18" charset="0"/>
                <a:cs typeface="Times New Roman" pitchFamily="18" charset="0"/>
              </a:rPr>
              <a:t>Bitva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8136904" cy="3600400"/>
          </a:xfrm>
        </p:spPr>
        <p:txBody>
          <a:bodyPr>
            <a:normAutofit fontScale="70000" lnSpcReduction="20000"/>
          </a:bodyPr>
          <a:lstStyle/>
          <a:p>
            <a:r>
              <a:rPr lang="cs-CZ" sz="2900" dirty="0">
                <a:latin typeface="Times New Roman" pitchFamily="18" charset="0"/>
                <a:cs typeface="Times New Roman" pitchFamily="18" charset="0"/>
              </a:rPr>
              <a:t>soutěž vždy mezi dvěma skupinami o zvolené území – uzavřené otázky</a:t>
            </a:r>
          </a:p>
          <a:p>
            <a:r>
              <a:rPr lang="cs-CZ" sz="2900" dirty="0">
                <a:latin typeface="Times New Roman" pitchFamily="18" charset="0"/>
                <a:cs typeface="Times New Roman" pitchFamily="18" charset="0"/>
              </a:rPr>
              <a:t>pokud odpoví správně jen ta skupina, která útočí, zvolené území získává, pokud odpoví správně jen ta skupina, která útok odráží, území jí zůstává</a:t>
            </a:r>
          </a:p>
          <a:p>
            <a:r>
              <a:rPr lang="cs-CZ" sz="2900" dirty="0">
                <a:latin typeface="Times New Roman" pitchFamily="18" charset="0"/>
                <a:cs typeface="Times New Roman" pitchFamily="18" charset="0"/>
              </a:rPr>
              <a:t>pokud neodpoví správně ani jedna skupina, dostává možnost odpovídat třetí skupina – pokud odpoví správně, území, o které se hraje, získává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cs-CZ" sz="2900" dirty="0">
                <a:latin typeface="Times New Roman" pitchFamily="18" charset="0"/>
                <a:cs typeface="Times New Roman" pitchFamily="18" charset="0"/>
              </a:rPr>
              <a:t> pokud ale neodpoví správně, pak zůstává území té skupině, která původně odrážela útok</a:t>
            </a:r>
          </a:p>
          <a:p>
            <a:r>
              <a:rPr lang="cs-CZ" sz="2900" dirty="0">
                <a:latin typeface="Times New Roman" pitchFamily="18" charset="0"/>
                <a:cs typeface="Times New Roman" pitchFamily="18" charset="0"/>
              </a:rPr>
              <a:t>pokud obě skupiny zodpoví otázku správně, následuje rozstřel – otevřená otázka –  správnou odpověď píší na papír - vyhrává ta skupina, která nejrychleji zvedne papír se správnou odpovědí, pokud ani jedna skupina neodpoví správně, dostane možnost odpovídat </a:t>
            </a:r>
            <a:r>
              <a:rPr lang="cs-CZ" sz="2900">
                <a:latin typeface="Times New Roman" pitchFamily="18" charset="0"/>
                <a:cs typeface="Times New Roman" pitchFamily="18" charset="0"/>
              </a:rPr>
              <a:t>třetí skupina</a:t>
            </a:r>
            <a:endParaRPr lang="cs-CZ" sz="2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cs-CZ" sz="2900" dirty="0">
                <a:latin typeface="Times New Roman" pitchFamily="18" charset="0"/>
                <a:cs typeface="Times New Roman" pitchFamily="18" charset="0"/>
              </a:rPr>
              <a:t>4 kola (v prvním kole útočí na zvolené území nejprve červení, potom žlutí a nakonec zelení)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029" name="Picture 5" descr="C:\Users\Hanka\Desktop\4 kol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962922"/>
            <a:ext cx="6195448" cy="18950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pic>
        <p:nvPicPr>
          <p:cNvPr id="3" name="Obrázek 2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65104"/>
            <a:ext cx="3744416" cy="1080120"/>
          </a:xfrm>
          <a:prstGeom prst="rect">
            <a:avLst/>
          </a:prstGeom>
          <a:noFill/>
        </p:spPr>
      </p:pic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40968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1412032" y="1637184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971600" y="908720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Kdo na Velkou Moravu pozval věrozvěsty Cyrila a Metoděje?</a:t>
            </a:r>
            <a:endParaRPr lang="cs-CZ" sz="32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1979712" y="335699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Rastislav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5796136" y="3356992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Svatopluk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979712" y="4581128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Mojmír I</a:t>
            </a:r>
            <a:r>
              <a:rPr lang="cs-CZ" dirty="0">
                <a:solidFill>
                  <a:schemeClr val="bg1"/>
                </a:solidFill>
              </a:rPr>
              <a:t>.</a:t>
            </a:r>
            <a:r>
              <a:rPr lang="cs-CZ" dirty="0"/>
              <a:t> 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940152" y="465313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Mojmír II.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611560" y="3140968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4788024" y="3140968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11560" y="4365104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4860032" y="4365104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D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F0FFAF1-9C16-02ED-60E9-12A7333A7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19723"/>
            <a:ext cx="2032000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755576" y="1124744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Jaké tvrzení o Cyrilovi a Metodějovi je správné?</a:t>
            </a:r>
          </a:p>
        </p:txBody>
      </p:sp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40968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65104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pic>
        <p:nvPicPr>
          <p:cNvPr id="8" name="Obrázek 7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3744416" cy="1080120"/>
          </a:xfrm>
          <a:prstGeom prst="rect">
            <a:avLst/>
          </a:prstGeom>
          <a:noFill/>
        </p:spPr>
      </p:pic>
      <p:sp>
        <p:nvSpPr>
          <p:cNvPr id="9" name="TextovéPole 8"/>
          <p:cNvSpPr txBox="1"/>
          <p:nvPr/>
        </p:nvSpPr>
        <p:spPr>
          <a:xfrm>
            <a:off x="5724128" y="3284984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Oba zemřeli na Velké Moravě.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547664" y="3284984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 Velkou Moravu přišli v roce 862.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5508104" y="4437112"/>
            <a:ext cx="3059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Za svého nástupce zvolili </a:t>
            </a:r>
            <a:r>
              <a:rPr lang="cs-CZ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Wichinga</a:t>
            </a:r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cs-CZ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683568" y="3140968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716016" y="3140968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683568" y="4365104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716016" y="4365104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1475656" y="4293096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Přinesli s sebou písmo hlaholici a jazyk staroslověnštinu.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755576" y="1196752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 jakém roce přišli na Velkou Moravu Cyril s Metodějem?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140968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365104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1691680" y="3429000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906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724128" y="335699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863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051720" y="458112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833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796136" y="465313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632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83568" y="3140968"/>
            <a:ext cx="1080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4572000" y="3140968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83568" y="4365104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644008" y="4365104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1187624" y="1268760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Kdo vyhnal Metodějovi žáky?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65104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2976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1907704" y="350100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Rastislav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6012160" y="350100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Mojmír I.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763688" y="465313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Mojmír II.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940152" y="4653136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Svatopluk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83568" y="3212976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4644008" y="3212976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83568" y="4365104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644008" y="4365104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827584" y="908720"/>
            <a:ext cx="72728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Odkud pocházeli bratři Konstantin a Metoděj? 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2976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65104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1619672" y="350100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ze Soluně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940152" y="3501008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 Říma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195736" y="465313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 Cařihradu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228184" y="4653136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 Prahy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83568" y="3212976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83568" y="4365104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4644008" y="3212976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644008" y="4365104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899592" y="620688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 obrázku vidíte tzv. gombíky. Co to bylo?</a:t>
            </a:r>
          </a:p>
        </p:txBody>
      </p:sp>
      <p:pic>
        <p:nvPicPr>
          <p:cNvPr id="4" name="irc_mi" descr="http://uhm-prednasky.fpf.slu.cz/uploads/images/umeni_velke_moravy/web_gombik_bavorsk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6226" y="1259997"/>
            <a:ext cx="2242078" cy="14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140968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140968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293096"/>
            <a:ext cx="3744416" cy="1080120"/>
          </a:xfrm>
          <a:prstGeom prst="rect">
            <a:avLst/>
          </a:prstGeom>
          <a:noFill/>
        </p:spPr>
      </p:pic>
      <p:pic>
        <p:nvPicPr>
          <p:cNvPr id="8" name="Obrázek 7" descr="C:\Users\Hanka\Desktop\10946062_10202541717383662_223703847_o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293096"/>
            <a:ext cx="3744416" cy="1080120"/>
          </a:xfrm>
          <a:prstGeom prst="rect">
            <a:avLst/>
          </a:prstGeom>
          <a:noFill/>
        </p:spPr>
      </p:pic>
      <p:sp>
        <p:nvSpPr>
          <p:cNvPr id="9" name="TextovéPole 8"/>
          <p:cNvSpPr txBox="1"/>
          <p:nvPr/>
        </p:nvSpPr>
        <p:spPr>
          <a:xfrm>
            <a:off x="1835696" y="4581128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knoflíky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83568" y="4293096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1835696" y="3356992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bg1"/>
                </a:solidFill>
              </a:rPr>
              <a:t>náušnice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83568" y="3140968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012160" y="3429000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rolničky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364088" y="458112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přívěšek na řetízek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572000" y="3140968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4572000" y="4293096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683568" y="1052736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 nesouvisí s Velkomoravskou říší?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140968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65104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5652120" y="3429000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duhovky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716016" y="3140968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907704" y="342900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gombíky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83568" y="3140968"/>
            <a:ext cx="1008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1763688" y="4653136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náušnice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084168" y="4653136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kostel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4716016" y="4365104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683568" y="4437112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755576" y="620688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 doby Velké Moravy se dochoval kostel sv. Markéty. Kde ho najdeme?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3744416" cy="1080120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979712" y="3212976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cs-CZ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Kopčanech</a:t>
            </a:r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(na Slovensku)</a:t>
            </a:r>
          </a:p>
        </p:txBody>
      </p:sp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140968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365104"/>
            <a:ext cx="3744416" cy="1080120"/>
          </a:xfrm>
          <a:prstGeom prst="rect">
            <a:avLst/>
          </a:prstGeom>
          <a:noFill/>
        </p:spPr>
      </p:pic>
      <p:pic>
        <p:nvPicPr>
          <p:cNvPr id="8" name="Obrázek 7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sp>
        <p:nvSpPr>
          <p:cNvPr id="9" name="TextovéPole 8"/>
          <p:cNvSpPr txBox="1"/>
          <p:nvPr/>
        </p:nvSpPr>
        <p:spPr>
          <a:xfrm>
            <a:off x="5796136" y="342900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 Mikulčicích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763688" y="4653136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 Praze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436096" y="465313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 Uherském Hradišti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83568" y="3140968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4572000" y="3140968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83568" y="4365104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644008" y="4365104"/>
            <a:ext cx="504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5122" name="AutoShape 2" descr="data:image/jpeg;base64,/9j/4AAQSkZJRgABAQAAAQABAAD/2wCEAAkGBxQSEhUUExQVFBQUFRQVFRQXFRQVFBUYFRQWFxYUFRQYHCghGBolHBQUITEhJSkrLi4uFx8zODMsNygtLisBCgoKDg0OGhAQGywkHyQsLCwsLCwsLCwsLCwsLCwsLCwsLCwsLCwsLCwsLCwsLCwsLCwsLCwsLCwsLCwsLCwsLP/AABEIAMIBAwMBIgACEQEDEQH/xAAaAAACAwEBAAAAAAAAAAAAAAAAAgEDBAUG/8QAOhAAAQMCAwUHAgUDBAMBAAAAAQACESExA0FRBBJhcYEFEyKRobHwBsEUMkLR4VJy8RWCkqIjU2IW/8QAGQEAAwEBAQAAAAAAAAAAAAAAAAECAwQF/8QAJREAAgICAgIDAAIDAAAAAAAAAAECEQMSITEEE0FRYSIyFEJx/9oADAMBAAIRAxEAPwDg7qAFaWJCF3J2crVEQohMAmLVViorhTCeEIsKEhEJ1EIsKFhEJw1BCLChIUQnhEIsBYRClSmIWEQmhEIAWEQmhEIAWEJoRCYCwiE0IhAhIQmhEIAWEQmhEIAVCaEQgBUQmhEIASEQmhEJgJCE+6pSsKLyEhCmULFKjVuyIQQmCJTASFICcKCEWFCwgqYRCYhUQm3hYkKDjMmJraFLmkNQbIRCbebqEBNSQnFiwiFeMNK7DRuh6MqhEJMTGa256Z+Szu2sn8ojif2WeTyMcO2a4/FyZP6o1FJg4gcSBlc5cVgdJuST8yXT7N2YEQ60S7WMm9bngBquOXnOXEFR2f4MYRubtkNM1CmFdi4MEEWdXgDcjgc45qO74rtw5lOKZwZcWsqKoRCcBWtwSdFq5JGajZnhRC1nZkj8AhJTTBwaM8IhW90dFY3ZSm5pAotmcNTjBOi24eDCYlZvL9FrF9mEbMUowDot++o7xT7ZFepGb8PF0zcEaKwmUpKWzY9UiYQk30JUx2iHbOQl3CtheqypWVh60VMam3FYCiEtx6lQarRggqWtTSk5jURPwwXN27FG6e7MmrSMweC6G0Yo65cJuV5fFxPFugEz/UDlnxN1nLJLqy4wj2Z8TDfUk5mKznWxVI2ggzJn+UpeaxYcYiPdRibUHEHhxqdFkalpxyTU/wCVs2fai0y0yM5tYZqnAa15ADdC51bgz6nLQLe4DQU4Aeyzlm0fHZ0Y/H9it9Gz/UaCBWOgPNZ8THc67qaCiqUrGfkTn8nVj8XHDpEAKXFRKnDYXGBc2WJv0WbOya5CDGpNh5/dek2TD3WhoqT4iQCK5lczs3Zicpa2YNgSaOcPYddV0d4OiREAUrannXVaLhUcGSe7sMZm83dF5lvMV15rFhtn56LoYBoAMpiszlPks+ICx9vC/p4okwND9iunx8rhKvs5suNTj/whmGmc5McQKO8C7rs5aoqLygOJUuqpDoV0TY4EIL1SXpS5Tqx7Itc9JvpYSwqUROQ5eoCN1TROqFdkyq3KyVW4IQmKhShWSR3qO9VZhRC5ToLhiphiqgBMGoA0DFQcVUFsLkbX2rWGyIuVEpJFJNnQ7R2mBpqY+687i4wcZdNss6Uunx9re6kgz8lZsRhImJAzH+Vi3s7NUqRVtOLQ7oNrRTr5JGYJcQAPFz9eCvfjRQeS6Ow7NuiT+Y+gyCjJk1RphxPJL8LcDC3WwOp1ViChcTd8nqpJKkQUKCiUAStmx4Vh+p8wf6W13nczYdVlwhMzYVJHy5t1Xb2PALZc4O3xcA0bFmzwEK4quTnzT/1RtwsBoZE6Z2iwAtCMRlB4aA0++Up8DFDhQkmc6W5j5KVzASK1F6VrxTs5iBawoQJg15JMTC38MigOXAivwJPyGHO3ZgyZEyNSqcXtTDbIDpHAkkngP5yTsFFvpCYbpGhsRoRQhSsTu0QHEhpMxeG1sTyIhVP295sGt8z7rvh5cFFbdmEvCyOXHR0wUby5mFjk3rmbzyAst+zbxEOEPFHAWnhwWuLyY5HVGObxpYl3ZbKaVBCiF0cHPbIJSlP3ZUFqaaE7FRKkBBagQsqE0KEwFQmQgRmBUyq0SuU6C0FWB6zSofiQCdAUmMnbNuDQRNYpovNYzpJgeEZzHmVfj4m84moF4AnSn8rPpNRmJiLXjNYPlmq4KmOg0JvTVM0E0mJqaivNW4jZIMRNaUETwVmzYIc6glkZwD0F+qTqKtlRTk0kN2fstd42mg+66MqI06KFwzls7PWxwUI0iSUsql+1MH6pOg8R9Fmxe0Ys3q4gegkpqDFLLFds3hBpensuQ7bnuzP+1sepVLmvdl1cS4+q0WJmMvJiuj2Oy7LLfCN8Mh7zMiS0wABR0AzVdPDZvAUMAUuIrXMLzn0t2fiOcS7EeGC7GmA46bui9TjGlzkBQEjUQpnXSME2+WUSSPy2IrnTOqv2fFAaZNr6iOVrqpuEImYsch5gFc7tLaIG5xl32Czbo0jHZ0Zu0MfvHlx5DgBZZEEqAszvSpUiVPz4EJ8MCa2FTyCpcibSVs0bAzxAGwhxzr+htbZnyXRx3w/epH5HUiosY8/RN2ZgFrDLYc47zpvWCBHAUVu1YW80tAil9DdvquhPVqvg8yT3u/kr3lCp2Z+80GxzGhFCFavVi01aPPkmnTJ3lBKJUSqSJbBQVMqCVRJChShOxURCEIRZJz5QiEQuc6CVBCEIA5uPiljg0NgGcgZ4+6x7TggRWpFxYdPhXR7QZ+qLAxeaiPuub3RcRvX86C8hZM0RUMGSKmLSIE10+WWh23d2N1uG6mZoOdJotTdnNZsLH+FOFhNc9rL77oJE53garOcE1ya4sji/4nMf2i82Mf2t+7kgD3mxd/cS7/rZe5P0/hYYEsceLpXW2DYmgE+FoAybHouXeK6Ru9n2zwOz9h47xUEDjDB5XW/ZPpcE+IidBX1K9i/BES3xNOfnHsqQxp8M+I+nOVLySEoI5ezfTjAPyzGppJ5Qujgdntw5hjZGgF+Gq7Y7OLg0sduwKCIB5rHtTTvHUZZDqlK65GqvgyjZ4FHGSDUgQaWjLklLCGAGDmJG7OcFbmxYzIHACudbrPiYwAJE8TSKamKKUM5u24owwSQBEgDjOvmvP4uJJJzNfkLX2ptXePp+UW+5PNYTxUvk7cUNVb7IJRPz/KrdtDR+oecqp23sGZ8j/Cai/otziu2agtnZuAXuH9AILjys2OcHyXEPajcg4/8AH+V6b6exN7D3pIB3qQRmATOeS0jBrlnNnyxa1TOq1nG2QiDIsQFDnCJmCCYmudolWOkDUVOQNAc9bJtq2dzGt3mwXje3ZkgCgmc6KqOWzl4rN3EOjq/7hf7eqZWbe3wtAEmZbHATA9fNUYeJvAEWK7fFycas5vIhypDIRKhddnNRKhEqJRYUCEShFhQIRKhFio5u8jeSSiVkalkolJKJQMslI1gFgiVXjiWm/RJgYtr2oyRktH0/hH8RhE33ifJpzXPe6kFtqW4rZ9PPP4rD5mOI3SubI+GbQXKPevl0mc7xGeS3dk7OHUIm/wBsoXOOISuz2A32Ouq4o9nTLop7VwRh0AAETpmZ+y5uEA40AE/qtU6eV12u38DeIypPvwXK2dha8aRfe4H9/REv7BHo9P2bhDu25wIrwlef7bZOM8XAMRkL+XNem7Lb4BnE+68920z/AMzqGJknL+eiufSJj2YcDA3aGkDMUtr1XL7R2c4jCGnuiRTdsdJp5rrYjQRQSNanhdYyDTLyNJpbXRZos8e36d2l2ZIm+8IPKSr2fSWLd26BqXCnkF7rZoLZk0cW0GgzJ5rS5jQJLb9YGpVqT+BP9Z4D/wDIOze01r+Yx5hXYP0mwEbzp4NaPclet2iGusQT0zsKWSFwyE52m3EpeyQtUcLZ/p/BkQHnmQBxsL9Vtx2MwmhjAQG2rxzJGpWou1BJy+AysfarT4a62rW1klJvsdIqwtokyQQRaDlWTAhei+rPzYRkUa6hz6LyWGIkzU2ztr5Lbi7Ti4kbxLt2kkzE6RkrvgmjJjbbIO7Br+k5xmbj/Kz7OXChAAyrJHBacQEzWk0qNbH1WfeXV46TtmOVtcFneKN9JvIldRgWb6jfSSoTEWb6N9VyiUAPvoSoQMwSiUkolIQ8qZVcqZSAslEquVJKBnN2txDoBuch6LofTTN7aGk2Ek5kCImOq4204skx04Lu/QrJxX6gN5XXJkf8WdEFyj1rzu1IobZei6fZG3DDmRM9LwufjbNBqDGRk+plWbNgENP/ACqZA9eC4lwdD5Ont+1d6aUimVeUrmkj/wCq1obRWmXqrTswcagUkiDrp6KH7LQ2nQk1ykpvnkEWs2kkXP8AbO791nxhvEFxoeLoMeiZuzxQkzwBI+XVOPs9gA8xqDEzzsgCDgRnQSKl00yAWNjRvZwL5en8LcQYseNbRmJWB2HUnw+k/LIEbuzsMbtRTeJidYt5L1vZeG0htNfuvI7C64HCBnxqvXdhVwxzV4+yZ9Hnu1nhs+GoJgCbZ+wXL76kxln+67XauEQ90cZyzNeKy4GxTBNsgIrxqoa5LXRy8TFJNcuE2pQmVO24Nqmd2lj0Gi634UF3KliI4VAouftpAxKbwocjTpFkJcg2cvAJBpUm8gE8hTNTuF2Y5QB5+S24dzPHnWv3VMAwLjyI6K6IspxGzEm3P0XPK7pwYMVI0zNv4XD2gQ5w0J911eM+WjHN0hZRKWUSuswGlRKWUSgBpRKWVEoEPKFUcZuo8whAHIftoS4XaI5rC7ZjqPNVt2N0zr0WCn+mmr+jrHbhNkj9qm1Fzxs74NAFBwXUhDlfyNKvg6A7RjJWDbtR84rnDCccv8J/w7uCW/6GpZtLwTML030KAcV1P0axEOFRReX/AAzl6X6Iwf8AzEmPCwwKRUib8llOS1ZpFcnsMfC3o8UROTT1NPUJoyJjSIpykK3FeAJmgGf3WForJ3R6QLWXIdBqGEaQ4yBwjyACfDwbuJdymnssLHhwhsgzSh8uKtwwbaZGRzqgC/v5Bg00N6qt2KDIJMyBIAnnKQMuM9JkR8CpfgmDX3gIAvO0sLakiOHSwGuix426HGvOh90owDRsg10EH4VViYZkjrND7C6ANfZzhLomI+4Mgr0Ow9quw27oAufzX6wbLz/Zw8YiCILa8q0Vr6Em8jw0sOKLpiqzobZtXeu3nEC8gGMgMq5LP34Gp18ZJ5Xoue7BuJgZ3560UNGRPSsc5RY6NWDtHiAAAk1IgkXtQmyjb8CgcZLsnSDr6LHiThkOEDOs58Vt7RxgWXFhkDMi4Od9U0DMG/NYkc/k3WdoyEjrHkrSAINYpJy+U9Ur3jR1D0PKVoZjnGAidIjla687tu2NGI4HWq7mK4cKGK1v6rzvauFGI6lz6QFeOWrsmUdkVntEJP8AUFWNnbcqMTCbFM1t7iPWWO7Q4pH9ocVS3BB/T7qG4TcxEc0e0WjHftxycVRtG1F0S7+VaMBtfDknGzMzaj2oNGc84gQtxZh/0nzUI9q/RetlZBlMGG6Y4pUHEPwLCzS0QawBbzUd0aXIT967VBe5KxbEtwzoSdYVjmGLHySd67j6o7x3HzKCtkO/Ddk0k8l2voue/NT+SK6BzVxRjH4Sup2Ft4wn7zsxunkSk3wUmrPc7Q2Wkf8AzlznyWU4IzANMydfRZsLt3DcHAuAgU4zpKgdo4cfnbXiPWFky0Xuw6eEQReDw1CbDbSC3r/CrZtjS0EOb5xr+ysbtjSY3wTAkSOhSGBxIBgEZgkfwq/xBtU2MRTqpxMUf1DoRzWL/UsMkjfbLakg/umI2mBkKic6HNUY7yDQkkjOlq11UM2hj7PaPDmQDz9EnaW0YTA3xwSJm4MXTA19nNJcN61dR8utXdwamADQAxfjK5HZXaOG5zQ17TArUSZnXmurjY4JInhSfWEmgQjxXP8AfkkdB662NRFkboNY91XBIN6UFrjOpQUGBhFzocAWz+msgZQt+2RAm0ikkZGv+Vi2Ui5dqIpN7ZyrtuxIFtR9hJomhSZzHTAgmdASDGtBTPzSBgvBkg3dOdL2UOaDOQHHyCG4LdKSaxfrPBaWQMBWpnhT+Vxu0Q3vDeYHDyXRftzWtIBFAaZUy4rzO2YvePkgikTbX90gujXiBnrxQNwGyx95FjPnKA5IW5s3maeih2Kz+n/qFk3yg4h1QG5p/EM/p9AkG1N09AqJ5+aUfKynQt2bfxrdD5BCxU0CEUG7FBUAngFINFW53A+SqiBiXIJOpUKJ9aIoQzZ1KbehKKm/zmje+c0UMYO+UTd6qhKgFLUC3vZR3pVW8oBMo1Cy7f4etEzsc8PJU7yY0yRQ0xzjFK5xKr3zomkooLBzkGczKje4pS5FCJbQ08/ur247ryeclZy8/M1LnooLNh7QxP8A2P8A+RSnb8QiC9xH9xWcTkJUjkih2b9n7ZxmCGvpyB9wrx9QY0QTvTYxUHWn3XMNvsoPBKgtmxva+IM7/KHLokf2g83c6OZWSARWnVG7xToVsbf4qN/koGEocEUKx0hHBEEqY6IAIKAUdVO8EUBDigI+XCgvhOgLA3gfIoSb/wAhCVCFDk+JiudEkmlBJiMwqZonbgyeHt8hUNWVvBig55+azguBzpOV5W1+FxtHDTzyU7hPE5oUkDRVhPc79PzROZHWyYsIioHLhqmcyPb56JWh0ytzIy+fZF/KqsGECdfudE3dw23PklY9Sg8AlPRX93Og5KH4B6osVFbSdfQIaZMCVacK1YPupGDBp1KLQUUkGaFBa7p8zVgYdU0ZAeqLAqg/5REeyseCdJSlh9Mk7Cig4Z3uHyy0SBShinP4VBCUNsRekcNEdhRZhYh4XsgnlzSNBN7qDhc0BySOefonLmkQD1UOwhqhrdSlYckNg00TAATwso3AmaNEDoUzyKQgz7LTujNI5gMIsKKw1OToOtE+5TLJSG0SsdGWuduH2TBvAAedVc5qhoj2VWLUrOGOSN2vtxVrhoZQ0EGoSsKRn7kaFCv3SbKUbD1QmFb5qUNPhHMKEJCLcP7psWw6e6EJFfArfy/OKQH51QhMXwVFxg/M1c79vshCBIs06JNoPi8kISQ2Nn5+wSYhuoQhCYTVK8oQqQhJqOQ91ZmhCbGhgK9T7JxY80ISZS6KwfcKzEzQhJiKRf5qkNkITQh8MU6K1llKEMaK5T4ov0QhA0Rl84p8SwQhT8j+BcQ3U4VuqEIGW68lY+46+yEKWMkBQhCktH//2Q=="/>
          <p:cNvSpPr>
            <a:spLocks noChangeAspect="1" noChangeArrowheads="1"/>
          </p:cNvSpPr>
          <p:nvPr/>
        </p:nvSpPr>
        <p:spPr bwMode="auto">
          <a:xfrm>
            <a:off x="155575" y="-1790700"/>
            <a:ext cx="49911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124" name="AutoShape 4" descr="data:image/jpeg;base64,/9j/4AAQSkZJRgABAQAAAQABAAD/2wCEAAkGBxQSEhUUExQVFBQUFRQVFRQXFRQVFBUYFRQWFxYUFRQYHCghGBolHBQUITEhJSkrLi4uFx8zODMsNygtLisBCgoKDg0OGhAQGywkHyQsLCwsLCwsLCwsLCwsLCwsLCwsLCwsLCwsLCwsLCwsLCwsLCwsLCwsLCwsLCwsLCwsLP/AABEIAMIBAwMBIgACEQEDEQH/xAAaAAACAwEBAAAAAAAAAAAAAAAAAgEDBAUG/8QAOhAAAQMCAwUHAgUDBAMBAAAAAQACESExA0FRBBJhcYEFEyKRobHwBsEUMkLR4VJy8RWCkqIjU2IW/8QAGQEAAwEBAQAAAAAAAAAAAAAAAAECAwQF/8QAJREAAgICAgIDAAIDAAAAAAAAAAECEQMSITEEE0FRYSIyFEJx/9oADAMBAAIRAxEAPwDg7qAFaWJCF3J2crVEQohMAmLVViorhTCeEIsKEhEJ1EIsKFhEJw1BCLChIUQnhEIsBYRClSmIWEQmhEIAWEQmhEIAWEJoRCYCwiE0IhAhIQmhEIAWEQmhEIAVCaEQgBUQmhEIASEQmhEJgJCE+6pSsKLyEhCmULFKjVuyIQQmCJTASFICcKCEWFCwgqYRCYhUQm3hYkKDjMmJraFLmkNQbIRCbebqEBNSQnFiwiFeMNK7DRuh6MqhEJMTGa256Z+Szu2sn8ojif2WeTyMcO2a4/FyZP6o1FJg4gcSBlc5cVgdJuST8yXT7N2YEQ60S7WMm9bngBquOXnOXEFR2f4MYRubtkNM1CmFdi4MEEWdXgDcjgc45qO74rtw5lOKZwZcWsqKoRCcBWtwSdFq5JGajZnhRC1nZkj8AhJTTBwaM8IhW90dFY3ZSm5pAotmcNTjBOi24eDCYlZvL9FrF9mEbMUowDot++o7xT7ZFepGb8PF0zcEaKwmUpKWzY9UiYQk30JUx2iHbOQl3CtheqypWVh60VMam3FYCiEtx6lQarRggqWtTSk5jURPwwXN27FG6e7MmrSMweC6G0Yo65cJuV5fFxPFugEz/UDlnxN1nLJLqy4wj2Z8TDfUk5mKznWxVI2ggzJn+UpeaxYcYiPdRibUHEHhxqdFkalpxyTU/wCVs2fai0y0yM5tYZqnAa15ADdC51bgz6nLQLe4DQU4Aeyzlm0fHZ0Y/H9it9Gz/UaCBWOgPNZ8THc67qaCiqUrGfkTn8nVj8XHDpEAKXFRKnDYXGBc2WJv0WbOya5CDGpNh5/dek2TD3WhoqT4iQCK5lczs3Zicpa2YNgSaOcPYddV0d4OiREAUrannXVaLhUcGSe7sMZm83dF5lvMV15rFhtn56LoYBoAMpiszlPks+ICx9vC/p4okwND9iunx8rhKvs5suNTj/whmGmc5McQKO8C7rs5aoqLygOJUuqpDoV0TY4EIL1SXpS5Tqx7Itc9JvpYSwqUROQ5eoCN1TROqFdkyq3KyVW4IQmKhShWSR3qO9VZhRC5ToLhiphiqgBMGoA0DFQcVUFsLkbX2rWGyIuVEpJFJNnQ7R2mBpqY+687i4wcZdNss6Uunx9re6kgz8lZsRhImJAzH+Vi3s7NUqRVtOLQ7oNrRTr5JGYJcQAPFz9eCvfjRQeS6Ow7NuiT+Y+gyCjJk1RphxPJL8LcDC3WwOp1ViChcTd8nqpJKkQUKCiUAStmx4Vh+p8wf6W13nczYdVlwhMzYVJHy5t1Xb2PALZc4O3xcA0bFmzwEK4quTnzT/1RtwsBoZE6Z2iwAtCMRlB4aA0++Up8DFDhQkmc6W5j5KVzASK1F6VrxTs5iBawoQJg15JMTC38MigOXAivwJPyGHO3ZgyZEyNSqcXtTDbIDpHAkkngP5yTsFFvpCYbpGhsRoRQhSsTu0QHEhpMxeG1sTyIhVP295sGt8z7rvh5cFFbdmEvCyOXHR0wUby5mFjk3rmbzyAst+zbxEOEPFHAWnhwWuLyY5HVGObxpYl3ZbKaVBCiF0cHPbIJSlP3ZUFqaaE7FRKkBBagQsqE0KEwFQmQgRmBUyq0SuU6C0FWB6zSofiQCdAUmMnbNuDQRNYpovNYzpJgeEZzHmVfj4m84moF4AnSn8rPpNRmJiLXjNYPlmq4KmOg0JvTVM0E0mJqaivNW4jZIMRNaUETwVmzYIc6glkZwD0F+qTqKtlRTk0kN2fstd42mg+66MqI06KFwzls7PWxwUI0iSUsql+1MH6pOg8R9Fmxe0Ys3q4gegkpqDFLLFds3hBpensuQ7bnuzP+1sepVLmvdl1cS4+q0WJmMvJiuj2Oy7LLfCN8Mh7zMiS0wABR0AzVdPDZvAUMAUuIrXMLzn0t2fiOcS7EeGC7GmA46bui9TjGlzkBQEjUQpnXSME2+WUSSPy2IrnTOqv2fFAaZNr6iOVrqpuEImYsch5gFc7tLaIG5xl32Czbo0jHZ0Zu0MfvHlx5DgBZZEEqAszvSpUiVPz4EJ8MCa2FTyCpcibSVs0bAzxAGwhxzr+htbZnyXRx3w/epH5HUiosY8/RN2ZgFrDLYc47zpvWCBHAUVu1YW80tAil9DdvquhPVqvg8yT3u/kr3lCp2Z+80GxzGhFCFavVi01aPPkmnTJ3lBKJUSqSJbBQVMqCVRJChShOxURCEIRZJz5QiEQuc6CVBCEIA5uPiljg0NgGcgZ4+6x7TggRWpFxYdPhXR7QZ+qLAxeaiPuub3RcRvX86C8hZM0RUMGSKmLSIE10+WWh23d2N1uG6mZoOdJotTdnNZsLH+FOFhNc9rL77oJE53garOcE1ya4sji/4nMf2i82Mf2t+7kgD3mxd/cS7/rZe5P0/hYYEsceLpXW2DYmgE+FoAybHouXeK6Ru9n2zwOz9h47xUEDjDB5XW/ZPpcE+IidBX1K9i/BES3xNOfnHsqQxp8M+I+nOVLySEoI5ezfTjAPyzGppJ5Qujgdntw5hjZGgF+Gq7Y7OLg0sduwKCIB5rHtTTvHUZZDqlK65GqvgyjZ4FHGSDUgQaWjLklLCGAGDmJG7OcFbmxYzIHACudbrPiYwAJE8TSKamKKUM5u24owwSQBEgDjOvmvP4uJJJzNfkLX2ptXePp+UW+5PNYTxUvk7cUNVb7IJRPz/KrdtDR+oecqp23sGZ8j/Cai/otziu2agtnZuAXuH9AILjys2OcHyXEPajcg4/8AH+V6b6exN7D3pIB3qQRmATOeS0jBrlnNnyxa1TOq1nG2QiDIsQFDnCJmCCYmudolWOkDUVOQNAc9bJtq2dzGt3mwXje3ZkgCgmc6KqOWzl4rN3EOjq/7hf7eqZWbe3wtAEmZbHATA9fNUYeJvAEWK7fFycas5vIhypDIRKhddnNRKhEqJRYUCEShFhQIRKhFio5u8jeSSiVkalkolJKJQMslI1gFgiVXjiWm/RJgYtr2oyRktH0/hH8RhE33ifJpzXPe6kFtqW4rZ9PPP4rD5mOI3SubI+GbQXKPevl0mc7xGeS3dk7OHUIm/wBsoXOOISuz2A32Ouq4o9nTLop7VwRh0AAETpmZ+y5uEA40AE/qtU6eV12u38DeIypPvwXK2dha8aRfe4H9/REv7BHo9P2bhDu25wIrwlef7bZOM8XAMRkL+XNem7Lb4BnE+68920z/AMzqGJknL+eiufSJj2YcDA3aGkDMUtr1XL7R2c4jCGnuiRTdsdJp5rrYjQRQSNanhdYyDTLyNJpbXRZos8e36d2l2ZIm+8IPKSr2fSWLd26BqXCnkF7rZoLZk0cW0GgzJ5rS5jQJLb9YGpVqT+BP9Z4D/wDIOze01r+Yx5hXYP0mwEbzp4NaPclet2iGusQT0zsKWSFwyE52m3EpeyQtUcLZ/p/BkQHnmQBxsL9Vtx2MwmhjAQG2rxzJGpWou1BJy+AysfarT4a62rW1klJvsdIqwtokyQQRaDlWTAhei+rPzYRkUa6hz6LyWGIkzU2ztr5Lbi7Ti4kbxLt2kkzE6RkrvgmjJjbbIO7Br+k5xmbj/Kz7OXChAAyrJHBacQEzWk0qNbH1WfeXV46TtmOVtcFneKN9JvIldRgWb6jfSSoTEWb6N9VyiUAPvoSoQMwSiUkolIQ8qZVcqZSAslEquVJKBnN2txDoBuch6LofTTN7aGk2Ek5kCImOq4204skx04Lu/QrJxX6gN5XXJkf8WdEFyj1rzu1IobZei6fZG3DDmRM9LwufjbNBqDGRk+plWbNgENP/ACqZA9eC4lwdD5Ont+1d6aUimVeUrmkj/wCq1obRWmXqrTswcagUkiDrp6KH7LQ2nQk1ykpvnkEWs2kkXP8AbO791nxhvEFxoeLoMeiZuzxQkzwBI+XVOPs9gA8xqDEzzsgCDgRnQSKl00yAWNjRvZwL5en8LcQYseNbRmJWB2HUnw+k/LIEbuzsMbtRTeJidYt5L1vZeG0htNfuvI7C64HCBnxqvXdhVwxzV4+yZ9Hnu1nhs+GoJgCbZ+wXL76kxln+67XauEQ90cZyzNeKy4GxTBNsgIrxqoa5LXRy8TFJNcuE2pQmVO24Nqmd2lj0Gi634UF3KliI4VAouftpAxKbwocjTpFkJcg2cvAJBpUm8gE8hTNTuF2Y5QB5+S24dzPHnWv3VMAwLjyI6K6IspxGzEm3P0XPK7pwYMVI0zNv4XD2gQ5w0J911eM+WjHN0hZRKWUSuswGlRKWUSgBpRKWVEoEPKFUcZuo8whAHIftoS4XaI5rC7ZjqPNVt2N0zr0WCn+mmr+jrHbhNkj9qm1Fzxs74NAFBwXUhDlfyNKvg6A7RjJWDbtR84rnDCccv8J/w7uCW/6GpZtLwTML030KAcV1P0axEOFRReX/AAzl6X6Iwf8AzEmPCwwKRUib8llOS1ZpFcnsMfC3o8UROTT1NPUJoyJjSIpykK3FeAJmgGf3WForJ3R6QLWXIdBqGEaQ4yBwjyACfDwbuJdymnssLHhwhsgzSh8uKtwwbaZGRzqgC/v5Bg00N6qt2KDIJMyBIAnnKQMuM9JkR8CpfgmDX3gIAvO0sLakiOHSwGuix426HGvOh90owDRsg10EH4VViYZkjrND7C6ANfZzhLomI+4Mgr0Ow9quw27oAufzX6wbLz/Zw8YiCILa8q0Vr6Em8jw0sOKLpiqzobZtXeu3nEC8gGMgMq5LP34Gp18ZJ5Xoue7BuJgZ3560UNGRPSsc5RY6NWDtHiAAAk1IgkXtQmyjb8CgcZLsnSDr6LHiThkOEDOs58Vt7RxgWXFhkDMi4Od9U0DMG/NYkc/k3WdoyEjrHkrSAINYpJy+U9Ur3jR1D0PKVoZjnGAidIjla687tu2NGI4HWq7mK4cKGK1v6rzvauFGI6lz6QFeOWrsmUdkVntEJP8AUFWNnbcqMTCbFM1t7iPWWO7Q4pH9ocVS3BB/T7qG4TcxEc0e0WjHftxycVRtG1F0S7+VaMBtfDknGzMzaj2oNGc84gQtxZh/0nzUI9q/RetlZBlMGG6Y4pUHEPwLCzS0QawBbzUd0aXIT967VBe5KxbEtwzoSdYVjmGLHySd67j6o7x3HzKCtkO/Ddk0k8l2voue/NT+SK6BzVxRjH4Sup2Ft4wn7zsxunkSk3wUmrPc7Q2Wkf8AzlznyWU4IzANMydfRZsLt3DcHAuAgU4zpKgdo4cfnbXiPWFky0Xuw6eEQReDw1CbDbSC3r/CrZtjS0EOb5xr+ysbtjSY3wTAkSOhSGBxIBgEZgkfwq/xBtU2MRTqpxMUf1DoRzWL/UsMkjfbLakg/umI2mBkKic6HNUY7yDQkkjOlq11UM2hj7PaPDmQDz9EnaW0YTA3xwSJm4MXTA19nNJcN61dR8utXdwamADQAxfjK5HZXaOG5zQ17TArUSZnXmurjY4JInhSfWEmgQjxXP8AfkkdB662NRFkboNY91XBIN6UFrjOpQUGBhFzocAWz+msgZQt+2RAm0ikkZGv+Vi2Ui5dqIpN7ZyrtuxIFtR9hJomhSZzHTAgmdASDGtBTPzSBgvBkg3dOdL2UOaDOQHHyCG4LdKSaxfrPBaWQMBWpnhT+Vxu0Q3vDeYHDyXRftzWtIBFAaZUy4rzO2YvePkgikTbX90gujXiBnrxQNwGyx95FjPnKA5IW5s3maeih2Kz+n/qFk3yg4h1QG5p/EM/p9AkG1N09AqJ5+aUfKynQt2bfxrdD5BCxU0CEUG7FBUAngFINFW53A+SqiBiXIJOpUKJ9aIoQzZ1KbehKKm/zmje+c0UMYO+UTd6qhKgFLUC3vZR3pVW8oBMo1Cy7f4etEzsc8PJU7yY0yRQ0xzjFK5xKr3zomkooLBzkGczKje4pS5FCJbQ08/ur247ryeclZy8/M1LnooLNh7QxP8A2P8A+RSnb8QiC9xH9xWcTkJUjkih2b9n7ZxmCGvpyB9wrx9QY0QTvTYxUHWn3XMNvsoPBKgtmxva+IM7/KHLokf2g83c6OZWSARWnVG7xToVsbf4qN/koGEocEUKx0hHBEEqY6IAIKAUdVO8EUBDigI+XCgvhOgLA3gfIoSb/wAhCVCFDk+JiudEkmlBJiMwqZonbgyeHt8hUNWVvBig55+azguBzpOV5W1+FxtHDTzyU7hPE5oUkDRVhPc79PzROZHWyYsIioHLhqmcyPb56JWh0ytzIy+fZF/KqsGECdfudE3dw23PklY9Sg8AlPRX93Og5KH4B6osVFbSdfQIaZMCVacK1YPupGDBp1KLQUUkGaFBa7p8zVgYdU0ZAeqLAqg/5REeyseCdJSlh9Mk7Cig4Z3uHyy0SBShinP4VBCUNsRekcNEdhRZhYh4XsgnlzSNBN7qDhc0BySOefonLmkQD1UOwhqhrdSlYckNg00TAATwso3AmaNEDoUzyKQgz7LTujNI5gMIsKKw1OToOtE+5TLJSG0SsdGWuduH2TBvAAedVc5qhoj2VWLUrOGOSN2vtxVrhoZQ0EGoSsKRn7kaFCv3SbKUbD1QmFb5qUNPhHMKEJCLcP7psWw6e6EJFfArfy/OKQH51QhMXwVFxg/M1c79vshCBIs06JNoPi8kISQ2Nn5+wSYhuoQhCYTVK8oQqQhJqOQ91ZmhCbGhgK9T7JxY80ISZS6KwfcKzEzQhJiKRf5qkNkITQh8MU6K1llKEMaK5T4ov0QhA0Rl84p8SwQhT8j+BcQ3U4VuqEIGW68lY+46+yEKWMkBQhCktH//2Q=="/>
          <p:cNvSpPr>
            <a:spLocks noChangeAspect="1" noChangeArrowheads="1"/>
          </p:cNvSpPr>
          <p:nvPr/>
        </p:nvSpPr>
        <p:spPr bwMode="auto">
          <a:xfrm>
            <a:off x="155575" y="-1790700"/>
            <a:ext cx="49911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126" name="AutoShape 6" descr="data:image/jpeg;base64,/9j/4AAQSkZJRgABAQAAAQABAAD/2wCEAAkGBxQSEhUUExQVFBQUFRQVFRQXFRQVFBUYFRQWFxYUFRQYHCghGBolHBQUITEhJSkrLi4uFx8zODMsNygtLisBCgoKDg0OGhAQGywkHyQsLCwsLCwsLCwsLCwsLCwsLCwsLCwsLCwsLCwsLCwsLCwsLCwsLCwsLCwsLCwsLCwsLP/AABEIAMIBAwMBIgACEQEDEQH/xAAaAAACAwEBAAAAAAAAAAAAAAAAAgEDBAUG/8QAOhAAAQMCAwUHAgUDBAMBAAAAAQACESExA0FRBBJhcYEFEyKRobHwBsEUMkLR4VJy8RWCkqIjU2IW/8QAGQEAAwEBAQAAAAAAAAAAAAAAAAECAwQF/8QAJREAAgICAgIDAAIDAAAAAAAAAAECEQMSITEEE0FRYSIyFEJx/9oADAMBAAIRAxEAPwDg7qAFaWJCF3J2crVEQohMAmLVViorhTCeEIsKEhEJ1EIsKFhEJw1BCLChIUQnhEIsBYRClSmIWEQmhEIAWEQmhEIAWEJoRCYCwiE0IhAhIQmhEIAWEQmhEIAVCaEQgBUQmhEIASEQmhEJgJCE+6pSsKLyEhCmULFKjVuyIQQmCJTASFICcKCEWFCwgqYRCYhUQm3hYkKDjMmJraFLmkNQbIRCbebqEBNSQnFiwiFeMNK7DRuh6MqhEJMTGa256Z+Szu2sn8ojif2WeTyMcO2a4/FyZP6o1FJg4gcSBlc5cVgdJuST8yXT7N2YEQ60S7WMm9bngBquOXnOXEFR2f4MYRubtkNM1CmFdi4MEEWdXgDcjgc45qO74rtw5lOKZwZcWsqKoRCcBWtwSdFq5JGajZnhRC1nZkj8AhJTTBwaM8IhW90dFY3ZSm5pAotmcNTjBOi24eDCYlZvL9FrF9mEbMUowDot++o7xT7ZFepGb8PF0zcEaKwmUpKWzY9UiYQk30JUx2iHbOQl3CtheqypWVh60VMam3FYCiEtx6lQarRggqWtTSk5jURPwwXN27FG6e7MmrSMweC6G0Yo65cJuV5fFxPFugEz/UDlnxN1nLJLqy4wj2Z8TDfUk5mKznWxVI2ggzJn+UpeaxYcYiPdRibUHEHhxqdFkalpxyTU/wCVs2fai0y0yM5tYZqnAa15ADdC51bgz6nLQLe4DQU4Aeyzlm0fHZ0Y/H9it9Gz/UaCBWOgPNZ8THc67qaCiqUrGfkTn8nVj8XHDpEAKXFRKnDYXGBc2WJv0WbOya5CDGpNh5/dek2TD3WhoqT4iQCK5lczs3Zicpa2YNgSaOcPYddV0d4OiREAUrannXVaLhUcGSe7sMZm83dF5lvMV15rFhtn56LoYBoAMpiszlPks+ICx9vC/p4okwND9iunx8rhKvs5suNTj/whmGmc5McQKO8C7rs5aoqLygOJUuqpDoV0TY4EIL1SXpS5Tqx7Itc9JvpYSwqUROQ5eoCN1TROqFdkyq3KyVW4IQmKhShWSR3qO9VZhRC5ToLhiphiqgBMGoA0DFQcVUFsLkbX2rWGyIuVEpJFJNnQ7R2mBpqY+687i4wcZdNss6Uunx9re6kgz8lZsRhImJAzH+Vi3s7NUqRVtOLQ7oNrRTr5JGYJcQAPFz9eCvfjRQeS6Ow7NuiT+Y+gyCjJk1RphxPJL8LcDC3WwOp1ViChcTd8nqpJKkQUKCiUAStmx4Vh+p8wf6W13nczYdVlwhMzYVJHy5t1Xb2PALZc4O3xcA0bFmzwEK4quTnzT/1RtwsBoZE6Z2iwAtCMRlB4aA0++Up8DFDhQkmc6W5j5KVzASK1F6VrxTs5iBawoQJg15JMTC38MigOXAivwJPyGHO3ZgyZEyNSqcXtTDbIDpHAkkngP5yTsFFvpCYbpGhsRoRQhSsTu0QHEhpMxeG1sTyIhVP295sGt8z7rvh5cFFbdmEvCyOXHR0wUby5mFjk3rmbzyAst+zbxEOEPFHAWnhwWuLyY5HVGObxpYl3ZbKaVBCiF0cHPbIJSlP3ZUFqaaE7FRKkBBagQsqE0KEwFQmQgRmBUyq0SuU6C0FWB6zSofiQCdAUmMnbNuDQRNYpovNYzpJgeEZzHmVfj4m84moF4AnSn8rPpNRmJiLXjNYPlmq4KmOg0JvTVM0E0mJqaivNW4jZIMRNaUETwVmzYIc6glkZwD0F+qTqKtlRTk0kN2fstd42mg+66MqI06KFwzls7PWxwUI0iSUsql+1MH6pOg8R9Fmxe0Ys3q4gegkpqDFLLFds3hBpensuQ7bnuzP+1sepVLmvdl1cS4+q0WJmMvJiuj2Oy7LLfCN8Mh7zMiS0wABR0AzVdPDZvAUMAUuIrXMLzn0t2fiOcS7EeGC7GmA46bui9TjGlzkBQEjUQpnXSME2+WUSSPy2IrnTOqv2fFAaZNr6iOVrqpuEImYsch5gFc7tLaIG5xl32Czbo0jHZ0Zu0MfvHlx5DgBZZEEqAszvSpUiVPz4EJ8MCa2FTyCpcibSVs0bAzxAGwhxzr+htbZnyXRx3w/epH5HUiosY8/RN2ZgFrDLYc47zpvWCBHAUVu1YW80tAil9DdvquhPVqvg8yT3u/kr3lCp2Z+80GxzGhFCFavVi01aPPkmnTJ3lBKJUSqSJbBQVMqCVRJChShOxURCEIRZJz5QiEQuc6CVBCEIA5uPiljg0NgGcgZ4+6x7TggRWpFxYdPhXR7QZ+qLAxeaiPuub3RcRvX86C8hZM0RUMGSKmLSIE10+WWh23d2N1uG6mZoOdJotTdnNZsLH+FOFhNc9rL77oJE53garOcE1ya4sji/4nMf2i82Mf2t+7kgD3mxd/cS7/rZe5P0/hYYEsceLpXW2DYmgE+FoAybHouXeK6Ru9n2zwOz9h47xUEDjDB5XW/ZPpcE+IidBX1K9i/BES3xNOfnHsqQxp8M+I+nOVLySEoI5ezfTjAPyzGppJ5Qujgdntw5hjZGgF+Gq7Y7OLg0sduwKCIB5rHtTTvHUZZDqlK65GqvgyjZ4FHGSDUgQaWjLklLCGAGDmJG7OcFbmxYzIHACudbrPiYwAJE8TSKamKKUM5u24owwSQBEgDjOvmvP4uJJJzNfkLX2ptXePp+UW+5PNYTxUvk7cUNVb7IJRPz/KrdtDR+oecqp23sGZ8j/Cai/otziu2agtnZuAXuH9AILjys2OcHyXEPajcg4/8AH+V6b6exN7D3pIB3qQRmATOeS0jBrlnNnyxa1TOq1nG2QiDIsQFDnCJmCCYmudolWOkDUVOQNAc9bJtq2dzGt3mwXje3ZkgCgmc6KqOWzl4rN3EOjq/7hf7eqZWbe3wtAEmZbHATA9fNUYeJvAEWK7fFycas5vIhypDIRKhddnNRKhEqJRYUCEShFhQIRKhFio5u8jeSSiVkalkolJKJQMslI1gFgiVXjiWm/RJgYtr2oyRktH0/hH8RhE33ifJpzXPe6kFtqW4rZ9PPP4rD5mOI3SubI+GbQXKPevl0mc7xGeS3dk7OHUIm/wBsoXOOISuz2A32Ouq4o9nTLop7VwRh0AAETpmZ+y5uEA40AE/qtU6eV12u38DeIypPvwXK2dha8aRfe4H9/REv7BHo9P2bhDu25wIrwlef7bZOM8XAMRkL+XNem7Lb4BnE+68920z/AMzqGJknL+eiufSJj2YcDA3aGkDMUtr1XL7R2c4jCGnuiRTdsdJp5rrYjQRQSNanhdYyDTLyNJpbXRZos8e36d2l2ZIm+8IPKSr2fSWLd26BqXCnkF7rZoLZk0cW0GgzJ5rS5jQJLb9YGpVqT+BP9Z4D/wDIOze01r+Yx5hXYP0mwEbzp4NaPclet2iGusQT0zsKWSFwyE52m3EpeyQtUcLZ/p/BkQHnmQBxsL9Vtx2MwmhjAQG2rxzJGpWou1BJy+AysfarT4a62rW1klJvsdIqwtokyQQRaDlWTAhei+rPzYRkUa6hz6LyWGIkzU2ztr5Lbi7Ti4kbxLt2kkzE6RkrvgmjJjbbIO7Br+k5xmbj/Kz7OXChAAyrJHBacQEzWk0qNbH1WfeXV46TtmOVtcFneKN9JvIldRgWb6jfSSoTEWb6N9VyiUAPvoSoQMwSiUkolIQ8qZVcqZSAslEquVJKBnN2txDoBuch6LofTTN7aGk2Ek5kCImOq4204skx04Lu/QrJxX6gN5XXJkf8WdEFyj1rzu1IobZei6fZG3DDmRM9LwufjbNBqDGRk+plWbNgENP/ACqZA9eC4lwdD5Ont+1d6aUimVeUrmkj/wCq1obRWmXqrTswcagUkiDrp6KH7LQ2nQk1ykpvnkEWs2kkXP8AbO791nxhvEFxoeLoMeiZuzxQkzwBI+XVOPs9gA8xqDEzzsgCDgRnQSKl00yAWNjRvZwL5en8LcQYseNbRmJWB2HUnw+k/LIEbuzsMbtRTeJidYt5L1vZeG0htNfuvI7C64HCBnxqvXdhVwxzV4+yZ9Hnu1nhs+GoJgCbZ+wXL76kxln+67XauEQ90cZyzNeKy4GxTBNsgIrxqoa5LXRy8TFJNcuE2pQmVO24Nqmd2lj0Gi634UF3KliI4VAouftpAxKbwocjTpFkJcg2cvAJBpUm8gE8hTNTuF2Y5QB5+S24dzPHnWv3VMAwLjyI6K6IspxGzEm3P0XPK7pwYMVI0zNv4XD2gQ5w0J911eM+WjHN0hZRKWUSuswGlRKWUSgBpRKWVEoEPKFUcZuo8whAHIftoS4XaI5rC7ZjqPNVt2N0zr0WCn+mmr+jrHbhNkj9qm1Fzxs74NAFBwXUhDlfyNKvg6A7RjJWDbtR84rnDCccv8J/w7uCW/6GpZtLwTML030KAcV1P0axEOFRReX/AAzl6X6Iwf8AzEmPCwwKRUib8llOS1ZpFcnsMfC3o8UROTT1NPUJoyJjSIpykK3FeAJmgGf3WForJ3R6QLWXIdBqGEaQ4yBwjyACfDwbuJdymnssLHhwhsgzSh8uKtwwbaZGRzqgC/v5Bg00N6qt2KDIJMyBIAnnKQMuM9JkR8CpfgmDX3gIAvO0sLakiOHSwGuix426HGvOh90owDRsg10EH4VViYZkjrND7C6ANfZzhLomI+4Mgr0Ow9quw27oAufzX6wbLz/Zw8YiCILa8q0Vr6Em8jw0sOKLpiqzobZtXeu3nEC8gGMgMq5LP34Gp18ZJ5Xoue7BuJgZ3560UNGRPSsc5RY6NWDtHiAAAk1IgkXtQmyjb8CgcZLsnSDr6LHiThkOEDOs58Vt7RxgWXFhkDMi4Od9U0DMG/NYkc/k3WdoyEjrHkrSAINYpJy+U9Ur3jR1D0PKVoZjnGAidIjla687tu2NGI4HWq7mK4cKGK1v6rzvauFGI6lz6QFeOWrsmUdkVntEJP8AUFWNnbcqMTCbFM1t7iPWWO7Q4pH9ocVS3BB/T7qG4TcxEc0e0WjHftxycVRtG1F0S7+VaMBtfDknGzMzaj2oNGc84gQtxZh/0nzUI9q/RetlZBlMGG6Y4pUHEPwLCzS0QawBbzUd0aXIT967VBe5KxbEtwzoSdYVjmGLHySd67j6o7x3HzKCtkO/Ddk0k8l2voue/NT+SK6BzVxRjH4Sup2Ft4wn7zsxunkSk3wUmrPc7Q2Wkf8AzlznyWU4IzANMydfRZsLt3DcHAuAgU4zpKgdo4cfnbXiPWFky0Xuw6eEQReDw1CbDbSC3r/CrZtjS0EOb5xr+ysbtjSY3wTAkSOhSGBxIBgEZgkfwq/xBtU2MRTqpxMUf1DoRzWL/UsMkjfbLakg/umI2mBkKic6HNUY7yDQkkjOlq11UM2hj7PaPDmQDz9EnaW0YTA3xwSJm4MXTA19nNJcN61dR8utXdwamADQAxfjK5HZXaOG5zQ17TArUSZnXmurjY4JInhSfWEmgQjxXP8AfkkdB662NRFkboNY91XBIN6UFrjOpQUGBhFzocAWz+msgZQt+2RAm0ikkZGv+Vi2Ui5dqIpN7ZyrtuxIFtR9hJomhSZzHTAgmdASDGtBTPzSBgvBkg3dOdL2UOaDOQHHyCG4LdKSaxfrPBaWQMBWpnhT+Vxu0Q3vDeYHDyXRftzWtIBFAaZUy4rzO2YvePkgikTbX90gujXiBnrxQNwGyx95FjPnKA5IW5s3maeih2Kz+n/qFk3yg4h1QG5p/EM/p9AkG1N09AqJ5+aUfKynQt2bfxrdD5BCxU0CEUG7FBUAngFINFW53A+SqiBiXIJOpUKJ9aIoQzZ1KbehKKm/zmje+c0UMYO+UTd6qhKgFLUC3vZR3pVW8oBMo1Cy7f4etEzsc8PJU7yY0yRQ0xzjFK5xKr3zomkooLBzkGczKje4pS5FCJbQ08/ur247ryeclZy8/M1LnooLNh7QxP8A2P8A+RSnb8QiC9xH9xWcTkJUjkih2b9n7ZxmCGvpyB9wrx9QY0QTvTYxUHWn3XMNvsoPBKgtmxva+IM7/KHLokf2g83c6OZWSARWnVG7xToVsbf4qN/koGEocEUKx0hHBEEqY6IAIKAUdVO8EUBDigI+XCgvhOgLA3gfIoSb/wAhCVCFDk+JiudEkmlBJiMwqZonbgyeHt8hUNWVvBig55+azguBzpOV5W1+FxtHDTzyU7hPE5oUkDRVhPc79PzROZHWyYsIioHLhqmcyPb56JWh0ytzIy+fZF/KqsGECdfudE3dw23PklY9Sg8AlPRX93Og5KH4B6osVFbSdfQIaZMCVacK1YPupGDBp1KLQUUkGaFBa7p8zVgYdU0ZAeqLAqg/5REeyseCdJSlh9Mk7Cig4Z3uHyy0SBShinP4VBCUNsRekcNEdhRZhYh4XsgnlzSNBN7qDhc0BySOefonLmkQD1UOwhqhrdSlYckNg00TAATwso3AmaNEDoUzyKQgz7LTujNI5gMIsKKw1OToOtE+5TLJSG0SsdGWuduH2TBvAAedVc5qhoj2VWLUrOGOSN2vtxVrhoZQ0EGoSsKRn7kaFCv3SbKUbD1QmFb5qUNPhHMKEJCLcP7psWw6e6EJFfArfy/OKQH51QhMXwVFxg/M1c79vshCBIs06JNoPi8kISQ2Nn5+wSYhuoQhCYTVK8oQqQhJqOQ91ZmhCbGhgK9T7JxY80ISZS6KwfcKzEzQhJiKRf5qkNkITQh8MU6K1llKEMaK5T4ov0QhA0Rl84p8SwQhT8j+BcQ3U4VuqEIGW68lY+46+yEKWMkBQhCktH//2Q=="/>
          <p:cNvSpPr>
            <a:spLocks noChangeAspect="1" noChangeArrowheads="1"/>
          </p:cNvSpPr>
          <p:nvPr/>
        </p:nvSpPr>
        <p:spPr bwMode="auto">
          <a:xfrm>
            <a:off x="155575" y="-1790700"/>
            <a:ext cx="49911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D96C4581-FB65-1B0A-A0F4-3F761B2E7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71" y="1194523"/>
            <a:ext cx="2438400" cy="161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899592" y="1340768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 kým se mohl Mojmír I. setkat?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65104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2976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1691680" y="342900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Pribina</a:t>
            </a:r>
            <a:endParaRPr lang="cs-CZ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83568" y="3212976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5868144" y="3501008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Bořivoj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644008" y="3212976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051720" y="458112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Sámo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012160" y="465313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Bójové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83568" y="4365104"/>
            <a:ext cx="864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644008" y="4365104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1979712" y="1196752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 patří do 9. století?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437112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2976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437112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5724128" y="3284984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Kostel sv. Markéty v </a:t>
            </a:r>
            <a:r>
              <a:rPr lang="cs-CZ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Kopčanech</a:t>
            </a:r>
            <a:endParaRPr lang="cs-CZ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4644008" y="3284984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2483768" y="3501008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Bójové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1403648" y="4725144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Bitva u </a:t>
            </a:r>
            <a:r>
              <a:rPr lang="cs-CZ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Wogastisburgu</a:t>
            </a:r>
            <a:endParaRPr lang="cs-CZ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5940152" y="465313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Doba bronzová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83568" y="3212976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683568" y="4437112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4644008" y="4437112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1619672" y="1124744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Největšího územního rozsahu dosáhla Velkomoravská říše za ...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2976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437112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437112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1691680" y="350100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Mojmíra I.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796136" y="3501008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Rastislava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835696" y="4725144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Svatopluka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940152" y="4725144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Mojmíra II.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83568" y="3212976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755576" y="4437112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4644008" y="3212976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644008" y="4437112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C:\Users\Hanka\Desktop\10946062_10202541717383662_223703847_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4856" cy="241818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611560" y="1340768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Kdo způsobil zánik Velkomoravské říše?</a:t>
            </a:r>
          </a:p>
        </p:txBody>
      </p:sp>
      <p:pic>
        <p:nvPicPr>
          <p:cNvPr id="4" name="Obrázek 3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212976"/>
            <a:ext cx="3744416" cy="1080120"/>
          </a:xfrm>
          <a:prstGeom prst="rect">
            <a:avLst/>
          </a:prstGeom>
          <a:noFill/>
        </p:spPr>
      </p:pic>
      <p:pic>
        <p:nvPicPr>
          <p:cNvPr id="5" name="Obrázek 4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437112"/>
            <a:ext cx="3744416" cy="1080120"/>
          </a:xfrm>
          <a:prstGeom prst="rect">
            <a:avLst/>
          </a:prstGeom>
          <a:noFill/>
        </p:spPr>
      </p:pic>
      <p:pic>
        <p:nvPicPr>
          <p:cNvPr id="6" name="Obrázek 5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437112"/>
            <a:ext cx="3744416" cy="1080120"/>
          </a:xfrm>
          <a:prstGeom prst="rect">
            <a:avLst/>
          </a:prstGeom>
          <a:noFill/>
        </p:spPr>
      </p:pic>
      <p:pic>
        <p:nvPicPr>
          <p:cNvPr id="7" name="Obrázek 6" descr="C:\Users\Hanka\Desktop\10946062_10202541717383662_223703847_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2976"/>
            <a:ext cx="3744416" cy="1080120"/>
          </a:xfrm>
          <a:prstGeom prst="rect">
            <a:avLst/>
          </a:prstGeom>
          <a:noFill/>
        </p:spPr>
      </p:pic>
      <p:sp>
        <p:nvSpPr>
          <p:cNvPr id="8" name="TextovéPole 7"/>
          <p:cNvSpPr txBox="1"/>
          <p:nvPr/>
        </p:nvSpPr>
        <p:spPr>
          <a:xfrm>
            <a:off x="1691680" y="350100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Avaři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868144" y="4725144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Germáni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5652120" y="342900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Maďaři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2051720" y="4725144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Keltové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4644008" y="3212976"/>
            <a:ext cx="936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683568" y="3212976"/>
            <a:ext cx="792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683568" y="4437112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644008" y="4437112"/>
            <a:ext cx="648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2267744" y="1340768"/>
            <a:ext cx="6172200" cy="1894362"/>
          </a:xfrm>
        </p:spPr>
        <p:txBody>
          <a:bodyPr>
            <a:normAutofit/>
          </a:bodyPr>
          <a:lstStyle/>
          <a:p>
            <a:r>
              <a:rPr lang="cs-CZ" sz="4800" dirty="0">
                <a:latin typeface="Times New Roman" pitchFamily="18" charset="0"/>
                <a:cs typeface="Times New Roman" pitchFamily="18" charset="0"/>
              </a:rPr>
              <a:t>Děkuji za pozornost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1424</TotalTime>
  <Words>694</Words>
  <Application>Microsoft Macintosh PowerPoint</Application>
  <PresentationFormat>Předvádění na obrazovce (4:3)</PresentationFormat>
  <Paragraphs>165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9" baseType="lpstr">
      <vt:lpstr>Calibri</vt:lpstr>
      <vt:lpstr>Century Schoolbook</vt:lpstr>
      <vt:lpstr>Times New Roman</vt:lpstr>
      <vt:lpstr>Wingdings</vt:lpstr>
      <vt:lpstr>Wingdings 2</vt:lpstr>
      <vt:lpstr>Arkýř</vt:lpstr>
      <vt:lpstr>Dobyvatel</vt:lpstr>
      <vt:lpstr>Prezentace aplikace PowerPoint</vt:lpstr>
      <vt:lpstr>Fáze hry</vt:lpstr>
      <vt:lpstr>Rozšiřování území</vt:lpstr>
      <vt:lpstr>Prezentace aplikace PowerPoint</vt:lpstr>
      <vt:lpstr>Prezentace aplikace PowerPoint</vt:lpstr>
      <vt:lpstr>Prezentace aplikace PowerPoint</vt:lpstr>
      <vt:lpstr>Dobývání zbylých území - rozstřel</vt:lpstr>
      <vt:lpstr>Otevřené otázky pro roztřel</vt:lpstr>
      <vt:lpstr>Bitva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Dobyvatel</dc:title>
  <dc:creator>Hanka</dc:creator>
  <cp:lastModifiedBy>Jan Topinka</cp:lastModifiedBy>
  <cp:revision>125</cp:revision>
  <dcterms:created xsi:type="dcterms:W3CDTF">2015-03-12T19:18:06Z</dcterms:created>
  <dcterms:modified xsi:type="dcterms:W3CDTF">2023-11-10T09:40:03Z</dcterms:modified>
</cp:coreProperties>
</file>